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66" r:id="rId2"/>
    <p:sldId id="419" r:id="rId3"/>
    <p:sldId id="365" r:id="rId4"/>
    <p:sldId id="380" r:id="rId5"/>
    <p:sldId id="325" r:id="rId6"/>
    <p:sldId id="381" r:id="rId7"/>
    <p:sldId id="347" r:id="rId8"/>
    <p:sldId id="738" r:id="rId9"/>
    <p:sldId id="423" r:id="rId10"/>
    <p:sldId id="268" r:id="rId11"/>
    <p:sldId id="422" r:id="rId12"/>
    <p:sldId id="415" r:id="rId13"/>
    <p:sldId id="285" r:id="rId14"/>
    <p:sldId id="737" r:id="rId15"/>
    <p:sldId id="416" r:id="rId16"/>
    <p:sldId id="257" r:id="rId17"/>
    <p:sldId id="731" r:id="rId18"/>
    <p:sldId id="282" r:id="rId19"/>
    <p:sldId id="283" r:id="rId20"/>
    <p:sldId id="281" r:id="rId21"/>
    <p:sldId id="739" r:id="rId22"/>
    <p:sldId id="298" r:id="rId23"/>
    <p:sldId id="443" r:id="rId24"/>
    <p:sldId id="258" r:id="rId25"/>
    <p:sldId id="732" r:id="rId26"/>
    <p:sldId id="740" r:id="rId27"/>
    <p:sldId id="735" r:id="rId28"/>
    <p:sldId id="593" r:id="rId29"/>
    <p:sldId id="617" r:id="rId30"/>
    <p:sldId id="618" r:id="rId31"/>
    <p:sldId id="736" r:id="rId32"/>
    <p:sldId id="717" r:id="rId33"/>
    <p:sldId id="711" r:id="rId34"/>
    <p:sldId id="716" r:id="rId35"/>
    <p:sldId id="741" r:id="rId36"/>
    <p:sldId id="715" r:id="rId37"/>
    <p:sldId id="256" r:id="rId38"/>
    <p:sldId id="440" r:id="rId39"/>
  </p:sldIdLst>
  <p:sldSz cx="12192000" cy="6858000"/>
  <p:notesSz cx="6400800" cy="8686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33751A6A-D811-4126-9BA1-0FFA234B1B2C}">
          <p14:sldIdLst>
            <p14:sldId id="266"/>
          </p14:sldIdLst>
        </p14:section>
        <p14:section name="What is ENSO?" id="{BED4888A-2A42-4EEF-9DD1-4882898702BC}">
          <p14:sldIdLst>
            <p14:sldId id="419"/>
            <p14:sldId id="365"/>
            <p14:sldId id="380"/>
            <p14:sldId id="325"/>
            <p14:sldId id="381"/>
            <p14:sldId id="347"/>
          </p14:sldIdLst>
        </p14:section>
        <p14:section name="Global Teleconnections" id="{FFE89A72-DAB8-413A-ABB4-CDEA02013620}">
          <p14:sldIdLst>
            <p14:sldId id="738"/>
            <p14:sldId id="423"/>
            <p14:sldId id="268"/>
          </p14:sldIdLst>
        </p14:section>
        <p14:section name="Brazil" id="{6658F622-5CAB-4218-96B3-C619EAAB0280}">
          <p14:sldIdLst>
            <p14:sldId id="422"/>
            <p14:sldId id="415"/>
            <p14:sldId id="285"/>
            <p14:sldId id="737"/>
            <p14:sldId id="416"/>
            <p14:sldId id="257"/>
            <p14:sldId id="731"/>
            <p14:sldId id="282"/>
            <p14:sldId id="283"/>
            <p14:sldId id="281"/>
            <p14:sldId id="739"/>
            <p14:sldId id="298"/>
            <p14:sldId id="443"/>
            <p14:sldId id="258"/>
            <p14:sldId id="732"/>
            <p14:sldId id="740"/>
          </p14:sldIdLst>
        </p14:section>
        <p14:section name="Argentina" id="{3D84953C-02E6-4A24-A6A1-C2FA30C108FB}">
          <p14:sldIdLst>
            <p14:sldId id="735"/>
            <p14:sldId id="593"/>
            <p14:sldId id="617"/>
            <p14:sldId id="618"/>
            <p14:sldId id="736"/>
            <p14:sldId id="717"/>
            <p14:sldId id="711"/>
            <p14:sldId id="716"/>
            <p14:sldId id="741"/>
          </p14:sldIdLst>
        </p14:section>
        <p14:section name="Outlook" id="{28E2058B-135C-4265-8A80-7F7EC794978C}">
          <p14:sldIdLst>
            <p14:sldId id="715"/>
            <p14:sldId id="256"/>
          </p14:sldIdLst>
        </p14:section>
        <p14:section name="Closing Remarks" id="{770DDD56-B910-469E-96D8-0C60B6960F95}">
          <p14:sldIdLst>
            <p14:sldId id="44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CC"/>
    <a:srgbClr val="A4D7EE"/>
    <a:srgbClr val="B1C7E1"/>
    <a:srgbClr val="CCFFCC"/>
    <a:srgbClr val="CD7371"/>
    <a:srgbClr val="FFD9D9"/>
    <a:srgbClr val="FFCCCC"/>
    <a:srgbClr val="339966"/>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78" autoAdjust="0"/>
    <p:restoredTop sz="94660"/>
  </p:normalViewPr>
  <p:slideViewPr>
    <p:cSldViewPr snapToGrid="0">
      <p:cViewPr varScale="1">
        <p:scale>
          <a:sx n="59" d="100"/>
          <a:sy n="59" d="100"/>
        </p:scale>
        <p:origin x="152" y="60"/>
      </p:cViewPr>
      <p:guideLst>
        <p:guide orient="horz" pos="2160"/>
        <p:guide pos="3840"/>
      </p:guideLst>
    </p:cSldViewPr>
  </p:slideViewPr>
  <p:notesTextViewPr>
    <p:cViewPr>
      <p:scale>
        <a:sx n="1" d="1"/>
        <a:sy n="1" d="1"/>
      </p:scale>
      <p:origin x="0" y="0"/>
    </p:cViewPr>
  </p:notesTextViewPr>
  <p:sorterViewPr>
    <p:cViewPr>
      <p:scale>
        <a:sx n="66" d="100"/>
        <a:sy n="66" d="100"/>
      </p:scale>
      <p:origin x="0" y="-96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file:///C:\Z_Other%20Files\2021%20AOF\SojaSerieHist.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Z_Other%20Files\2021%20AOF\SojaSerieHist.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Z_Other%20Files\2021%20AOF\MT_30mm%20dat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Z_Other%20Files\2021%20AOF\SojaSerieHist.xls"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Z_Other%20Files\2021%20AOF\SojaSerieHist.xls"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Z_Other%20Files\2021%20AOF\SojaSerieHist.xls"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Z_Other%20Files\2021%20AOF\Brazil%20corn%20production.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Z_Other%20Files\2021%20AOF\MT_30mm%20dates.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AD0-4F0E-BE6B-3D77C8B11DF9}"/>
              </c:ext>
            </c:extLst>
          </c:dPt>
          <c:dPt>
            <c:idx val="1"/>
            <c:bubble3D val="0"/>
            <c:spPr>
              <a:solidFill>
                <a:schemeClr val="accent4">
                  <a:lumMod val="40000"/>
                  <a:lumOff val="60000"/>
                </a:schemeClr>
              </a:solidFill>
              <a:ln w="19050">
                <a:solidFill>
                  <a:schemeClr val="lt1"/>
                </a:solidFill>
              </a:ln>
              <a:effectLst/>
            </c:spPr>
            <c:extLst>
              <c:ext xmlns:c16="http://schemas.microsoft.com/office/drawing/2014/chart" uri="{C3380CC4-5D6E-409C-BE32-E72D297353CC}">
                <c16:uniqueId val="{00000003-2AD0-4F0E-BE6B-3D77C8B11DF9}"/>
              </c:ext>
            </c:extLst>
          </c:dPt>
          <c:dPt>
            <c:idx val="2"/>
            <c:bubble3D val="0"/>
            <c:spPr>
              <a:solidFill>
                <a:srgbClr val="A4D7EE"/>
              </a:solidFill>
              <a:ln w="19050">
                <a:solidFill>
                  <a:schemeClr val="lt1"/>
                </a:solidFill>
              </a:ln>
              <a:effectLst/>
            </c:spPr>
            <c:extLst>
              <c:ext xmlns:c16="http://schemas.microsoft.com/office/drawing/2014/chart" uri="{C3380CC4-5D6E-409C-BE32-E72D297353CC}">
                <c16:uniqueId val="{00000005-2AD0-4F0E-BE6B-3D77C8B11DF9}"/>
              </c:ext>
            </c:extLst>
          </c:dPt>
          <c:dPt>
            <c:idx val="3"/>
            <c:bubble3D val="0"/>
            <c:spPr>
              <a:solidFill>
                <a:srgbClr val="CCFFCC"/>
              </a:solidFill>
              <a:ln w="19050">
                <a:solidFill>
                  <a:schemeClr val="lt1"/>
                </a:solidFill>
              </a:ln>
              <a:effectLst/>
            </c:spPr>
            <c:extLst>
              <c:ext xmlns:c16="http://schemas.microsoft.com/office/drawing/2014/chart" uri="{C3380CC4-5D6E-409C-BE32-E72D297353CC}">
                <c16:uniqueId val="{00000007-2AD0-4F0E-BE6B-3D77C8B11DF9}"/>
              </c:ext>
            </c:extLst>
          </c:dPt>
          <c:dPt>
            <c:idx val="4"/>
            <c:bubble3D val="0"/>
            <c:spPr>
              <a:solidFill>
                <a:srgbClr val="CD7371"/>
              </a:solidFill>
              <a:ln w="19050">
                <a:solidFill>
                  <a:schemeClr val="lt1"/>
                </a:solidFill>
              </a:ln>
              <a:effectLst/>
            </c:spPr>
            <c:extLst>
              <c:ext xmlns:c16="http://schemas.microsoft.com/office/drawing/2014/chart" uri="{C3380CC4-5D6E-409C-BE32-E72D297353CC}">
                <c16:uniqueId val="{00000009-2AD0-4F0E-BE6B-3D77C8B11DF9}"/>
              </c:ext>
            </c:extLst>
          </c:dPt>
          <c:dLbls>
            <c:dLbl>
              <c:idx val="0"/>
              <c:delete val="1"/>
              <c:extLst>
                <c:ext xmlns:c15="http://schemas.microsoft.com/office/drawing/2012/chart" uri="{CE6537A1-D6FC-4f65-9D91-7224C49458BB}"/>
                <c:ext xmlns:c16="http://schemas.microsoft.com/office/drawing/2014/chart" uri="{C3380CC4-5D6E-409C-BE32-E72D297353CC}">
                  <c16:uniqueId val="{00000001-2AD0-4F0E-BE6B-3D77C8B11DF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Produção!$AZ$8:$AZ$12</c:f>
              <c:strCache>
                <c:ptCount val="5"/>
                <c:pt idx="0">
                  <c:v>North</c:v>
                </c:pt>
                <c:pt idx="1">
                  <c:v>Northeast</c:v>
                </c:pt>
                <c:pt idx="2">
                  <c:v>Center-West</c:v>
                </c:pt>
                <c:pt idx="3">
                  <c:v>Southeast</c:v>
                </c:pt>
                <c:pt idx="4">
                  <c:v>South</c:v>
                </c:pt>
              </c:strCache>
            </c:strRef>
          </c:cat>
          <c:val>
            <c:numRef>
              <c:f>Produção!$BA$8:$BA$12</c:f>
              <c:numCache>
                <c:formatCode>#,##0.0</c:formatCode>
                <c:ptCount val="5"/>
                <c:pt idx="0">
                  <c:v>0.1</c:v>
                </c:pt>
                <c:pt idx="1">
                  <c:v>3.1</c:v>
                </c:pt>
                <c:pt idx="2">
                  <c:v>38.799999999999997</c:v>
                </c:pt>
                <c:pt idx="3">
                  <c:v>10.6</c:v>
                </c:pt>
                <c:pt idx="4">
                  <c:v>47.4</c:v>
                </c:pt>
              </c:numCache>
            </c:numRef>
          </c:val>
          <c:extLst>
            <c:ext xmlns:c16="http://schemas.microsoft.com/office/drawing/2014/chart" uri="{C3380CC4-5D6E-409C-BE32-E72D297353CC}">
              <c16:uniqueId val="{0000000A-2AD0-4F0E-BE6B-3D77C8B11DF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6">
                  <a:lumMod val="20000"/>
                  <a:lumOff val="80000"/>
                </a:schemeClr>
              </a:solidFill>
              <a:ln w="19050">
                <a:solidFill>
                  <a:schemeClr val="lt1"/>
                </a:solidFill>
              </a:ln>
              <a:effectLst/>
            </c:spPr>
            <c:extLst>
              <c:ext xmlns:c16="http://schemas.microsoft.com/office/drawing/2014/chart" uri="{C3380CC4-5D6E-409C-BE32-E72D297353CC}">
                <c16:uniqueId val="{00000001-B6CE-4CF9-84EF-FA91533C15FF}"/>
              </c:ext>
            </c:extLst>
          </c:dPt>
          <c:dPt>
            <c:idx val="1"/>
            <c:bubble3D val="0"/>
            <c:spPr>
              <a:solidFill>
                <a:schemeClr val="accent4">
                  <a:lumMod val="40000"/>
                  <a:lumOff val="60000"/>
                </a:schemeClr>
              </a:solidFill>
              <a:ln w="19050">
                <a:solidFill>
                  <a:schemeClr val="lt1"/>
                </a:solidFill>
              </a:ln>
              <a:effectLst/>
            </c:spPr>
            <c:extLst>
              <c:ext xmlns:c16="http://schemas.microsoft.com/office/drawing/2014/chart" uri="{C3380CC4-5D6E-409C-BE32-E72D297353CC}">
                <c16:uniqueId val="{00000003-B6CE-4CF9-84EF-FA91533C15FF}"/>
              </c:ext>
            </c:extLst>
          </c:dPt>
          <c:dPt>
            <c:idx val="2"/>
            <c:bubble3D val="0"/>
            <c:spPr>
              <a:solidFill>
                <a:srgbClr val="A4D7EE"/>
              </a:solidFill>
              <a:ln w="19050">
                <a:solidFill>
                  <a:schemeClr val="lt1"/>
                </a:solidFill>
              </a:ln>
              <a:effectLst/>
            </c:spPr>
            <c:extLst>
              <c:ext xmlns:c16="http://schemas.microsoft.com/office/drawing/2014/chart" uri="{C3380CC4-5D6E-409C-BE32-E72D297353CC}">
                <c16:uniqueId val="{00000005-B6CE-4CF9-84EF-FA91533C15FF}"/>
              </c:ext>
            </c:extLst>
          </c:dPt>
          <c:dPt>
            <c:idx val="3"/>
            <c:bubble3D val="0"/>
            <c:spPr>
              <a:solidFill>
                <a:srgbClr val="CCFFCC"/>
              </a:solidFill>
              <a:ln w="19050">
                <a:solidFill>
                  <a:schemeClr val="lt1"/>
                </a:solidFill>
              </a:ln>
              <a:effectLst/>
            </c:spPr>
            <c:extLst>
              <c:ext xmlns:c16="http://schemas.microsoft.com/office/drawing/2014/chart" uri="{C3380CC4-5D6E-409C-BE32-E72D297353CC}">
                <c16:uniqueId val="{00000007-B6CE-4CF9-84EF-FA91533C15FF}"/>
              </c:ext>
            </c:extLst>
          </c:dPt>
          <c:dPt>
            <c:idx val="4"/>
            <c:bubble3D val="0"/>
            <c:spPr>
              <a:solidFill>
                <a:srgbClr val="CD7371"/>
              </a:solidFill>
              <a:ln w="19050">
                <a:solidFill>
                  <a:schemeClr val="lt1"/>
                </a:solidFill>
              </a:ln>
              <a:effectLst/>
            </c:spPr>
            <c:extLst>
              <c:ext xmlns:c16="http://schemas.microsoft.com/office/drawing/2014/chart" uri="{C3380CC4-5D6E-409C-BE32-E72D297353CC}">
                <c16:uniqueId val="{00000009-B6CE-4CF9-84EF-FA91533C15FF}"/>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Produção!$AZ$8:$AZ$12</c:f>
              <c:strCache>
                <c:ptCount val="5"/>
                <c:pt idx="0">
                  <c:v>North</c:v>
                </c:pt>
                <c:pt idx="1">
                  <c:v>Northeast</c:v>
                </c:pt>
                <c:pt idx="2">
                  <c:v>Center-West</c:v>
                </c:pt>
                <c:pt idx="3">
                  <c:v>Southeast</c:v>
                </c:pt>
                <c:pt idx="4">
                  <c:v>South</c:v>
                </c:pt>
              </c:strCache>
            </c:strRef>
          </c:cat>
          <c:val>
            <c:numRef>
              <c:f>Produção!$BB$8:$BB$12</c:f>
              <c:numCache>
                <c:formatCode>#,##0.0</c:formatCode>
                <c:ptCount val="5"/>
                <c:pt idx="0">
                  <c:v>5.2</c:v>
                </c:pt>
                <c:pt idx="1">
                  <c:v>9.4</c:v>
                </c:pt>
                <c:pt idx="2">
                  <c:v>46.5</c:v>
                </c:pt>
                <c:pt idx="3">
                  <c:v>7.6</c:v>
                </c:pt>
                <c:pt idx="4">
                  <c:v>31.3</c:v>
                </c:pt>
              </c:numCache>
            </c:numRef>
          </c:val>
          <c:extLst>
            <c:ext xmlns:c16="http://schemas.microsoft.com/office/drawing/2014/chart" uri="{C3380CC4-5D6E-409C-BE32-E72D297353CC}">
              <c16:uniqueId val="{0000000A-B6CE-4CF9-84EF-FA91533C15F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2800" b="1" dirty="0"/>
              <a:t>Mato Grosso</a:t>
            </a:r>
          </a:p>
          <a:p>
            <a:pPr>
              <a:defRPr b="1"/>
            </a:pPr>
            <a:r>
              <a:rPr lang="en-US" sz="1800" b="1" i="0" baseline="0" dirty="0">
                <a:effectLst/>
              </a:rPr>
              <a:t>Starting Dates for Rain Season WRT Soybean Planting </a:t>
            </a:r>
          </a:p>
          <a:p>
            <a:pPr>
              <a:defRPr b="1"/>
            </a:pPr>
            <a:r>
              <a:rPr lang="en-US" sz="1800" b="1" i="0" baseline="0" dirty="0">
                <a:effectLst/>
              </a:rPr>
              <a:t>(*30 mm reached after September 1)</a:t>
            </a:r>
            <a:endParaRPr lang="en-US" dirty="0">
              <a:effectLst/>
            </a:endParaRPr>
          </a:p>
        </c:rich>
      </c:tx>
      <c:layout>
        <c:manualLayout>
          <c:xMode val="edge"/>
          <c:yMode val="edge"/>
          <c:x val="0.29356594488188975"/>
          <c:y val="1.9572584080430684E-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tx1"/>
            </a:solidFill>
            <a:ln>
              <a:noFill/>
            </a:ln>
            <a:effectLst/>
          </c:spPr>
          <c:invertIfNegative val="0"/>
          <c:dLbls>
            <c:dLbl>
              <c:idx val="0"/>
              <c:tx>
                <c:rich>
                  <a:bodyPr/>
                  <a:lstStyle/>
                  <a:p>
                    <a:fld id="{7D01629E-6D73-49A0-9132-2364D7F0D20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6F21-4448-9876-02E9F3C753B4}"/>
                </c:ext>
              </c:extLst>
            </c:dLbl>
            <c:dLbl>
              <c:idx val="1"/>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fld id="{60D66EEB-77E7-4F23-B4C0-A5C14CDD0756}"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F21-4448-9876-02E9F3C753B4}"/>
                </c:ext>
              </c:extLst>
            </c:dLbl>
            <c:dLbl>
              <c:idx val="2"/>
              <c:tx>
                <c:rich>
                  <a:bodyPr/>
                  <a:lstStyle/>
                  <a:p>
                    <a:fld id="{7B316DD7-2891-4BF7-B74B-CA1075CBD74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F21-4448-9876-02E9F3C753B4}"/>
                </c:ext>
              </c:extLst>
            </c:dLbl>
            <c:dLbl>
              <c:idx val="3"/>
              <c:tx>
                <c:rich>
                  <a:bodyPr/>
                  <a:lstStyle/>
                  <a:p>
                    <a:fld id="{9B18B969-A424-49F5-B009-45966FD1408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F21-4448-9876-02E9F3C753B4}"/>
                </c:ext>
              </c:extLst>
            </c:dLbl>
            <c:dLbl>
              <c:idx val="4"/>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fld id="{6FA7665C-EF01-47D4-BA97-92464D695B8A}"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F21-4448-9876-02E9F3C753B4}"/>
                </c:ext>
              </c:extLst>
            </c:dLbl>
            <c:dLbl>
              <c:idx val="5"/>
              <c:tx>
                <c:rich>
                  <a:bodyPr rot="0" spcFirstLastPara="1" vertOverflow="ellipsis" vert="horz" wrap="square" lIns="38100" tIns="19050" rIns="38100" bIns="19050" anchor="ctr" anchorCtr="1">
                    <a:spAutoFit/>
                  </a:bodyPr>
                  <a:lstStyle/>
                  <a:p>
                    <a:pPr>
                      <a:defRPr sz="900" b="1" i="0" u="none" strike="noStrike" kern="1200" baseline="0">
                        <a:solidFill>
                          <a:srgbClr val="0033CC"/>
                        </a:solidFill>
                        <a:latin typeface="+mn-lt"/>
                        <a:ea typeface="+mn-ea"/>
                        <a:cs typeface="+mn-cs"/>
                      </a:defRPr>
                    </a:pPr>
                    <a:fld id="{38AEDC45-FA2C-41BB-BDA4-E42396B22B29}" type="CELLRANGE">
                      <a:rPr lang="en-US"/>
                      <a:pPr>
                        <a:defRPr b="1">
                          <a:solidFill>
                            <a:srgbClr val="0033CC"/>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33CC"/>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F21-4448-9876-02E9F3C753B4}"/>
                </c:ext>
              </c:extLst>
            </c:dLbl>
            <c:dLbl>
              <c:idx val="6"/>
              <c:tx>
                <c:rich>
                  <a:bodyPr/>
                  <a:lstStyle/>
                  <a:p>
                    <a:fld id="{02D8902F-7554-401F-BB4C-7DA297F0CB7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6F21-4448-9876-02E9F3C753B4}"/>
                </c:ext>
              </c:extLst>
            </c:dLbl>
            <c:dLbl>
              <c:idx val="7"/>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fld id="{AF74436C-B0D9-41D5-B41B-C18E48F609FD}"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6F21-4448-9876-02E9F3C753B4}"/>
                </c:ext>
              </c:extLst>
            </c:dLbl>
            <c:dLbl>
              <c:idx val="8"/>
              <c:tx>
                <c:rich>
                  <a:bodyPr rot="0" spcFirstLastPara="1" vertOverflow="ellipsis" vert="horz" wrap="square" lIns="38100" tIns="19050" rIns="38100" bIns="19050" anchor="ctr" anchorCtr="1">
                    <a:spAutoFit/>
                  </a:bodyPr>
                  <a:lstStyle/>
                  <a:p>
                    <a:pPr>
                      <a:defRPr sz="900" b="1" i="0" u="none" strike="noStrike" kern="1200" baseline="0">
                        <a:solidFill>
                          <a:srgbClr val="0033CC"/>
                        </a:solidFill>
                        <a:latin typeface="+mn-lt"/>
                        <a:ea typeface="+mn-ea"/>
                        <a:cs typeface="+mn-cs"/>
                      </a:defRPr>
                    </a:pPr>
                    <a:fld id="{29D6D504-0C8E-4D49-86AD-A6BA32C520FD}" type="CELLRANGE">
                      <a:rPr lang="en-US"/>
                      <a:pPr>
                        <a:defRPr b="1">
                          <a:solidFill>
                            <a:srgbClr val="0033CC"/>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33CC"/>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6F21-4448-9876-02E9F3C753B4}"/>
                </c:ext>
              </c:extLst>
            </c:dLbl>
            <c:dLbl>
              <c:idx val="9"/>
              <c:tx>
                <c:rich>
                  <a:bodyPr rot="0" spcFirstLastPara="1" vertOverflow="ellipsis" vert="horz" wrap="square" lIns="38100" tIns="19050" rIns="38100" bIns="19050" anchor="ctr" anchorCtr="1">
                    <a:spAutoFit/>
                  </a:bodyPr>
                  <a:lstStyle/>
                  <a:p>
                    <a:pPr>
                      <a:defRPr sz="900" b="1" i="0" u="none" strike="noStrike" kern="1200" baseline="0">
                        <a:solidFill>
                          <a:srgbClr val="0033CC"/>
                        </a:solidFill>
                        <a:latin typeface="+mn-lt"/>
                        <a:ea typeface="+mn-ea"/>
                        <a:cs typeface="+mn-cs"/>
                      </a:defRPr>
                    </a:pPr>
                    <a:fld id="{2D46617B-7E55-42A3-94E3-C5E75A3EE339}" type="CELLRANGE">
                      <a:rPr lang="en-US"/>
                      <a:pPr>
                        <a:defRPr b="1">
                          <a:solidFill>
                            <a:srgbClr val="0033CC"/>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33CC"/>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6F21-4448-9876-02E9F3C753B4}"/>
                </c:ext>
              </c:extLst>
            </c:dLbl>
            <c:dLbl>
              <c:idx val="10"/>
              <c:tx>
                <c:rich>
                  <a:bodyPr rot="0" spcFirstLastPara="1" vertOverflow="ellipsis" vert="horz" wrap="square" lIns="38100" tIns="19050" rIns="38100" bIns="19050" anchor="ctr" anchorCtr="1">
                    <a:spAutoFit/>
                  </a:bodyPr>
                  <a:lstStyle/>
                  <a:p>
                    <a:pPr>
                      <a:defRPr sz="900" b="1" i="0" u="none" strike="noStrike" kern="1200" baseline="0">
                        <a:solidFill>
                          <a:srgbClr val="0033CC"/>
                        </a:solidFill>
                        <a:latin typeface="+mn-lt"/>
                        <a:ea typeface="+mn-ea"/>
                        <a:cs typeface="+mn-cs"/>
                      </a:defRPr>
                    </a:pPr>
                    <a:fld id="{4F10BE4E-BCC4-40D1-BCD0-639B24D12B47}" type="CELLRANGE">
                      <a:rPr lang="en-US"/>
                      <a:pPr>
                        <a:defRPr b="1">
                          <a:solidFill>
                            <a:srgbClr val="0033CC"/>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33CC"/>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6F21-4448-9876-02E9F3C753B4}"/>
                </c:ext>
              </c:extLst>
            </c:dLbl>
            <c:dLbl>
              <c:idx val="11"/>
              <c:tx>
                <c:rich>
                  <a:bodyPr/>
                  <a:lstStyle/>
                  <a:p>
                    <a:fld id="{5128C133-0746-4851-B2F8-08373107FF1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6F21-4448-9876-02E9F3C753B4}"/>
                </c:ext>
              </c:extLst>
            </c:dLbl>
            <c:dLbl>
              <c:idx val="12"/>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fld id="{6E327820-43CE-49AB-89DF-1F9F7A1D913E}"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6F21-4448-9876-02E9F3C753B4}"/>
                </c:ext>
              </c:extLst>
            </c:dLbl>
            <c:dLbl>
              <c:idx val="13"/>
              <c:tx>
                <c:rich>
                  <a:bodyPr/>
                  <a:lstStyle/>
                  <a:p>
                    <a:fld id="{A7A4F8FF-DD96-4572-BAA0-0C025995851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6F21-4448-9876-02E9F3C753B4}"/>
                </c:ext>
              </c:extLst>
            </c:dLbl>
            <c:dLbl>
              <c:idx val="14"/>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fld id="{EC0EF367-806C-49F1-96E4-E7E07202344B}"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6F21-4448-9876-02E9F3C753B4}"/>
                </c:ext>
              </c:extLst>
            </c:dLbl>
            <c:dLbl>
              <c:idx val="15"/>
              <c:tx>
                <c:rich>
                  <a:bodyPr rot="0" spcFirstLastPara="1" vertOverflow="ellipsis" vert="horz" wrap="square" lIns="38100" tIns="19050" rIns="38100" bIns="19050" anchor="ctr" anchorCtr="1">
                    <a:spAutoFit/>
                  </a:bodyPr>
                  <a:lstStyle/>
                  <a:p>
                    <a:pPr>
                      <a:defRPr sz="900" b="1" i="0" u="none" strike="noStrike" kern="1200" baseline="0">
                        <a:solidFill>
                          <a:srgbClr val="0033CC"/>
                        </a:solidFill>
                        <a:latin typeface="+mn-lt"/>
                        <a:ea typeface="+mn-ea"/>
                        <a:cs typeface="+mn-cs"/>
                      </a:defRPr>
                    </a:pPr>
                    <a:fld id="{DCE073DF-6F62-4EF3-AA24-63BA8DA202BD}" type="CELLRANGE">
                      <a:rPr lang="en-US"/>
                      <a:pPr>
                        <a:defRPr b="1">
                          <a:solidFill>
                            <a:srgbClr val="0033CC"/>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33CC"/>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6F21-4448-9876-02E9F3C753B4}"/>
                </c:ext>
              </c:extLst>
            </c:dLbl>
            <c:dLbl>
              <c:idx val="16"/>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fld id="{822E1B55-DE73-4247-897F-7DF257897737}"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6F21-4448-9876-02E9F3C753B4}"/>
                </c:ext>
              </c:extLst>
            </c:dLbl>
            <c:dLbl>
              <c:idx val="17"/>
              <c:tx>
                <c:rich>
                  <a:bodyPr rot="0" spcFirstLastPara="1" vertOverflow="ellipsis" vert="horz" wrap="square" lIns="38100" tIns="19050" rIns="38100" bIns="19050" anchor="ctr" anchorCtr="1">
                    <a:spAutoFit/>
                  </a:bodyPr>
                  <a:lstStyle/>
                  <a:p>
                    <a:pPr>
                      <a:defRPr sz="900" b="1" i="0" u="none" strike="noStrike" kern="1200" baseline="0">
                        <a:solidFill>
                          <a:srgbClr val="0033CC"/>
                        </a:solidFill>
                        <a:latin typeface="+mn-lt"/>
                        <a:ea typeface="+mn-ea"/>
                        <a:cs typeface="+mn-cs"/>
                      </a:defRPr>
                    </a:pPr>
                    <a:fld id="{3FB656F2-1176-44C3-9478-0EA827C93B00}" type="CELLRANGE">
                      <a:rPr lang="en-US"/>
                      <a:pPr>
                        <a:defRPr b="1">
                          <a:solidFill>
                            <a:srgbClr val="0033CC"/>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33CC"/>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6F21-4448-9876-02E9F3C753B4}"/>
                </c:ext>
              </c:extLst>
            </c:dLbl>
            <c:dLbl>
              <c:idx val="18"/>
              <c:tx>
                <c:rich>
                  <a:bodyPr rot="0" spcFirstLastPara="1" vertOverflow="ellipsis" vert="horz" wrap="square" lIns="38100" tIns="19050" rIns="38100" bIns="19050" anchor="ctr" anchorCtr="1">
                    <a:spAutoFit/>
                  </a:bodyPr>
                  <a:lstStyle/>
                  <a:p>
                    <a:pPr>
                      <a:defRPr sz="900" b="1" i="0" u="none" strike="noStrike" kern="1200" baseline="0">
                        <a:solidFill>
                          <a:srgbClr val="0033CC"/>
                        </a:solidFill>
                        <a:latin typeface="+mn-lt"/>
                        <a:ea typeface="+mn-ea"/>
                        <a:cs typeface="+mn-cs"/>
                      </a:defRPr>
                    </a:pPr>
                    <a:fld id="{9D3F33CB-1728-405F-A594-C4BAE182F918}" type="CELLRANGE">
                      <a:rPr lang="en-US"/>
                      <a:pPr>
                        <a:defRPr b="1">
                          <a:solidFill>
                            <a:srgbClr val="0033CC"/>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33CC"/>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6F21-4448-9876-02E9F3C753B4}"/>
                </c:ext>
              </c:extLst>
            </c:dLbl>
            <c:dLbl>
              <c:idx val="19"/>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fld id="{2CF551C7-84C5-4785-90C7-BE7F43BA7E5F}"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6F21-4448-9876-02E9F3C753B4}"/>
                </c:ext>
              </c:extLst>
            </c:dLbl>
            <c:dLbl>
              <c:idx val="20"/>
              <c:tx>
                <c:rich>
                  <a:bodyPr rot="0" spcFirstLastPara="1" vertOverflow="ellipsis" vert="horz" wrap="square" lIns="38100" tIns="19050" rIns="38100" bIns="19050" anchor="ctr" anchorCtr="1">
                    <a:spAutoFit/>
                  </a:bodyPr>
                  <a:lstStyle/>
                  <a:p>
                    <a:pPr>
                      <a:defRPr sz="900" b="1" i="0" u="none" strike="noStrike" kern="1200" baseline="0">
                        <a:solidFill>
                          <a:srgbClr val="0033CC"/>
                        </a:solidFill>
                        <a:latin typeface="+mn-lt"/>
                        <a:ea typeface="+mn-ea"/>
                        <a:cs typeface="+mn-cs"/>
                      </a:defRPr>
                    </a:pPr>
                    <a:fld id="{AAB4E6AA-8A01-467D-8CEE-897467364BCD}" type="CELLRANGE">
                      <a:rPr lang="en-US"/>
                      <a:pPr>
                        <a:defRPr b="1">
                          <a:solidFill>
                            <a:srgbClr val="0033CC"/>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33CC"/>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6F21-4448-9876-02E9F3C753B4}"/>
                </c:ext>
              </c:extLst>
            </c:dLbl>
            <c:dLbl>
              <c:idx val="21"/>
              <c:tx>
                <c:rich>
                  <a:bodyPr rot="0" spcFirstLastPara="1" vertOverflow="ellipsis" vert="horz" wrap="square" lIns="38100" tIns="19050" rIns="38100" bIns="19050" anchor="ctr" anchorCtr="1">
                    <a:spAutoFit/>
                  </a:bodyPr>
                  <a:lstStyle/>
                  <a:p>
                    <a:pPr>
                      <a:defRPr sz="900" b="1" i="0" u="none" strike="noStrike" kern="1200" baseline="0">
                        <a:solidFill>
                          <a:srgbClr val="0033CC"/>
                        </a:solidFill>
                        <a:latin typeface="+mn-lt"/>
                        <a:ea typeface="+mn-ea"/>
                        <a:cs typeface="+mn-cs"/>
                      </a:defRPr>
                    </a:pPr>
                    <a:fld id="{8F6D0A7A-96E8-47F0-B18F-067BEB059B37}" type="CELLRANGE">
                      <a:rPr lang="en-US"/>
                      <a:pPr>
                        <a:defRPr b="1">
                          <a:solidFill>
                            <a:srgbClr val="0033CC"/>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33CC"/>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6F21-4448-9876-02E9F3C753B4}"/>
                </c:ext>
              </c:extLst>
            </c:dLbl>
            <c:dLbl>
              <c:idx val="22"/>
              <c:tx>
                <c:rich>
                  <a:bodyPr/>
                  <a:lstStyle/>
                  <a:p>
                    <a:fld id="{CF757E09-3987-4E95-A674-D89D7E76457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6F21-4448-9876-02E9F3C753B4}"/>
                </c:ext>
              </c:extLst>
            </c:dLbl>
            <c:dLbl>
              <c:idx val="23"/>
              <c:tx>
                <c:rich>
                  <a:bodyPr/>
                  <a:lstStyle/>
                  <a:p>
                    <a:fld id="{B4955859-7B90-4009-A5E6-7F1F1862E14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6F21-4448-9876-02E9F3C753B4}"/>
                </c:ext>
              </c:extLst>
            </c:dLbl>
            <c:dLbl>
              <c:idx val="24"/>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fld id="{44FB381C-0227-4C1B-AA4B-9D71E7DF2A6A}"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6F21-4448-9876-02E9F3C753B4}"/>
                </c:ext>
              </c:extLst>
            </c:dLbl>
            <c:dLbl>
              <c:idx val="25"/>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fld id="{2454B2D9-E81D-4B12-9519-879AFCE9128C}"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6F21-4448-9876-02E9F3C753B4}"/>
                </c:ext>
              </c:extLst>
            </c:dLbl>
            <c:dLbl>
              <c:idx val="26"/>
              <c:tx>
                <c:rich>
                  <a:bodyPr rot="0" spcFirstLastPara="1" vertOverflow="ellipsis" vert="horz" wrap="square" lIns="38100" tIns="19050" rIns="38100" bIns="19050" anchor="ctr" anchorCtr="1">
                    <a:spAutoFit/>
                  </a:bodyPr>
                  <a:lstStyle/>
                  <a:p>
                    <a:pPr>
                      <a:defRPr sz="900" b="1" i="0" u="none" strike="noStrike" kern="1200" baseline="0">
                        <a:solidFill>
                          <a:srgbClr val="0033CC"/>
                        </a:solidFill>
                        <a:latin typeface="+mn-lt"/>
                        <a:ea typeface="+mn-ea"/>
                        <a:cs typeface="+mn-cs"/>
                      </a:defRPr>
                    </a:pPr>
                    <a:fld id="{42346B55-6AD4-4773-A177-6907D401F65B}" type="CELLRANGE">
                      <a:rPr lang="en-US"/>
                      <a:pPr>
                        <a:defRPr b="1">
                          <a:solidFill>
                            <a:srgbClr val="0033CC"/>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33CC"/>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6F21-4448-9876-02E9F3C753B4}"/>
                </c:ext>
              </c:extLst>
            </c:dLbl>
            <c:dLbl>
              <c:idx val="27"/>
              <c:tx>
                <c:rich>
                  <a:bodyPr rot="0" spcFirstLastPara="1" vertOverflow="ellipsis" vert="horz" wrap="square" lIns="38100" tIns="19050" rIns="38100" bIns="19050" anchor="ctr" anchorCtr="1">
                    <a:spAutoFit/>
                  </a:bodyPr>
                  <a:lstStyle/>
                  <a:p>
                    <a:pPr>
                      <a:defRPr sz="900" b="1" i="0" u="none" strike="noStrike" kern="1200" baseline="0">
                        <a:solidFill>
                          <a:srgbClr val="0033CC"/>
                        </a:solidFill>
                        <a:latin typeface="+mn-lt"/>
                        <a:ea typeface="+mn-ea"/>
                        <a:cs typeface="+mn-cs"/>
                      </a:defRPr>
                    </a:pPr>
                    <a:fld id="{0E875C8D-775F-414E-A93B-2315975B5EC8}" type="CELLRANGE">
                      <a:rPr lang="en-US"/>
                      <a:pPr>
                        <a:defRPr b="1">
                          <a:solidFill>
                            <a:srgbClr val="0033CC"/>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33CC"/>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6F21-4448-9876-02E9F3C753B4}"/>
                </c:ext>
              </c:extLst>
            </c:dLbl>
            <c:dLbl>
              <c:idx val="28"/>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fld id="{05C1EC25-3715-494D-AF10-3A7248CBE3B3}"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6F21-4448-9876-02E9F3C753B4}"/>
                </c:ext>
              </c:extLst>
            </c:dLbl>
            <c:dLbl>
              <c:idx val="29"/>
              <c:tx>
                <c:rich>
                  <a:bodyPr/>
                  <a:lstStyle/>
                  <a:p>
                    <a:fld id="{D5B0D52F-A20F-4D29-B9CB-B93D0B39CAE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6F21-4448-9876-02E9F3C753B4}"/>
                </c:ext>
              </c:extLst>
            </c:dLbl>
            <c:dLbl>
              <c:idx val="30"/>
              <c:tx>
                <c:rich>
                  <a:bodyPr rot="0" spcFirstLastPara="1" vertOverflow="ellipsis" vert="horz" wrap="square" lIns="38100" tIns="19050" rIns="38100" bIns="19050" anchor="ctr" anchorCtr="1">
                    <a:spAutoFit/>
                  </a:bodyPr>
                  <a:lstStyle/>
                  <a:p>
                    <a:pPr>
                      <a:defRPr sz="900" b="1" i="0" u="none" strike="noStrike" kern="1200" baseline="0">
                        <a:solidFill>
                          <a:srgbClr val="0033CC"/>
                        </a:solidFill>
                        <a:latin typeface="+mn-lt"/>
                        <a:ea typeface="+mn-ea"/>
                        <a:cs typeface="+mn-cs"/>
                      </a:defRPr>
                    </a:pPr>
                    <a:fld id="{30C190B3-6F3E-45FD-B2D5-65D183355D1E}" type="CELLRANGE">
                      <a:rPr lang="en-US"/>
                      <a:pPr>
                        <a:defRPr b="1">
                          <a:solidFill>
                            <a:srgbClr val="0033CC"/>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33CC"/>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6F21-4448-9876-02E9F3C753B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'Starting Dates'!$C$67:$C$97</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'Starting Dates'!$D$67:$D$97</c:f>
              <c:numCache>
                <c:formatCode>General</c:formatCode>
                <c:ptCount val="31"/>
                <c:pt idx="0">
                  <c:v>7</c:v>
                </c:pt>
                <c:pt idx="1">
                  <c:v>19</c:v>
                </c:pt>
                <c:pt idx="2">
                  <c:v>7</c:v>
                </c:pt>
                <c:pt idx="3">
                  <c:v>30</c:v>
                </c:pt>
                <c:pt idx="4">
                  <c:v>30</c:v>
                </c:pt>
                <c:pt idx="5">
                  <c:v>29</c:v>
                </c:pt>
                <c:pt idx="6">
                  <c:v>32</c:v>
                </c:pt>
                <c:pt idx="7">
                  <c:v>25</c:v>
                </c:pt>
                <c:pt idx="8">
                  <c:v>9</c:v>
                </c:pt>
                <c:pt idx="9">
                  <c:v>31</c:v>
                </c:pt>
                <c:pt idx="10">
                  <c:v>14</c:v>
                </c:pt>
                <c:pt idx="11">
                  <c:v>16</c:v>
                </c:pt>
                <c:pt idx="12">
                  <c:v>24</c:v>
                </c:pt>
                <c:pt idx="13">
                  <c:v>22</c:v>
                </c:pt>
                <c:pt idx="14">
                  <c:v>40</c:v>
                </c:pt>
                <c:pt idx="15">
                  <c:v>24</c:v>
                </c:pt>
                <c:pt idx="16">
                  <c:v>26</c:v>
                </c:pt>
                <c:pt idx="17">
                  <c:v>45</c:v>
                </c:pt>
                <c:pt idx="18">
                  <c:v>33</c:v>
                </c:pt>
                <c:pt idx="19">
                  <c:v>9</c:v>
                </c:pt>
                <c:pt idx="20">
                  <c:v>33</c:v>
                </c:pt>
                <c:pt idx="21">
                  <c:v>35</c:v>
                </c:pt>
                <c:pt idx="22">
                  <c:v>26</c:v>
                </c:pt>
                <c:pt idx="23">
                  <c:v>32</c:v>
                </c:pt>
                <c:pt idx="24">
                  <c:v>21</c:v>
                </c:pt>
                <c:pt idx="25">
                  <c:v>34</c:v>
                </c:pt>
                <c:pt idx="26">
                  <c:v>29</c:v>
                </c:pt>
                <c:pt idx="27">
                  <c:v>52</c:v>
                </c:pt>
                <c:pt idx="28">
                  <c:v>18</c:v>
                </c:pt>
                <c:pt idx="29">
                  <c:v>32</c:v>
                </c:pt>
                <c:pt idx="30">
                  <c:v>45</c:v>
                </c:pt>
              </c:numCache>
            </c:numRef>
          </c:val>
          <c:extLst>
            <c:ext xmlns:c15="http://schemas.microsoft.com/office/drawing/2012/chart" uri="{02D57815-91ED-43cb-92C2-25804820EDAC}">
              <c15:datalabelsRange>
                <c15:f>'Starting Dates'!$E$67:$E$97</c15:f>
                <c15:dlblRangeCache>
                  <c:ptCount val="31"/>
                  <c:pt idx="0">
                    <c:v>7-Sep</c:v>
                  </c:pt>
                  <c:pt idx="1">
                    <c:v>19-Sep</c:v>
                  </c:pt>
                  <c:pt idx="2">
                    <c:v>7-Sep</c:v>
                  </c:pt>
                  <c:pt idx="3">
                    <c:v>30-Sep</c:v>
                  </c:pt>
                  <c:pt idx="4">
                    <c:v>30-Sep</c:v>
                  </c:pt>
                  <c:pt idx="5">
                    <c:v>28-Sep</c:v>
                  </c:pt>
                  <c:pt idx="6">
                    <c:v>2-Oct</c:v>
                  </c:pt>
                  <c:pt idx="7">
                    <c:v>25-Sep</c:v>
                  </c:pt>
                  <c:pt idx="8">
                    <c:v>9-Sep</c:v>
                  </c:pt>
                  <c:pt idx="9">
                    <c:v>1-Oct</c:v>
                  </c:pt>
                  <c:pt idx="10">
                    <c:v>14-Sep</c:v>
                  </c:pt>
                  <c:pt idx="11">
                    <c:v>16-Sep</c:v>
                  </c:pt>
                  <c:pt idx="12">
                    <c:v>24-Sep</c:v>
                  </c:pt>
                  <c:pt idx="13">
                    <c:v>22-Sep</c:v>
                  </c:pt>
                  <c:pt idx="14">
                    <c:v>10-Oct</c:v>
                  </c:pt>
                  <c:pt idx="15">
                    <c:v>24-Sep</c:v>
                  </c:pt>
                  <c:pt idx="16">
                    <c:v>26-Sep</c:v>
                  </c:pt>
                  <c:pt idx="17">
                    <c:v>15-Oct</c:v>
                  </c:pt>
                  <c:pt idx="18">
                    <c:v>3-Oct</c:v>
                  </c:pt>
                  <c:pt idx="19">
                    <c:v>9-Sep</c:v>
                  </c:pt>
                  <c:pt idx="20">
                    <c:v>3-Oct</c:v>
                  </c:pt>
                  <c:pt idx="21">
                    <c:v>5-Oct</c:v>
                  </c:pt>
                  <c:pt idx="22">
                    <c:v>26-Sep</c:v>
                  </c:pt>
                  <c:pt idx="23">
                    <c:v>2-Oct</c:v>
                  </c:pt>
                  <c:pt idx="24">
                    <c:v>21-Sep</c:v>
                  </c:pt>
                  <c:pt idx="25">
                    <c:v>4-Oct</c:v>
                  </c:pt>
                  <c:pt idx="26">
                    <c:v>28-Sep</c:v>
                  </c:pt>
                  <c:pt idx="27">
                    <c:v>22-Oct</c:v>
                  </c:pt>
                  <c:pt idx="28">
                    <c:v>18-Sep</c:v>
                  </c:pt>
                  <c:pt idx="29">
                    <c:v>2-Oct</c:v>
                  </c:pt>
                  <c:pt idx="30">
                    <c:v>15-Oct</c:v>
                  </c:pt>
                </c15:dlblRangeCache>
              </c15:datalabelsRange>
            </c:ext>
            <c:ext xmlns:c16="http://schemas.microsoft.com/office/drawing/2014/chart" uri="{C3380CC4-5D6E-409C-BE32-E72D297353CC}">
              <c16:uniqueId val="{0000001F-6F21-4448-9876-02E9F3C753B4}"/>
            </c:ext>
          </c:extLst>
        </c:ser>
        <c:dLbls>
          <c:showLegendKey val="0"/>
          <c:showVal val="1"/>
          <c:showCatName val="0"/>
          <c:showSerName val="0"/>
          <c:showPercent val="0"/>
          <c:showBubbleSize val="0"/>
        </c:dLbls>
        <c:gapWidth val="219"/>
        <c:overlap val="-27"/>
        <c:axId val="1995975152"/>
        <c:axId val="98947392"/>
      </c:barChart>
      <c:catAx>
        <c:axId val="1995975152"/>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sz="1100" b="1"/>
                  <a:t>Planting </a:t>
                </a:r>
                <a:r>
                  <a:rPr lang="en-US" sz="1200" b="1"/>
                  <a:t>Year</a:t>
                </a:r>
                <a:endParaRPr lang="en-US" sz="1100" b="1"/>
              </a:p>
            </c:rich>
          </c:tx>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8947392"/>
        <c:crosses val="autoZero"/>
        <c:auto val="1"/>
        <c:lblAlgn val="ctr"/>
        <c:lblOffset val="100"/>
        <c:noMultiLvlLbl val="0"/>
      </c:catAx>
      <c:valAx>
        <c:axId val="989473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 Days</a:t>
                </a:r>
                <a:r>
                  <a:rPr lang="en-US" sz="1200" b="1" baseline="0"/>
                  <a:t> (Beginning  September 1)</a:t>
                </a:r>
                <a:endParaRPr lang="en-US" sz="1200" b="1"/>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995975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r>
              <a:rPr lang="en-US" sz="2800" b="1" dirty="0"/>
              <a:t>Brazil Soybean Yields (kg/ha)</a:t>
            </a:r>
          </a:p>
          <a:p>
            <a:pPr>
              <a:defRPr sz="2800" b="1"/>
            </a:pPr>
            <a:r>
              <a:rPr lang="en-US" sz="2400" b="1" dirty="0"/>
              <a:t>Center-West Region</a:t>
            </a: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'Center West Regression'!$F$24</c:f>
              <c:strCache>
                <c:ptCount val="1"/>
                <c:pt idx="0">
                  <c:v>Observed</c:v>
                </c:pt>
              </c:strCache>
            </c:strRef>
          </c:tx>
          <c:spPr>
            <a:ln w="28575" cap="rnd">
              <a:solidFill>
                <a:schemeClr val="accent1"/>
              </a:solidFill>
              <a:round/>
            </a:ln>
            <a:effectLst/>
          </c:spPr>
          <c:marker>
            <c:symbol val="none"/>
          </c:marker>
          <c:cat>
            <c:numRef>
              <c:f>'Center West Regression'!$E$25:$E$54</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'Center West Regression'!$F$25:$F$54</c:f>
              <c:numCache>
                <c:formatCode>#,##0</c:formatCode>
                <c:ptCount val="30"/>
                <c:pt idx="0">
                  <c:v>2263</c:v>
                </c:pt>
                <c:pt idx="1">
                  <c:v>2227</c:v>
                </c:pt>
                <c:pt idx="2">
                  <c:v>2228</c:v>
                </c:pt>
                <c:pt idx="3">
                  <c:v>2334</c:v>
                </c:pt>
                <c:pt idx="4">
                  <c:v>2212</c:v>
                </c:pt>
                <c:pt idx="5">
                  <c:v>2394</c:v>
                </c:pt>
                <c:pt idx="6">
                  <c:v>2620</c:v>
                </c:pt>
                <c:pt idx="7">
                  <c:v>2547</c:v>
                </c:pt>
                <c:pt idx="8">
                  <c:v>2695</c:v>
                </c:pt>
                <c:pt idx="9">
                  <c:v>2770</c:v>
                </c:pt>
                <c:pt idx="10">
                  <c:v>2952</c:v>
                </c:pt>
                <c:pt idx="11">
                  <c:v>2926</c:v>
                </c:pt>
                <c:pt idx="12">
                  <c:v>2924</c:v>
                </c:pt>
                <c:pt idx="13">
                  <c:v>2548</c:v>
                </c:pt>
                <c:pt idx="14">
                  <c:v>2669</c:v>
                </c:pt>
                <c:pt idx="15">
                  <c:v>2590</c:v>
                </c:pt>
                <c:pt idx="16">
                  <c:v>2909.8817366091539</c:v>
                </c:pt>
                <c:pt idx="17">
                  <c:v>3022</c:v>
                </c:pt>
                <c:pt idx="18">
                  <c:v>2943</c:v>
                </c:pt>
                <c:pt idx="19">
                  <c:v>2997</c:v>
                </c:pt>
                <c:pt idx="20">
                  <c:v>3137</c:v>
                </c:pt>
                <c:pt idx="21">
                  <c:v>3036</c:v>
                </c:pt>
                <c:pt idx="22">
                  <c:v>2980.9665680612293</c:v>
                </c:pt>
                <c:pt idx="23">
                  <c:v>3005.1988798941725</c:v>
                </c:pt>
                <c:pt idx="24">
                  <c:v>3008.2252173972538</c:v>
                </c:pt>
                <c:pt idx="25">
                  <c:v>2948.0145526663141</c:v>
                </c:pt>
                <c:pt idx="26">
                  <c:v>3333.156045966723</c:v>
                </c:pt>
                <c:pt idx="27">
                  <c:v>3540.1062126169418</c:v>
                </c:pt>
                <c:pt idx="28">
                  <c:v>3419.156109496485</c:v>
                </c:pt>
                <c:pt idx="29">
                  <c:v>3647.661173911215</c:v>
                </c:pt>
              </c:numCache>
            </c:numRef>
          </c:val>
          <c:smooth val="0"/>
          <c:extLst>
            <c:ext xmlns:c16="http://schemas.microsoft.com/office/drawing/2014/chart" uri="{C3380CC4-5D6E-409C-BE32-E72D297353CC}">
              <c16:uniqueId val="{00000000-D86D-484A-AB2F-630CC903EB8A}"/>
            </c:ext>
          </c:extLst>
        </c:ser>
        <c:ser>
          <c:idx val="1"/>
          <c:order val="1"/>
          <c:tx>
            <c:strRef>
              <c:f>'Center West Regression'!$G$24</c:f>
              <c:strCache>
                <c:ptCount val="1"/>
                <c:pt idx="0">
                  <c:v>Calculated</c:v>
                </c:pt>
              </c:strCache>
            </c:strRef>
          </c:tx>
          <c:spPr>
            <a:ln w="28575" cap="rnd">
              <a:solidFill>
                <a:schemeClr val="accent2"/>
              </a:solidFill>
              <a:round/>
            </a:ln>
            <a:effectLst/>
          </c:spPr>
          <c:marker>
            <c:symbol val="none"/>
          </c:marker>
          <c:cat>
            <c:numRef>
              <c:f>'Center West Regression'!$E$25:$E$54</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'Center West Regression'!$G$25:$G$54</c:f>
              <c:numCache>
                <c:formatCode>General</c:formatCode>
                <c:ptCount val="30"/>
                <c:pt idx="0">
                  <c:v>2250.7657344099862</c:v>
                </c:pt>
                <c:pt idx="1">
                  <c:v>2290.5436527187703</c:v>
                </c:pt>
                <c:pt idx="2">
                  <c:v>2330.3215710275545</c:v>
                </c:pt>
                <c:pt idx="3">
                  <c:v>2370.0994893363386</c:v>
                </c:pt>
                <c:pt idx="4">
                  <c:v>2409.8774076451082</c:v>
                </c:pt>
                <c:pt idx="5">
                  <c:v>2449.6553259538923</c:v>
                </c:pt>
                <c:pt idx="6">
                  <c:v>2489.4332442626765</c:v>
                </c:pt>
                <c:pt idx="7">
                  <c:v>2529.2111625714606</c:v>
                </c:pt>
                <c:pt idx="8">
                  <c:v>2568.9890808802447</c:v>
                </c:pt>
                <c:pt idx="9">
                  <c:v>2608.7669991890289</c:v>
                </c:pt>
                <c:pt idx="10">
                  <c:v>2648.544917497813</c:v>
                </c:pt>
                <c:pt idx="11">
                  <c:v>2688.3228358065826</c:v>
                </c:pt>
                <c:pt idx="12">
                  <c:v>2728.1007541153667</c:v>
                </c:pt>
                <c:pt idx="13">
                  <c:v>2767.8786724241509</c:v>
                </c:pt>
                <c:pt idx="14">
                  <c:v>2807.656590732935</c:v>
                </c:pt>
                <c:pt idx="15">
                  <c:v>2847.4345090417191</c:v>
                </c:pt>
                <c:pt idx="16">
                  <c:v>2887.2124273505033</c:v>
                </c:pt>
                <c:pt idx="17">
                  <c:v>2926.9903456592874</c:v>
                </c:pt>
                <c:pt idx="18">
                  <c:v>2966.7682639680716</c:v>
                </c:pt>
                <c:pt idx="19">
                  <c:v>3006.5461822768411</c:v>
                </c:pt>
                <c:pt idx="20">
                  <c:v>3046.3241005856253</c:v>
                </c:pt>
                <c:pt idx="21">
                  <c:v>3086.1020188944094</c:v>
                </c:pt>
                <c:pt idx="22">
                  <c:v>3125.8799372031935</c:v>
                </c:pt>
                <c:pt idx="23">
                  <c:v>3165.6578555119777</c:v>
                </c:pt>
                <c:pt idx="24">
                  <c:v>3205.4357738207618</c:v>
                </c:pt>
                <c:pt idx="25">
                  <c:v>3245.213692129546</c:v>
                </c:pt>
                <c:pt idx="26">
                  <c:v>3284.9916104383155</c:v>
                </c:pt>
                <c:pt idx="27">
                  <c:v>3324.7695287470997</c:v>
                </c:pt>
                <c:pt idx="28">
                  <c:v>3364.5474470558838</c:v>
                </c:pt>
                <c:pt idx="29">
                  <c:v>3404.325365364668</c:v>
                </c:pt>
              </c:numCache>
            </c:numRef>
          </c:val>
          <c:smooth val="0"/>
          <c:extLst>
            <c:ext xmlns:c16="http://schemas.microsoft.com/office/drawing/2014/chart" uri="{C3380CC4-5D6E-409C-BE32-E72D297353CC}">
              <c16:uniqueId val="{00000001-D86D-484A-AB2F-630CC903EB8A}"/>
            </c:ext>
          </c:extLst>
        </c:ser>
        <c:dLbls>
          <c:showLegendKey val="0"/>
          <c:showVal val="0"/>
          <c:showCatName val="0"/>
          <c:showSerName val="0"/>
          <c:showPercent val="0"/>
          <c:showBubbleSize val="0"/>
        </c:dLbls>
        <c:smooth val="0"/>
        <c:axId val="616557151"/>
        <c:axId val="480661519"/>
      </c:lineChart>
      <c:catAx>
        <c:axId val="616557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80661519"/>
        <c:crosses val="autoZero"/>
        <c:auto val="1"/>
        <c:lblAlgn val="ctr"/>
        <c:lblOffset val="100"/>
        <c:noMultiLvlLbl val="0"/>
      </c:catAx>
      <c:valAx>
        <c:axId val="4806615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165571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r>
              <a:rPr lang="en-US" sz="2800" b="1" dirty="0"/>
              <a:t>Brazil Soybean Yields (kg/ha)</a:t>
            </a:r>
          </a:p>
          <a:p>
            <a:pPr>
              <a:defRPr sz="2800" b="1"/>
            </a:pPr>
            <a:r>
              <a:rPr lang="en-US" sz="2400" b="1" dirty="0"/>
              <a:t>Northeast Region</a:t>
            </a: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'Northeast Regression'!$F$24</c:f>
              <c:strCache>
                <c:ptCount val="1"/>
                <c:pt idx="0">
                  <c:v>Observed</c:v>
                </c:pt>
              </c:strCache>
            </c:strRef>
          </c:tx>
          <c:spPr>
            <a:ln w="28575" cap="rnd">
              <a:solidFill>
                <a:srgbClr val="0070C0"/>
              </a:solidFill>
              <a:round/>
            </a:ln>
            <a:effectLst/>
          </c:spPr>
          <c:marker>
            <c:symbol val="none"/>
          </c:marker>
          <c:cat>
            <c:numRef>
              <c:f>'Northeast Regression'!$E$25:$E$54</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'Northeast Regression'!$F$25:$F$54</c:f>
              <c:numCache>
                <c:formatCode>#,##0</c:formatCode>
                <c:ptCount val="30"/>
                <c:pt idx="0">
                  <c:v>1997</c:v>
                </c:pt>
                <c:pt idx="1">
                  <c:v>1482</c:v>
                </c:pt>
                <c:pt idx="2">
                  <c:v>1614</c:v>
                </c:pt>
                <c:pt idx="3">
                  <c:v>2022</c:v>
                </c:pt>
                <c:pt idx="4">
                  <c:v>2201</c:v>
                </c:pt>
                <c:pt idx="5">
                  <c:v>1732</c:v>
                </c:pt>
                <c:pt idx="6">
                  <c:v>2189</c:v>
                </c:pt>
                <c:pt idx="7">
                  <c:v>2142</c:v>
                </c:pt>
                <c:pt idx="8">
                  <c:v>2083</c:v>
                </c:pt>
                <c:pt idx="9">
                  <c:v>2425</c:v>
                </c:pt>
                <c:pt idx="10">
                  <c:v>2157</c:v>
                </c:pt>
                <c:pt idx="11">
                  <c:v>1863</c:v>
                </c:pt>
                <c:pt idx="12">
                  <c:v>2031</c:v>
                </c:pt>
                <c:pt idx="13">
                  <c:v>2674</c:v>
                </c:pt>
                <c:pt idx="14">
                  <c:v>2741</c:v>
                </c:pt>
                <c:pt idx="15">
                  <c:v>2395</c:v>
                </c:pt>
                <c:pt idx="16">
                  <c:v>2658.0138841157468</c:v>
                </c:pt>
                <c:pt idx="17">
                  <c:v>3057</c:v>
                </c:pt>
                <c:pt idx="18">
                  <c:v>2588</c:v>
                </c:pt>
                <c:pt idx="19">
                  <c:v>2852</c:v>
                </c:pt>
                <c:pt idx="20">
                  <c:v>3213</c:v>
                </c:pt>
                <c:pt idx="21">
                  <c:v>2880</c:v>
                </c:pt>
                <c:pt idx="22">
                  <c:v>2193.0875201921881</c:v>
                </c:pt>
                <c:pt idx="23">
                  <c:v>2557.0759357466759</c:v>
                </c:pt>
                <c:pt idx="24">
                  <c:v>2851.7629072505538</c:v>
                </c:pt>
                <c:pt idx="25">
                  <c:v>1774.4016051698984</c:v>
                </c:pt>
                <c:pt idx="26">
                  <c:v>3115.429678919827</c:v>
                </c:pt>
                <c:pt idx="27">
                  <c:v>3647.3462540217556</c:v>
                </c:pt>
                <c:pt idx="28">
                  <c:v>3311.5937518756377</c:v>
                </c:pt>
                <c:pt idx="29">
                  <c:v>3521.1141001578931</c:v>
                </c:pt>
              </c:numCache>
            </c:numRef>
          </c:val>
          <c:smooth val="0"/>
          <c:extLst>
            <c:ext xmlns:c16="http://schemas.microsoft.com/office/drawing/2014/chart" uri="{C3380CC4-5D6E-409C-BE32-E72D297353CC}">
              <c16:uniqueId val="{00000000-77AB-4EF0-8D4B-D2C71FB28B1B}"/>
            </c:ext>
          </c:extLst>
        </c:ser>
        <c:ser>
          <c:idx val="2"/>
          <c:order val="1"/>
          <c:tx>
            <c:strRef>
              <c:f>'Northeast Regression'!$G$24</c:f>
              <c:strCache>
                <c:ptCount val="1"/>
                <c:pt idx="0">
                  <c:v>Calculated</c:v>
                </c:pt>
              </c:strCache>
            </c:strRef>
          </c:tx>
          <c:spPr>
            <a:ln w="28575" cap="rnd">
              <a:solidFill>
                <a:srgbClr val="C00000"/>
              </a:solidFill>
              <a:round/>
            </a:ln>
            <a:effectLst/>
          </c:spPr>
          <c:marker>
            <c:symbol val="none"/>
          </c:marker>
          <c:cat>
            <c:numRef>
              <c:f>'Northeast Regression'!$E$25:$E$54</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'Northeast Regression'!$G$25:$G$54</c:f>
              <c:numCache>
                <c:formatCode>General</c:formatCode>
                <c:ptCount val="30"/>
                <c:pt idx="0">
                  <c:v>1742.9604670112167</c:v>
                </c:pt>
                <c:pt idx="1">
                  <c:v>1792.7972753494105</c:v>
                </c:pt>
                <c:pt idx="2">
                  <c:v>1842.6340836876043</c:v>
                </c:pt>
                <c:pt idx="3">
                  <c:v>1892.4708920257981</c:v>
                </c:pt>
                <c:pt idx="4">
                  <c:v>1942.3077003639919</c:v>
                </c:pt>
                <c:pt idx="5">
                  <c:v>1992.1445087021857</c:v>
                </c:pt>
                <c:pt idx="6">
                  <c:v>2041.981317040365</c:v>
                </c:pt>
                <c:pt idx="7">
                  <c:v>2091.8181253785588</c:v>
                </c:pt>
                <c:pt idx="8">
                  <c:v>2141.6549337167526</c:v>
                </c:pt>
                <c:pt idx="9">
                  <c:v>2191.4917420549464</c:v>
                </c:pt>
                <c:pt idx="10">
                  <c:v>2241.3285503931402</c:v>
                </c:pt>
                <c:pt idx="11">
                  <c:v>2291.165358731334</c:v>
                </c:pt>
                <c:pt idx="12">
                  <c:v>2341.0021670695278</c:v>
                </c:pt>
                <c:pt idx="13">
                  <c:v>2390.8389754077216</c:v>
                </c:pt>
                <c:pt idx="14">
                  <c:v>2440.6757837459154</c:v>
                </c:pt>
                <c:pt idx="15">
                  <c:v>2490.5125920840946</c:v>
                </c:pt>
                <c:pt idx="16">
                  <c:v>2540.3494004222885</c:v>
                </c:pt>
                <c:pt idx="17">
                  <c:v>2590.1862087604823</c:v>
                </c:pt>
                <c:pt idx="18">
                  <c:v>2640.0230170986761</c:v>
                </c:pt>
                <c:pt idx="19">
                  <c:v>2689.8598254368699</c:v>
                </c:pt>
                <c:pt idx="20">
                  <c:v>2739.6966337750637</c:v>
                </c:pt>
                <c:pt idx="21">
                  <c:v>2789.5334421132575</c:v>
                </c:pt>
                <c:pt idx="22">
                  <c:v>2839.3702504514367</c:v>
                </c:pt>
                <c:pt idx="23">
                  <c:v>2889.2070587896305</c:v>
                </c:pt>
                <c:pt idx="24">
                  <c:v>2939.0438671278243</c:v>
                </c:pt>
                <c:pt idx="25">
                  <c:v>2988.8806754660181</c:v>
                </c:pt>
                <c:pt idx="26">
                  <c:v>3038.717483804212</c:v>
                </c:pt>
                <c:pt idx="27">
                  <c:v>3088.5542921424058</c:v>
                </c:pt>
                <c:pt idx="28">
                  <c:v>3138.3911004805996</c:v>
                </c:pt>
                <c:pt idx="29">
                  <c:v>3188.2279088187934</c:v>
                </c:pt>
              </c:numCache>
            </c:numRef>
          </c:val>
          <c:smooth val="0"/>
          <c:extLst>
            <c:ext xmlns:c16="http://schemas.microsoft.com/office/drawing/2014/chart" uri="{C3380CC4-5D6E-409C-BE32-E72D297353CC}">
              <c16:uniqueId val="{00000001-77AB-4EF0-8D4B-D2C71FB28B1B}"/>
            </c:ext>
          </c:extLst>
        </c:ser>
        <c:dLbls>
          <c:showLegendKey val="0"/>
          <c:showVal val="0"/>
          <c:showCatName val="0"/>
          <c:showSerName val="0"/>
          <c:showPercent val="0"/>
          <c:showBubbleSize val="0"/>
        </c:dLbls>
        <c:smooth val="0"/>
        <c:axId val="616557151"/>
        <c:axId val="480661519"/>
      </c:lineChart>
      <c:catAx>
        <c:axId val="616557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80661519"/>
        <c:crosses val="autoZero"/>
        <c:auto val="1"/>
        <c:lblAlgn val="ctr"/>
        <c:lblOffset val="100"/>
        <c:noMultiLvlLbl val="0"/>
      </c:catAx>
      <c:valAx>
        <c:axId val="4806615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165571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r>
              <a:rPr lang="en-US" sz="2800" b="1" dirty="0"/>
              <a:t>Brazil Soybean Yields (kg/ha)</a:t>
            </a:r>
          </a:p>
          <a:p>
            <a:pPr>
              <a:defRPr sz="2800" b="1"/>
            </a:pPr>
            <a:r>
              <a:rPr lang="en-US" sz="2400" b="1" dirty="0"/>
              <a:t>South Region</a:t>
            </a: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'South Regression'!$F$24</c:f>
              <c:strCache>
                <c:ptCount val="1"/>
                <c:pt idx="0">
                  <c:v>Observed</c:v>
                </c:pt>
              </c:strCache>
            </c:strRef>
          </c:tx>
          <c:spPr>
            <a:ln w="28575" cap="rnd">
              <a:solidFill>
                <a:srgbClr val="0070C0"/>
              </a:solidFill>
              <a:round/>
            </a:ln>
            <a:effectLst/>
          </c:spPr>
          <c:marker>
            <c:symbol val="none"/>
          </c:marker>
          <c:cat>
            <c:numRef>
              <c:f>'South Regression'!$E$25:$E$54</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'South Regression'!$F$25:$F$54</c:f>
              <c:numCache>
                <c:formatCode>#,##0</c:formatCode>
                <c:ptCount val="30"/>
                <c:pt idx="0">
                  <c:v>1124</c:v>
                </c:pt>
                <c:pt idx="1">
                  <c:v>1925</c:v>
                </c:pt>
                <c:pt idx="2">
                  <c:v>2142</c:v>
                </c:pt>
                <c:pt idx="3">
                  <c:v>2086</c:v>
                </c:pt>
                <c:pt idx="4">
                  <c:v>2271</c:v>
                </c:pt>
                <c:pt idx="5">
                  <c:v>2086</c:v>
                </c:pt>
                <c:pt idx="6">
                  <c:v>2094</c:v>
                </c:pt>
                <c:pt idx="7">
                  <c:v>2314</c:v>
                </c:pt>
                <c:pt idx="8">
                  <c:v>2111</c:v>
                </c:pt>
                <c:pt idx="9">
                  <c:v>2085</c:v>
                </c:pt>
                <c:pt idx="10">
                  <c:v>2718</c:v>
                </c:pt>
                <c:pt idx="11">
                  <c:v>2293</c:v>
                </c:pt>
                <c:pt idx="12">
                  <c:v>2850</c:v>
                </c:pt>
                <c:pt idx="13">
                  <c:v>1979</c:v>
                </c:pt>
                <c:pt idx="14">
                  <c:v>1538</c:v>
                </c:pt>
                <c:pt idx="15">
                  <c:v>2200</c:v>
                </c:pt>
                <c:pt idx="16">
                  <c:v>2782.0312462109273</c:v>
                </c:pt>
                <c:pt idx="17">
                  <c:v>2519</c:v>
                </c:pt>
                <c:pt idx="18">
                  <c:v>2223</c:v>
                </c:pt>
                <c:pt idx="19">
                  <c:v>2881</c:v>
                </c:pt>
                <c:pt idx="20">
                  <c:v>3124</c:v>
                </c:pt>
                <c:pt idx="21">
                  <c:v>2037</c:v>
                </c:pt>
                <c:pt idx="22">
                  <c:v>3037.8448588107926</c:v>
                </c:pt>
                <c:pt idx="23">
                  <c:v>2791.7236745546902</c:v>
                </c:pt>
                <c:pt idx="24">
                  <c:v>3145.2820906439347</c:v>
                </c:pt>
                <c:pt idx="25">
                  <c:v>3047.1962946281642</c:v>
                </c:pt>
                <c:pt idx="26">
                  <c:v>3582.2586477713016</c:v>
                </c:pt>
                <c:pt idx="27">
                  <c:v>3446.3186707336654</c:v>
                </c:pt>
                <c:pt idx="28">
                  <c:v>3271.5028873026031</c:v>
                </c:pt>
                <c:pt idx="29">
                  <c:v>2920.4949648741012</c:v>
                </c:pt>
              </c:numCache>
            </c:numRef>
          </c:val>
          <c:smooth val="0"/>
          <c:extLst>
            <c:ext xmlns:c16="http://schemas.microsoft.com/office/drawing/2014/chart" uri="{C3380CC4-5D6E-409C-BE32-E72D297353CC}">
              <c16:uniqueId val="{00000000-B8DE-4B5C-8868-5BFD36257495}"/>
            </c:ext>
          </c:extLst>
        </c:ser>
        <c:ser>
          <c:idx val="2"/>
          <c:order val="1"/>
          <c:tx>
            <c:strRef>
              <c:f>'South Regression'!$G$24</c:f>
              <c:strCache>
                <c:ptCount val="1"/>
                <c:pt idx="0">
                  <c:v>Calculated</c:v>
                </c:pt>
              </c:strCache>
            </c:strRef>
          </c:tx>
          <c:spPr>
            <a:ln w="28575" cap="rnd">
              <a:solidFill>
                <a:srgbClr val="C00000"/>
              </a:solidFill>
              <a:round/>
            </a:ln>
            <a:effectLst/>
          </c:spPr>
          <c:marker>
            <c:symbol val="none"/>
          </c:marker>
          <c:cat>
            <c:numRef>
              <c:f>'South Regression'!$E$25:$E$54</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'South Regression'!$G$25:$G$54</c:f>
              <c:numCache>
                <c:formatCode>General</c:formatCode>
                <c:ptCount val="30"/>
                <c:pt idx="0">
                  <c:v>1753.6774812813819</c:v>
                </c:pt>
                <c:pt idx="1">
                  <c:v>1804.285133918369</c:v>
                </c:pt>
                <c:pt idx="2">
                  <c:v>1854.892786555356</c:v>
                </c:pt>
                <c:pt idx="3">
                  <c:v>1905.500439192343</c:v>
                </c:pt>
                <c:pt idx="4">
                  <c:v>1956.1080918293155</c:v>
                </c:pt>
                <c:pt idx="5">
                  <c:v>2006.7157444663026</c:v>
                </c:pt>
                <c:pt idx="6">
                  <c:v>2057.3233971032896</c:v>
                </c:pt>
                <c:pt idx="7">
                  <c:v>2107.9310497402766</c:v>
                </c:pt>
                <c:pt idx="8">
                  <c:v>2158.5387023772637</c:v>
                </c:pt>
                <c:pt idx="9">
                  <c:v>2209.1463550142507</c:v>
                </c:pt>
                <c:pt idx="10">
                  <c:v>2259.7540076512378</c:v>
                </c:pt>
                <c:pt idx="11">
                  <c:v>2310.3616602882248</c:v>
                </c:pt>
                <c:pt idx="12">
                  <c:v>2360.9693129252119</c:v>
                </c:pt>
                <c:pt idx="13">
                  <c:v>2411.5769655621989</c:v>
                </c:pt>
                <c:pt idx="14">
                  <c:v>2462.1846181991859</c:v>
                </c:pt>
                <c:pt idx="15">
                  <c:v>2512.792270836173</c:v>
                </c:pt>
                <c:pt idx="16">
                  <c:v>2563.3999234731455</c:v>
                </c:pt>
                <c:pt idx="17">
                  <c:v>2614.0075761101325</c:v>
                </c:pt>
                <c:pt idx="18">
                  <c:v>2664.6152287471195</c:v>
                </c:pt>
                <c:pt idx="19">
                  <c:v>2715.2228813841066</c:v>
                </c:pt>
                <c:pt idx="20">
                  <c:v>2765.8305340210936</c:v>
                </c:pt>
                <c:pt idx="21">
                  <c:v>2816.4381866580807</c:v>
                </c:pt>
                <c:pt idx="22">
                  <c:v>2867.0458392950677</c:v>
                </c:pt>
                <c:pt idx="23">
                  <c:v>2917.6534919320547</c:v>
                </c:pt>
                <c:pt idx="24">
                  <c:v>2968.2611445690418</c:v>
                </c:pt>
                <c:pt idx="25">
                  <c:v>3018.8687972060288</c:v>
                </c:pt>
                <c:pt idx="26">
                  <c:v>3069.4764498430159</c:v>
                </c:pt>
                <c:pt idx="27">
                  <c:v>3120.0841024800029</c:v>
                </c:pt>
                <c:pt idx="28">
                  <c:v>3170.6917551169754</c:v>
                </c:pt>
                <c:pt idx="29">
                  <c:v>3221.2994077539624</c:v>
                </c:pt>
              </c:numCache>
            </c:numRef>
          </c:val>
          <c:smooth val="0"/>
          <c:extLst>
            <c:ext xmlns:c16="http://schemas.microsoft.com/office/drawing/2014/chart" uri="{C3380CC4-5D6E-409C-BE32-E72D297353CC}">
              <c16:uniqueId val="{00000001-B8DE-4B5C-8868-5BFD36257495}"/>
            </c:ext>
          </c:extLst>
        </c:ser>
        <c:dLbls>
          <c:showLegendKey val="0"/>
          <c:showVal val="0"/>
          <c:showCatName val="0"/>
          <c:showSerName val="0"/>
          <c:showPercent val="0"/>
          <c:showBubbleSize val="0"/>
        </c:dLbls>
        <c:smooth val="0"/>
        <c:axId val="616557151"/>
        <c:axId val="480661519"/>
      </c:lineChart>
      <c:catAx>
        <c:axId val="616557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80661519"/>
        <c:crosses val="autoZero"/>
        <c:auto val="1"/>
        <c:lblAlgn val="ctr"/>
        <c:lblOffset val="100"/>
        <c:noMultiLvlLbl val="0"/>
      </c:catAx>
      <c:valAx>
        <c:axId val="4806615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165571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b="1"/>
              <a:t>Brazil Corn Production:</a:t>
            </a:r>
            <a:r>
              <a:rPr lang="en-US" sz="2800" b="1" baseline="0"/>
              <a:t> Percent of Total by Season</a:t>
            </a:r>
            <a:endParaRPr lang="en-US" sz="2800" b="1"/>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Sheet1!$G$8</c:f>
              <c:strCache>
                <c:ptCount val="1"/>
                <c:pt idx="0">
                  <c:v>First</c:v>
                </c:pt>
              </c:strCache>
            </c:strRef>
          </c:tx>
          <c:spPr>
            <a:solidFill>
              <a:schemeClr val="accent1"/>
            </a:solidFill>
            <a:ln>
              <a:noFill/>
            </a:ln>
            <a:effectLst/>
          </c:spPr>
          <c:invertIfNegative val="0"/>
          <c:cat>
            <c:strRef>
              <c:f>Sheet1!$B$9:$B$48</c:f>
              <c:strCache>
                <c:ptCount val="40"/>
                <c:pt idx="0">
                  <c:v>1980/81</c:v>
                </c:pt>
                <c:pt idx="1">
                  <c:v>1981/82</c:v>
                </c:pt>
                <c:pt idx="2">
                  <c:v>1982/83</c:v>
                </c:pt>
                <c:pt idx="3">
                  <c:v>1983/84</c:v>
                </c:pt>
                <c:pt idx="4">
                  <c:v>1984/85</c:v>
                </c:pt>
                <c:pt idx="5">
                  <c:v>1985/86</c:v>
                </c:pt>
                <c:pt idx="6">
                  <c:v>1986/87</c:v>
                </c:pt>
                <c:pt idx="7">
                  <c:v>1987/88</c:v>
                </c:pt>
                <c:pt idx="8">
                  <c:v>1988/89</c:v>
                </c:pt>
                <c:pt idx="9">
                  <c:v>1989/90</c:v>
                </c:pt>
                <c:pt idx="10">
                  <c:v>1990/91</c:v>
                </c:pt>
                <c:pt idx="11">
                  <c:v>1991/92</c:v>
                </c:pt>
                <c:pt idx="12">
                  <c:v>1992/93</c:v>
                </c:pt>
                <c:pt idx="13">
                  <c:v>1993/94</c:v>
                </c:pt>
                <c:pt idx="14">
                  <c:v>1994/95</c:v>
                </c:pt>
                <c:pt idx="15">
                  <c:v>1995/96</c:v>
                </c:pt>
                <c:pt idx="16">
                  <c:v>1996/97</c:v>
                </c:pt>
                <c:pt idx="17">
                  <c:v>1997/98</c:v>
                </c:pt>
                <c:pt idx="18">
                  <c:v>1998/99</c:v>
                </c:pt>
                <c:pt idx="19">
                  <c:v>1999/00</c:v>
                </c:pt>
                <c:pt idx="20">
                  <c:v>2000/01</c:v>
                </c:pt>
                <c:pt idx="21">
                  <c:v>2001/02</c:v>
                </c:pt>
                <c:pt idx="22">
                  <c:v>2002/03</c:v>
                </c:pt>
                <c:pt idx="23">
                  <c:v>2003/04</c:v>
                </c:pt>
                <c:pt idx="24">
                  <c:v>2004/05</c:v>
                </c:pt>
                <c:pt idx="25">
                  <c:v>2005/06</c:v>
                </c:pt>
                <c:pt idx="26">
                  <c:v>2006/07</c:v>
                </c:pt>
                <c:pt idx="27">
                  <c:v>2007/08</c:v>
                </c:pt>
                <c:pt idx="28">
                  <c:v>2008/09</c:v>
                </c:pt>
                <c:pt idx="29">
                  <c:v>2009/10 </c:v>
                </c:pt>
                <c:pt idx="30">
                  <c:v>2010/11 </c:v>
                </c:pt>
                <c:pt idx="31">
                  <c:v>2011/12</c:v>
                </c:pt>
                <c:pt idx="32">
                  <c:v>2012/13</c:v>
                </c:pt>
                <c:pt idx="33">
                  <c:v>2013/14</c:v>
                </c:pt>
                <c:pt idx="34">
                  <c:v>2014/15</c:v>
                </c:pt>
                <c:pt idx="35">
                  <c:v>2015/16</c:v>
                </c:pt>
                <c:pt idx="36">
                  <c:v>2016/17</c:v>
                </c:pt>
                <c:pt idx="37">
                  <c:v>2017/18</c:v>
                </c:pt>
                <c:pt idx="38">
                  <c:v>2018/19</c:v>
                </c:pt>
                <c:pt idx="39">
                  <c:v>2019/20</c:v>
                </c:pt>
              </c:strCache>
            </c:strRef>
          </c:cat>
          <c:val>
            <c:numRef>
              <c:f>Sheet1!$G$9:$G$48</c:f>
              <c:numCache>
                <c:formatCode>0.0</c:formatCode>
                <c:ptCount val="40"/>
                <c:pt idx="0">
                  <c:v>99.40330232228159</c:v>
                </c:pt>
                <c:pt idx="1">
                  <c:v>99.472339675501871</c:v>
                </c:pt>
                <c:pt idx="2">
                  <c:v>99.825400668652335</c:v>
                </c:pt>
                <c:pt idx="3">
                  <c:v>98.198619420034788</c:v>
                </c:pt>
                <c:pt idx="4">
                  <c:v>97.715197746140333</c:v>
                </c:pt>
                <c:pt idx="5">
                  <c:v>97.483317603245908</c:v>
                </c:pt>
                <c:pt idx="6">
                  <c:v>97.833996618927017</c:v>
                </c:pt>
                <c:pt idx="7">
                  <c:v>98.230672495496705</c:v>
                </c:pt>
                <c:pt idx="8">
                  <c:v>97.637392695713615</c:v>
                </c:pt>
                <c:pt idx="9">
                  <c:v>97.750005279041119</c:v>
                </c:pt>
                <c:pt idx="10">
                  <c:v>95.619623092533644</c:v>
                </c:pt>
                <c:pt idx="11">
                  <c:v>95.029768094841927</c:v>
                </c:pt>
                <c:pt idx="12">
                  <c:v>91.777853100381066</c:v>
                </c:pt>
                <c:pt idx="13">
                  <c:v>93.218121584267067</c:v>
                </c:pt>
                <c:pt idx="14">
                  <c:v>90.782519049514036</c:v>
                </c:pt>
                <c:pt idx="15">
                  <c:v>89.169472329631191</c:v>
                </c:pt>
                <c:pt idx="16">
                  <c:v>88.769053298838614</c:v>
                </c:pt>
                <c:pt idx="17">
                  <c:v>81.506767634607357</c:v>
                </c:pt>
                <c:pt idx="18">
                  <c:v>82.553853562762782</c:v>
                </c:pt>
                <c:pt idx="19">
                  <c:v>87.594380619775279</c:v>
                </c:pt>
                <c:pt idx="20">
                  <c:v>84.732216118818542</c:v>
                </c:pt>
                <c:pt idx="21">
                  <c:v>82.475018998037811</c:v>
                </c:pt>
                <c:pt idx="22">
                  <c:v>73.007683887038638</c:v>
                </c:pt>
                <c:pt idx="23">
                  <c:v>74.899889623414083</c:v>
                </c:pt>
                <c:pt idx="24">
                  <c:v>77.980500875546682</c:v>
                </c:pt>
                <c:pt idx="25">
                  <c:v>74.818475405093267</c:v>
                </c:pt>
                <c:pt idx="26">
                  <c:v>71.241524706102197</c:v>
                </c:pt>
                <c:pt idx="27">
                  <c:v>68.137310898293833</c:v>
                </c:pt>
                <c:pt idx="28">
                  <c:v>65.985083464369325</c:v>
                </c:pt>
                <c:pt idx="29">
                  <c:v>60.836051204878416</c:v>
                </c:pt>
                <c:pt idx="30">
                  <c:v>60.87543483448853</c:v>
                </c:pt>
                <c:pt idx="31">
                  <c:v>46.406319582896565</c:v>
                </c:pt>
                <c:pt idx="32">
                  <c:v>42.422441743338204</c:v>
                </c:pt>
                <c:pt idx="33">
                  <c:v>39.540209639520462</c:v>
                </c:pt>
                <c:pt idx="34">
                  <c:v>35.527529159442743</c:v>
                </c:pt>
                <c:pt idx="35">
                  <c:v>38.71617451217935</c:v>
                </c:pt>
                <c:pt idx="36">
                  <c:v>31.133629659004036</c:v>
                </c:pt>
                <c:pt idx="37">
                  <c:v>33.218761112384534</c:v>
                </c:pt>
                <c:pt idx="38">
                  <c:v>25.635754232942539</c:v>
                </c:pt>
                <c:pt idx="39">
                  <c:v>25.059357167243817</c:v>
                </c:pt>
              </c:numCache>
            </c:numRef>
          </c:val>
          <c:extLst>
            <c:ext xmlns:c16="http://schemas.microsoft.com/office/drawing/2014/chart" uri="{C3380CC4-5D6E-409C-BE32-E72D297353CC}">
              <c16:uniqueId val="{00000000-BD4E-4B27-9639-2978534D943A}"/>
            </c:ext>
          </c:extLst>
        </c:ser>
        <c:ser>
          <c:idx val="1"/>
          <c:order val="1"/>
          <c:tx>
            <c:strRef>
              <c:f>Sheet1!$H$8</c:f>
              <c:strCache>
                <c:ptCount val="1"/>
                <c:pt idx="0">
                  <c:v>Second</c:v>
                </c:pt>
              </c:strCache>
            </c:strRef>
          </c:tx>
          <c:spPr>
            <a:solidFill>
              <a:schemeClr val="accent2"/>
            </a:solidFill>
            <a:ln>
              <a:noFill/>
            </a:ln>
            <a:effectLst/>
          </c:spPr>
          <c:invertIfNegative val="0"/>
          <c:cat>
            <c:strRef>
              <c:f>Sheet1!$B$9:$B$48</c:f>
              <c:strCache>
                <c:ptCount val="40"/>
                <c:pt idx="0">
                  <c:v>1980/81</c:v>
                </c:pt>
                <c:pt idx="1">
                  <c:v>1981/82</c:v>
                </c:pt>
                <c:pt idx="2">
                  <c:v>1982/83</c:v>
                </c:pt>
                <c:pt idx="3">
                  <c:v>1983/84</c:v>
                </c:pt>
                <c:pt idx="4">
                  <c:v>1984/85</c:v>
                </c:pt>
                <c:pt idx="5">
                  <c:v>1985/86</c:v>
                </c:pt>
                <c:pt idx="6">
                  <c:v>1986/87</c:v>
                </c:pt>
                <c:pt idx="7">
                  <c:v>1987/88</c:v>
                </c:pt>
                <c:pt idx="8">
                  <c:v>1988/89</c:v>
                </c:pt>
                <c:pt idx="9">
                  <c:v>1989/90</c:v>
                </c:pt>
                <c:pt idx="10">
                  <c:v>1990/91</c:v>
                </c:pt>
                <c:pt idx="11">
                  <c:v>1991/92</c:v>
                </c:pt>
                <c:pt idx="12">
                  <c:v>1992/93</c:v>
                </c:pt>
                <c:pt idx="13">
                  <c:v>1993/94</c:v>
                </c:pt>
                <c:pt idx="14">
                  <c:v>1994/95</c:v>
                </c:pt>
                <c:pt idx="15">
                  <c:v>1995/96</c:v>
                </c:pt>
                <c:pt idx="16">
                  <c:v>1996/97</c:v>
                </c:pt>
                <c:pt idx="17">
                  <c:v>1997/98</c:v>
                </c:pt>
                <c:pt idx="18">
                  <c:v>1998/99</c:v>
                </c:pt>
                <c:pt idx="19">
                  <c:v>1999/00</c:v>
                </c:pt>
                <c:pt idx="20">
                  <c:v>2000/01</c:v>
                </c:pt>
                <c:pt idx="21">
                  <c:v>2001/02</c:v>
                </c:pt>
                <c:pt idx="22">
                  <c:v>2002/03</c:v>
                </c:pt>
                <c:pt idx="23">
                  <c:v>2003/04</c:v>
                </c:pt>
                <c:pt idx="24">
                  <c:v>2004/05</c:v>
                </c:pt>
                <c:pt idx="25">
                  <c:v>2005/06</c:v>
                </c:pt>
                <c:pt idx="26">
                  <c:v>2006/07</c:v>
                </c:pt>
                <c:pt idx="27">
                  <c:v>2007/08</c:v>
                </c:pt>
                <c:pt idx="28">
                  <c:v>2008/09</c:v>
                </c:pt>
                <c:pt idx="29">
                  <c:v>2009/10 </c:v>
                </c:pt>
                <c:pt idx="30">
                  <c:v>2010/11 </c:v>
                </c:pt>
                <c:pt idx="31">
                  <c:v>2011/12</c:v>
                </c:pt>
                <c:pt idx="32">
                  <c:v>2012/13</c:v>
                </c:pt>
                <c:pt idx="33">
                  <c:v>2013/14</c:v>
                </c:pt>
                <c:pt idx="34">
                  <c:v>2014/15</c:v>
                </c:pt>
                <c:pt idx="35">
                  <c:v>2015/16</c:v>
                </c:pt>
                <c:pt idx="36">
                  <c:v>2016/17</c:v>
                </c:pt>
                <c:pt idx="37">
                  <c:v>2017/18</c:v>
                </c:pt>
                <c:pt idx="38">
                  <c:v>2018/19</c:v>
                </c:pt>
                <c:pt idx="39">
                  <c:v>2019/20</c:v>
                </c:pt>
              </c:strCache>
            </c:strRef>
          </c:cat>
          <c:val>
            <c:numRef>
              <c:f>Sheet1!$H$9:$H$48</c:f>
              <c:numCache>
                <c:formatCode>0.0</c:formatCode>
                <c:ptCount val="40"/>
                <c:pt idx="0">
                  <c:v>0.59669767771841598</c:v>
                </c:pt>
                <c:pt idx="1">
                  <c:v>0.52766032449813949</c:v>
                </c:pt>
                <c:pt idx="2">
                  <c:v>0.17459933134766914</c:v>
                </c:pt>
                <c:pt idx="3">
                  <c:v>1.8013805799652198</c:v>
                </c:pt>
                <c:pt idx="4">
                  <c:v>2.2848022538596653</c:v>
                </c:pt>
                <c:pt idx="5">
                  <c:v>2.5166823967540921</c:v>
                </c:pt>
                <c:pt idx="6">
                  <c:v>2.1660033810729797</c:v>
                </c:pt>
                <c:pt idx="7">
                  <c:v>1.7693275045033015</c:v>
                </c:pt>
                <c:pt idx="8">
                  <c:v>2.3626073042863851</c:v>
                </c:pt>
                <c:pt idx="9">
                  <c:v>2.2499947209588713</c:v>
                </c:pt>
                <c:pt idx="10">
                  <c:v>4.3803769074663537</c:v>
                </c:pt>
                <c:pt idx="11">
                  <c:v>4.9702319051580703</c:v>
                </c:pt>
                <c:pt idx="12">
                  <c:v>8.2221468996189362</c:v>
                </c:pt>
                <c:pt idx="13">
                  <c:v>6.7818784157329466</c:v>
                </c:pt>
                <c:pt idx="14">
                  <c:v>9.2174809504859532</c:v>
                </c:pt>
                <c:pt idx="15">
                  <c:v>10.830527670368804</c:v>
                </c:pt>
                <c:pt idx="16">
                  <c:v>11.230946701161397</c:v>
                </c:pt>
                <c:pt idx="17">
                  <c:v>18.493232365392643</c:v>
                </c:pt>
                <c:pt idx="18">
                  <c:v>17.446146437237214</c:v>
                </c:pt>
                <c:pt idx="19">
                  <c:v>12.405619380224712</c:v>
                </c:pt>
                <c:pt idx="20">
                  <c:v>15.267783881181471</c:v>
                </c:pt>
                <c:pt idx="21">
                  <c:v>17.524981001962185</c:v>
                </c:pt>
                <c:pt idx="22">
                  <c:v>26.992316112961362</c:v>
                </c:pt>
                <c:pt idx="23">
                  <c:v>25.100110376585921</c:v>
                </c:pt>
                <c:pt idx="24">
                  <c:v>22.019499124453322</c:v>
                </c:pt>
                <c:pt idx="25">
                  <c:v>25.181524594906723</c:v>
                </c:pt>
                <c:pt idx="26">
                  <c:v>28.758085960844777</c:v>
                </c:pt>
                <c:pt idx="27">
                  <c:v>31.862518605408479</c:v>
                </c:pt>
                <c:pt idx="28">
                  <c:v>34.015112599453374</c:v>
                </c:pt>
                <c:pt idx="29">
                  <c:v>39.163770281391194</c:v>
                </c:pt>
                <c:pt idx="30">
                  <c:v>39.124739360599506</c:v>
                </c:pt>
                <c:pt idx="31">
                  <c:v>53.594091491446228</c:v>
                </c:pt>
                <c:pt idx="32">
                  <c:v>57.577445503811397</c:v>
                </c:pt>
                <c:pt idx="33">
                  <c:v>60.459802852406632</c:v>
                </c:pt>
                <c:pt idx="34">
                  <c:v>64.472602642655701</c:v>
                </c:pt>
                <c:pt idx="35">
                  <c:v>61.284130911189727</c:v>
                </c:pt>
                <c:pt idx="36">
                  <c:v>68.866487876471226</c:v>
                </c:pt>
                <c:pt idx="37">
                  <c:v>66.781357832721056</c:v>
                </c:pt>
                <c:pt idx="38">
                  <c:v>73.146466458822076</c:v>
                </c:pt>
                <c:pt idx="39">
                  <c:v>73.211920206798993</c:v>
                </c:pt>
              </c:numCache>
            </c:numRef>
          </c:val>
          <c:extLst>
            <c:ext xmlns:c16="http://schemas.microsoft.com/office/drawing/2014/chart" uri="{C3380CC4-5D6E-409C-BE32-E72D297353CC}">
              <c16:uniqueId val="{00000001-BD4E-4B27-9639-2978534D943A}"/>
            </c:ext>
          </c:extLst>
        </c:ser>
        <c:ser>
          <c:idx val="2"/>
          <c:order val="2"/>
          <c:tx>
            <c:strRef>
              <c:f>Sheet1!$I$8</c:f>
              <c:strCache>
                <c:ptCount val="1"/>
                <c:pt idx="0">
                  <c:v>Third</c:v>
                </c:pt>
              </c:strCache>
            </c:strRef>
          </c:tx>
          <c:spPr>
            <a:solidFill>
              <a:schemeClr val="accent3"/>
            </a:solidFill>
            <a:ln>
              <a:noFill/>
            </a:ln>
            <a:effectLst/>
          </c:spPr>
          <c:invertIfNegative val="0"/>
          <c:cat>
            <c:strRef>
              <c:f>Sheet1!$B$9:$B$48</c:f>
              <c:strCache>
                <c:ptCount val="40"/>
                <c:pt idx="0">
                  <c:v>1980/81</c:v>
                </c:pt>
                <c:pt idx="1">
                  <c:v>1981/82</c:v>
                </c:pt>
                <c:pt idx="2">
                  <c:v>1982/83</c:v>
                </c:pt>
                <c:pt idx="3">
                  <c:v>1983/84</c:v>
                </c:pt>
                <c:pt idx="4">
                  <c:v>1984/85</c:v>
                </c:pt>
                <c:pt idx="5">
                  <c:v>1985/86</c:v>
                </c:pt>
                <c:pt idx="6">
                  <c:v>1986/87</c:v>
                </c:pt>
                <c:pt idx="7">
                  <c:v>1987/88</c:v>
                </c:pt>
                <c:pt idx="8">
                  <c:v>1988/89</c:v>
                </c:pt>
                <c:pt idx="9">
                  <c:v>1989/90</c:v>
                </c:pt>
                <c:pt idx="10">
                  <c:v>1990/91</c:v>
                </c:pt>
                <c:pt idx="11">
                  <c:v>1991/92</c:v>
                </c:pt>
                <c:pt idx="12">
                  <c:v>1992/93</c:v>
                </c:pt>
                <c:pt idx="13">
                  <c:v>1993/94</c:v>
                </c:pt>
                <c:pt idx="14">
                  <c:v>1994/95</c:v>
                </c:pt>
                <c:pt idx="15">
                  <c:v>1995/96</c:v>
                </c:pt>
                <c:pt idx="16">
                  <c:v>1996/97</c:v>
                </c:pt>
                <c:pt idx="17">
                  <c:v>1997/98</c:v>
                </c:pt>
                <c:pt idx="18">
                  <c:v>1998/99</c:v>
                </c:pt>
                <c:pt idx="19">
                  <c:v>1999/00</c:v>
                </c:pt>
                <c:pt idx="20">
                  <c:v>2000/01</c:v>
                </c:pt>
                <c:pt idx="21">
                  <c:v>2001/02</c:v>
                </c:pt>
                <c:pt idx="22">
                  <c:v>2002/03</c:v>
                </c:pt>
                <c:pt idx="23">
                  <c:v>2003/04</c:v>
                </c:pt>
                <c:pt idx="24">
                  <c:v>2004/05</c:v>
                </c:pt>
                <c:pt idx="25">
                  <c:v>2005/06</c:v>
                </c:pt>
                <c:pt idx="26">
                  <c:v>2006/07</c:v>
                </c:pt>
                <c:pt idx="27">
                  <c:v>2007/08</c:v>
                </c:pt>
                <c:pt idx="28">
                  <c:v>2008/09</c:v>
                </c:pt>
                <c:pt idx="29">
                  <c:v>2009/10 </c:v>
                </c:pt>
                <c:pt idx="30">
                  <c:v>2010/11 </c:v>
                </c:pt>
                <c:pt idx="31">
                  <c:v>2011/12</c:v>
                </c:pt>
                <c:pt idx="32">
                  <c:v>2012/13</c:v>
                </c:pt>
                <c:pt idx="33">
                  <c:v>2013/14</c:v>
                </c:pt>
                <c:pt idx="34">
                  <c:v>2014/15</c:v>
                </c:pt>
                <c:pt idx="35">
                  <c:v>2015/16</c:v>
                </c:pt>
                <c:pt idx="36">
                  <c:v>2016/17</c:v>
                </c:pt>
                <c:pt idx="37">
                  <c:v>2017/18</c:v>
                </c:pt>
                <c:pt idx="38">
                  <c:v>2018/19</c:v>
                </c:pt>
                <c:pt idx="39">
                  <c:v>2019/20</c:v>
                </c:pt>
              </c:strCache>
            </c:strRef>
          </c:cat>
          <c:val>
            <c:numRef>
              <c:f>Sheet1!$I$9:$I$48</c:f>
              <c:numCache>
                <c:formatCode>0.0</c:formatCode>
                <c:ptCount val="4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1.2181798372095116</c:v>
                </c:pt>
                <c:pt idx="39">
                  <c:v>1.7286250792566942</c:v>
                </c:pt>
              </c:numCache>
            </c:numRef>
          </c:val>
          <c:extLst>
            <c:ext xmlns:c16="http://schemas.microsoft.com/office/drawing/2014/chart" uri="{C3380CC4-5D6E-409C-BE32-E72D297353CC}">
              <c16:uniqueId val="{00000002-BD4E-4B27-9639-2978534D943A}"/>
            </c:ext>
          </c:extLst>
        </c:ser>
        <c:dLbls>
          <c:showLegendKey val="0"/>
          <c:showVal val="0"/>
          <c:showCatName val="0"/>
          <c:showSerName val="0"/>
          <c:showPercent val="0"/>
          <c:showBubbleSize val="0"/>
        </c:dLbls>
        <c:gapWidth val="150"/>
        <c:overlap val="100"/>
        <c:axId val="377437023"/>
        <c:axId val="376976047"/>
      </c:barChart>
      <c:catAx>
        <c:axId val="377437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376976047"/>
        <c:crosses val="autoZero"/>
        <c:auto val="0"/>
        <c:lblAlgn val="ctr"/>
        <c:lblOffset val="100"/>
        <c:noMultiLvlLbl val="0"/>
      </c:catAx>
      <c:valAx>
        <c:axId val="37697604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3774370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2800" b="1"/>
              <a:t>Mato Grosso</a:t>
            </a:r>
          </a:p>
          <a:p>
            <a:pPr>
              <a:defRPr b="1"/>
            </a:pPr>
            <a:r>
              <a:rPr lang="en-US" sz="1800" b="1" i="0" baseline="0">
                <a:effectLst/>
              </a:rPr>
              <a:t>Ending Dates for Rain Season WRT 2nd Crop Corn *</a:t>
            </a:r>
            <a:endParaRPr lang="en-US">
              <a:effectLst/>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tx1"/>
            </a:solidFill>
            <a:ln>
              <a:noFill/>
            </a:ln>
            <a:effectLst/>
          </c:spPr>
          <c:invertIfNegative val="0"/>
          <c:dLbls>
            <c:dLbl>
              <c:idx val="0"/>
              <c:tx>
                <c:rich>
                  <a:bodyPr/>
                  <a:lstStyle/>
                  <a:p>
                    <a:fld id="{CE3B5BE8-5AF1-47BC-AFA8-F2AAA22D1A0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0FCB-486C-A82D-8E2F85F30B92}"/>
                </c:ext>
              </c:extLst>
            </c:dLbl>
            <c:dLbl>
              <c:idx val="1"/>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fld id="{55083BE1-61E2-408B-BBEC-724A38DA3350}"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FCB-486C-A82D-8E2F85F30B92}"/>
                </c:ext>
              </c:extLst>
            </c:dLbl>
            <c:dLbl>
              <c:idx val="2"/>
              <c:tx>
                <c:rich>
                  <a:bodyPr/>
                  <a:lstStyle/>
                  <a:p>
                    <a:fld id="{3F7D08CF-AD35-4723-98A0-5DB4E97E12D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0FCB-486C-A82D-8E2F85F30B92}"/>
                </c:ext>
              </c:extLst>
            </c:dLbl>
            <c:dLbl>
              <c:idx val="3"/>
              <c:tx>
                <c:rich>
                  <a:bodyPr/>
                  <a:lstStyle/>
                  <a:p>
                    <a:fld id="{1F59E239-21DB-4BC9-B8D0-B8A970B519E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0FCB-486C-A82D-8E2F85F30B92}"/>
                </c:ext>
              </c:extLst>
            </c:dLbl>
            <c:dLbl>
              <c:idx val="4"/>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fld id="{9932C1E3-A34A-4622-A92C-20DC96DAFDB2}"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0FCB-486C-A82D-8E2F85F30B92}"/>
                </c:ext>
              </c:extLst>
            </c:dLbl>
            <c:dLbl>
              <c:idx val="5"/>
              <c:tx>
                <c:rich>
                  <a:bodyPr rot="0" spcFirstLastPara="1" vertOverflow="ellipsis" vert="horz" wrap="square" lIns="38100" tIns="19050" rIns="38100" bIns="19050" anchor="ctr" anchorCtr="1">
                    <a:spAutoFit/>
                  </a:bodyPr>
                  <a:lstStyle/>
                  <a:p>
                    <a:pPr>
                      <a:defRPr sz="900" b="1" i="0" u="none" strike="noStrike" kern="1200" baseline="0">
                        <a:solidFill>
                          <a:srgbClr val="0033CC"/>
                        </a:solidFill>
                        <a:latin typeface="+mn-lt"/>
                        <a:ea typeface="+mn-ea"/>
                        <a:cs typeface="+mn-cs"/>
                      </a:defRPr>
                    </a:pPr>
                    <a:fld id="{CF19F9A0-FB6D-45DB-A93C-97C9706EA934}" type="CELLRANGE">
                      <a:rPr lang="en-US"/>
                      <a:pPr>
                        <a:defRPr b="1">
                          <a:solidFill>
                            <a:srgbClr val="0033CC"/>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33CC"/>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0FCB-486C-A82D-8E2F85F30B92}"/>
                </c:ext>
              </c:extLst>
            </c:dLbl>
            <c:dLbl>
              <c:idx val="6"/>
              <c:tx>
                <c:rich>
                  <a:bodyPr/>
                  <a:lstStyle/>
                  <a:p>
                    <a:fld id="{A960E3D0-19B3-49D2-B215-801A5E5C407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0FCB-486C-A82D-8E2F85F30B92}"/>
                </c:ext>
              </c:extLst>
            </c:dLbl>
            <c:dLbl>
              <c:idx val="7"/>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fld id="{BAD46B7A-FB94-49D8-AE28-62DA3BBA37FD}"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0FCB-486C-A82D-8E2F85F30B92}"/>
                </c:ext>
              </c:extLst>
            </c:dLbl>
            <c:dLbl>
              <c:idx val="8"/>
              <c:tx>
                <c:rich>
                  <a:bodyPr rot="0" spcFirstLastPara="1" vertOverflow="ellipsis" vert="horz" wrap="square" lIns="38100" tIns="19050" rIns="38100" bIns="19050" anchor="ctr" anchorCtr="1">
                    <a:spAutoFit/>
                  </a:bodyPr>
                  <a:lstStyle/>
                  <a:p>
                    <a:pPr>
                      <a:defRPr sz="900" b="1" i="0" u="none" strike="noStrike" kern="1200" baseline="0">
                        <a:solidFill>
                          <a:srgbClr val="0033CC"/>
                        </a:solidFill>
                        <a:latin typeface="+mn-lt"/>
                        <a:ea typeface="+mn-ea"/>
                        <a:cs typeface="+mn-cs"/>
                      </a:defRPr>
                    </a:pPr>
                    <a:fld id="{731CF6B3-F169-4666-A6ED-068140968619}" type="CELLRANGE">
                      <a:rPr lang="en-US"/>
                      <a:pPr>
                        <a:defRPr b="1">
                          <a:solidFill>
                            <a:srgbClr val="0033CC"/>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33CC"/>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0FCB-486C-A82D-8E2F85F30B92}"/>
                </c:ext>
              </c:extLst>
            </c:dLbl>
            <c:dLbl>
              <c:idx val="9"/>
              <c:tx>
                <c:rich>
                  <a:bodyPr rot="0" spcFirstLastPara="1" vertOverflow="ellipsis" vert="horz" wrap="square" lIns="38100" tIns="19050" rIns="38100" bIns="19050" anchor="ctr" anchorCtr="1">
                    <a:spAutoFit/>
                  </a:bodyPr>
                  <a:lstStyle/>
                  <a:p>
                    <a:pPr>
                      <a:defRPr sz="900" b="1" i="0" u="none" strike="noStrike" kern="1200" baseline="0">
                        <a:solidFill>
                          <a:srgbClr val="0033CC"/>
                        </a:solidFill>
                        <a:latin typeface="+mn-lt"/>
                        <a:ea typeface="+mn-ea"/>
                        <a:cs typeface="+mn-cs"/>
                      </a:defRPr>
                    </a:pPr>
                    <a:fld id="{662CE40E-1A2D-4FE5-9D6A-347EFED3071D}" type="CELLRANGE">
                      <a:rPr lang="en-US"/>
                      <a:pPr>
                        <a:defRPr b="1">
                          <a:solidFill>
                            <a:srgbClr val="0033CC"/>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33CC"/>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0FCB-486C-A82D-8E2F85F30B92}"/>
                </c:ext>
              </c:extLst>
            </c:dLbl>
            <c:dLbl>
              <c:idx val="10"/>
              <c:tx>
                <c:rich>
                  <a:bodyPr rot="0" spcFirstLastPara="1" vertOverflow="ellipsis" vert="horz" wrap="square" lIns="38100" tIns="19050" rIns="38100" bIns="19050" anchor="ctr" anchorCtr="1">
                    <a:spAutoFit/>
                  </a:bodyPr>
                  <a:lstStyle/>
                  <a:p>
                    <a:pPr>
                      <a:defRPr sz="900" b="1" i="0" u="none" strike="noStrike" kern="1200" baseline="0">
                        <a:solidFill>
                          <a:srgbClr val="0033CC"/>
                        </a:solidFill>
                        <a:latin typeface="+mn-lt"/>
                        <a:ea typeface="+mn-ea"/>
                        <a:cs typeface="+mn-cs"/>
                      </a:defRPr>
                    </a:pPr>
                    <a:fld id="{1260DD9F-4352-42CB-8FEA-46637AEF7E9F}" type="CELLRANGE">
                      <a:rPr lang="en-US"/>
                      <a:pPr>
                        <a:defRPr b="1">
                          <a:solidFill>
                            <a:srgbClr val="0033CC"/>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33CC"/>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0FCB-486C-A82D-8E2F85F30B92}"/>
                </c:ext>
              </c:extLst>
            </c:dLbl>
            <c:dLbl>
              <c:idx val="11"/>
              <c:tx>
                <c:rich>
                  <a:bodyPr/>
                  <a:lstStyle/>
                  <a:p>
                    <a:fld id="{707DE83D-442B-463F-BB03-4C34FE2448A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0FCB-486C-A82D-8E2F85F30B92}"/>
                </c:ext>
              </c:extLst>
            </c:dLbl>
            <c:dLbl>
              <c:idx val="12"/>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fld id="{AE629E2F-EC56-42C3-BE7D-40F060E808D5}"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0FCB-486C-A82D-8E2F85F30B92}"/>
                </c:ext>
              </c:extLst>
            </c:dLbl>
            <c:dLbl>
              <c:idx val="13"/>
              <c:tx>
                <c:rich>
                  <a:bodyPr/>
                  <a:lstStyle/>
                  <a:p>
                    <a:fld id="{4229A19F-8C2E-4920-83EB-F4DF008E002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0FCB-486C-A82D-8E2F85F30B92}"/>
                </c:ext>
              </c:extLst>
            </c:dLbl>
            <c:dLbl>
              <c:idx val="14"/>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fld id="{1ED12B3D-BEEE-40A2-9D2C-E08875B95FD8}"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0FCB-486C-A82D-8E2F85F30B92}"/>
                </c:ext>
              </c:extLst>
            </c:dLbl>
            <c:dLbl>
              <c:idx val="15"/>
              <c:tx>
                <c:rich>
                  <a:bodyPr rot="0" spcFirstLastPara="1" vertOverflow="ellipsis" vert="horz" wrap="square" lIns="38100" tIns="19050" rIns="38100" bIns="19050" anchor="ctr" anchorCtr="1">
                    <a:spAutoFit/>
                  </a:bodyPr>
                  <a:lstStyle/>
                  <a:p>
                    <a:pPr>
                      <a:defRPr sz="900" b="1" i="0" u="none" strike="noStrike" kern="1200" baseline="0">
                        <a:solidFill>
                          <a:srgbClr val="0033CC"/>
                        </a:solidFill>
                        <a:latin typeface="+mn-lt"/>
                        <a:ea typeface="+mn-ea"/>
                        <a:cs typeface="+mn-cs"/>
                      </a:defRPr>
                    </a:pPr>
                    <a:fld id="{0A705BC9-5B57-4F65-9F53-C0F6552B4C8D}" type="CELLRANGE">
                      <a:rPr lang="en-US"/>
                      <a:pPr>
                        <a:defRPr b="1">
                          <a:solidFill>
                            <a:srgbClr val="0033CC"/>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33CC"/>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0FCB-486C-A82D-8E2F85F30B92}"/>
                </c:ext>
              </c:extLst>
            </c:dLbl>
            <c:dLbl>
              <c:idx val="16"/>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fld id="{812C58AA-CD9E-404C-AAB3-CD86E7536275}"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0FCB-486C-A82D-8E2F85F30B92}"/>
                </c:ext>
              </c:extLst>
            </c:dLbl>
            <c:dLbl>
              <c:idx val="17"/>
              <c:tx>
                <c:rich>
                  <a:bodyPr rot="0" spcFirstLastPara="1" vertOverflow="ellipsis" vert="horz" wrap="square" lIns="38100" tIns="19050" rIns="38100" bIns="19050" anchor="ctr" anchorCtr="1">
                    <a:spAutoFit/>
                  </a:bodyPr>
                  <a:lstStyle/>
                  <a:p>
                    <a:pPr>
                      <a:defRPr sz="900" b="1" i="0" u="none" strike="noStrike" kern="1200" baseline="0">
                        <a:solidFill>
                          <a:srgbClr val="0033CC"/>
                        </a:solidFill>
                        <a:latin typeface="+mn-lt"/>
                        <a:ea typeface="+mn-ea"/>
                        <a:cs typeface="+mn-cs"/>
                      </a:defRPr>
                    </a:pPr>
                    <a:fld id="{8C413C8F-3DEC-4868-A0FE-F32F47CFC7A7}" type="CELLRANGE">
                      <a:rPr lang="en-US"/>
                      <a:pPr>
                        <a:defRPr b="1">
                          <a:solidFill>
                            <a:srgbClr val="0033CC"/>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33CC"/>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0FCB-486C-A82D-8E2F85F30B92}"/>
                </c:ext>
              </c:extLst>
            </c:dLbl>
            <c:dLbl>
              <c:idx val="18"/>
              <c:tx>
                <c:rich>
                  <a:bodyPr rot="0" spcFirstLastPara="1" vertOverflow="ellipsis" vert="horz" wrap="square" lIns="38100" tIns="19050" rIns="38100" bIns="19050" anchor="ctr" anchorCtr="1">
                    <a:spAutoFit/>
                  </a:bodyPr>
                  <a:lstStyle/>
                  <a:p>
                    <a:pPr>
                      <a:defRPr sz="900" b="1" i="0" u="none" strike="noStrike" kern="1200" baseline="0">
                        <a:solidFill>
                          <a:srgbClr val="0033CC"/>
                        </a:solidFill>
                        <a:latin typeface="+mn-lt"/>
                        <a:ea typeface="+mn-ea"/>
                        <a:cs typeface="+mn-cs"/>
                      </a:defRPr>
                    </a:pPr>
                    <a:fld id="{2FB67036-F99C-4562-BD3F-781F02313AFD}" type="CELLRANGE">
                      <a:rPr lang="en-US"/>
                      <a:pPr>
                        <a:defRPr b="1">
                          <a:solidFill>
                            <a:srgbClr val="0033CC"/>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33CC"/>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0FCB-486C-A82D-8E2F85F30B92}"/>
                </c:ext>
              </c:extLst>
            </c:dLbl>
            <c:dLbl>
              <c:idx val="19"/>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fld id="{15AF70BD-61E9-45ED-933F-D3D4925EE43C}"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0FCB-486C-A82D-8E2F85F30B92}"/>
                </c:ext>
              </c:extLst>
            </c:dLbl>
            <c:dLbl>
              <c:idx val="20"/>
              <c:tx>
                <c:rich>
                  <a:bodyPr rot="0" spcFirstLastPara="1" vertOverflow="ellipsis" vert="horz" wrap="square" lIns="38100" tIns="19050" rIns="38100" bIns="19050" anchor="ctr" anchorCtr="1">
                    <a:spAutoFit/>
                  </a:bodyPr>
                  <a:lstStyle/>
                  <a:p>
                    <a:pPr>
                      <a:defRPr sz="900" b="1" i="0" u="none" strike="noStrike" kern="1200" baseline="0">
                        <a:solidFill>
                          <a:srgbClr val="0033CC"/>
                        </a:solidFill>
                        <a:latin typeface="+mn-lt"/>
                        <a:ea typeface="+mn-ea"/>
                        <a:cs typeface="+mn-cs"/>
                      </a:defRPr>
                    </a:pPr>
                    <a:fld id="{56ABCA98-2AA7-41AD-875B-A81CD5C59555}" type="CELLRANGE">
                      <a:rPr lang="en-US"/>
                      <a:pPr>
                        <a:defRPr b="1">
                          <a:solidFill>
                            <a:srgbClr val="0033CC"/>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33CC"/>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0FCB-486C-A82D-8E2F85F30B92}"/>
                </c:ext>
              </c:extLst>
            </c:dLbl>
            <c:dLbl>
              <c:idx val="21"/>
              <c:tx>
                <c:rich>
                  <a:bodyPr rot="0" spcFirstLastPara="1" vertOverflow="ellipsis" vert="horz" wrap="square" lIns="38100" tIns="19050" rIns="38100" bIns="19050" anchor="ctr" anchorCtr="1">
                    <a:spAutoFit/>
                  </a:bodyPr>
                  <a:lstStyle/>
                  <a:p>
                    <a:pPr>
                      <a:defRPr sz="900" b="1" i="0" u="none" strike="noStrike" kern="1200" baseline="0">
                        <a:solidFill>
                          <a:srgbClr val="0033CC"/>
                        </a:solidFill>
                        <a:latin typeface="+mn-lt"/>
                        <a:ea typeface="+mn-ea"/>
                        <a:cs typeface="+mn-cs"/>
                      </a:defRPr>
                    </a:pPr>
                    <a:fld id="{D640722E-E4F0-46A4-B928-C801AB71C0E4}" type="CELLRANGE">
                      <a:rPr lang="en-US"/>
                      <a:pPr>
                        <a:defRPr b="1">
                          <a:solidFill>
                            <a:srgbClr val="0033CC"/>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33CC"/>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0FCB-486C-A82D-8E2F85F30B92}"/>
                </c:ext>
              </c:extLst>
            </c:dLbl>
            <c:dLbl>
              <c:idx val="22"/>
              <c:tx>
                <c:rich>
                  <a:bodyPr/>
                  <a:lstStyle/>
                  <a:p>
                    <a:fld id="{BD298D05-8823-4B99-B63B-930D20A4411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0FCB-486C-A82D-8E2F85F30B92}"/>
                </c:ext>
              </c:extLst>
            </c:dLbl>
            <c:dLbl>
              <c:idx val="23"/>
              <c:tx>
                <c:rich>
                  <a:bodyPr/>
                  <a:lstStyle/>
                  <a:p>
                    <a:fld id="{E3D94C52-CE0B-4C20-83BA-4A10380BB59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0FCB-486C-A82D-8E2F85F30B92}"/>
                </c:ext>
              </c:extLst>
            </c:dLbl>
            <c:dLbl>
              <c:idx val="24"/>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fld id="{0A71D6E0-6237-4E35-97B5-A353E67F29A6}"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0FCB-486C-A82D-8E2F85F30B92}"/>
                </c:ext>
              </c:extLst>
            </c:dLbl>
            <c:dLbl>
              <c:idx val="25"/>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fld id="{265A7BEA-A9E2-478F-868F-DB70395CF118}"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0FCB-486C-A82D-8E2F85F30B92}"/>
                </c:ext>
              </c:extLst>
            </c:dLbl>
            <c:dLbl>
              <c:idx val="26"/>
              <c:tx>
                <c:rich>
                  <a:bodyPr rot="0" spcFirstLastPara="1" vertOverflow="ellipsis" vert="horz" wrap="square" lIns="38100" tIns="19050" rIns="38100" bIns="19050" anchor="ctr" anchorCtr="1">
                    <a:spAutoFit/>
                  </a:bodyPr>
                  <a:lstStyle/>
                  <a:p>
                    <a:pPr>
                      <a:defRPr sz="900" b="1" i="0" u="none" strike="noStrike" kern="1200" baseline="0">
                        <a:solidFill>
                          <a:srgbClr val="0033CC"/>
                        </a:solidFill>
                        <a:latin typeface="+mn-lt"/>
                        <a:ea typeface="+mn-ea"/>
                        <a:cs typeface="+mn-cs"/>
                      </a:defRPr>
                    </a:pPr>
                    <a:fld id="{E8FFF328-E7D4-40FB-A70F-F815AF516A9C}" type="CELLRANGE">
                      <a:rPr lang="en-US"/>
                      <a:pPr>
                        <a:defRPr b="1">
                          <a:solidFill>
                            <a:srgbClr val="0033CC"/>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33CC"/>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0FCB-486C-A82D-8E2F85F30B92}"/>
                </c:ext>
              </c:extLst>
            </c:dLbl>
            <c:dLbl>
              <c:idx val="27"/>
              <c:tx>
                <c:rich>
                  <a:bodyPr rot="0" spcFirstLastPara="1" vertOverflow="ellipsis" vert="horz" wrap="square" lIns="38100" tIns="19050" rIns="38100" bIns="19050" anchor="ctr" anchorCtr="1">
                    <a:spAutoFit/>
                  </a:bodyPr>
                  <a:lstStyle/>
                  <a:p>
                    <a:pPr>
                      <a:defRPr sz="900" b="1" i="0" u="none" strike="noStrike" kern="1200" baseline="0">
                        <a:solidFill>
                          <a:srgbClr val="0033CC"/>
                        </a:solidFill>
                        <a:latin typeface="+mn-lt"/>
                        <a:ea typeface="+mn-ea"/>
                        <a:cs typeface="+mn-cs"/>
                      </a:defRPr>
                    </a:pPr>
                    <a:fld id="{5B864932-3F90-4632-8B70-EC830065E49B}" type="CELLRANGE">
                      <a:rPr lang="en-US"/>
                      <a:pPr>
                        <a:defRPr b="1">
                          <a:solidFill>
                            <a:srgbClr val="0033CC"/>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33CC"/>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0FCB-486C-A82D-8E2F85F30B92}"/>
                </c:ext>
              </c:extLst>
            </c:dLbl>
            <c:dLbl>
              <c:idx val="28"/>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fld id="{BFE1F9CB-F2BA-4885-8BF5-B02ACE83D00D}"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0FCB-486C-A82D-8E2F85F30B92}"/>
                </c:ext>
              </c:extLst>
            </c:dLbl>
            <c:dLbl>
              <c:idx val="29"/>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fld id="{F0119EB5-C160-42FE-8C0B-6F9FEAFFCCAC}" type="CELLRANGE">
                      <a:rPr lang="en-US"/>
                      <a:pPr>
                        <a:defRPr b="0">
                          <a:solidFill>
                            <a:schemeClr val="tx1"/>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0FCB-486C-A82D-8E2F85F30B92}"/>
                </c:ext>
              </c:extLst>
            </c:dLbl>
            <c:dLbl>
              <c:idx val="3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E-0FCB-486C-A82D-8E2F85F30B9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numRef>
              <c:f>'Ending Date Computation'!$C$99:$C$129</c:f>
              <c:numCache>
                <c:formatCode>General</c:formatCode>
                <c:ptCount val="3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numCache>
            </c:numRef>
          </c:cat>
          <c:val>
            <c:numRef>
              <c:f>'Ending Date Computation'!$D$99:$D$129</c:f>
              <c:numCache>
                <c:formatCode>General</c:formatCode>
                <c:ptCount val="31"/>
                <c:pt idx="0">
                  <c:v>53</c:v>
                </c:pt>
                <c:pt idx="1">
                  <c:v>34</c:v>
                </c:pt>
                <c:pt idx="2">
                  <c:v>46</c:v>
                </c:pt>
                <c:pt idx="3">
                  <c:v>58</c:v>
                </c:pt>
                <c:pt idx="4">
                  <c:v>37</c:v>
                </c:pt>
                <c:pt idx="5">
                  <c:v>30</c:v>
                </c:pt>
                <c:pt idx="6">
                  <c:v>46</c:v>
                </c:pt>
                <c:pt idx="7">
                  <c:v>35</c:v>
                </c:pt>
                <c:pt idx="8">
                  <c:v>17</c:v>
                </c:pt>
                <c:pt idx="9">
                  <c:v>28</c:v>
                </c:pt>
                <c:pt idx="10">
                  <c:v>25</c:v>
                </c:pt>
                <c:pt idx="11">
                  <c:v>51</c:v>
                </c:pt>
                <c:pt idx="12">
                  <c:v>36</c:v>
                </c:pt>
                <c:pt idx="13">
                  <c:v>44</c:v>
                </c:pt>
                <c:pt idx="14">
                  <c:v>26</c:v>
                </c:pt>
                <c:pt idx="15">
                  <c:v>16</c:v>
                </c:pt>
                <c:pt idx="16">
                  <c:v>19</c:v>
                </c:pt>
                <c:pt idx="17">
                  <c:v>30</c:v>
                </c:pt>
                <c:pt idx="18">
                  <c:v>19</c:v>
                </c:pt>
                <c:pt idx="19">
                  <c:v>5</c:v>
                </c:pt>
                <c:pt idx="20">
                  <c:v>6</c:v>
                </c:pt>
                <c:pt idx="21">
                  <c:v>28</c:v>
                </c:pt>
                <c:pt idx="22">
                  <c:v>14</c:v>
                </c:pt>
                <c:pt idx="23">
                  <c:v>38</c:v>
                </c:pt>
                <c:pt idx="24">
                  <c:v>42</c:v>
                </c:pt>
                <c:pt idx="25">
                  <c:v>12</c:v>
                </c:pt>
                <c:pt idx="26">
                  <c:v>46</c:v>
                </c:pt>
                <c:pt idx="27">
                  <c:v>19</c:v>
                </c:pt>
                <c:pt idx="28">
                  <c:v>45</c:v>
                </c:pt>
                <c:pt idx="29">
                  <c:v>44</c:v>
                </c:pt>
              </c:numCache>
            </c:numRef>
          </c:val>
          <c:extLst>
            <c:ext xmlns:c15="http://schemas.microsoft.com/office/drawing/2012/chart" uri="{02D57815-91ED-43cb-92C2-25804820EDAC}">
              <c15:datalabelsRange>
                <c15:f>'Ending Date Computation'!$E$99:$E$129</c15:f>
                <c15:dlblRangeCache>
                  <c:ptCount val="31"/>
                  <c:pt idx="0">
                    <c:v>23-May</c:v>
                  </c:pt>
                  <c:pt idx="1">
                    <c:v>4-May</c:v>
                  </c:pt>
                  <c:pt idx="2">
                    <c:v>16-May</c:v>
                  </c:pt>
                  <c:pt idx="3">
                    <c:v>28-May</c:v>
                  </c:pt>
                  <c:pt idx="4">
                    <c:v>7-May</c:v>
                  </c:pt>
                  <c:pt idx="5">
                    <c:v>30-Apr</c:v>
                  </c:pt>
                  <c:pt idx="6">
                    <c:v>16-May</c:v>
                  </c:pt>
                  <c:pt idx="7">
                    <c:v>5-May</c:v>
                  </c:pt>
                  <c:pt idx="8">
                    <c:v>17-Apr</c:v>
                  </c:pt>
                  <c:pt idx="9">
                    <c:v>28-Apr</c:v>
                  </c:pt>
                  <c:pt idx="10">
                    <c:v>25-Apr</c:v>
                  </c:pt>
                  <c:pt idx="11">
                    <c:v>21-May</c:v>
                  </c:pt>
                  <c:pt idx="12">
                    <c:v>6-May</c:v>
                  </c:pt>
                  <c:pt idx="13">
                    <c:v>14-May</c:v>
                  </c:pt>
                  <c:pt idx="14">
                    <c:v>26-Apr</c:v>
                  </c:pt>
                  <c:pt idx="15">
                    <c:v>16-Apr</c:v>
                  </c:pt>
                  <c:pt idx="16">
                    <c:v>19-Apr</c:v>
                  </c:pt>
                  <c:pt idx="17">
                    <c:v>30-Apr</c:v>
                  </c:pt>
                  <c:pt idx="18">
                    <c:v>19-Apr</c:v>
                  </c:pt>
                  <c:pt idx="19">
                    <c:v>5-Apr</c:v>
                  </c:pt>
                  <c:pt idx="20">
                    <c:v>6-Apr</c:v>
                  </c:pt>
                  <c:pt idx="21">
                    <c:v>28-Apr</c:v>
                  </c:pt>
                  <c:pt idx="22">
                    <c:v>14-Apr</c:v>
                  </c:pt>
                  <c:pt idx="23">
                    <c:v>8-May</c:v>
                  </c:pt>
                  <c:pt idx="24">
                    <c:v>12-May</c:v>
                  </c:pt>
                  <c:pt idx="25">
                    <c:v>12-Apr</c:v>
                  </c:pt>
                  <c:pt idx="26">
                    <c:v>16-May</c:v>
                  </c:pt>
                  <c:pt idx="27">
                    <c:v>19-Apr</c:v>
                  </c:pt>
                  <c:pt idx="28">
                    <c:v>15-May</c:v>
                  </c:pt>
                  <c:pt idx="29">
                    <c:v>14-May</c:v>
                  </c:pt>
                </c15:dlblRangeCache>
              </c15:datalabelsRange>
            </c:ext>
            <c:ext xmlns:c16="http://schemas.microsoft.com/office/drawing/2014/chart" uri="{C3380CC4-5D6E-409C-BE32-E72D297353CC}">
              <c16:uniqueId val="{0000001F-0FCB-486C-A82D-8E2F85F30B92}"/>
            </c:ext>
          </c:extLst>
        </c:ser>
        <c:dLbls>
          <c:showLegendKey val="0"/>
          <c:showVal val="1"/>
          <c:showCatName val="0"/>
          <c:showSerName val="0"/>
          <c:showPercent val="0"/>
          <c:showBubbleSize val="0"/>
        </c:dLbls>
        <c:gapWidth val="219"/>
        <c:overlap val="-27"/>
        <c:axId val="1995975152"/>
        <c:axId val="98947392"/>
      </c:barChart>
      <c:catAx>
        <c:axId val="1995975152"/>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sz="1100" b="1"/>
                  <a:t>Planting </a:t>
                </a:r>
                <a:r>
                  <a:rPr lang="en-US" sz="1200" b="1"/>
                  <a:t>Year</a:t>
                </a:r>
                <a:endParaRPr lang="en-US" sz="1100" b="1"/>
              </a:p>
            </c:rich>
          </c:tx>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8947392"/>
        <c:crosses val="autoZero"/>
        <c:auto val="1"/>
        <c:lblAlgn val="ctr"/>
        <c:lblOffset val="100"/>
        <c:noMultiLvlLbl val="0"/>
      </c:catAx>
      <c:valAx>
        <c:axId val="989473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 Days</a:t>
                </a:r>
                <a:r>
                  <a:rPr lang="en-US" sz="1200" b="1" baseline="0"/>
                  <a:t> (Beginning  April 1)</a:t>
                </a:r>
                <a:endParaRPr lang="en-US" sz="1200" b="1"/>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995975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4260" cy="434637"/>
          </a:xfrm>
          <a:prstGeom prst="rect">
            <a:avLst/>
          </a:prstGeom>
        </p:spPr>
        <p:txBody>
          <a:bodyPr vert="horz" lIns="84600" tIns="42300" rIns="84600" bIns="42300" rtlCol="0"/>
          <a:lstStyle>
            <a:lvl1pPr algn="l">
              <a:defRPr sz="1100"/>
            </a:lvl1pPr>
          </a:lstStyle>
          <a:p>
            <a:endParaRPr lang="en-US"/>
          </a:p>
        </p:txBody>
      </p:sp>
      <p:sp>
        <p:nvSpPr>
          <p:cNvPr id="3" name="Date Placeholder 2"/>
          <p:cNvSpPr>
            <a:spLocks noGrp="1"/>
          </p:cNvSpPr>
          <p:nvPr>
            <p:ph type="dt" idx="1"/>
          </p:nvPr>
        </p:nvSpPr>
        <p:spPr>
          <a:xfrm>
            <a:off x="3625092" y="0"/>
            <a:ext cx="2774260" cy="434637"/>
          </a:xfrm>
          <a:prstGeom prst="rect">
            <a:avLst/>
          </a:prstGeom>
        </p:spPr>
        <p:txBody>
          <a:bodyPr vert="horz" lIns="84600" tIns="42300" rIns="84600" bIns="42300" rtlCol="0"/>
          <a:lstStyle>
            <a:lvl1pPr algn="r">
              <a:defRPr sz="1100"/>
            </a:lvl1pPr>
          </a:lstStyle>
          <a:p>
            <a:fld id="{6731C35D-ACDB-4ED3-8344-3295D80EBCF3}" type="datetimeFigureOut">
              <a:rPr lang="en-US" smtClean="0"/>
              <a:t>2/17/2021</a:t>
            </a:fld>
            <a:endParaRPr lang="en-US"/>
          </a:p>
        </p:txBody>
      </p:sp>
      <p:sp>
        <p:nvSpPr>
          <p:cNvPr id="4" name="Slide Image Placeholder 3"/>
          <p:cNvSpPr>
            <a:spLocks noGrp="1" noRot="1" noChangeAspect="1"/>
          </p:cNvSpPr>
          <p:nvPr>
            <p:ph type="sldImg" idx="2"/>
          </p:nvPr>
        </p:nvSpPr>
        <p:spPr>
          <a:xfrm>
            <a:off x="304800" y="650875"/>
            <a:ext cx="5791200" cy="3257550"/>
          </a:xfrm>
          <a:prstGeom prst="rect">
            <a:avLst/>
          </a:prstGeom>
          <a:noFill/>
          <a:ln w="12700">
            <a:solidFill>
              <a:prstClr val="black"/>
            </a:solidFill>
          </a:ln>
        </p:spPr>
        <p:txBody>
          <a:bodyPr vert="horz" lIns="84600" tIns="42300" rIns="84600" bIns="42300" rtlCol="0" anchor="ctr"/>
          <a:lstStyle/>
          <a:p>
            <a:endParaRPr lang="en-US"/>
          </a:p>
        </p:txBody>
      </p:sp>
      <p:sp>
        <p:nvSpPr>
          <p:cNvPr id="5" name="Notes Placeholder 4"/>
          <p:cNvSpPr>
            <a:spLocks noGrp="1"/>
          </p:cNvSpPr>
          <p:nvPr>
            <p:ph type="body" sz="quarter" idx="3"/>
          </p:nvPr>
        </p:nvSpPr>
        <p:spPr>
          <a:xfrm>
            <a:off x="640660" y="4126824"/>
            <a:ext cx="5119480" cy="3908764"/>
          </a:xfrm>
          <a:prstGeom prst="rect">
            <a:avLst/>
          </a:prstGeom>
        </p:spPr>
        <p:txBody>
          <a:bodyPr vert="horz" lIns="84600" tIns="42300" rIns="84600" bIns="4230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250680"/>
            <a:ext cx="2774260" cy="434637"/>
          </a:xfrm>
          <a:prstGeom prst="rect">
            <a:avLst/>
          </a:prstGeom>
        </p:spPr>
        <p:txBody>
          <a:bodyPr vert="horz" lIns="84600" tIns="42300" rIns="84600" bIns="42300" rtlCol="0" anchor="b"/>
          <a:lstStyle>
            <a:lvl1pPr algn="l">
              <a:defRPr sz="1100"/>
            </a:lvl1pPr>
          </a:lstStyle>
          <a:p>
            <a:endParaRPr lang="en-US"/>
          </a:p>
        </p:txBody>
      </p:sp>
      <p:sp>
        <p:nvSpPr>
          <p:cNvPr id="7" name="Slide Number Placeholder 6"/>
          <p:cNvSpPr>
            <a:spLocks noGrp="1"/>
          </p:cNvSpPr>
          <p:nvPr>
            <p:ph type="sldNum" sz="quarter" idx="5"/>
          </p:nvPr>
        </p:nvSpPr>
        <p:spPr>
          <a:xfrm>
            <a:off x="3625092" y="8250680"/>
            <a:ext cx="2774260" cy="434637"/>
          </a:xfrm>
          <a:prstGeom prst="rect">
            <a:avLst/>
          </a:prstGeom>
        </p:spPr>
        <p:txBody>
          <a:bodyPr vert="horz" lIns="84600" tIns="42300" rIns="84600" bIns="42300" rtlCol="0" anchor="b"/>
          <a:lstStyle>
            <a:lvl1pPr algn="r">
              <a:defRPr sz="1100"/>
            </a:lvl1pPr>
          </a:lstStyle>
          <a:p>
            <a:fld id="{1436602B-4D6D-4D9C-BD80-F17CA8F97593}" type="slidenum">
              <a:rPr lang="en-US" smtClean="0"/>
              <a:t>‹#›</a:t>
            </a:fld>
            <a:endParaRPr lang="en-US"/>
          </a:p>
        </p:txBody>
      </p:sp>
    </p:spTree>
    <p:extLst>
      <p:ext uri="{BB962C8B-B14F-4D97-AF65-F5344CB8AC3E}">
        <p14:creationId xmlns:p14="http://schemas.microsoft.com/office/powerpoint/2010/main" val="238174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304800" y="650875"/>
            <a:ext cx="5791200" cy="3257550"/>
          </a:xfrm>
          <a:ln/>
        </p:spPr>
      </p:sp>
      <p:sp>
        <p:nvSpPr>
          <p:cNvPr id="30723" name="Notes Placeholder 2"/>
          <p:cNvSpPr>
            <a:spLocks noGrp="1"/>
          </p:cNvSpPr>
          <p:nvPr>
            <p:ph type="body" idx="1"/>
          </p:nvPr>
        </p:nvSpPr>
        <p:spPr>
          <a:noFill/>
        </p:spPr>
        <p:txBody>
          <a:bodyPr/>
          <a:lstStyle/>
          <a:p>
            <a:endParaRPr lang="en-US" altLang="en-US"/>
          </a:p>
        </p:txBody>
      </p:sp>
      <p:sp>
        <p:nvSpPr>
          <p:cNvPr id="30724" name="Slide Number Placeholder 3"/>
          <p:cNvSpPr>
            <a:spLocks noGrp="1"/>
          </p:cNvSpPr>
          <p:nvPr>
            <p:ph type="sldNum" sz="quarter" idx="5"/>
          </p:nvPr>
        </p:nvSpPr>
        <p:spPr>
          <a:noFill/>
        </p:spPr>
        <p:txBody>
          <a:bodyPr/>
          <a:lstStyle>
            <a:lvl1pPr algn="l" eaLnBrk="0" hangingPunct="0">
              <a:spcBef>
                <a:spcPct val="30000"/>
              </a:spcBef>
              <a:defRPr sz="1100">
                <a:solidFill>
                  <a:schemeClr val="tx1"/>
                </a:solidFill>
                <a:latin typeface="Times New Roman" pitchFamily="18" charset="0"/>
              </a:defRPr>
            </a:lvl1pPr>
            <a:lvl2pPr marL="692294" indent="-266158" algn="l" eaLnBrk="0" hangingPunct="0">
              <a:spcBef>
                <a:spcPct val="30000"/>
              </a:spcBef>
              <a:defRPr sz="1100">
                <a:solidFill>
                  <a:schemeClr val="tx1"/>
                </a:solidFill>
                <a:latin typeface="Times New Roman" pitchFamily="18" charset="0"/>
              </a:defRPr>
            </a:lvl2pPr>
            <a:lvl3pPr marL="1066047" indent="-212360" algn="l" eaLnBrk="0" hangingPunct="0">
              <a:spcBef>
                <a:spcPct val="30000"/>
              </a:spcBef>
              <a:defRPr sz="1100">
                <a:solidFill>
                  <a:schemeClr val="tx1"/>
                </a:solidFill>
                <a:latin typeface="Times New Roman" pitchFamily="18" charset="0"/>
              </a:defRPr>
            </a:lvl3pPr>
            <a:lvl4pPr marL="1492183" indent="-212360" algn="l" eaLnBrk="0" hangingPunct="0">
              <a:spcBef>
                <a:spcPct val="30000"/>
              </a:spcBef>
              <a:defRPr sz="1100">
                <a:solidFill>
                  <a:schemeClr val="tx1"/>
                </a:solidFill>
                <a:latin typeface="Times New Roman" pitchFamily="18" charset="0"/>
              </a:defRPr>
            </a:lvl4pPr>
            <a:lvl5pPr marL="1918319" indent="-212360" algn="l" eaLnBrk="0" hangingPunct="0">
              <a:spcBef>
                <a:spcPct val="30000"/>
              </a:spcBef>
              <a:defRPr sz="1100">
                <a:solidFill>
                  <a:schemeClr val="tx1"/>
                </a:solidFill>
                <a:latin typeface="Times New Roman" pitchFamily="18" charset="0"/>
              </a:defRPr>
            </a:lvl5pPr>
            <a:lvl6pPr marL="2326050" indent="-212360" eaLnBrk="0" fontAlgn="base" hangingPunct="0">
              <a:spcBef>
                <a:spcPct val="30000"/>
              </a:spcBef>
              <a:spcAft>
                <a:spcPct val="0"/>
              </a:spcAft>
              <a:defRPr sz="1100">
                <a:solidFill>
                  <a:schemeClr val="tx1"/>
                </a:solidFill>
                <a:latin typeface="Times New Roman" pitchFamily="18" charset="0"/>
              </a:defRPr>
            </a:lvl6pPr>
            <a:lvl7pPr marL="2733781" indent="-212360" eaLnBrk="0" fontAlgn="base" hangingPunct="0">
              <a:spcBef>
                <a:spcPct val="30000"/>
              </a:spcBef>
              <a:spcAft>
                <a:spcPct val="0"/>
              </a:spcAft>
              <a:defRPr sz="1100">
                <a:solidFill>
                  <a:schemeClr val="tx1"/>
                </a:solidFill>
                <a:latin typeface="Times New Roman" pitchFamily="18" charset="0"/>
              </a:defRPr>
            </a:lvl7pPr>
            <a:lvl8pPr marL="3141512" indent="-212360" eaLnBrk="0" fontAlgn="base" hangingPunct="0">
              <a:spcBef>
                <a:spcPct val="30000"/>
              </a:spcBef>
              <a:spcAft>
                <a:spcPct val="0"/>
              </a:spcAft>
              <a:defRPr sz="1100">
                <a:solidFill>
                  <a:schemeClr val="tx1"/>
                </a:solidFill>
                <a:latin typeface="Times New Roman" pitchFamily="18" charset="0"/>
              </a:defRPr>
            </a:lvl8pPr>
            <a:lvl9pPr marL="3549243" indent="-212360" eaLnBrk="0" fontAlgn="base" hangingPunct="0">
              <a:spcBef>
                <a:spcPct val="30000"/>
              </a:spcBef>
              <a:spcAft>
                <a:spcPct val="0"/>
              </a:spcAft>
              <a:defRPr sz="1100">
                <a:solidFill>
                  <a:schemeClr val="tx1"/>
                </a:solidFill>
                <a:latin typeface="Times New Roman" pitchFamily="18" charset="0"/>
              </a:defRPr>
            </a:lvl9pPr>
          </a:lstStyle>
          <a:p>
            <a:pPr algn="r" eaLnBrk="1" hangingPunct="1">
              <a:spcBef>
                <a:spcPct val="0"/>
              </a:spcBef>
            </a:pPr>
            <a:fld id="{7C301DC9-CB90-4676-9DB9-FC88CFB099CB}" type="slidenum">
              <a:rPr lang="en-US" altLang="en-US" sz="1200"/>
              <a:pPr algn="r" eaLnBrk="1" hangingPunct="1">
                <a:spcBef>
                  <a:spcPct val="0"/>
                </a:spcBef>
              </a:pPr>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50875"/>
            <a:ext cx="5791200" cy="3257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36602B-4D6D-4D9C-BD80-F17CA8F97593}" type="slidenum">
              <a:rPr lang="en-US" smtClean="0"/>
              <a:t>13</a:t>
            </a:fld>
            <a:endParaRPr lang="en-US"/>
          </a:p>
        </p:txBody>
      </p:sp>
    </p:spTree>
    <p:extLst>
      <p:ext uri="{BB962C8B-B14F-4D97-AF65-F5344CB8AC3E}">
        <p14:creationId xmlns:p14="http://schemas.microsoft.com/office/powerpoint/2010/main" val="2947643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36602B-4D6D-4D9C-BD80-F17CA8F97593}" type="slidenum">
              <a:rPr lang="en-US" smtClean="0"/>
              <a:t>14</a:t>
            </a:fld>
            <a:endParaRPr lang="en-US"/>
          </a:p>
        </p:txBody>
      </p:sp>
    </p:spTree>
    <p:extLst>
      <p:ext uri="{BB962C8B-B14F-4D97-AF65-F5344CB8AC3E}">
        <p14:creationId xmlns:p14="http://schemas.microsoft.com/office/powerpoint/2010/main" val="1458936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36602B-4D6D-4D9C-BD80-F17CA8F97593}" type="slidenum">
              <a:rPr lang="en-US" smtClean="0"/>
              <a:t>22</a:t>
            </a:fld>
            <a:endParaRPr lang="en-US"/>
          </a:p>
        </p:txBody>
      </p:sp>
    </p:spTree>
    <p:extLst>
      <p:ext uri="{BB962C8B-B14F-4D97-AF65-F5344CB8AC3E}">
        <p14:creationId xmlns:p14="http://schemas.microsoft.com/office/powerpoint/2010/main" val="2343707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36602B-4D6D-4D9C-BD80-F17CA8F97593}" type="slidenum">
              <a:rPr lang="en-US" smtClean="0"/>
              <a:t>25</a:t>
            </a:fld>
            <a:endParaRPr lang="en-US"/>
          </a:p>
        </p:txBody>
      </p:sp>
    </p:spTree>
    <p:extLst>
      <p:ext uri="{BB962C8B-B14F-4D97-AF65-F5344CB8AC3E}">
        <p14:creationId xmlns:p14="http://schemas.microsoft.com/office/powerpoint/2010/main" val="4102293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36602B-4D6D-4D9C-BD80-F17CA8F97593}" type="slidenum">
              <a:rPr lang="en-US" smtClean="0"/>
              <a:t>27</a:t>
            </a:fld>
            <a:endParaRPr lang="en-US"/>
          </a:p>
        </p:txBody>
      </p:sp>
    </p:spTree>
    <p:extLst>
      <p:ext uri="{BB962C8B-B14F-4D97-AF65-F5344CB8AC3E}">
        <p14:creationId xmlns:p14="http://schemas.microsoft.com/office/powerpoint/2010/main" val="2445635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36602B-4D6D-4D9C-BD80-F17CA8F97593}" type="slidenum">
              <a:rPr lang="en-US" smtClean="0"/>
              <a:t>32</a:t>
            </a:fld>
            <a:endParaRPr lang="en-US"/>
          </a:p>
        </p:txBody>
      </p:sp>
    </p:spTree>
    <p:extLst>
      <p:ext uri="{BB962C8B-B14F-4D97-AF65-F5344CB8AC3E}">
        <p14:creationId xmlns:p14="http://schemas.microsoft.com/office/powerpoint/2010/main" val="3943942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36602B-4D6D-4D9C-BD80-F17CA8F97593}" type="slidenum">
              <a:rPr lang="en-US" smtClean="0"/>
              <a:t>35</a:t>
            </a:fld>
            <a:endParaRPr lang="en-US"/>
          </a:p>
        </p:txBody>
      </p:sp>
    </p:spTree>
    <p:extLst>
      <p:ext uri="{BB962C8B-B14F-4D97-AF65-F5344CB8AC3E}">
        <p14:creationId xmlns:p14="http://schemas.microsoft.com/office/powerpoint/2010/main" val="50211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FF3D62F3-E742-4C43-B5AD-8FFE49F55B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anose="02020603050405020304" pitchFamily="18" charset="0"/>
                <a:ea typeface="MS PGothic" panose="020B0600070205080204" pitchFamily="34" charset="-128"/>
              </a:defRPr>
            </a:lvl1pPr>
            <a:lvl2pPr marL="687377" indent="-264376">
              <a:defRPr sz="2600">
                <a:solidFill>
                  <a:schemeClr val="tx1"/>
                </a:solidFill>
                <a:latin typeface="Times New Roman" panose="02020603050405020304" pitchFamily="18" charset="0"/>
                <a:ea typeface="MS PGothic" panose="020B0600070205080204" pitchFamily="34" charset="-128"/>
              </a:defRPr>
            </a:lvl2pPr>
            <a:lvl3pPr marL="1057504" indent="-211501">
              <a:defRPr sz="2600">
                <a:solidFill>
                  <a:schemeClr val="tx1"/>
                </a:solidFill>
                <a:latin typeface="Times New Roman" panose="02020603050405020304" pitchFamily="18" charset="0"/>
                <a:ea typeface="MS PGothic" panose="020B0600070205080204" pitchFamily="34" charset="-128"/>
              </a:defRPr>
            </a:lvl3pPr>
            <a:lvl4pPr marL="1480505" indent="-211501">
              <a:defRPr sz="2600">
                <a:solidFill>
                  <a:schemeClr val="tx1"/>
                </a:solidFill>
                <a:latin typeface="Times New Roman" panose="02020603050405020304" pitchFamily="18" charset="0"/>
                <a:ea typeface="MS PGothic" panose="020B0600070205080204" pitchFamily="34" charset="-128"/>
              </a:defRPr>
            </a:lvl4pPr>
            <a:lvl5pPr marL="1903506" indent="-211501">
              <a:defRPr sz="2600">
                <a:solidFill>
                  <a:schemeClr val="tx1"/>
                </a:solidFill>
                <a:latin typeface="Times New Roman" panose="02020603050405020304" pitchFamily="18" charset="0"/>
                <a:ea typeface="MS PGothic" panose="020B0600070205080204" pitchFamily="34" charset="-128"/>
              </a:defRPr>
            </a:lvl5pPr>
            <a:lvl6pPr marL="2326508" indent="-211501" eaLnBrk="0" fontAlgn="base" hangingPunct="0">
              <a:spcBef>
                <a:spcPct val="0"/>
              </a:spcBef>
              <a:spcAft>
                <a:spcPct val="0"/>
              </a:spcAft>
              <a:defRPr sz="2600">
                <a:solidFill>
                  <a:schemeClr val="tx1"/>
                </a:solidFill>
                <a:latin typeface="Times New Roman" panose="02020603050405020304" pitchFamily="18" charset="0"/>
                <a:ea typeface="MS PGothic" panose="020B0600070205080204" pitchFamily="34" charset="-128"/>
              </a:defRPr>
            </a:lvl6pPr>
            <a:lvl7pPr marL="2749509" indent="-211501" eaLnBrk="0" fontAlgn="base" hangingPunct="0">
              <a:spcBef>
                <a:spcPct val="0"/>
              </a:spcBef>
              <a:spcAft>
                <a:spcPct val="0"/>
              </a:spcAft>
              <a:defRPr sz="2600">
                <a:solidFill>
                  <a:schemeClr val="tx1"/>
                </a:solidFill>
                <a:latin typeface="Times New Roman" panose="02020603050405020304" pitchFamily="18" charset="0"/>
                <a:ea typeface="MS PGothic" panose="020B0600070205080204" pitchFamily="34" charset="-128"/>
              </a:defRPr>
            </a:lvl7pPr>
            <a:lvl8pPr marL="3172511" indent="-211501" eaLnBrk="0" fontAlgn="base" hangingPunct="0">
              <a:spcBef>
                <a:spcPct val="0"/>
              </a:spcBef>
              <a:spcAft>
                <a:spcPct val="0"/>
              </a:spcAft>
              <a:defRPr sz="2600">
                <a:solidFill>
                  <a:schemeClr val="tx1"/>
                </a:solidFill>
                <a:latin typeface="Times New Roman" panose="02020603050405020304" pitchFamily="18" charset="0"/>
                <a:ea typeface="MS PGothic" panose="020B0600070205080204" pitchFamily="34" charset="-128"/>
              </a:defRPr>
            </a:lvl8pPr>
            <a:lvl9pPr marL="3595512" indent="-211501" eaLnBrk="0" fontAlgn="base" hangingPunct="0">
              <a:spcBef>
                <a:spcPct val="0"/>
              </a:spcBef>
              <a:spcAft>
                <a:spcPct val="0"/>
              </a:spcAft>
              <a:defRPr sz="2600">
                <a:solidFill>
                  <a:schemeClr val="tx1"/>
                </a:solidFill>
                <a:latin typeface="Times New Roman" panose="02020603050405020304" pitchFamily="18" charset="0"/>
                <a:ea typeface="MS PGothic" panose="020B0600070205080204" pitchFamily="34" charset="-128"/>
              </a:defRPr>
            </a:lvl9pPr>
          </a:lstStyle>
          <a:p>
            <a:fld id="{8CBB2A64-26E2-4834-B52C-7E86900A44CB}" type="slidenum">
              <a:rPr lang="en-US" altLang="en-US" sz="1100"/>
              <a:pPr/>
              <a:t>36</a:t>
            </a:fld>
            <a:endParaRPr lang="en-US" altLang="en-US" sz="1100"/>
          </a:p>
        </p:txBody>
      </p:sp>
      <p:sp>
        <p:nvSpPr>
          <p:cNvPr id="69635" name="Rectangle 2">
            <a:extLst>
              <a:ext uri="{FF2B5EF4-FFF2-40B4-BE49-F238E27FC236}">
                <a16:creationId xmlns:a16="http://schemas.microsoft.com/office/drawing/2014/main" id="{AF576A38-ACCF-4710-B07E-C71FD74DFFB9}"/>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71C71150-38A1-4C07-832F-DFF385699B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AF2363-048C-444B-839A-377B27349450}" type="datetimeFigureOut">
              <a:rPr lang="en-US" smtClean="0"/>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89A21-527C-43BC-8320-9C97E050D5F1}" type="slidenum">
              <a:rPr lang="en-US" smtClean="0"/>
              <a:t>‹#›</a:t>
            </a:fld>
            <a:endParaRPr lang="en-US"/>
          </a:p>
        </p:txBody>
      </p:sp>
    </p:spTree>
    <p:extLst>
      <p:ext uri="{BB962C8B-B14F-4D97-AF65-F5344CB8AC3E}">
        <p14:creationId xmlns:p14="http://schemas.microsoft.com/office/powerpoint/2010/main" val="3139562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AF2363-048C-444B-839A-377B27349450}" type="datetimeFigureOut">
              <a:rPr lang="en-US" smtClean="0"/>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89A21-527C-43BC-8320-9C97E050D5F1}" type="slidenum">
              <a:rPr lang="en-US" smtClean="0"/>
              <a:t>‹#›</a:t>
            </a:fld>
            <a:endParaRPr lang="en-US"/>
          </a:p>
        </p:txBody>
      </p:sp>
    </p:spTree>
    <p:extLst>
      <p:ext uri="{BB962C8B-B14F-4D97-AF65-F5344CB8AC3E}">
        <p14:creationId xmlns:p14="http://schemas.microsoft.com/office/powerpoint/2010/main" val="1158686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AF2363-048C-444B-839A-377B27349450}" type="datetimeFigureOut">
              <a:rPr lang="en-US" smtClean="0"/>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89A21-527C-43BC-8320-9C97E050D5F1}" type="slidenum">
              <a:rPr lang="en-US" smtClean="0"/>
              <a:t>‹#›</a:t>
            </a:fld>
            <a:endParaRPr lang="en-US"/>
          </a:p>
        </p:txBody>
      </p:sp>
    </p:spTree>
    <p:extLst>
      <p:ext uri="{BB962C8B-B14F-4D97-AF65-F5344CB8AC3E}">
        <p14:creationId xmlns:p14="http://schemas.microsoft.com/office/powerpoint/2010/main" val="1728625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AF2363-048C-444B-839A-377B27349450}" type="datetimeFigureOut">
              <a:rPr lang="en-US" smtClean="0"/>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89A21-527C-43BC-8320-9C97E050D5F1}" type="slidenum">
              <a:rPr lang="en-US" smtClean="0"/>
              <a:t>‹#›</a:t>
            </a:fld>
            <a:endParaRPr lang="en-US"/>
          </a:p>
        </p:txBody>
      </p:sp>
    </p:spTree>
    <p:extLst>
      <p:ext uri="{BB962C8B-B14F-4D97-AF65-F5344CB8AC3E}">
        <p14:creationId xmlns:p14="http://schemas.microsoft.com/office/powerpoint/2010/main" val="3212130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AF2363-048C-444B-839A-377B27349450}" type="datetimeFigureOut">
              <a:rPr lang="en-US" smtClean="0"/>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89A21-527C-43BC-8320-9C97E050D5F1}" type="slidenum">
              <a:rPr lang="en-US" smtClean="0"/>
              <a:t>‹#›</a:t>
            </a:fld>
            <a:endParaRPr lang="en-US"/>
          </a:p>
        </p:txBody>
      </p:sp>
    </p:spTree>
    <p:extLst>
      <p:ext uri="{BB962C8B-B14F-4D97-AF65-F5344CB8AC3E}">
        <p14:creationId xmlns:p14="http://schemas.microsoft.com/office/powerpoint/2010/main" val="1995555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AF2363-048C-444B-839A-377B27349450}" type="datetimeFigureOut">
              <a:rPr lang="en-US" smtClean="0"/>
              <a:t>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089A21-527C-43BC-8320-9C97E050D5F1}" type="slidenum">
              <a:rPr lang="en-US" smtClean="0"/>
              <a:t>‹#›</a:t>
            </a:fld>
            <a:endParaRPr lang="en-US"/>
          </a:p>
        </p:txBody>
      </p:sp>
    </p:spTree>
    <p:extLst>
      <p:ext uri="{BB962C8B-B14F-4D97-AF65-F5344CB8AC3E}">
        <p14:creationId xmlns:p14="http://schemas.microsoft.com/office/powerpoint/2010/main" val="4092509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AF2363-048C-444B-839A-377B27349450}" type="datetimeFigureOut">
              <a:rPr lang="en-US" smtClean="0"/>
              <a:t>2/17/2021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089A21-527C-43BC-8320-9C97E050D5F1}" type="slidenum">
              <a:rPr lang="en-US" smtClean="0"/>
              <a:t>‹#›</a:t>
            </a:fld>
            <a:endParaRPr lang="en-US"/>
          </a:p>
        </p:txBody>
      </p:sp>
    </p:spTree>
    <p:extLst>
      <p:ext uri="{BB962C8B-B14F-4D97-AF65-F5344CB8AC3E}">
        <p14:creationId xmlns:p14="http://schemas.microsoft.com/office/powerpoint/2010/main" val="1865119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AF2363-048C-444B-839A-377B27349450}" type="datetimeFigureOut">
              <a:rPr lang="en-US" smtClean="0"/>
              <a:t>2/17/2021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089A21-527C-43BC-8320-9C97E050D5F1}" type="slidenum">
              <a:rPr lang="en-US" smtClean="0"/>
              <a:t>‹#›</a:t>
            </a:fld>
            <a:endParaRPr lang="en-US"/>
          </a:p>
        </p:txBody>
      </p:sp>
    </p:spTree>
    <p:extLst>
      <p:ext uri="{BB962C8B-B14F-4D97-AF65-F5344CB8AC3E}">
        <p14:creationId xmlns:p14="http://schemas.microsoft.com/office/powerpoint/2010/main" val="1240287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AF2363-048C-444B-839A-377B27349450}" type="datetimeFigureOut">
              <a:rPr lang="en-US" smtClean="0"/>
              <a:t>2/17/2021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089A21-527C-43BC-8320-9C97E050D5F1}" type="slidenum">
              <a:rPr lang="en-US" smtClean="0"/>
              <a:t>‹#›</a:t>
            </a:fld>
            <a:endParaRPr lang="en-US"/>
          </a:p>
        </p:txBody>
      </p:sp>
    </p:spTree>
    <p:extLst>
      <p:ext uri="{BB962C8B-B14F-4D97-AF65-F5344CB8AC3E}">
        <p14:creationId xmlns:p14="http://schemas.microsoft.com/office/powerpoint/2010/main" val="519312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AF2363-048C-444B-839A-377B27349450}" type="datetimeFigureOut">
              <a:rPr lang="en-US" smtClean="0"/>
              <a:t>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089A21-527C-43BC-8320-9C97E050D5F1}" type="slidenum">
              <a:rPr lang="en-US" smtClean="0"/>
              <a:t>‹#›</a:t>
            </a:fld>
            <a:endParaRPr lang="en-US"/>
          </a:p>
        </p:txBody>
      </p:sp>
    </p:spTree>
    <p:extLst>
      <p:ext uri="{BB962C8B-B14F-4D97-AF65-F5344CB8AC3E}">
        <p14:creationId xmlns:p14="http://schemas.microsoft.com/office/powerpoint/2010/main" val="3244066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AF2363-048C-444B-839A-377B27349450}" type="datetimeFigureOut">
              <a:rPr lang="en-US" smtClean="0"/>
              <a:t>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089A21-527C-43BC-8320-9C97E050D5F1}" type="slidenum">
              <a:rPr lang="en-US" smtClean="0"/>
              <a:t>‹#›</a:t>
            </a:fld>
            <a:endParaRPr lang="en-US"/>
          </a:p>
        </p:txBody>
      </p:sp>
    </p:spTree>
    <p:extLst>
      <p:ext uri="{BB962C8B-B14F-4D97-AF65-F5344CB8AC3E}">
        <p14:creationId xmlns:p14="http://schemas.microsoft.com/office/powerpoint/2010/main" val="2133363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AF2363-048C-444B-839A-377B27349450}" type="datetimeFigureOut">
              <a:rPr lang="en-US" smtClean="0"/>
              <a:t>2/17/2021</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89A21-527C-43BC-8320-9C97E050D5F1}" type="slidenum">
              <a:rPr lang="en-US" smtClean="0"/>
              <a:t>‹#›</a:t>
            </a:fld>
            <a:endParaRPr lang="en-US"/>
          </a:p>
        </p:txBody>
      </p:sp>
    </p:spTree>
    <p:extLst>
      <p:ext uri="{BB962C8B-B14F-4D97-AF65-F5344CB8AC3E}">
        <p14:creationId xmlns:p14="http://schemas.microsoft.com/office/powerpoint/2010/main" val="1421404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png"/><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4.jpg"/><Relationship Id="rId5" Type="http://schemas.openxmlformats.org/officeDocument/2006/relationships/image" Target="../media/image1.png"/><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chart" Target="../charts/char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s://www.google.com/url?sa=i&amp;rct=j&amp;q=&amp;esrc=s&amp;source=images&amp;cd=&amp;cad=rja&amp;uact=8&amp;docid=_WEvKRgRGATTXM&amp;tbnid=q4lgE2BbACuq6M:&amp;ved=0CAUQjRw&amp;url=https://www.ncdc.noaa.gov/paleo/drought/drght_enso_9798.html&amp;ei=YzqFU9nBGdXIsATQs4GQDg&amp;psig=AFQjCNFdfdgDLrWD2K0xPn2cSn0F83DzEQ&amp;ust=1401326548760584"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3.gif"/></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gif"/><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www.weather.gov/jetstream/enso" TargetMode="External"/><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20486" y="304803"/>
            <a:ext cx="10951028" cy="1470025"/>
          </a:xfrm>
        </p:spPr>
        <p:txBody>
          <a:bodyPr>
            <a:normAutofit fontScale="90000"/>
          </a:bodyPr>
          <a:lstStyle/>
          <a:p>
            <a:pPr eaLnBrk="1" hangingPunct="1"/>
            <a:r>
              <a:rPr lang="en-US" altLang="en-US" sz="4800" b="1" dirty="0">
                <a:solidFill>
                  <a:srgbClr val="006600"/>
                </a:solidFill>
              </a:rPr>
              <a:t>Assessing the Impact of the 2020/21 La Niña on</a:t>
            </a:r>
            <a:br>
              <a:rPr lang="en-US" altLang="en-US" sz="4800" b="1" dirty="0">
                <a:solidFill>
                  <a:srgbClr val="006600"/>
                </a:solidFill>
              </a:rPr>
            </a:br>
            <a:r>
              <a:rPr lang="en-US" altLang="en-US" sz="4800" b="1" dirty="0">
                <a:solidFill>
                  <a:srgbClr val="006600"/>
                </a:solidFill>
              </a:rPr>
              <a:t>Agriculture in Argentina and Brazil</a:t>
            </a:r>
          </a:p>
        </p:txBody>
      </p:sp>
      <p:sp>
        <p:nvSpPr>
          <p:cNvPr id="2051" name="Rectangle 3"/>
          <p:cNvSpPr>
            <a:spLocks noGrp="1" noChangeArrowheads="1"/>
          </p:cNvSpPr>
          <p:nvPr>
            <p:ph type="subTitle" idx="1"/>
          </p:nvPr>
        </p:nvSpPr>
        <p:spPr>
          <a:xfrm>
            <a:off x="2261841" y="4495800"/>
            <a:ext cx="7696200" cy="1752600"/>
          </a:xfrm>
        </p:spPr>
        <p:txBody>
          <a:bodyPr/>
          <a:lstStyle/>
          <a:p>
            <a:pPr eaLnBrk="1" hangingPunct="1"/>
            <a:r>
              <a:rPr lang="en-US" altLang="en-US" sz="1200" b="1" dirty="0">
                <a:solidFill>
                  <a:schemeClr val="tx1"/>
                </a:solidFill>
              </a:rPr>
              <a:t>Presented To</a:t>
            </a:r>
          </a:p>
          <a:p>
            <a:pPr eaLnBrk="1" hangingPunct="1"/>
            <a:r>
              <a:rPr lang="en-US" altLang="en-US" sz="2400" b="1" dirty="0">
                <a:solidFill>
                  <a:schemeClr val="tx1"/>
                </a:solidFill>
              </a:rPr>
              <a:t>2021 Agricultural Outlook Forum</a:t>
            </a:r>
          </a:p>
          <a:p>
            <a:pPr eaLnBrk="1" hangingPunct="1"/>
            <a:r>
              <a:rPr lang="en-US" altLang="en-US" sz="1800" b="1" i="1" dirty="0">
                <a:solidFill>
                  <a:schemeClr val="tx1"/>
                </a:solidFill>
              </a:rPr>
              <a:t>Grain and Oilseeds Outlook</a:t>
            </a:r>
          </a:p>
          <a:p>
            <a:pPr eaLnBrk="1" hangingPunct="1"/>
            <a:r>
              <a:rPr lang="en-US" altLang="en-US" sz="1600" dirty="0">
                <a:solidFill>
                  <a:schemeClr val="tx1"/>
                </a:solidFill>
              </a:rPr>
              <a:t>February 19, 2021</a:t>
            </a:r>
          </a:p>
          <a:p>
            <a:pPr eaLnBrk="1" hangingPunct="1"/>
            <a:endParaRPr lang="en-US" altLang="en-US" sz="2000" dirty="0">
              <a:solidFill>
                <a:schemeClr val="tx1"/>
              </a:solidFill>
            </a:endParaRPr>
          </a:p>
        </p:txBody>
      </p:sp>
      <p:grpSp>
        <p:nvGrpSpPr>
          <p:cNvPr id="2052" name="Group 67"/>
          <p:cNvGrpSpPr>
            <a:grpSpLocks/>
          </p:cNvGrpSpPr>
          <p:nvPr/>
        </p:nvGrpSpPr>
        <p:grpSpPr bwMode="auto">
          <a:xfrm>
            <a:off x="76200" y="6459537"/>
            <a:ext cx="2595563" cy="398463"/>
            <a:chOff x="96" y="4080"/>
            <a:chExt cx="1635" cy="251"/>
          </a:xfrm>
        </p:grpSpPr>
        <p:sp>
          <p:nvSpPr>
            <p:cNvPr id="2054" name="Text Box 68"/>
            <p:cNvSpPr txBox="1">
              <a:spLocks noChangeArrowheads="1"/>
            </p:cNvSpPr>
            <p:nvPr/>
          </p:nvSpPr>
          <p:spPr bwMode="auto">
            <a:xfrm>
              <a:off x="385" y="4080"/>
              <a:ext cx="134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003399"/>
                  </a:solidFill>
                  <a:latin typeface="Arial" charset="0"/>
                </a:rPr>
                <a:t>Agricultural Weather Assessments</a:t>
              </a:r>
            </a:p>
          </p:txBody>
        </p:sp>
        <p:pic>
          <p:nvPicPr>
            <p:cNvPr id="2055" name="Picture 69" descr="USDA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 y="4107"/>
              <a:ext cx="2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 Box 70"/>
            <p:cNvSpPr txBox="1">
              <a:spLocks noChangeArrowheads="1"/>
            </p:cNvSpPr>
            <p:nvPr/>
          </p:nvSpPr>
          <p:spPr bwMode="auto">
            <a:xfrm>
              <a:off x="387" y="4176"/>
              <a:ext cx="128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37914C"/>
                  </a:solidFill>
                  <a:latin typeface="Arial" charset="0"/>
                </a:rPr>
                <a:t>World Agricultural Outlook Board</a:t>
              </a:r>
            </a:p>
          </p:txBody>
        </p:sp>
      </p:grpSp>
      <p:sp>
        <p:nvSpPr>
          <p:cNvPr id="2053" name="TextBox 1"/>
          <p:cNvSpPr txBox="1">
            <a:spLocks noChangeArrowheads="1"/>
          </p:cNvSpPr>
          <p:nvPr/>
        </p:nvSpPr>
        <p:spPr bwMode="auto">
          <a:xfrm>
            <a:off x="3223758" y="2765425"/>
            <a:ext cx="5784917"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dirty="0">
                <a:latin typeface="Arial" charset="0"/>
                <a:cs typeface="Arial" charset="0"/>
              </a:rPr>
              <a:t>Mark D. </a:t>
            </a:r>
            <a:r>
              <a:rPr lang="en-US" altLang="en-US" sz="2400" dirty="0" err="1">
                <a:latin typeface="Arial" charset="0"/>
                <a:cs typeface="Arial" charset="0"/>
              </a:rPr>
              <a:t>Brusberg</a:t>
            </a:r>
            <a:endParaRPr lang="en-US" altLang="en-US" sz="2400" dirty="0">
              <a:latin typeface="Arial" charset="0"/>
              <a:cs typeface="Arial" charset="0"/>
            </a:endParaRPr>
          </a:p>
          <a:p>
            <a:pPr algn="ctr" eaLnBrk="1" hangingPunct="1">
              <a:spcBef>
                <a:spcPct val="0"/>
              </a:spcBef>
              <a:buFontTx/>
              <a:buNone/>
            </a:pPr>
            <a:r>
              <a:rPr lang="en-US" altLang="en-US" sz="1400" dirty="0">
                <a:latin typeface="Arial" charset="0"/>
                <a:cs typeface="Arial" charset="0"/>
              </a:rPr>
              <a:t>Chief Meteorologist</a:t>
            </a:r>
          </a:p>
          <a:p>
            <a:pPr algn="ctr" eaLnBrk="1" hangingPunct="1">
              <a:spcBef>
                <a:spcPct val="0"/>
              </a:spcBef>
              <a:buFontTx/>
              <a:buNone/>
            </a:pPr>
            <a:r>
              <a:rPr lang="en-US" altLang="en-US" sz="1400" dirty="0">
                <a:latin typeface="Arial" charset="0"/>
                <a:cs typeface="Arial" charset="0"/>
              </a:rPr>
              <a:t>USDA Office of the Chief Economist / World Agricultural Outlook Board</a:t>
            </a:r>
          </a:p>
        </p:txBody>
      </p:sp>
    </p:spTree>
    <p:extLst>
      <p:ext uri="{BB962C8B-B14F-4D97-AF65-F5344CB8AC3E}">
        <p14:creationId xmlns:p14="http://schemas.microsoft.com/office/powerpoint/2010/main" val="888290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45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67">
            <a:extLst>
              <a:ext uri="{FF2B5EF4-FFF2-40B4-BE49-F238E27FC236}">
                <a16:creationId xmlns:a16="http://schemas.microsoft.com/office/drawing/2014/main" id="{3356AE9E-ECFD-44F1-AAAE-49539C963FBB}"/>
              </a:ext>
            </a:extLst>
          </p:cNvPr>
          <p:cNvGrpSpPr>
            <a:grpSpLocks/>
          </p:cNvGrpSpPr>
          <p:nvPr/>
        </p:nvGrpSpPr>
        <p:grpSpPr bwMode="auto">
          <a:xfrm>
            <a:off x="76200" y="6459537"/>
            <a:ext cx="2595563" cy="398463"/>
            <a:chOff x="96" y="4080"/>
            <a:chExt cx="1635" cy="251"/>
          </a:xfrm>
        </p:grpSpPr>
        <p:sp>
          <p:nvSpPr>
            <p:cNvPr id="4" name="Text Box 68">
              <a:extLst>
                <a:ext uri="{FF2B5EF4-FFF2-40B4-BE49-F238E27FC236}">
                  <a16:creationId xmlns:a16="http://schemas.microsoft.com/office/drawing/2014/main" id="{D609769D-C153-42A4-A59F-D417038C5568}"/>
                </a:ext>
              </a:extLst>
            </p:cNvPr>
            <p:cNvSpPr txBox="1">
              <a:spLocks noChangeArrowheads="1"/>
            </p:cNvSpPr>
            <p:nvPr/>
          </p:nvSpPr>
          <p:spPr bwMode="auto">
            <a:xfrm>
              <a:off x="385" y="4080"/>
              <a:ext cx="134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003399"/>
                  </a:solidFill>
                  <a:latin typeface="Arial" charset="0"/>
                </a:rPr>
                <a:t>Agricultural Weather Assessments</a:t>
              </a:r>
            </a:p>
          </p:txBody>
        </p:sp>
        <p:pic>
          <p:nvPicPr>
            <p:cNvPr id="5" name="Picture 69" descr="USDALOGO">
              <a:extLst>
                <a:ext uri="{FF2B5EF4-FFF2-40B4-BE49-F238E27FC236}">
                  <a16:creationId xmlns:a16="http://schemas.microsoft.com/office/drawing/2014/main" id="{59016D52-EA01-4D1A-9382-B5767283E4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 y="4107"/>
              <a:ext cx="2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0">
              <a:extLst>
                <a:ext uri="{FF2B5EF4-FFF2-40B4-BE49-F238E27FC236}">
                  <a16:creationId xmlns:a16="http://schemas.microsoft.com/office/drawing/2014/main" id="{7D587FF2-A30B-4AFA-887F-B25480EC9DAC}"/>
                </a:ext>
              </a:extLst>
            </p:cNvPr>
            <p:cNvSpPr txBox="1">
              <a:spLocks noChangeArrowheads="1"/>
            </p:cNvSpPr>
            <p:nvPr/>
          </p:nvSpPr>
          <p:spPr bwMode="auto">
            <a:xfrm>
              <a:off x="387" y="4176"/>
              <a:ext cx="128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37914C"/>
                  </a:solidFill>
                  <a:latin typeface="Arial" charset="0"/>
                </a:rPr>
                <a:t>World Agricultural Outlook Board</a:t>
              </a:r>
            </a:p>
          </p:txBody>
        </p:sp>
      </p:grpSp>
    </p:spTree>
    <p:extLst>
      <p:ext uri="{BB962C8B-B14F-4D97-AF65-F5344CB8AC3E}">
        <p14:creationId xmlns:p14="http://schemas.microsoft.com/office/powerpoint/2010/main" val="23612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https://static01.nyt.com/images/2007/04/05/business/soy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150" y="1143000"/>
            <a:ext cx="9960429" cy="46482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7643452" y="5908804"/>
            <a:ext cx="3405548" cy="307777"/>
          </a:xfrm>
          <a:prstGeom prst="rect">
            <a:avLst/>
          </a:prstGeom>
        </p:spPr>
        <p:txBody>
          <a:bodyPr wrap="none">
            <a:spAutoFit/>
          </a:bodyPr>
          <a:lstStyle/>
          <a:p>
            <a:r>
              <a:rPr lang="en-US" sz="1400" dirty="0">
                <a:latin typeface="nyt-cheltenham-sh"/>
              </a:rPr>
              <a:t>Lalo de Almeida for The New York Times</a:t>
            </a:r>
            <a:endParaRPr lang="en-US" sz="1400" dirty="0"/>
          </a:p>
        </p:txBody>
      </p:sp>
      <p:grpSp>
        <p:nvGrpSpPr>
          <p:cNvPr id="14" name="Group 67"/>
          <p:cNvGrpSpPr>
            <a:grpSpLocks/>
          </p:cNvGrpSpPr>
          <p:nvPr/>
        </p:nvGrpSpPr>
        <p:grpSpPr bwMode="auto">
          <a:xfrm>
            <a:off x="76200" y="6459537"/>
            <a:ext cx="2595563" cy="398463"/>
            <a:chOff x="96" y="4080"/>
            <a:chExt cx="1635" cy="251"/>
          </a:xfrm>
        </p:grpSpPr>
        <p:sp>
          <p:nvSpPr>
            <p:cNvPr id="15" name="Text Box 68"/>
            <p:cNvSpPr txBox="1">
              <a:spLocks noChangeArrowheads="1"/>
            </p:cNvSpPr>
            <p:nvPr/>
          </p:nvSpPr>
          <p:spPr bwMode="auto">
            <a:xfrm>
              <a:off x="385" y="4080"/>
              <a:ext cx="134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003399"/>
                  </a:solidFill>
                  <a:latin typeface="Arial" charset="0"/>
                </a:rPr>
                <a:t>Agricultural Weather Assessments</a:t>
              </a:r>
            </a:p>
          </p:txBody>
        </p:sp>
        <p:pic>
          <p:nvPicPr>
            <p:cNvPr id="16" name="Picture 69" descr="USDA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 y="4107"/>
              <a:ext cx="2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70"/>
            <p:cNvSpPr txBox="1">
              <a:spLocks noChangeArrowheads="1"/>
            </p:cNvSpPr>
            <p:nvPr/>
          </p:nvSpPr>
          <p:spPr bwMode="auto">
            <a:xfrm>
              <a:off x="387" y="4176"/>
              <a:ext cx="128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37914C"/>
                  </a:solidFill>
                  <a:latin typeface="Arial" charset="0"/>
                </a:rPr>
                <a:t>World Agricultural Outlook Board</a:t>
              </a:r>
            </a:p>
          </p:txBody>
        </p:sp>
      </p:grpSp>
      <p:sp>
        <p:nvSpPr>
          <p:cNvPr id="18" name="TextBox 3"/>
          <p:cNvSpPr txBox="1">
            <a:spLocks noChangeArrowheads="1"/>
          </p:cNvSpPr>
          <p:nvPr/>
        </p:nvSpPr>
        <p:spPr bwMode="auto">
          <a:xfrm>
            <a:off x="1730824" y="152400"/>
            <a:ext cx="866512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b="1" dirty="0">
                <a:solidFill>
                  <a:srgbClr val="006600"/>
                </a:solidFill>
              </a:rPr>
              <a:t>Potential Impacts on South American Agriculture:</a:t>
            </a:r>
          </a:p>
          <a:p>
            <a:pPr algn="ctr" eaLnBrk="1" hangingPunct="1">
              <a:spcBef>
                <a:spcPct val="0"/>
              </a:spcBef>
              <a:buFontTx/>
              <a:buNone/>
            </a:pPr>
            <a:r>
              <a:rPr lang="en-US" altLang="en-US" sz="2800" b="1" dirty="0">
                <a:solidFill>
                  <a:srgbClr val="006600"/>
                </a:solidFill>
              </a:rPr>
              <a:t>La Niña’s Warning Signs and Probabilities</a:t>
            </a:r>
          </a:p>
        </p:txBody>
      </p:sp>
    </p:spTree>
    <p:extLst>
      <p:ext uri="{BB962C8B-B14F-4D97-AF65-F5344CB8AC3E}">
        <p14:creationId xmlns:p14="http://schemas.microsoft.com/office/powerpoint/2010/main" val="858788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ap&#10;&#10;Description automatically generated">
            <a:extLst>
              <a:ext uri="{FF2B5EF4-FFF2-40B4-BE49-F238E27FC236}">
                <a16:creationId xmlns:a16="http://schemas.microsoft.com/office/drawing/2014/main" id="{13AE5847-19BF-4052-B648-E6C8828AE12F}"/>
              </a:ext>
            </a:extLst>
          </p:cNvPr>
          <p:cNvPicPr>
            <a:picLocks noChangeAspect="1"/>
          </p:cNvPicPr>
          <p:nvPr/>
        </p:nvPicPr>
        <p:blipFill rotWithShape="1">
          <a:blip r:embed="rId2">
            <a:extLst>
              <a:ext uri="{28A0092B-C50C-407E-A947-70E740481C1C}">
                <a14:useLocalDpi xmlns:a14="http://schemas.microsoft.com/office/drawing/2010/main" val="0"/>
              </a:ext>
            </a:extLst>
          </a:blip>
          <a:srcRect l="12910" r="23930"/>
          <a:stretch/>
        </p:blipFill>
        <p:spPr>
          <a:xfrm>
            <a:off x="0" y="0"/>
            <a:ext cx="8123549" cy="6858000"/>
          </a:xfrm>
          <a:prstGeom prst="rect">
            <a:avLst/>
          </a:prstGeom>
        </p:spPr>
      </p:pic>
      <p:grpSp>
        <p:nvGrpSpPr>
          <p:cNvPr id="5123" name="Group 25"/>
          <p:cNvGrpSpPr>
            <a:grpSpLocks/>
          </p:cNvGrpSpPr>
          <p:nvPr/>
        </p:nvGrpSpPr>
        <p:grpSpPr bwMode="auto">
          <a:xfrm>
            <a:off x="8405253" y="2608269"/>
            <a:ext cx="2260600" cy="1546212"/>
            <a:chOff x="6735763" y="5238752"/>
            <a:chExt cx="2260600" cy="1545610"/>
          </a:xfrm>
        </p:grpSpPr>
        <p:sp>
          <p:nvSpPr>
            <p:cNvPr id="5187" name="Text Box 109"/>
            <p:cNvSpPr txBox="1">
              <a:spLocks noChangeArrowheads="1"/>
            </p:cNvSpPr>
            <p:nvPr/>
          </p:nvSpPr>
          <p:spPr bwMode="auto">
            <a:xfrm>
              <a:off x="8367059" y="6138866"/>
              <a:ext cx="595035" cy="276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b="1"/>
                <a:t>Major</a:t>
              </a:r>
            </a:p>
          </p:txBody>
        </p:sp>
        <p:sp>
          <p:nvSpPr>
            <p:cNvPr id="5188" name="Text Box 110"/>
            <p:cNvSpPr txBox="1">
              <a:spLocks noChangeArrowheads="1"/>
            </p:cNvSpPr>
            <p:nvPr/>
          </p:nvSpPr>
          <p:spPr bwMode="auto">
            <a:xfrm>
              <a:off x="6735763" y="5238752"/>
              <a:ext cx="2260600" cy="476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b="1" dirty="0"/>
                <a:t>Soybean Production</a:t>
              </a:r>
            </a:p>
            <a:p>
              <a:pPr algn="ctr" eaLnBrk="1" hangingPunct="1">
                <a:spcBef>
                  <a:spcPct val="0"/>
                </a:spcBef>
                <a:buFontTx/>
                <a:buNone/>
              </a:pPr>
              <a:r>
                <a:rPr lang="en-US" altLang="en-US" sz="1100" b="1" dirty="0"/>
                <a:t>*Average (2017-19)</a:t>
              </a:r>
            </a:p>
          </p:txBody>
        </p:sp>
        <p:sp>
          <p:nvSpPr>
            <p:cNvPr id="5189" name="Line 111"/>
            <p:cNvSpPr>
              <a:spLocks noChangeShapeType="1"/>
            </p:cNvSpPr>
            <p:nvPr/>
          </p:nvSpPr>
          <p:spPr bwMode="auto">
            <a:xfrm>
              <a:off x="7459663" y="6276978"/>
              <a:ext cx="9017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90" name="Text Box 112"/>
            <p:cNvSpPr txBox="1">
              <a:spLocks noChangeArrowheads="1"/>
            </p:cNvSpPr>
            <p:nvPr/>
          </p:nvSpPr>
          <p:spPr bwMode="auto">
            <a:xfrm>
              <a:off x="7480301" y="6216653"/>
              <a:ext cx="756938" cy="276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i="1"/>
                <a:t>Intensity</a:t>
              </a:r>
            </a:p>
          </p:txBody>
        </p:sp>
        <p:sp>
          <p:nvSpPr>
            <p:cNvPr id="5191" name="Text Box 113"/>
            <p:cNvSpPr txBox="1">
              <a:spLocks noChangeArrowheads="1"/>
            </p:cNvSpPr>
            <p:nvPr/>
          </p:nvSpPr>
          <p:spPr bwMode="auto">
            <a:xfrm>
              <a:off x="7429501" y="6048379"/>
              <a:ext cx="917239" cy="276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i="1"/>
                <a:t>Production</a:t>
              </a:r>
            </a:p>
          </p:txBody>
        </p:sp>
        <p:sp>
          <p:nvSpPr>
            <p:cNvPr id="5192" name="Text Box 114"/>
            <p:cNvSpPr txBox="1">
              <a:spLocks noChangeArrowheads="1"/>
            </p:cNvSpPr>
            <p:nvPr/>
          </p:nvSpPr>
          <p:spPr bwMode="auto">
            <a:xfrm>
              <a:off x="6835776" y="6148390"/>
              <a:ext cx="615950" cy="276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b="1"/>
                <a:t>Minor</a:t>
              </a:r>
            </a:p>
          </p:txBody>
        </p:sp>
        <p:sp>
          <p:nvSpPr>
            <p:cNvPr id="5193" name="Text Box 115"/>
            <p:cNvSpPr txBox="1">
              <a:spLocks noChangeArrowheads="1"/>
            </p:cNvSpPr>
            <p:nvPr/>
          </p:nvSpPr>
          <p:spPr bwMode="auto">
            <a:xfrm>
              <a:off x="7094537" y="6538237"/>
              <a:ext cx="1058303" cy="2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b="1" dirty="0"/>
                <a:t>*Source: IBGE</a:t>
              </a:r>
            </a:p>
          </p:txBody>
        </p:sp>
        <p:sp>
          <p:nvSpPr>
            <p:cNvPr id="5194" name="Rectangle 116"/>
            <p:cNvSpPr>
              <a:spLocks noChangeArrowheads="1"/>
            </p:cNvSpPr>
            <p:nvPr/>
          </p:nvSpPr>
          <p:spPr bwMode="auto">
            <a:xfrm>
              <a:off x="6961188" y="5826127"/>
              <a:ext cx="373063" cy="242888"/>
            </a:xfrm>
            <a:prstGeom prst="rect">
              <a:avLst/>
            </a:prstGeom>
            <a:solidFill>
              <a:srgbClr val="FFB64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195" name="Rectangle 117"/>
            <p:cNvSpPr>
              <a:spLocks noChangeArrowheads="1"/>
            </p:cNvSpPr>
            <p:nvPr/>
          </p:nvSpPr>
          <p:spPr bwMode="auto">
            <a:xfrm>
              <a:off x="7472363" y="5837240"/>
              <a:ext cx="374650" cy="230188"/>
            </a:xfrm>
            <a:prstGeom prst="rect">
              <a:avLst/>
            </a:prstGeom>
            <a:solidFill>
              <a:srgbClr val="B9774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196" name="Rectangle 118"/>
            <p:cNvSpPr>
              <a:spLocks noChangeArrowheads="1"/>
            </p:cNvSpPr>
            <p:nvPr/>
          </p:nvSpPr>
          <p:spPr bwMode="auto">
            <a:xfrm>
              <a:off x="7953376" y="5835652"/>
              <a:ext cx="376238" cy="223838"/>
            </a:xfrm>
            <a:prstGeom prst="rect">
              <a:avLst/>
            </a:prstGeom>
            <a:solidFill>
              <a:srgbClr val="CCFFCC">
                <a:alpha val="55293"/>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5197" name="Rectangle 119"/>
            <p:cNvSpPr>
              <a:spLocks noChangeArrowheads="1"/>
            </p:cNvSpPr>
            <p:nvPr/>
          </p:nvSpPr>
          <p:spPr bwMode="auto">
            <a:xfrm>
              <a:off x="8467726" y="5837240"/>
              <a:ext cx="379413" cy="223838"/>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grpSp>
      <p:sp>
        <p:nvSpPr>
          <p:cNvPr id="5125" name="Text Box 3"/>
          <p:cNvSpPr txBox="1">
            <a:spLocks noChangeArrowheads="1"/>
          </p:cNvSpPr>
          <p:nvPr/>
        </p:nvSpPr>
        <p:spPr bwMode="auto">
          <a:xfrm>
            <a:off x="8095525" y="614030"/>
            <a:ext cx="296106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t>Brazil Soybeans</a:t>
            </a:r>
          </a:p>
        </p:txBody>
      </p:sp>
      <p:sp>
        <p:nvSpPr>
          <p:cNvPr id="5127" name="Text Box 120"/>
          <p:cNvSpPr txBox="1">
            <a:spLocks noChangeArrowheads="1"/>
          </p:cNvSpPr>
          <p:nvPr/>
        </p:nvSpPr>
        <p:spPr bwMode="auto">
          <a:xfrm>
            <a:off x="4724401" y="5715001"/>
            <a:ext cx="72866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i="1">
                <a:latin typeface="Arial Black" panose="020B0A04020102020204" pitchFamily="34" charset="0"/>
              </a:rPr>
              <a:t>Rio Grande</a:t>
            </a:r>
          </a:p>
          <a:p>
            <a:pPr algn="ctr" eaLnBrk="1" hangingPunct="1">
              <a:spcBef>
                <a:spcPct val="0"/>
              </a:spcBef>
              <a:buFontTx/>
              <a:buNone/>
            </a:pPr>
            <a:r>
              <a:rPr lang="en-US" altLang="en-US" sz="700" i="1">
                <a:latin typeface="Arial Black" panose="020B0A04020102020204" pitchFamily="34" charset="0"/>
              </a:rPr>
              <a:t>do Sul</a:t>
            </a:r>
          </a:p>
        </p:txBody>
      </p:sp>
      <p:sp>
        <p:nvSpPr>
          <p:cNvPr id="5128" name="Text Box 122"/>
          <p:cNvSpPr txBox="1">
            <a:spLocks noChangeArrowheads="1"/>
          </p:cNvSpPr>
          <p:nvPr/>
        </p:nvSpPr>
        <p:spPr bwMode="auto">
          <a:xfrm>
            <a:off x="6165850" y="5330826"/>
            <a:ext cx="60325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i="1">
                <a:latin typeface="Arial Black" panose="020B0A04020102020204" pitchFamily="34" charset="0"/>
              </a:rPr>
              <a:t>Santa</a:t>
            </a:r>
          </a:p>
          <a:p>
            <a:pPr algn="ctr" eaLnBrk="1" hangingPunct="1">
              <a:spcBef>
                <a:spcPct val="0"/>
              </a:spcBef>
              <a:buFontTx/>
              <a:buNone/>
            </a:pPr>
            <a:r>
              <a:rPr lang="en-US" altLang="en-US" sz="700" i="1">
                <a:latin typeface="Arial Black" panose="020B0A04020102020204" pitchFamily="34" charset="0"/>
              </a:rPr>
              <a:t>Catarina</a:t>
            </a:r>
          </a:p>
        </p:txBody>
      </p:sp>
      <p:sp>
        <p:nvSpPr>
          <p:cNvPr id="5129" name="Line 123"/>
          <p:cNvSpPr>
            <a:spLocks noChangeShapeType="1"/>
          </p:cNvSpPr>
          <p:nvPr/>
        </p:nvSpPr>
        <p:spPr bwMode="auto">
          <a:xfrm>
            <a:off x="5805489" y="5441950"/>
            <a:ext cx="333375" cy="571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0" name="Text Box 22"/>
          <p:cNvSpPr txBox="1">
            <a:spLocks noChangeArrowheads="1"/>
          </p:cNvSpPr>
          <p:nvPr/>
        </p:nvSpPr>
        <p:spPr bwMode="auto">
          <a:xfrm>
            <a:off x="4343400" y="2695575"/>
            <a:ext cx="801688"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700" i="1">
                <a:latin typeface="Arial Black" panose="020B0A04020102020204" pitchFamily="34" charset="0"/>
              </a:rPr>
              <a:t>Mato Grosso</a:t>
            </a:r>
          </a:p>
        </p:txBody>
      </p:sp>
      <p:sp>
        <p:nvSpPr>
          <p:cNvPr id="5131" name="Text Box 23"/>
          <p:cNvSpPr txBox="1">
            <a:spLocks noChangeArrowheads="1"/>
          </p:cNvSpPr>
          <p:nvPr/>
        </p:nvSpPr>
        <p:spPr bwMode="auto">
          <a:xfrm>
            <a:off x="6858000" y="2924175"/>
            <a:ext cx="46355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700" i="1">
                <a:latin typeface="Arial Black" panose="020B0A04020102020204" pitchFamily="34" charset="0"/>
              </a:rPr>
              <a:t>Bahia</a:t>
            </a:r>
          </a:p>
        </p:txBody>
      </p:sp>
      <p:sp>
        <p:nvSpPr>
          <p:cNvPr id="5132" name="Text Box 24"/>
          <p:cNvSpPr txBox="1">
            <a:spLocks noChangeArrowheads="1"/>
          </p:cNvSpPr>
          <p:nvPr/>
        </p:nvSpPr>
        <p:spPr bwMode="auto">
          <a:xfrm>
            <a:off x="4410073" y="3984172"/>
            <a:ext cx="801688"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i="1" dirty="0">
                <a:latin typeface="Arial Black" panose="020B0A04020102020204" pitchFamily="34" charset="0"/>
              </a:rPr>
              <a:t>Mato Grosso</a:t>
            </a:r>
          </a:p>
          <a:p>
            <a:pPr algn="ctr" eaLnBrk="1" hangingPunct="1">
              <a:spcBef>
                <a:spcPct val="0"/>
              </a:spcBef>
              <a:buFontTx/>
              <a:buNone/>
            </a:pPr>
            <a:r>
              <a:rPr lang="en-US" altLang="en-US" sz="700" i="1" dirty="0">
                <a:latin typeface="Arial Black" panose="020B0A04020102020204" pitchFamily="34" charset="0"/>
              </a:rPr>
              <a:t>do Sul</a:t>
            </a:r>
          </a:p>
        </p:txBody>
      </p:sp>
      <p:sp>
        <p:nvSpPr>
          <p:cNvPr id="5133" name="Text Box 26"/>
          <p:cNvSpPr txBox="1">
            <a:spLocks noChangeArrowheads="1"/>
          </p:cNvSpPr>
          <p:nvPr/>
        </p:nvSpPr>
        <p:spPr bwMode="auto">
          <a:xfrm>
            <a:off x="5105401" y="4800601"/>
            <a:ext cx="525463"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i="1">
                <a:latin typeface="Arial Black" panose="020B0A04020102020204" pitchFamily="34" charset="0"/>
              </a:rPr>
              <a:t>Parana</a:t>
            </a:r>
          </a:p>
        </p:txBody>
      </p:sp>
      <p:sp>
        <p:nvSpPr>
          <p:cNvPr id="5134" name="Text Box 28"/>
          <p:cNvSpPr txBox="1">
            <a:spLocks noChangeArrowheads="1"/>
          </p:cNvSpPr>
          <p:nvPr/>
        </p:nvSpPr>
        <p:spPr bwMode="auto">
          <a:xfrm>
            <a:off x="5642881" y="4369255"/>
            <a:ext cx="4572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i="1" dirty="0">
                <a:latin typeface="Arial Black" panose="020B0A04020102020204" pitchFamily="34" charset="0"/>
              </a:rPr>
              <a:t>Sao</a:t>
            </a:r>
          </a:p>
          <a:p>
            <a:pPr algn="ctr" eaLnBrk="1" hangingPunct="1">
              <a:spcBef>
                <a:spcPct val="0"/>
              </a:spcBef>
              <a:buFontTx/>
              <a:buNone/>
            </a:pPr>
            <a:r>
              <a:rPr lang="en-US" altLang="en-US" sz="700" i="1" dirty="0">
                <a:latin typeface="Arial Black" panose="020B0A04020102020204" pitchFamily="34" charset="0"/>
              </a:rPr>
              <a:t>Paulo</a:t>
            </a:r>
          </a:p>
        </p:txBody>
      </p:sp>
      <p:sp>
        <p:nvSpPr>
          <p:cNvPr id="5135" name="Text Box 29"/>
          <p:cNvSpPr txBox="1">
            <a:spLocks noChangeArrowheads="1"/>
          </p:cNvSpPr>
          <p:nvPr/>
        </p:nvSpPr>
        <p:spPr bwMode="auto">
          <a:xfrm>
            <a:off x="6400800" y="3810001"/>
            <a:ext cx="503238"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i="1">
                <a:latin typeface="Arial Black" panose="020B0A04020102020204" pitchFamily="34" charset="0"/>
              </a:rPr>
              <a:t>Minas</a:t>
            </a:r>
          </a:p>
          <a:p>
            <a:pPr algn="ctr" eaLnBrk="1" hangingPunct="1">
              <a:spcBef>
                <a:spcPct val="0"/>
              </a:spcBef>
              <a:buFontTx/>
              <a:buNone/>
            </a:pPr>
            <a:r>
              <a:rPr lang="en-US" altLang="en-US" sz="700" i="1">
                <a:latin typeface="Arial Black" panose="020B0A04020102020204" pitchFamily="34" charset="0"/>
              </a:rPr>
              <a:t>Gerais</a:t>
            </a:r>
          </a:p>
        </p:txBody>
      </p:sp>
      <p:sp>
        <p:nvSpPr>
          <p:cNvPr id="5136" name="Text Box 30"/>
          <p:cNvSpPr txBox="1">
            <a:spLocks noChangeArrowheads="1"/>
          </p:cNvSpPr>
          <p:nvPr/>
        </p:nvSpPr>
        <p:spPr bwMode="auto">
          <a:xfrm>
            <a:off x="5562600" y="3381375"/>
            <a:ext cx="46355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700" i="1">
                <a:latin typeface="Arial Black" panose="020B0A04020102020204" pitchFamily="34" charset="0"/>
              </a:rPr>
              <a:t>Goias</a:t>
            </a:r>
          </a:p>
        </p:txBody>
      </p:sp>
      <p:sp>
        <p:nvSpPr>
          <p:cNvPr id="5137" name="Text Box 32"/>
          <p:cNvSpPr txBox="1">
            <a:spLocks noChangeArrowheads="1"/>
          </p:cNvSpPr>
          <p:nvPr/>
        </p:nvSpPr>
        <p:spPr bwMode="auto">
          <a:xfrm>
            <a:off x="5562601" y="2695575"/>
            <a:ext cx="669925" cy="200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i="1">
                <a:latin typeface="Arial Black" panose="020B0A04020102020204" pitchFamily="34" charset="0"/>
              </a:rPr>
              <a:t>Tocantins</a:t>
            </a:r>
          </a:p>
        </p:txBody>
      </p:sp>
      <p:sp>
        <p:nvSpPr>
          <p:cNvPr id="5138" name="Text Box 33"/>
          <p:cNvSpPr txBox="1">
            <a:spLocks noChangeArrowheads="1"/>
          </p:cNvSpPr>
          <p:nvPr/>
        </p:nvSpPr>
        <p:spPr bwMode="auto">
          <a:xfrm>
            <a:off x="6096001" y="1781175"/>
            <a:ext cx="665163"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700" i="1">
                <a:latin typeface="Arial Black" panose="020B0A04020102020204" pitchFamily="34" charset="0"/>
              </a:rPr>
              <a:t>Maranhao</a:t>
            </a:r>
          </a:p>
        </p:txBody>
      </p:sp>
      <p:sp>
        <p:nvSpPr>
          <p:cNvPr id="5139" name="Text Box 34"/>
          <p:cNvSpPr txBox="1">
            <a:spLocks noChangeArrowheads="1"/>
          </p:cNvSpPr>
          <p:nvPr/>
        </p:nvSpPr>
        <p:spPr bwMode="auto">
          <a:xfrm>
            <a:off x="6705601" y="2162175"/>
            <a:ext cx="428625"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700" i="1">
                <a:latin typeface="Arial Black" panose="020B0A04020102020204" pitchFamily="34" charset="0"/>
              </a:rPr>
              <a:t>Piaui</a:t>
            </a:r>
          </a:p>
        </p:txBody>
      </p:sp>
      <p:sp>
        <p:nvSpPr>
          <p:cNvPr id="5140" name="Text Box 34"/>
          <p:cNvSpPr txBox="1">
            <a:spLocks noChangeArrowheads="1"/>
          </p:cNvSpPr>
          <p:nvPr/>
        </p:nvSpPr>
        <p:spPr bwMode="auto">
          <a:xfrm>
            <a:off x="4876800" y="1704975"/>
            <a:ext cx="407988"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700" i="1">
                <a:latin typeface="Arial Black" panose="020B0A04020102020204" pitchFamily="34" charset="0"/>
              </a:rPr>
              <a:t>Para</a:t>
            </a:r>
          </a:p>
        </p:txBody>
      </p:sp>
      <p:sp>
        <p:nvSpPr>
          <p:cNvPr id="5141" name="Text Box 22"/>
          <p:cNvSpPr txBox="1">
            <a:spLocks noChangeArrowheads="1"/>
          </p:cNvSpPr>
          <p:nvPr/>
        </p:nvSpPr>
        <p:spPr bwMode="auto">
          <a:xfrm>
            <a:off x="3200400" y="2695575"/>
            <a:ext cx="64135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700" i="1">
                <a:latin typeface="Arial Black" panose="020B0A04020102020204" pitchFamily="34" charset="0"/>
              </a:rPr>
              <a:t>Rondonia</a:t>
            </a:r>
          </a:p>
        </p:txBody>
      </p:sp>
      <p:sp>
        <p:nvSpPr>
          <p:cNvPr id="5144" name="TextBox 6"/>
          <p:cNvSpPr txBox="1">
            <a:spLocks noChangeArrowheads="1"/>
          </p:cNvSpPr>
          <p:nvPr/>
        </p:nvSpPr>
        <p:spPr bwMode="auto">
          <a:xfrm>
            <a:off x="1455127" y="3959225"/>
            <a:ext cx="21691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dirty="0">
                <a:solidFill>
                  <a:srgbClr val="C00000"/>
                </a:solidFill>
              </a:rPr>
              <a:t>Cr</a:t>
            </a:r>
            <a:r>
              <a:rPr lang="en-US" altLang="en-US" sz="1600" b="1" dirty="0"/>
              <a:t>: Subtropical Rain</a:t>
            </a:r>
          </a:p>
        </p:txBody>
      </p:sp>
      <p:sp>
        <p:nvSpPr>
          <p:cNvPr id="5145" name="TextBox 77"/>
          <p:cNvSpPr txBox="1">
            <a:spLocks noChangeArrowheads="1"/>
          </p:cNvSpPr>
          <p:nvPr/>
        </p:nvSpPr>
        <p:spPr bwMode="auto">
          <a:xfrm>
            <a:off x="1371600" y="3581400"/>
            <a:ext cx="26013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dirty="0">
                <a:solidFill>
                  <a:srgbClr val="C00000"/>
                </a:solidFill>
              </a:rPr>
              <a:t>Aw</a:t>
            </a:r>
            <a:r>
              <a:rPr lang="en-US" altLang="en-US" sz="1600" b="1" dirty="0"/>
              <a:t>: Tropical wet and dry</a:t>
            </a:r>
          </a:p>
        </p:txBody>
      </p:sp>
      <p:grpSp>
        <p:nvGrpSpPr>
          <p:cNvPr id="9" name="Group 8">
            <a:extLst>
              <a:ext uri="{FF2B5EF4-FFF2-40B4-BE49-F238E27FC236}">
                <a16:creationId xmlns:a16="http://schemas.microsoft.com/office/drawing/2014/main" id="{045CB6DA-5443-4374-823B-6A256E881F75}"/>
              </a:ext>
            </a:extLst>
          </p:cNvPr>
          <p:cNvGrpSpPr/>
          <p:nvPr/>
        </p:nvGrpSpPr>
        <p:grpSpPr>
          <a:xfrm>
            <a:off x="1752600" y="3940628"/>
            <a:ext cx="5153025" cy="1183822"/>
            <a:chOff x="1752600" y="3940628"/>
            <a:chExt cx="5153025" cy="1183822"/>
          </a:xfrm>
        </p:grpSpPr>
        <p:cxnSp>
          <p:nvCxnSpPr>
            <p:cNvPr id="3" name="Straight Connector 2"/>
            <p:cNvCxnSpPr/>
            <p:nvPr/>
          </p:nvCxnSpPr>
          <p:spPr>
            <a:xfrm>
              <a:off x="3810000" y="3962400"/>
              <a:ext cx="3095625" cy="1162050"/>
            </a:xfrm>
            <a:prstGeom prst="line">
              <a:avLst/>
            </a:prstGeom>
            <a:ln w="317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752600" y="3940628"/>
              <a:ext cx="2066925" cy="19050"/>
            </a:xfrm>
            <a:prstGeom prst="line">
              <a:avLst/>
            </a:prstGeom>
            <a:ln w="31750">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78" name="Group 67"/>
          <p:cNvGrpSpPr>
            <a:grpSpLocks/>
          </p:cNvGrpSpPr>
          <p:nvPr/>
        </p:nvGrpSpPr>
        <p:grpSpPr bwMode="auto">
          <a:xfrm>
            <a:off x="76200" y="6459537"/>
            <a:ext cx="2595563" cy="398463"/>
            <a:chOff x="96" y="4080"/>
            <a:chExt cx="1635" cy="251"/>
          </a:xfrm>
        </p:grpSpPr>
        <p:sp>
          <p:nvSpPr>
            <p:cNvPr id="79" name="Text Box 68"/>
            <p:cNvSpPr txBox="1">
              <a:spLocks noChangeArrowheads="1"/>
            </p:cNvSpPr>
            <p:nvPr/>
          </p:nvSpPr>
          <p:spPr bwMode="auto">
            <a:xfrm>
              <a:off x="385" y="4080"/>
              <a:ext cx="134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003399"/>
                  </a:solidFill>
                  <a:latin typeface="Arial" charset="0"/>
                </a:rPr>
                <a:t>Agricultural Weather Assessments</a:t>
              </a:r>
            </a:p>
          </p:txBody>
        </p:sp>
        <p:pic>
          <p:nvPicPr>
            <p:cNvPr id="80" name="Picture 69" descr="USDA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 y="4107"/>
              <a:ext cx="2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Text Box 70"/>
            <p:cNvSpPr txBox="1">
              <a:spLocks noChangeArrowheads="1"/>
            </p:cNvSpPr>
            <p:nvPr/>
          </p:nvSpPr>
          <p:spPr bwMode="auto">
            <a:xfrm>
              <a:off x="387" y="4176"/>
              <a:ext cx="128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37914C"/>
                  </a:solidFill>
                  <a:latin typeface="Arial" charset="0"/>
                </a:rPr>
                <a:t>World Agricultural Outlook Board</a:t>
              </a:r>
            </a:p>
          </p:txBody>
        </p:sp>
      </p:grpSp>
      <p:grpSp>
        <p:nvGrpSpPr>
          <p:cNvPr id="83" name="Group 82">
            <a:extLst>
              <a:ext uri="{FF2B5EF4-FFF2-40B4-BE49-F238E27FC236}">
                <a16:creationId xmlns:a16="http://schemas.microsoft.com/office/drawing/2014/main" id="{6C8E586B-1B19-4476-9253-E7F5F8E93D71}"/>
              </a:ext>
            </a:extLst>
          </p:cNvPr>
          <p:cNvGrpSpPr/>
          <p:nvPr/>
        </p:nvGrpSpPr>
        <p:grpSpPr>
          <a:xfrm>
            <a:off x="7334247" y="5350941"/>
            <a:ext cx="4610106" cy="1067197"/>
            <a:chOff x="7418924" y="5662477"/>
            <a:chExt cx="4610106" cy="1067197"/>
          </a:xfrm>
        </p:grpSpPr>
        <p:sp>
          <p:nvSpPr>
            <p:cNvPr id="84" name="Rectangle 86">
              <a:extLst>
                <a:ext uri="{FF2B5EF4-FFF2-40B4-BE49-F238E27FC236}">
                  <a16:creationId xmlns:a16="http://schemas.microsoft.com/office/drawing/2014/main" id="{418C88E3-216B-4E56-89C6-D5D050E458B0}"/>
                </a:ext>
              </a:extLst>
            </p:cNvPr>
            <p:cNvSpPr>
              <a:spLocks noChangeArrowheads="1"/>
            </p:cNvSpPr>
            <p:nvPr/>
          </p:nvSpPr>
          <p:spPr bwMode="auto">
            <a:xfrm>
              <a:off x="7418924" y="5834177"/>
              <a:ext cx="4610106" cy="708958"/>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5" name="Rectangle 87">
              <a:extLst>
                <a:ext uri="{FF2B5EF4-FFF2-40B4-BE49-F238E27FC236}">
                  <a16:creationId xmlns:a16="http://schemas.microsoft.com/office/drawing/2014/main" id="{6891EE62-A6D3-43F1-AB17-8493514EAC2E}"/>
                </a:ext>
              </a:extLst>
            </p:cNvPr>
            <p:cNvSpPr>
              <a:spLocks noChangeArrowheads="1"/>
            </p:cNvSpPr>
            <p:nvPr/>
          </p:nvSpPr>
          <p:spPr bwMode="auto">
            <a:xfrm>
              <a:off x="9801521" y="6573319"/>
              <a:ext cx="248028" cy="15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dirty="0">
                  <a:solidFill>
                    <a:srgbClr val="000000"/>
                  </a:solidFill>
                </a:rPr>
                <a:t>JAN</a:t>
              </a:r>
              <a:endParaRPr lang="en-US" altLang="en-US" sz="1800" dirty="0"/>
            </a:p>
          </p:txBody>
        </p:sp>
        <p:sp>
          <p:nvSpPr>
            <p:cNvPr id="86" name="Rectangle 88">
              <a:extLst>
                <a:ext uri="{FF2B5EF4-FFF2-40B4-BE49-F238E27FC236}">
                  <a16:creationId xmlns:a16="http://schemas.microsoft.com/office/drawing/2014/main" id="{2798A4E8-8B59-40EA-A369-174F43C43655}"/>
                </a:ext>
              </a:extLst>
            </p:cNvPr>
            <p:cNvSpPr>
              <a:spLocks noChangeArrowheads="1"/>
            </p:cNvSpPr>
            <p:nvPr/>
          </p:nvSpPr>
          <p:spPr bwMode="auto">
            <a:xfrm>
              <a:off x="10182112" y="6573318"/>
              <a:ext cx="256228" cy="15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dirty="0">
                  <a:solidFill>
                    <a:srgbClr val="000000"/>
                  </a:solidFill>
                </a:rPr>
                <a:t>FEB</a:t>
              </a:r>
              <a:endParaRPr lang="en-US" altLang="en-US" sz="1800" dirty="0"/>
            </a:p>
          </p:txBody>
        </p:sp>
        <p:sp>
          <p:nvSpPr>
            <p:cNvPr id="87" name="Rectangle 89">
              <a:extLst>
                <a:ext uri="{FF2B5EF4-FFF2-40B4-BE49-F238E27FC236}">
                  <a16:creationId xmlns:a16="http://schemas.microsoft.com/office/drawing/2014/main" id="{88B6A041-75CD-478F-AF60-F9CD948F8153}"/>
                </a:ext>
              </a:extLst>
            </p:cNvPr>
            <p:cNvSpPr>
              <a:spLocks noChangeArrowheads="1"/>
            </p:cNvSpPr>
            <p:nvPr/>
          </p:nvSpPr>
          <p:spPr bwMode="auto">
            <a:xfrm>
              <a:off x="10551389" y="6575829"/>
              <a:ext cx="291073" cy="15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dirty="0">
                  <a:solidFill>
                    <a:srgbClr val="000000"/>
                  </a:solidFill>
                </a:rPr>
                <a:t>MAR</a:t>
              </a:r>
              <a:endParaRPr lang="en-US" altLang="en-US" sz="1800" dirty="0"/>
            </a:p>
          </p:txBody>
        </p:sp>
        <p:sp>
          <p:nvSpPr>
            <p:cNvPr id="88" name="Rectangle 90">
              <a:extLst>
                <a:ext uri="{FF2B5EF4-FFF2-40B4-BE49-F238E27FC236}">
                  <a16:creationId xmlns:a16="http://schemas.microsoft.com/office/drawing/2014/main" id="{D46D8E1F-5732-4FA2-BAB3-2516B8120739}"/>
                </a:ext>
              </a:extLst>
            </p:cNvPr>
            <p:cNvSpPr>
              <a:spLocks noChangeArrowheads="1"/>
            </p:cNvSpPr>
            <p:nvPr/>
          </p:nvSpPr>
          <p:spPr bwMode="auto">
            <a:xfrm>
              <a:off x="10962618" y="6575829"/>
              <a:ext cx="270575" cy="15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dirty="0">
                  <a:solidFill>
                    <a:srgbClr val="000000"/>
                  </a:solidFill>
                </a:rPr>
                <a:t>APR</a:t>
              </a:r>
              <a:endParaRPr lang="en-US" altLang="en-US" sz="1800" dirty="0"/>
            </a:p>
          </p:txBody>
        </p:sp>
        <p:sp>
          <p:nvSpPr>
            <p:cNvPr id="89" name="Rectangle 91">
              <a:extLst>
                <a:ext uri="{FF2B5EF4-FFF2-40B4-BE49-F238E27FC236}">
                  <a16:creationId xmlns:a16="http://schemas.microsoft.com/office/drawing/2014/main" id="{7B99398A-914E-410F-BD31-F699801F207E}"/>
                </a:ext>
              </a:extLst>
            </p:cNvPr>
            <p:cNvSpPr>
              <a:spLocks noChangeArrowheads="1"/>
            </p:cNvSpPr>
            <p:nvPr/>
          </p:nvSpPr>
          <p:spPr bwMode="auto">
            <a:xfrm>
              <a:off x="11327660" y="6575829"/>
              <a:ext cx="284925" cy="15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dirty="0">
                  <a:solidFill>
                    <a:srgbClr val="000000"/>
                  </a:solidFill>
                </a:rPr>
                <a:t>MAY</a:t>
              </a:r>
              <a:endParaRPr lang="en-US" altLang="en-US" sz="1800" dirty="0"/>
            </a:p>
          </p:txBody>
        </p:sp>
        <p:sp>
          <p:nvSpPr>
            <p:cNvPr id="90" name="Rectangle 92">
              <a:extLst>
                <a:ext uri="{FF2B5EF4-FFF2-40B4-BE49-F238E27FC236}">
                  <a16:creationId xmlns:a16="http://schemas.microsoft.com/office/drawing/2014/main" id="{93AED0AF-2AAF-4EE3-B78D-42C9837F0FCA}"/>
                </a:ext>
              </a:extLst>
            </p:cNvPr>
            <p:cNvSpPr>
              <a:spLocks noChangeArrowheads="1"/>
            </p:cNvSpPr>
            <p:nvPr/>
          </p:nvSpPr>
          <p:spPr bwMode="auto">
            <a:xfrm>
              <a:off x="11724431" y="6575829"/>
              <a:ext cx="254176" cy="15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dirty="0">
                  <a:solidFill>
                    <a:srgbClr val="000000"/>
                  </a:solidFill>
                </a:rPr>
                <a:t>JUN</a:t>
              </a:r>
              <a:endParaRPr lang="en-US" altLang="en-US" sz="1800" dirty="0"/>
            </a:p>
          </p:txBody>
        </p:sp>
        <p:sp>
          <p:nvSpPr>
            <p:cNvPr id="91" name="Rectangle 93">
              <a:extLst>
                <a:ext uri="{FF2B5EF4-FFF2-40B4-BE49-F238E27FC236}">
                  <a16:creationId xmlns:a16="http://schemas.microsoft.com/office/drawing/2014/main" id="{8D776950-7C04-47EC-ABBA-7992FC3BCDAD}"/>
                </a:ext>
              </a:extLst>
            </p:cNvPr>
            <p:cNvSpPr>
              <a:spLocks noChangeArrowheads="1"/>
            </p:cNvSpPr>
            <p:nvPr/>
          </p:nvSpPr>
          <p:spPr bwMode="auto">
            <a:xfrm>
              <a:off x="7523010" y="6575830"/>
              <a:ext cx="233679" cy="15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dirty="0">
                  <a:solidFill>
                    <a:srgbClr val="000000"/>
                  </a:solidFill>
                </a:rPr>
                <a:t>JUL</a:t>
              </a:r>
              <a:endParaRPr lang="en-US" altLang="en-US" sz="1800" dirty="0"/>
            </a:p>
          </p:txBody>
        </p:sp>
        <p:sp>
          <p:nvSpPr>
            <p:cNvPr id="92" name="Rectangle 94">
              <a:extLst>
                <a:ext uri="{FF2B5EF4-FFF2-40B4-BE49-F238E27FC236}">
                  <a16:creationId xmlns:a16="http://schemas.microsoft.com/office/drawing/2014/main" id="{B98F61FD-971A-4438-99CF-5BC9365B70E7}"/>
                </a:ext>
              </a:extLst>
            </p:cNvPr>
            <p:cNvSpPr>
              <a:spLocks noChangeArrowheads="1"/>
            </p:cNvSpPr>
            <p:nvPr/>
          </p:nvSpPr>
          <p:spPr bwMode="auto">
            <a:xfrm>
              <a:off x="7843293" y="6575830"/>
              <a:ext cx="284925" cy="15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dirty="0">
                  <a:solidFill>
                    <a:srgbClr val="000000"/>
                  </a:solidFill>
                </a:rPr>
                <a:t>AUG</a:t>
              </a:r>
              <a:endParaRPr lang="en-US" altLang="en-US" sz="1800" dirty="0"/>
            </a:p>
          </p:txBody>
        </p:sp>
        <p:sp>
          <p:nvSpPr>
            <p:cNvPr id="93" name="Rectangle 95">
              <a:extLst>
                <a:ext uri="{FF2B5EF4-FFF2-40B4-BE49-F238E27FC236}">
                  <a16:creationId xmlns:a16="http://schemas.microsoft.com/office/drawing/2014/main" id="{1734A083-5859-4C13-9EFE-89B4816D20BB}"/>
                </a:ext>
              </a:extLst>
            </p:cNvPr>
            <p:cNvSpPr>
              <a:spLocks noChangeArrowheads="1"/>
            </p:cNvSpPr>
            <p:nvPr/>
          </p:nvSpPr>
          <p:spPr bwMode="auto">
            <a:xfrm>
              <a:off x="8248151" y="6575830"/>
              <a:ext cx="264426" cy="15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a:solidFill>
                    <a:srgbClr val="000000"/>
                  </a:solidFill>
                </a:rPr>
                <a:t>SEP</a:t>
              </a:r>
              <a:endParaRPr lang="en-US" altLang="en-US" sz="1800"/>
            </a:p>
          </p:txBody>
        </p:sp>
        <p:sp>
          <p:nvSpPr>
            <p:cNvPr id="94" name="Rectangle 96">
              <a:extLst>
                <a:ext uri="{FF2B5EF4-FFF2-40B4-BE49-F238E27FC236}">
                  <a16:creationId xmlns:a16="http://schemas.microsoft.com/office/drawing/2014/main" id="{95C0B3DB-6384-43DB-82E7-6F8851B69EBB}"/>
                </a:ext>
              </a:extLst>
            </p:cNvPr>
            <p:cNvSpPr>
              <a:spLocks noChangeArrowheads="1"/>
            </p:cNvSpPr>
            <p:nvPr/>
          </p:nvSpPr>
          <p:spPr bwMode="auto">
            <a:xfrm>
              <a:off x="8644586" y="6575830"/>
              <a:ext cx="276725" cy="15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dirty="0">
                  <a:solidFill>
                    <a:srgbClr val="000000"/>
                  </a:solidFill>
                </a:rPr>
                <a:t>OCT</a:t>
              </a:r>
              <a:endParaRPr lang="en-US" altLang="en-US" sz="1800" dirty="0"/>
            </a:p>
          </p:txBody>
        </p:sp>
        <p:sp>
          <p:nvSpPr>
            <p:cNvPr id="95" name="Rectangle 97">
              <a:extLst>
                <a:ext uri="{FF2B5EF4-FFF2-40B4-BE49-F238E27FC236}">
                  <a16:creationId xmlns:a16="http://schemas.microsoft.com/office/drawing/2014/main" id="{E12EC274-B86A-427E-B053-425ED5160775}"/>
                </a:ext>
              </a:extLst>
            </p:cNvPr>
            <p:cNvSpPr>
              <a:spLocks noChangeArrowheads="1"/>
            </p:cNvSpPr>
            <p:nvPr/>
          </p:nvSpPr>
          <p:spPr bwMode="auto">
            <a:xfrm>
              <a:off x="9022327" y="6575830"/>
              <a:ext cx="284925" cy="15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a:solidFill>
                    <a:srgbClr val="000000"/>
                  </a:solidFill>
                </a:rPr>
                <a:t>NOV</a:t>
              </a:r>
              <a:endParaRPr lang="en-US" altLang="en-US" sz="1800"/>
            </a:p>
          </p:txBody>
        </p:sp>
        <p:sp>
          <p:nvSpPr>
            <p:cNvPr id="96" name="Rectangle 98">
              <a:extLst>
                <a:ext uri="{FF2B5EF4-FFF2-40B4-BE49-F238E27FC236}">
                  <a16:creationId xmlns:a16="http://schemas.microsoft.com/office/drawing/2014/main" id="{D00FD01C-32BB-486D-81B2-29ACCFF2B1A9}"/>
                </a:ext>
              </a:extLst>
            </p:cNvPr>
            <p:cNvSpPr>
              <a:spLocks noChangeArrowheads="1"/>
            </p:cNvSpPr>
            <p:nvPr/>
          </p:nvSpPr>
          <p:spPr bwMode="auto">
            <a:xfrm>
              <a:off x="9395794" y="6575830"/>
              <a:ext cx="276725" cy="15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dirty="0">
                  <a:solidFill>
                    <a:srgbClr val="000000"/>
                  </a:solidFill>
                </a:rPr>
                <a:t>DEC</a:t>
              </a:r>
              <a:endParaRPr lang="en-US" altLang="en-US" sz="1800" dirty="0"/>
            </a:p>
          </p:txBody>
        </p:sp>
        <p:sp>
          <p:nvSpPr>
            <p:cNvPr id="97" name="Line 99">
              <a:extLst>
                <a:ext uri="{FF2B5EF4-FFF2-40B4-BE49-F238E27FC236}">
                  <a16:creationId xmlns:a16="http://schemas.microsoft.com/office/drawing/2014/main" id="{7982B6C5-F509-420B-98E1-3F2CA4758C76}"/>
                </a:ext>
              </a:extLst>
            </p:cNvPr>
            <p:cNvSpPr>
              <a:spLocks noChangeShapeType="1"/>
            </p:cNvSpPr>
            <p:nvPr/>
          </p:nvSpPr>
          <p:spPr bwMode="auto">
            <a:xfrm>
              <a:off x="8552528" y="6489791"/>
              <a:ext cx="1761" cy="1273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 name="Line 100">
              <a:extLst>
                <a:ext uri="{FF2B5EF4-FFF2-40B4-BE49-F238E27FC236}">
                  <a16:creationId xmlns:a16="http://schemas.microsoft.com/office/drawing/2014/main" id="{D713F583-3885-4183-8EA7-9269335E91EE}"/>
                </a:ext>
              </a:extLst>
            </p:cNvPr>
            <p:cNvSpPr>
              <a:spLocks noChangeShapeType="1"/>
            </p:cNvSpPr>
            <p:nvPr/>
          </p:nvSpPr>
          <p:spPr bwMode="auto">
            <a:xfrm>
              <a:off x="7772736" y="6496674"/>
              <a:ext cx="1760" cy="12389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 name="Line 101">
              <a:extLst>
                <a:ext uri="{FF2B5EF4-FFF2-40B4-BE49-F238E27FC236}">
                  <a16:creationId xmlns:a16="http://schemas.microsoft.com/office/drawing/2014/main" id="{7D821ADB-C730-4BBA-8895-461B528DDE94}"/>
                </a:ext>
              </a:extLst>
            </p:cNvPr>
            <p:cNvSpPr>
              <a:spLocks noChangeShapeType="1"/>
            </p:cNvSpPr>
            <p:nvPr/>
          </p:nvSpPr>
          <p:spPr bwMode="auto">
            <a:xfrm>
              <a:off x="8163512" y="6491512"/>
              <a:ext cx="1760" cy="1256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 name="Line 102">
              <a:extLst>
                <a:ext uri="{FF2B5EF4-FFF2-40B4-BE49-F238E27FC236}">
                  <a16:creationId xmlns:a16="http://schemas.microsoft.com/office/drawing/2014/main" id="{7CA9495A-B742-4B64-AF79-308F61941CFC}"/>
                </a:ext>
              </a:extLst>
            </p:cNvPr>
            <p:cNvSpPr>
              <a:spLocks noChangeShapeType="1"/>
            </p:cNvSpPr>
            <p:nvPr/>
          </p:nvSpPr>
          <p:spPr bwMode="auto">
            <a:xfrm>
              <a:off x="8930983" y="6496674"/>
              <a:ext cx="1760" cy="12389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 name="Line 103">
              <a:extLst>
                <a:ext uri="{FF2B5EF4-FFF2-40B4-BE49-F238E27FC236}">
                  <a16:creationId xmlns:a16="http://schemas.microsoft.com/office/drawing/2014/main" id="{4CD7EBD4-D133-4A4B-8EA8-E014F70AD6AF}"/>
                </a:ext>
              </a:extLst>
            </p:cNvPr>
            <p:cNvSpPr>
              <a:spLocks noChangeShapeType="1"/>
            </p:cNvSpPr>
            <p:nvPr/>
          </p:nvSpPr>
          <p:spPr bwMode="auto">
            <a:xfrm>
              <a:off x="9709015" y="6496674"/>
              <a:ext cx="1760" cy="1256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 name="Line 104">
              <a:extLst>
                <a:ext uri="{FF2B5EF4-FFF2-40B4-BE49-F238E27FC236}">
                  <a16:creationId xmlns:a16="http://schemas.microsoft.com/office/drawing/2014/main" id="{46ADC5CC-F2A0-421A-B7F4-30402553415C}"/>
                </a:ext>
              </a:extLst>
            </p:cNvPr>
            <p:cNvSpPr>
              <a:spLocks noChangeShapeType="1"/>
            </p:cNvSpPr>
            <p:nvPr/>
          </p:nvSpPr>
          <p:spPr bwMode="auto">
            <a:xfrm>
              <a:off x="10092751" y="6498395"/>
              <a:ext cx="1760" cy="1273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 name="Line 105">
              <a:extLst>
                <a:ext uri="{FF2B5EF4-FFF2-40B4-BE49-F238E27FC236}">
                  <a16:creationId xmlns:a16="http://schemas.microsoft.com/office/drawing/2014/main" id="{7802453C-397B-48BA-B393-94B6F2F76FCB}"/>
                </a:ext>
              </a:extLst>
            </p:cNvPr>
            <p:cNvSpPr>
              <a:spLocks noChangeShapeType="1"/>
            </p:cNvSpPr>
            <p:nvPr/>
          </p:nvSpPr>
          <p:spPr bwMode="auto">
            <a:xfrm>
              <a:off x="10487047" y="6496674"/>
              <a:ext cx="1760" cy="1256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 name="Line 106">
              <a:extLst>
                <a:ext uri="{FF2B5EF4-FFF2-40B4-BE49-F238E27FC236}">
                  <a16:creationId xmlns:a16="http://schemas.microsoft.com/office/drawing/2014/main" id="{F827B87B-D462-4FFE-B674-27C4476F8EF2}"/>
                </a:ext>
              </a:extLst>
            </p:cNvPr>
            <p:cNvSpPr>
              <a:spLocks noChangeShapeType="1"/>
            </p:cNvSpPr>
            <p:nvPr/>
          </p:nvSpPr>
          <p:spPr bwMode="auto">
            <a:xfrm>
              <a:off x="10867262" y="6496674"/>
              <a:ext cx="1760" cy="1256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 name="Line 107">
              <a:extLst>
                <a:ext uri="{FF2B5EF4-FFF2-40B4-BE49-F238E27FC236}">
                  <a16:creationId xmlns:a16="http://schemas.microsoft.com/office/drawing/2014/main" id="{899CCD83-D2DD-4A94-9790-85454913F438}"/>
                </a:ext>
              </a:extLst>
            </p:cNvPr>
            <p:cNvSpPr>
              <a:spLocks noChangeShapeType="1"/>
            </p:cNvSpPr>
            <p:nvPr/>
          </p:nvSpPr>
          <p:spPr bwMode="auto">
            <a:xfrm>
              <a:off x="11252757" y="6498395"/>
              <a:ext cx="1761" cy="1273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 name="Line 108">
              <a:extLst>
                <a:ext uri="{FF2B5EF4-FFF2-40B4-BE49-F238E27FC236}">
                  <a16:creationId xmlns:a16="http://schemas.microsoft.com/office/drawing/2014/main" id="{380C55BF-B133-4E8C-A3C1-C075786BCA0B}"/>
                </a:ext>
              </a:extLst>
            </p:cNvPr>
            <p:cNvSpPr>
              <a:spLocks noChangeShapeType="1"/>
            </p:cNvSpPr>
            <p:nvPr/>
          </p:nvSpPr>
          <p:spPr bwMode="auto">
            <a:xfrm>
              <a:off x="11643534" y="6496674"/>
              <a:ext cx="1761" cy="12389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 name="Line 109">
              <a:extLst>
                <a:ext uri="{FF2B5EF4-FFF2-40B4-BE49-F238E27FC236}">
                  <a16:creationId xmlns:a16="http://schemas.microsoft.com/office/drawing/2014/main" id="{EA3BF007-12AA-446E-B841-E6755B702560}"/>
                </a:ext>
              </a:extLst>
            </p:cNvPr>
            <p:cNvSpPr>
              <a:spLocks noChangeShapeType="1"/>
            </p:cNvSpPr>
            <p:nvPr/>
          </p:nvSpPr>
          <p:spPr bwMode="auto">
            <a:xfrm>
              <a:off x="9318239" y="6496674"/>
              <a:ext cx="1760" cy="12389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 name="Rectangle 110">
              <a:extLst>
                <a:ext uri="{FF2B5EF4-FFF2-40B4-BE49-F238E27FC236}">
                  <a16:creationId xmlns:a16="http://schemas.microsoft.com/office/drawing/2014/main" id="{77E2F569-63C1-4308-ADE3-BB5E1E26ABEB}"/>
                </a:ext>
              </a:extLst>
            </p:cNvPr>
            <p:cNvSpPr>
              <a:spLocks noChangeArrowheads="1"/>
            </p:cNvSpPr>
            <p:nvPr/>
          </p:nvSpPr>
          <p:spPr bwMode="auto">
            <a:xfrm>
              <a:off x="7429486" y="5662477"/>
              <a:ext cx="2492669" cy="15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b="1" dirty="0">
                  <a:solidFill>
                    <a:srgbClr val="000000"/>
                  </a:solidFill>
                </a:rPr>
                <a:t>Soybean crop calendar for most of Brazil</a:t>
              </a:r>
              <a:endParaRPr lang="en-US" altLang="en-US" sz="1000" dirty="0"/>
            </a:p>
          </p:txBody>
        </p:sp>
        <p:sp>
          <p:nvSpPr>
            <p:cNvPr id="109" name="Rectangle 111">
              <a:extLst>
                <a:ext uri="{FF2B5EF4-FFF2-40B4-BE49-F238E27FC236}">
                  <a16:creationId xmlns:a16="http://schemas.microsoft.com/office/drawing/2014/main" id="{298B680B-BB68-4AFB-91D4-A28E34F78528}"/>
                </a:ext>
              </a:extLst>
            </p:cNvPr>
            <p:cNvSpPr>
              <a:spLocks noChangeArrowheads="1"/>
            </p:cNvSpPr>
            <p:nvPr/>
          </p:nvSpPr>
          <p:spPr bwMode="auto">
            <a:xfrm>
              <a:off x="8349039" y="5867606"/>
              <a:ext cx="1272664" cy="147986"/>
            </a:xfrm>
            <a:prstGeom prst="rect">
              <a:avLst/>
            </a:prstGeom>
            <a:solidFill>
              <a:srgbClr val="FFFF00"/>
            </a:solidFill>
            <a:ln w="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0" name="Rectangle 112">
              <a:extLst>
                <a:ext uri="{FF2B5EF4-FFF2-40B4-BE49-F238E27FC236}">
                  <a16:creationId xmlns:a16="http://schemas.microsoft.com/office/drawing/2014/main" id="{DAE0807B-D960-4719-92CD-8A6A864284C4}"/>
                </a:ext>
              </a:extLst>
            </p:cNvPr>
            <p:cNvSpPr>
              <a:spLocks noChangeArrowheads="1"/>
            </p:cNvSpPr>
            <p:nvPr/>
          </p:nvSpPr>
          <p:spPr bwMode="auto">
            <a:xfrm>
              <a:off x="8738241" y="5863812"/>
              <a:ext cx="582147" cy="173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900" b="1" dirty="0">
                  <a:solidFill>
                    <a:srgbClr val="000000"/>
                  </a:solidFill>
                </a:rPr>
                <a:t>Planting</a:t>
              </a:r>
              <a:endParaRPr lang="en-US" altLang="en-US" sz="1800" dirty="0"/>
            </a:p>
          </p:txBody>
        </p:sp>
        <p:sp>
          <p:nvSpPr>
            <p:cNvPr id="111" name="Rectangle 113">
              <a:extLst>
                <a:ext uri="{FF2B5EF4-FFF2-40B4-BE49-F238E27FC236}">
                  <a16:creationId xmlns:a16="http://schemas.microsoft.com/office/drawing/2014/main" id="{52418BF0-D91E-4A1E-BA81-0E03D44B1EC5}"/>
                </a:ext>
              </a:extLst>
            </p:cNvPr>
            <p:cNvSpPr>
              <a:spLocks noChangeArrowheads="1"/>
            </p:cNvSpPr>
            <p:nvPr/>
          </p:nvSpPr>
          <p:spPr bwMode="auto">
            <a:xfrm>
              <a:off x="10188996" y="6361690"/>
              <a:ext cx="1181131" cy="149707"/>
            </a:xfrm>
            <a:prstGeom prst="rect">
              <a:avLst/>
            </a:prstGeom>
            <a:solidFill>
              <a:srgbClr val="FFFF00"/>
            </a:solidFill>
            <a:ln w="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2" name="Rectangle 114">
              <a:extLst>
                <a:ext uri="{FF2B5EF4-FFF2-40B4-BE49-F238E27FC236}">
                  <a16:creationId xmlns:a16="http://schemas.microsoft.com/office/drawing/2014/main" id="{182939A2-A0E8-4801-A7B6-ED35D7A0EA6F}"/>
                </a:ext>
              </a:extLst>
            </p:cNvPr>
            <p:cNvSpPr>
              <a:spLocks noChangeArrowheads="1"/>
            </p:cNvSpPr>
            <p:nvPr/>
          </p:nvSpPr>
          <p:spPr bwMode="auto">
            <a:xfrm>
              <a:off x="10476487" y="6365129"/>
              <a:ext cx="762530" cy="173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900" b="1" dirty="0">
                  <a:solidFill>
                    <a:srgbClr val="000000"/>
                  </a:solidFill>
                </a:rPr>
                <a:t>Harvesting</a:t>
              </a:r>
              <a:endParaRPr lang="en-US" altLang="en-US" sz="1800" dirty="0"/>
            </a:p>
          </p:txBody>
        </p:sp>
        <p:sp>
          <p:nvSpPr>
            <p:cNvPr id="113" name="Rectangle 115">
              <a:extLst>
                <a:ext uri="{FF2B5EF4-FFF2-40B4-BE49-F238E27FC236}">
                  <a16:creationId xmlns:a16="http://schemas.microsoft.com/office/drawing/2014/main" id="{96E2938F-5DE5-4DCC-8ECB-BC40FA494690}"/>
                </a:ext>
              </a:extLst>
            </p:cNvPr>
            <p:cNvSpPr>
              <a:spLocks noChangeArrowheads="1"/>
            </p:cNvSpPr>
            <p:nvPr/>
          </p:nvSpPr>
          <p:spPr bwMode="auto">
            <a:xfrm>
              <a:off x="9357099" y="6038241"/>
              <a:ext cx="956014" cy="147986"/>
            </a:xfrm>
            <a:prstGeom prst="rect">
              <a:avLst/>
            </a:prstGeom>
            <a:solidFill>
              <a:srgbClr val="FF9494"/>
            </a:solidFill>
            <a:ln w="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4" name="Rectangle 116">
              <a:extLst>
                <a:ext uri="{FF2B5EF4-FFF2-40B4-BE49-F238E27FC236}">
                  <a16:creationId xmlns:a16="http://schemas.microsoft.com/office/drawing/2014/main" id="{B7C0AF91-A285-4254-86B8-6801DB818AD3}"/>
                </a:ext>
              </a:extLst>
            </p:cNvPr>
            <p:cNvSpPr>
              <a:spLocks noChangeArrowheads="1"/>
            </p:cNvSpPr>
            <p:nvPr/>
          </p:nvSpPr>
          <p:spPr bwMode="auto">
            <a:xfrm>
              <a:off x="9656208" y="6208324"/>
              <a:ext cx="1004038" cy="134614"/>
            </a:xfrm>
            <a:prstGeom prst="rect">
              <a:avLst/>
            </a:prstGeom>
            <a:solidFill>
              <a:srgbClr val="FF9494"/>
            </a:solidFill>
            <a:ln w="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5" name="Rectangle 117">
              <a:extLst>
                <a:ext uri="{FF2B5EF4-FFF2-40B4-BE49-F238E27FC236}">
                  <a16:creationId xmlns:a16="http://schemas.microsoft.com/office/drawing/2014/main" id="{88B3B366-E7B0-48BD-84B0-ADCB20B146ED}"/>
                </a:ext>
              </a:extLst>
            </p:cNvPr>
            <p:cNvSpPr>
              <a:spLocks noChangeArrowheads="1"/>
            </p:cNvSpPr>
            <p:nvPr/>
          </p:nvSpPr>
          <p:spPr bwMode="auto">
            <a:xfrm>
              <a:off x="10023867" y="6211766"/>
              <a:ext cx="45712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900" b="1" dirty="0">
                  <a:solidFill>
                    <a:srgbClr val="000000"/>
                  </a:solidFill>
                </a:rPr>
                <a:t>Fill</a:t>
              </a:r>
              <a:endParaRPr lang="en-US" altLang="en-US" sz="1800" dirty="0"/>
            </a:p>
          </p:txBody>
        </p:sp>
        <p:sp>
          <p:nvSpPr>
            <p:cNvPr id="116" name="Rectangle 118">
              <a:extLst>
                <a:ext uri="{FF2B5EF4-FFF2-40B4-BE49-F238E27FC236}">
                  <a16:creationId xmlns:a16="http://schemas.microsoft.com/office/drawing/2014/main" id="{FEDDE351-58B4-444B-A2A8-3257835C2AC5}"/>
                </a:ext>
              </a:extLst>
            </p:cNvPr>
            <p:cNvSpPr>
              <a:spLocks noChangeArrowheads="1"/>
            </p:cNvSpPr>
            <p:nvPr/>
          </p:nvSpPr>
          <p:spPr bwMode="auto">
            <a:xfrm>
              <a:off x="9656606" y="6051613"/>
              <a:ext cx="371017" cy="134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700" b="1" dirty="0">
                  <a:solidFill>
                    <a:srgbClr val="000000"/>
                  </a:solidFill>
                </a:rPr>
                <a:t>Flower</a:t>
              </a:r>
              <a:endParaRPr lang="en-US" altLang="en-US" sz="1800" dirty="0"/>
            </a:p>
          </p:txBody>
        </p:sp>
      </p:grpSp>
    </p:spTree>
    <p:extLst>
      <p:ext uri="{BB962C8B-B14F-4D97-AF65-F5344CB8AC3E}">
        <p14:creationId xmlns:p14="http://schemas.microsoft.com/office/powerpoint/2010/main" val="315392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8A5643-4C5E-47B1-AFE6-0EDD364BFC99}"/>
              </a:ext>
            </a:extLst>
          </p:cNvPr>
          <p:cNvPicPr>
            <a:picLocks noChangeAspect="1"/>
          </p:cNvPicPr>
          <p:nvPr/>
        </p:nvPicPr>
        <p:blipFill rotWithShape="1">
          <a:blip r:embed="rId3">
            <a:extLst>
              <a:ext uri="{28A0092B-C50C-407E-A947-70E740481C1C}">
                <a14:useLocalDpi xmlns:a14="http://schemas.microsoft.com/office/drawing/2010/main" val="0"/>
              </a:ext>
            </a:extLst>
          </a:blip>
          <a:srcRect l="18479" r="19923"/>
          <a:stretch/>
        </p:blipFill>
        <p:spPr>
          <a:xfrm>
            <a:off x="0" y="685800"/>
            <a:ext cx="6096000" cy="5276850"/>
          </a:xfrm>
          <a:prstGeom prst="rect">
            <a:avLst/>
          </a:prstGeom>
          <a:ln w="12700">
            <a:solidFill>
              <a:schemeClr val="tx1"/>
            </a:solidFill>
          </a:ln>
        </p:spPr>
      </p:pic>
      <p:pic>
        <p:nvPicPr>
          <p:cNvPr id="35" name="Picture 34" descr="Map&#10;&#10;Description automatically generated">
            <a:extLst>
              <a:ext uri="{FF2B5EF4-FFF2-40B4-BE49-F238E27FC236}">
                <a16:creationId xmlns:a16="http://schemas.microsoft.com/office/drawing/2014/main" id="{2A7334A6-BB99-4663-A158-B7A3EE105902}"/>
              </a:ext>
            </a:extLst>
          </p:cNvPr>
          <p:cNvPicPr>
            <a:picLocks noChangeAspect="1"/>
          </p:cNvPicPr>
          <p:nvPr/>
        </p:nvPicPr>
        <p:blipFill rotWithShape="1">
          <a:blip r:embed="rId4">
            <a:extLst>
              <a:ext uri="{28A0092B-C50C-407E-A947-70E740481C1C}">
                <a14:useLocalDpi xmlns:a14="http://schemas.microsoft.com/office/drawing/2010/main" val="0"/>
              </a:ext>
            </a:extLst>
          </a:blip>
          <a:srcRect l="18383" r="20019"/>
          <a:stretch/>
        </p:blipFill>
        <p:spPr>
          <a:xfrm>
            <a:off x="6096000" y="685800"/>
            <a:ext cx="6096000" cy="5276850"/>
          </a:xfrm>
          <a:prstGeom prst="rect">
            <a:avLst/>
          </a:prstGeom>
          <a:ln w="12700">
            <a:solidFill>
              <a:schemeClr val="tx1"/>
            </a:solidFill>
          </a:ln>
        </p:spPr>
      </p:pic>
      <p:sp>
        <p:nvSpPr>
          <p:cNvPr id="32" name="TextBox 31"/>
          <p:cNvSpPr txBox="1"/>
          <p:nvPr/>
        </p:nvSpPr>
        <p:spPr>
          <a:xfrm>
            <a:off x="3995300" y="33676"/>
            <a:ext cx="4244880" cy="646331"/>
          </a:xfrm>
          <a:prstGeom prst="rect">
            <a:avLst/>
          </a:prstGeom>
          <a:noFill/>
        </p:spPr>
        <p:txBody>
          <a:bodyPr wrap="none" rtlCol="0">
            <a:spAutoFit/>
          </a:bodyPr>
          <a:lstStyle/>
          <a:p>
            <a:pPr algn="ctr"/>
            <a:r>
              <a:rPr lang="en-US" sz="2000" b="1" dirty="0"/>
              <a:t>Brazil: Changes in Soybean Production</a:t>
            </a:r>
          </a:p>
          <a:p>
            <a:pPr algn="ctr"/>
            <a:r>
              <a:rPr lang="en-US" sz="1600" dirty="0"/>
              <a:t>1990-92 versus 2017-19</a:t>
            </a:r>
          </a:p>
        </p:txBody>
      </p:sp>
      <p:grpSp>
        <p:nvGrpSpPr>
          <p:cNvPr id="59" name="Group 67"/>
          <p:cNvGrpSpPr>
            <a:grpSpLocks/>
          </p:cNvGrpSpPr>
          <p:nvPr/>
        </p:nvGrpSpPr>
        <p:grpSpPr bwMode="auto">
          <a:xfrm>
            <a:off x="76200" y="6459537"/>
            <a:ext cx="2595563" cy="398463"/>
            <a:chOff x="96" y="4080"/>
            <a:chExt cx="1635" cy="251"/>
          </a:xfrm>
        </p:grpSpPr>
        <p:sp>
          <p:nvSpPr>
            <p:cNvPr id="60" name="Text Box 68"/>
            <p:cNvSpPr txBox="1">
              <a:spLocks noChangeArrowheads="1"/>
            </p:cNvSpPr>
            <p:nvPr/>
          </p:nvSpPr>
          <p:spPr bwMode="auto">
            <a:xfrm>
              <a:off x="385" y="4080"/>
              <a:ext cx="134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003399"/>
                  </a:solidFill>
                  <a:latin typeface="Arial" charset="0"/>
                </a:rPr>
                <a:t>Agricultural Weather Assessments</a:t>
              </a:r>
            </a:p>
          </p:txBody>
        </p:sp>
        <p:pic>
          <p:nvPicPr>
            <p:cNvPr id="61" name="Picture 69" descr="USDA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 y="4107"/>
              <a:ext cx="2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Text Box 70"/>
            <p:cNvSpPr txBox="1">
              <a:spLocks noChangeArrowheads="1"/>
            </p:cNvSpPr>
            <p:nvPr/>
          </p:nvSpPr>
          <p:spPr bwMode="auto">
            <a:xfrm>
              <a:off x="387" y="4176"/>
              <a:ext cx="128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37914C"/>
                  </a:solidFill>
                  <a:latin typeface="Arial" charset="0"/>
                </a:rPr>
                <a:t>World Agricultural Outlook Board</a:t>
              </a:r>
            </a:p>
          </p:txBody>
        </p:sp>
      </p:grpSp>
      <p:sp>
        <p:nvSpPr>
          <p:cNvPr id="34" name="TextBox 33">
            <a:extLst>
              <a:ext uri="{FF2B5EF4-FFF2-40B4-BE49-F238E27FC236}">
                <a16:creationId xmlns:a16="http://schemas.microsoft.com/office/drawing/2014/main" id="{9FE1D48B-E2D8-4533-8E9F-1ACBBF1FDBA9}"/>
              </a:ext>
            </a:extLst>
          </p:cNvPr>
          <p:cNvSpPr txBox="1"/>
          <p:nvPr/>
        </p:nvSpPr>
        <p:spPr>
          <a:xfrm>
            <a:off x="2819400" y="6128660"/>
            <a:ext cx="7096279" cy="400110"/>
          </a:xfrm>
          <a:prstGeom prst="rect">
            <a:avLst/>
          </a:prstGeom>
          <a:noFill/>
        </p:spPr>
        <p:txBody>
          <a:bodyPr wrap="square" rtlCol="0">
            <a:spAutoFit/>
          </a:bodyPr>
          <a:lstStyle/>
          <a:p>
            <a:pPr algn="ctr"/>
            <a:r>
              <a:rPr lang="en-US" sz="2000" i="1" dirty="0"/>
              <a:t>Notable northward expansion into central and northeastern Brazil.</a:t>
            </a:r>
          </a:p>
        </p:txBody>
      </p:sp>
      <p:grpSp>
        <p:nvGrpSpPr>
          <p:cNvPr id="43" name="Group 25">
            <a:extLst>
              <a:ext uri="{FF2B5EF4-FFF2-40B4-BE49-F238E27FC236}">
                <a16:creationId xmlns:a16="http://schemas.microsoft.com/office/drawing/2014/main" id="{1BF369CB-4621-4C86-94B6-BB40474A6253}"/>
              </a:ext>
            </a:extLst>
          </p:cNvPr>
          <p:cNvGrpSpPr>
            <a:grpSpLocks/>
          </p:cNvGrpSpPr>
          <p:nvPr/>
        </p:nvGrpSpPr>
        <p:grpSpPr bwMode="auto">
          <a:xfrm>
            <a:off x="6521730" y="3516141"/>
            <a:ext cx="2260600" cy="1546212"/>
            <a:chOff x="6735763" y="5238752"/>
            <a:chExt cx="2260600" cy="1545610"/>
          </a:xfrm>
        </p:grpSpPr>
        <p:sp>
          <p:nvSpPr>
            <p:cNvPr id="44" name="Text Box 109">
              <a:extLst>
                <a:ext uri="{FF2B5EF4-FFF2-40B4-BE49-F238E27FC236}">
                  <a16:creationId xmlns:a16="http://schemas.microsoft.com/office/drawing/2014/main" id="{AF730C00-5678-42BB-A0A7-59A073A175EE}"/>
                </a:ext>
              </a:extLst>
            </p:cNvPr>
            <p:cNvSpPr txBox="1">
              <a:spLocks noChangeArrowheads="1"/>
            </p:cNvSpPr>
            <p:nvPr/>
          </p:nvSpPr>
          <p:spPr bwMode="auto">
            <a:xfrm>
              <a:off x="8367059" y="6138866"/>
              <a:ext cx="595035" cy="276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b="1"/>
                <a:t>Major</a:t>
              </a:r>
            </a:p>
          </p:txBody>
        </p:sp>
        <p:sp>
          <p:nvSpPr>
            <p:cNvPr id="45" name="Text Box 110">
              <a:extLst>
                <a:ext uri="{FF2B5EF4-FFF2-40B4-BE49-F238E27FC236}">
                  <a16:creationId xmlns:a16="http://schemas.microsoft.com/office/drawing/2014/main" id="{49D5E8EC-44C0-4566-8C49-AB85054E5CC2}"/>
                </a:ext>
              </a:extLst>
            </p:cNvPr>
            <p:cNvSpPr txBox="1">
              <a:spLocks noChangeArrowheads="1"/>
            </p:cNvSpPr>
            <p:nvPr/>
          </p:nvSpPr>
          <p:spPr bwMode="auto">
            <a:xfrm>
              <a:off x="6735763" y="5238752"/>
              <a:ext cx="2260600" cy="476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b="1" dirty="0"/>
                <a:t>Soybean Production</a:t>
              </a:r>
            </a:p>
            <a:p>
              <a:pPr algn="ctr" eaLnBrk="1" hangingPunct="1">
                <a:spcBef>
                  <a:spcPct val="0"/>
                </a:spcBef>
                <a:buFontTx/>
                <a:buNone/>
              </a:pPr>
              <a:r>
                <a:rPr lang="en-US" altLang="en-US" sz="1100" b="1" dirty="0"/>
                <a:t>*Average (2017-19)</a:t>
              </a:r>
            </a:p>
          </p:txBody>
        </p:sp>
        <p:sp>
          <p:nvSpPr>
            <p:cNvPr id="46" name="Line 111">
              <a:extLst>
                <a:ext uri="{FF2B5EF4-FFF2-40B4-BE49-F238E27FC236}">
                  <a16:creationId xmlns:a16="http://schemas.microsoft.com/office/drawing/2014/main" id="{6AF47070-7E4A-49AD-8B31-146293E1E13D}"/>
                </a:ext>
              </a:extLst>
            </p:cNvPr>
            <p:cNvSpPr>
              <a:spLocks noChangeShapeType="1"/>
            </p:cNvSpPr>
            <p:nvPr/>
          </p:nvSpPr>
          <p:spPr bwMode="auto">
            <a:xfrm>
              <a:off x="7459663" y="6276978"/>
              <a:ext cx="9017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Text Box 112">
              <a:extLst>
                <a:ext uri="{FF2B5EF4-FFF2-40B4-BE49-F238E27FC236}">
                  <a16:creationId xmlns:a16="http://schemas.microsoft.com/office/drawing/2014/main" id="{0150F4CC-87A9-4F74-8770-A81F31529D44}"/>
                </a:ext>
              </a:extLst>
            </p:cNvPr>
            <p:cNvSpPr txBox="1">
              <a:spLocks noChangeArrowheads="1"/>
            </p:cNvSpPr>
            <p:nvPr/>
          </p:nvSpPr>
          <p:spPr bwMode="auto">
            <a:xfrm>
              <a:off x="7480301" y="6216653"/>
              <a:ext cx="756938" cy="276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i="1"/>
                <a:t>Intensity</a:t>
              </a:r>
            </a:p>
          </p:txBody>
        </p:sp>
        <p:sp>
          <p:nvSpPr>
            <p:cNvPr id="48" name="Text Box 113">
              <a:extLst>
                <a:ext uri="{FF2B5EF4-FFF2-40B4-BE49-F238E27FC236}">
                  <a16:creationId xmlns:a16="http://schemas.microsoft.com/office/drawing/2014/main" id="{BB8DDE27-DECC-41B6-9487-6CC221672FEF}"/>
                </a:ext>
              </a:extLst>
            </p:cNvPr>
            <p:cNvSpPr txBox="1">
              <a:spLocks noChangeArrowheads="1"/>
            </p:cNvSpPr>
            <p:nvPr/>
          </p:nvSpPr>
          <p:spPr bwMode="auto">
            <a:xfrm>
              <a:off x="7429501" y="6048379"/>
              <a:ext cx="917239" cy="276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i="1"/>
                <a:t>Production</a:t>
              </a:r>
            </a:p>
          </p:txBody>
        </p:sp>
        <p:sp>
          <p:nvSpPr>
            <p:cNvPr id="49" name="Text Box 114">
              <a:extLst>
                <a:ext uri="{FF2B5EF4-FFF2-40B4-BE49-F238E27FC236}">
                  <a16:creationId xmlns:a16="http://schemas.microsoft.com/office/drawing/2014/main" id="{CCD97F13-9689-41CA-B3E4-3C557BA170BD}"/>
                </a:ext>
              </a:extLst>
            </p:cNvPr>
            <p:cNvSpPr txBox="1">
              <a:spLocks noChangeArrowheads="1"/>
            </p:cNvSpPr>
            <p:nvPr/>
          </p:nvSpPr>
          <p:spPr bwMode="auto">
            <a:xfrm>
              <a:off x="6835776" y="6148390"/>
              <a:ext cx="615950" cy="276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b="1"/>
                <a:t>Minor</a:t>
              </a:r>
            </a:p>
          </p:txBody>
        </p:sp>
        <p:sp>
          <p:nvSpPr>
            <p:cNvPr id="50" name="Text Box 115">
              <a:extLst>
                <a:ext uri="{FF2B5EF4-FFF2-40B4-BE49-F238E27FC236}">
                  <a16:creationId xmlns:a16="http://schemas.microsoft.com/office/drawing/2014/main" id="{C6BE42B1-A545-4B6B-A21F-4D424B1287A1}"/>
                </a:ext>
              </a:extLst>
            </p:cNvPr>
            <p:cNvSpPr txBox="1">
              <a:spLocks noChangeArrowheads="1"/>
            </p:cNvSpPr>
            <p:nvPr/>
          </p:nvSpPr>
          <p:spPr bwMode="auto">
            <a:xfrm>
              <a:off x="7094537" y="6538237"/>
              <a:ext cx="1058303" cy="2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b="1" dirty="0"/>
                <a:t>*Source: IBGE</a:t>
              </a:r>
            </a:p>
          </p:txBody>
        </p:sp>
        <p:sp>
          <p:nvSpPr>
            <p:cNvPr id="51" name="Rectangle 116">
              <a:extLst>
                <a:ext uri="{FF2B5EF4-FFF2-40B4-BE49-F238E27FC236}">
                  <a16:creationId xmlns:a16="http://schemas.microsoft.com/office/drawing/2014/main" id="{F6B1F8E1-986E-4ECB-9030-8EC0D8AD21BB}"/>
                </a:ext>
              </a:extLst>
            </p:cNvPr>
            <p:cNvSpPr>
              <a:spLocks noChangeArrowheads="1"/>
            </p:cNvSpPr>
            <p:nvPr/>
          </p:nvSpPr>
          <p:spPr bwMode="auto">
            <a:xfrm>
              <a:off x="6961188" y="5826127"/>
              <a:ext cx="373063" cy="242888"/>
            </a:xfrm>
            <a:prstGeom prst="rect">
              <a:avLst/>
            </a:prstGeom>
            <a:solidFill>
              <a:srgbClr val="FFB64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2" name="Rectangle 117">
              <a:extLst>
                <a:ext uri="{FF2B5EF4-FFF2-40B4-BE49-F238E27FC236}">
                  <a16:creationId xmlns:a16="http://schemas.microsoft.com/office/drawing/2014/main" id="{CED5D0B6-6714-4D86-823D-F2CA87669AED}"/>
                </a:ext>
              </a:extLst>
            </p:cNvPr>
            <p:cNvSpPr>
              <a:spLocks noChangeArrowheads="1"/>
            </p:cNvSpPr>
            <p:nvPr/>
          </p:nvSpPr>
          <p:spPr bwMode="auto">
            <a:xfrm>
              <a:off x="7472363" y="5837240"/>
              <a:ext cx="374650" cy="230188"/>
            </a:xfrm>
            <a:prstGeom prst="rect">
              <a:avLst/>
            </a:prstGeom>
            <a:solidFill>
              <a:srgbClr val="B9774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3" name="Rectangle 118">
              <a:extLst>
                <a:ext uri="{FF2B5EF4-FFF2-40B4-BE49-F238E27FC236}">
                  <a16:creationId xmlns:a16="http://schemas.microsoft.com/office/drawing/2014/main" id="{94ADBFE0-3E96-4F5E-AF70-1EA0E518BB41}"/>
                </a:ext>
              </a:extLst>
            </p:cNvPr>
            <p:cNvSpPr>
              <a:spLocks noChangeArrowheads="1"/>
            </p:cNvSpPr>
            <p:nvPr/>
          </p:nvSpPr>
          <p:spPr bwMode="auto">
            <a:xfrm>
              <a:off x="7953376" y="5835652"/>
              <a:ext cx="376238" cy="223838"/>
            </a:xfrm>
            <a:prstGeom prst="rect">
              <a:avLst/>
            </a:prstGeom>
            <a:solidFill>
              <a:srgbClr val="CCFFCC">
                <a:alpha val="55293"/>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54" name="Rectangle 119">
              <a:extLst>
                <a:ext uri="{FF2B5EF4-FFF2-40B4-BE49-F238E27FC236}">
                  <a16:creationId xmlns:a16="http://schemas.microsoft.com/office/drawing/2014/main" id="{064C0064-4DB3-43E8-8C34-6FEEDA541667}"/>
                </a:ext>
              </a:extLst>
            </p:cNvPr>
            <p:cNvSpPr>
              <a:spLocks noChangeArrowheads="1"/>
            </p:cNvSpPr>
            <p:nvPr/>
          </p:nvSpPr>
          <p:spPr bwMode="auto">
            <a:xfrm>
              <a:off x="8467726" y="5837240"/>
              <a:ext cx="379413" cy="223838"/>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grpSp>
      <p:grpSp>
        <p:nvGrpSpPr>
          <p:cNvPr id="55" name="Group 25">
            <a:extLst>
              <a:ext uri="{FF2B5EF4-FFF2-40B4-BE49-F238E27FC236}">
                <a16:creationId xmlns:a16="http://schemas.microsoft.com/office/drawing/2014/main" id="{0CA7DEFD-52B2-40C2-BA36-1C3B82875FD4}"/>
              </a:ext>
            </a:extLst>
          </p:cNvPr>
          <p:cNvGrpSpPr>
            <a:grpSpLocks/>
          </p:cNvGrpSpPr>
          <p:nvPr/>
        </p:nvGrpSpPr>
        <p:grpSpPr bwMode="auto">
          <a:xfrm>
            <a:off x="304800" y="3505200"/>
            <a:ext cx="2260600" cy="1546212"/>
            <a:chOff x="6735763" y="5238752"/>
            <a:chExt cx="2260600" cy="1545610"/>
          </a:xfrm>
        </p:grpSpPr>
        <p:sp>
          <p:nvSpPr>
            <p:cNvPr id="56" name="Text Box 109">
              <a:extLst>
                <a:ext uri="{FF2B5EF4-FFF2-40B4-BE49-F238E27FC236}">
                  <a16:creationId xmlns:a16="http://schemas.microsoft.com/office/drawing/2014/main" id="{BB78EBAF-9319-4F60-A896-A38B7A4B6D84}"/>
                </a:ext>
              </a:extLst>
            </p:cNvPr>
            <p:cNvSpPr txBox="1">
              <a:spLocks noChangeArrowheads="1"/>
            </p:cNvSpPr>
            <p:nvPr/>
          </p:nvSpPr>
          <p:spPr bwMode="auto">
            <a:xfrm>
              <a:off x="8367059" y="6138866"/>
              <a:ext cx="595035" cy="276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b="1"/>
                <a:t>Major</a:t>
              </a:r>
            </a:p>
          </p:txBody>
        </p:sp>
        <p:sp>
          <p:nvSpPr>
            <p:cNvPr id="57" name="Text Box 110">
              <a:extLst>
                <a:ext uri="{FF2B5EF4-FFF2-40B4-BE49-F238E27FC236}">
                  <a16:creationId xmlns:a16="http://schemas.microsoft.com/office/drawing/2014/main" id="{BF73E0FD-15C6-4A41-9F24-9603DF1594BC}"/>
                </a:ext>
              </a:extLst>
            </p:cNvPr>
            <p:cNvSpPr txBox="1">
              <a:spLocks noChangeArrowheads="1"/>
            </p:cNvSpPr>
            <p:nvPr/>
          </p:nvSpPr>
          <p:spPr bwMode="auto">
            <a:xfrm>
              <a:off x="6735763" y="5238752"/>
              <a:ext cx="2260600" cy="476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b="1" dirty="0"/>
                <a:t>Soybean Production</a:t>
              </a:r>
            </a:p>
            <a:p>
              <a:pPr algn="ctr" eaLnBrk="1" hangingPunct="1">
                <a:spcBef>
                  <a:spcPct val="0"/>
                </a:spcBef>
                <a:buFontTx/>
                <a:buNone/>
              </a:pPr>
              <a:r>
                <a:rPr lang="en-US" altLang="en-US" sz="1100" b="1" dirty="0"/>
                <a:t>*Average (1990-92)</a:t>
              </a:r>
            </a:p>
          </p:txBody>
        </p:sp>
        <p:sp>
          <p:nvSpPr>
            <p:cNvPr id="58" name="Line 111">
              <a:extLst>
                <a:ext uri="{FF2B5EF4-FFF2-40B4-BE49-F238E27FC236}">
                  <a16:creationId xmlns:a16="http://schemas.microsoft.com/office/drawing/2014/main" id="{ED2A2D56-E51B-445B-9596-E063E22DDCDB}"/>
                </a:ext>
              </a:extLst>
            </p:cNvPr>
            <p:cNvSpPr>
              <a:spLocks noChangeShapeType="1"/>
            </p:cNvSpPr>
            <p:nvPr/>
          </p:nvSpPr>
          <p:spPr bwMode="auto">
            <a:xfrm>
              <a:off x="7459663" y="6276978"/>
              <a:ext cx="9017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 name="Text Box 112">
              <a:extLst>
                <a:ext uri="{FF2B5EF4-FFF2-40B4-BE49-F238E27FC236}">
                  <a16:creationId xmlns:a16="http://schemas.microsoft.com/office/drawing/2014/main" id="{422EBA10-63CE-4497-A5FC-AE9FFB99E301}"/>
                </a:ext>
              </a:extLst>
            </p:cNvPr>
            <p:cNvSpPr txBox="1">
              <a:spLocks noChangeArrowheads="1"/>
            </p:cNvSpPr>
            <p:nvPr/>
          </p:nvSpPr>
          <p:spPr bwMode="auto">
            <a:xfrm>
              <a:off x="7480301" y="6216653"/>
              <a:ext cx="756938" cy="276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i="1"/>
                <a:t>Intensity</a:t>
              </a:r>
            </a:p>
          </p:txBody>
        </p:sp>
        <p:sp>
          <p:nvSpPr>
            <p:cNvPr id="64" name="Text Box 113">
              <a:extLst>
                <a:ext uri="{FF2B5EF4-FFF2-40B4-BE49-F238E27FC236}">
                  <a16:creationId xmlns:a16="http://schemas.microsoft.com/office/drawing/2014/main" id="{719351A8-0331-4B85-A29C-8B7ADB8DD245}"/>
                </a:ext>
              </a:extLst>
            </p:cNvPr>
            <p:cNvSpPr txBox="1">
              <a:spLocks noChangeArrowheads="1"/>
            </p:cNvSpPr>
            <p:nvPr/>
          </p:nvSpPr>
          <p:spPr bwMode="auto">
            <a:xfrm>
              <a:off x="7429501" y="6048379"/>
              <a:ext cx="917239" cy="276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i="1"/>
                <a:t>Production</a:t>
              </a:r>
            </a:p>
          </p:txBody>
        </p:sp>
        <p:sp>
          <p:nvSpPr>
            <p:cNvPr id="65" name="Text Box 114">
              <a:extLst>
                <a:ext uri="{FF2B5EF4-FFF2-40B4-BE49-F238E27FC236}">
                  <a16:creationId xmlns:a16="http://schemas.microsoft.com/office/drawing/2014/main" id="{383E25A9-12E0-4E10-9527-00D3AF949DE8}"/>
                </a:ext>
              </a:extLst>
            </p:cNvPr>
            <p:cNvSpPr txBox="1">
              <a:spLocks noChangeArrowheads="1"/>
            </p:cNvSpPr>
            <p:nvPr/>
          </p:nvSpPr>
          <p:spPr bwMode="auto">
            <a:xfrm>
              <a:off x="6835776" y="6148390"/>
              <a:ext cx="615950" cy="276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b="1"/>
                <a:t>Minor</a:t>
              </a:r>
            </a:p>
          </p:txBody>
        </p:sp>
        <p:sp>
          <p:nvSpPr>
            <p:cNvPr id="66" name="Text Box 115">
              <a:extLst>
                <a:ext uri="{FF2B5EF4-FFF2-40B4-BE49-F238E27FC236}">
                  <a16:creationId xmlns:a16="http://schemas.microsoft.com/office/drawing/2014/main" id="{D68FF8A9-346F-42D0-B8A1-B475C6A9D1E2}"/>
                </a:ext>
              </a:extLst>
            </p:cNvPr>
            <p:cNvSpPr txBox="1">
              <a:spLocks noChangeArrowheads="1"/>
            </p:cNvSpPr>
            <p:nvPr/>
          </p:nvSpPr>
          <p:spPr bwMode="auto">
            <a:xfrm>
              <a:off x="7094537" y="6538237"/>
              <a:ext cx="1058303" cy="2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b="1" dirty="0"/>
                <a:t>*Source: IBGE</a:t>
              </a:r>
            </a:p>
          </p:txBody>
        </p:sp>
        <p:sp>
          <p:nvSpPr>
            <p:cNvPr id="67" name="Rectangle 116">
              <a:extLst>
                <a:ext uri="{FF2B5EF4-FFF2-40B4-BE49-F238E27FC236}">
                  <a16:creationId xmlns:a16="http://schemas.microsoft.com/office/drawing/2014/main" id="{EB049927-86B0-4815-8A67-9D6D1FCA4A95}"/>
                </a:ext>
              </a:extLst>
            </p:cNvPr>
            <p:cNvSpPr>
              <a:spLocks noChangeArrowheads="1"/>
            </p:cNvSpPr>
            <p:nvPr/>
          </p:nvSpPr>
          <p:spPr bwMode="auto">
            <a:xfrm>
              <a:off x="6961188" y="5826127"/>
              <a:ext cx="373063" cy="242888"/>
            </a:xfrm>
            <a:prstGeom prst="rect">
              <a:avLst/>
            </a:prstGeom>
            <a:solidFill>
              <a:srgbClr val="FFB64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8" name="Rectangle 117">
              <a:extLst>
                <a:ext uri="{FF2B5EF4-FFF2-40B4-BE49-F238E27FC236}">
                  <a16:creationId xmlns:a16="http://schemas.microsoft.com/office/drawing/2014/main" id="{A3F97E73-43E5-4242-AC76-1A9B1253C76C}"/>
                </a:ext>
              </a:extLst>
            </p:cNvPr>
            <p:cNvSpPr>
              <a:spLocks noChangeArrowheads="1"/>
            </p:cNvSpPr>
            <p:nvPr/>
          </p:nvSpPr>
          <p:spPr bwMode="auto">
            <a:xfrm>
              <a:off x="7472363" y="5837240"/>
              <a:ext cx="374650" cy="230188"/>
            </a:xfrm>
            <a:prstGeom prst="rect">
              <a:avLst/>
            </a:prstGeom>
            <a:solidFill>
              <a:srgbClr val="B9774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9" name="Rectangle 118">
              <a:extLst>
                <a:ext uri="{FF2B5EF4-FFF2-40B4-BE49-F238E27FC236}">
                  <a16:creationId xmlns:a16="http://schemas.microsoft.com/office/drawing/2014/main" id="{148B5D53-8C6D-449C-B478-9BC85498A1A6}"/>
                </a:ext>
              </a:extLst>
            </p:cNvPr>
            <p:cNvSpPr>
              <a:spLocks noChangeArrowheads="1"/>
            </p:cNvSpPr>
            <p:nvPr/>
          </p:nvSpPr>
          <p:spPr bwMode="auto">
            <a:xfrm>
              <a:off x="7953376" y="5835652"/>
              <a:ext cx="376238" cy="223838"/>
            </a:xfrm>
            <a:prstGeom prst="rect">
              <a:avLst/>
            </a:prstGeom>
            <a:solidFill>
              <a:srgbClr val="CCFFCC">
                <a:alpha val="55293"/>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70" name="Rectangle 119">
              <a:extLst>
                <a:ext uri="{FF2B5EF4-FFF2-40B4-BE49-F238E27FC236}">
                  <a16:creationId xmlns:a16="http://schemas.microsoft.com/office/drawing/2014/main" id="{40D42DF6-AC98-4CF9-9CE3-818041239AB8}"/>
                </a:ext>
              </a:extLst>
            </p:cNvPr>
            <p:cNvSpPr>
              <a:spLocks noChangeArrowheads="1"/>
            </p:cNvSpPr>
            <p:nvPr/>
          </p:nvSpPr>
          <p:spPr bwMode="auto">
            <a:xfrm>
              <a:off x="8467726" y="5837240"/>
              <a:ext cx="379413" cy="223838"/>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grpSp>
      <p:cxnSp>
        <p:nvCxnSpPr>
          <p:cNvPr id="72" name="Straight Connector 71">
            <a:extLst>
              <a:ext uri="{FF2B5EF4-FFF2-40B4-BE49-F238E27FC236}">
                <a16:creationId xmlns:a16="http://schemas.microsoft.com/office/drawing/2014/main" id="{C43141E5-0372-4586-8C83-55C9F1BA1745}"/>
              </a:ext>
            </a:extLst>
          </p:cNvPr>
          <p:cNvCxnSpPr>
            <a:cxnSpLocks/>
          </p:cNvCxnSpPr>
          <p:nvPr/>
        </p:nvCxnSpPr>
        <p:spPr>
          <a:xfrm>
            <a:off x="2617411" y="3824640"/>
            <a:ext cx="3098197" cy="1226772"/>
          </a:xfrm>
          <a:prstGeom prst="line">
            <a:avLst/>
          </a:prstGeom>
          <a:ln w="317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13FE1E13-214F-4713-8B73-50D5D90982F7}"/>
              </a:ext>
            </a:extLst>
          </p:cNvPr>
          <p:cNvCxnSpPr>
            <a:cxnSpLocks/>
          </p:cNvCxnSpPr>
          <p:nvPr/>
        </p:nvCxnSpPr>
        <p:spPr>
          <a:xfrm>
            <a:off x="8686800" y="3810000"/>
            <a:ext cx="3098197" cy="1226772"/>
          </a:xfrm>
          <a:prstGeom prst="line">
            <a:avLst/>
          </a:prstGeom>
          <a:ln w="31750">
            <a:solidFill>
              <a:srgbClr val="0000FF"/>
            </a:solidFill>
          </a:ln>
        </p:spPr>
        <p:style>
          <a:lnRef idx="1">
            <a:schemeClr val="accent1"/>
          </a:lnRef>
          <a:fillRef idx="0">
            <a:schemeClr val="accent1"/>
          </a:fillRef>
          <a:effectRef idx="0">
            <a:schemeClr val="accent1"/>
          </a:effectRef>
          <a:fontRef idx="minor">
            <a:schemeClr val="tx1"/>
          </a:fontRef>
        </p:style>
      </p:cxnSp>
      <p:sp>
        <p:nvSpPr>
          <p:cNvPr id="75" name="TextBox 6">
            <a:extLst>
              <a:ext uri="{FF2B5EF4-FFF2-40B4-BE49-F238E27FC236}">
                <a16:creationId xmlns:a16="http://schemas.microsoft.com/office/drawing/2014/main" id="{B20A8D06-A52B-4199-8B3A-94AD5405E266}"/>
              </a:ext>
            </a:extLst>
          </p:cNvPr>
          <p:cNvSpPr txBox="1">
            <a:spLocks noChangeArrowheads="1"/>
          </p:cNvSpPr>
          <p:nvPr/>
        </p:nvSpPr>
        <p:spPr bwMode="auto">
          <a:xfrm>
            <a:off x="4118030" y="4978754"/>
            <a:ext cx="13131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dirty="0"/>
              <a:t>Subtropical</a:t>
            </a:r>
          </a:p>
        </p:txBody>
      </p:sp>
      <p:sp>
        <p:nvSpPr>
          <p:cNvPr id="76" name="TextBox 77">
            <a:extLst>
              <a:ext uri="{FF2B5EF4-FFF2-40B4-BE49-F238E27FC236}">
                <a16:creationId xmlns:a16="http://schemas.microsoft.com/office/drawing/2014/main" id="{75BBEC5F-CD8B-4D99-9AF1-196550B3F51E}"/>
              </a:ext>
            </a:extLst>
          </p:cNvPr>
          <p:cNvSpPr txBox="1">
            <a:spLocks noChangeArrowheads="1"/>
          </p:cNvSpPr>
          <p:nvPr/>
        </p:nvSpPr>
        <p:spPr bwMode="auto">
          <a:xfrm>
            <a:off x="4887277" y="4365820"/>
            <a:ext cx="9716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dirty="0"/>
              <a:t>Tropical</a:t>
            </a:r>
          </a:p>
        </p:txBody>
      </p:sp>
      <p:sp>
        <p:nvSpPr>
          <p:cNvPr id="77" name="TextBox 6">
            <a:extLst>
              <a:ext uri="{FF2B5EF4-FFF2-40B4-BE49-F238E27FC236}">
                <a16:creationId xmlns:a16="http://schemas.microsoft.com/office/drawing/2014/main" id="{1F307028-A98F-40D7-AE85-998651251C2D}"/>
              </a:ext>
            </a:extLst>
          </p:cNvPr>
          <p:cNvSpPr txBox="1">
            <a:spLocks noChangeArrowheads="1"/>
          </p:cNvSpPr>
          <p:nvPr/>
        </p:nvSpPr>
        <p:spPr bwMode="auto">
          <a:xfrm>
            <a:off x="10298740" y="4995446"/>
            <a:ext cx="13131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dirty="0"/>
              <a:t>Subtropical</a:t>
            </a:r>
          </a:p>
        </p:txBody>
      </p:sp>
      <p:sp>
        <p:nvSpPr>
          <p:cNvPr id="78" name="TextBox 77">
            <a:extLst>
              <a:ext uri="{FF2B5EF4-FFF2-40B4-BE49-F238E27FC236}">
                <a16:creationId xmlns:a16="http://schemas.microsoft.com/office/drawing/2014/main" id="{EDDA10F8-2ECA-4985-B8A0-96FFCFCDA36B}"/>
              </a:ext>
            </a:extLst>
          </p:cNvPr>
          <p:cNvSpPr txBox="1">
            <a:spLocks noChangeArrowheads="1"/>
          </p:cNvSpPr>
          <p:nvPr/>
        </p:nvSpPr>
        <p:spPr bwMode="auto">
          <a:xfrm>
            <a:off x="11067987" y="4382512"/>
            <a:ext cx="9716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dirty="0"/>
              <a:t>Tropical</a:t>
            </a:r>
          </a:p>
        </p:txBody>
      </p:sp>
    </p:spTree>
    <p:extLst>
      <p:ext uri="{BB962C8B-B14F-4D97-AF65-F5344CB8AC3E}">
        <p14:creationId xmlns:p14="http://schemas.microsoft.com/office/powerpoint/2010/main" val="4036368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3162F777-AB26-4A10-880E-35BEAA37A2BA}"/>
              </a:ext>
            </a:extLst>
          </p:cNvPr>
          <p:cNvGraphicFramePr>
            <a:graphicFrameLocks/>
          </p:cNvGraphicFramePr>
          <p:nvPr>
            <p:extLst>
              <p:ext uri="{D42A27DB-BD31-4B8C-83A1-F6EECF244321}">
                <p14:modId xmlns:p14="http://schemas.microsoft.com/office/powerpoint/2010/main" val="3737788002"/>
              </p:ext>
            </p:extLst>
          </p:nvPr>
        </p:nvGraphicFramePr>
        <p:xfrm>
          <a:off x="6797319" y="664032"/>
          <a:ext cx="4423451" cy="30697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a:extLst>
              <a:ext uri="{FF2B5EF4-FFF2-40B4-BE49-F238E27FC236}">
                <a16:creationId xmlns:a16="http://schemas.microsoft.com/office/drawing/2014/main" id="{A9BC4E07-CC7D-432C-A41C-8F444762CF12}"/>
              </a:ext>
            </a:extLst>
          </p:cNvPr>
          <p:cNvGraphicFramePr>
            <a:graphicFrameLocks/>
          </p:cNvGraphicFramePr>
          <p:nvPr>
            <p:extLst>
              <p:ext uri="{D42A27DB-BD31-4B8C-83A1-F6EECF244321}">
                <p14:modId xmlns:p14="http://schemas.microsoft.com/office/powerpoint/2010/main" val="2190867950"/>
              </p:ext>
            </p:extLst>
          </p:nvPr>
        </p:nvGraphicFramePr>
        <p:xfrm>
          <a:off x="6783100" y="3785724"/>
          <a:ext cx="4423451" cy="3069768"/>
        </p:xfrm>
        <a:graphic>
          <a:graphicData uri="http://schemas.openxmlformats.org/drawingml/2006/chart">
            <c:chart xmlns:c="http://schemas.openxmlformats.org/drawingml/2006/chart" xmlns:r="http://schemas.openxmlformats.org/officeDocument/2006/relationships" r:id="rId4"/>
          </a:graphicData>
        </a:graphic>
      </p:graphicFrame>
      <p:grpSp>
        <p:nvGrpSpPr>
          <p:cNvPr id="20" name="Group 67">
            <a:extLst>
              <a:ext uri="{FF2B5EF4-FFF2-40B4-BE49-F238E27FC236}">
                <a16:creationId xmlns:a16="http://schemas.microsoft.com/office/drawing/2014/main" id="{9045F4F0-AEBE-46F3-A1F3-62570DDCCA52}"/>
              </a:ext>
            </a:extLst>
          </p:cNvPr>
          <p:cNvGrpSpPr>
            <a:grpSpLocks/>
          </p:cNvGrpSpPr>
          <p:nvPr/>
        </p:nvGrpSpPr>
        <p:grpSpPr bwMode="auto">
          <a:xfrm>
            <a:off x="76200" y="6459537"/>
            <a:ext cx="2595563" cy="398463"/>
            <a:chOff x="96" y="4080"/>
            <a:chExt cx="1635" cy="251"/>
          </a:xfrm>
        </p:grpSpPr>
        <p:sp>
          <p:nvSpPr>
            <p:cNvPr id="21" name="Text Box 68">
              <a:extLst>
                <a:ext uri="{FF2B5EF4-FFF2-40B4-BE49-F238E27FC236}">
                  <a16:creationId xmlns:a16="http://schemas.microsoft.com/office/drawing/2014/main" id="{5F8F096A-1284-4190-831F-FF7FE999C4D8}"/>
                </a:ext>
              </a:extLst>
            </p:cNvPr>
            <p:cNvSpPr txBox="1">
              <a:spLocks noChangeArrowheads="1"/>
            </p:cNvSpPr>
            <p:nvPr/>
          </p:nvSpPr>
          <p:spPr bwMode="auto">
            <a:xfrm>
              <a:off x="385" y="4080"/>
              <a:ext cx="134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003399"/>
                  </a:solidFill>
                  <a:latin typeface="Arial" charset="0"/>
                </a:rPr>
                <a:t>Agricultural Weather Assessments</a:t>
              </a:r>
            </a:p>
          </p:txBody>
        </p:sp>
        <p:pic>
          <p:nvPicPr>
            <p:cNvPr id="22" name="Picture 69" descr="USDALOGO">
              <a:extLst>
                <a:ext uri="{FF2B5EF4-FFF2-40B4-BE49-F238E27FC236}">
                  <a16:creationId xmlns:a16="http://schemas.microsoft.com/office/drawing/2014/main" id="{2B72B22C-BFAF-4217-A9E9-6266ED3DB01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 y="4107"/>
              <a:ext cx="2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70">
              <a:extLst>
                <a:ext uri="{FF2B5EF4-FFF2-40B4-BE49-F238E27FC236}">
                  <a16:creationId xmlns:a16="http://schemas.microsoft.com/office/drawing/2014/main" id="{6CA7AE3F-9DF4-4067-85A8-F6E8A88E19A2}"/>
                </a:ext>
              </a:extLst>
            </p:cNvPr>
            <p:cNvSpPr txBox="1">
              <a:spLocks noChangeArrowheads="1"/>
            </p:cNvSpPr>
            <p:nvPr/>
          </p:nvSpPr>
          <p:spPr bwMode="auto">
            <a:xfrm>
              <a:off x="387" y="4176"/>
              <a:ext cx="128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37914C"/>
                  </a:solidFill>
                  <a:latin typeface="Arial" charset="0"/>
                </a:rPr>
                <a:t>World Agricultural Outlook Board</a:t>
              </a:r>
            </a:p>
          </p:txBody>
        </p:sp>
      </p:grpSp>
      <p:grpSp>
        <p:nvGrpSpPr>
          <p:cNvPr id="28" name="Group 27">
            <a:extLst>
              <a:ext uri="{FF2B5EF4-FFF2-40B4-BE49-F238E27FC236}">
                <a16:creationId xmlns:a16="http://schemas.microsoft.com/office/drawing/2014/main" id="{A01E9742-BBA1-4F9A-B991-37DEFEB5653B}"/>
              </a:ext>
            </a:extLst>
          </p:cNvPr>
          <p:cNvGrpSpPr/>
          <p:nvPr/>
        </p:nvGrpSpPr>
        <p:grpSpPr>
          <a:xfrm>
            <a:off x="356028" y="220606"/>
            <a:ext cx="4673172" cy="6180194"/>
            <a:chOff x="356028" y="220606"/>
            <a:chExt cx="4673172" cy="6180194"/>
          </a:xfrm>
        </p:grpSpPr>
        <p:grpSp>
          <p:nvGrpSpPr>
            <p:cNvPr id="17" name="Group 16">
              <a:extLst>
                <a:ext uri="{FF2B5EF4-FFF2-40B4-BE49-F238E27FC236}">
                  <a16:creationId xmlns:a16="http://schemas.microsoft.com/office/drawing/2014/main" id="{BF4DFBDD-F2B4-415F-9A75-D20308303EF3}"/>
                </a:ext>
              </a:extLst>
            </p:cNvPr>
            <p:cNvGrpSpPr/>
            <p:nvPr/>
          </p:nvGrpSpPr>
          <p:grpSpPr>
            <a:xfrm>
              <a:off x="605749" y="220606"/>
              <a:ext cx="4423451" cy="4572000"/>
              <a:chOff x="0" y="0"/>
              <a:chExt cx="5105400" cy="5276850"/>
            </a:xfrm>
          </p:grpSpPr>
          <p:pic>
            <p:nvPicPr>
              <p:cNvPr id="16" name="Picture 15" descr="Map&#10;&#10;Description automatically generated">
                <a:extLst>
                  <a:ext uri="{FF2B5EF4-FFF2-40B4-BE49-F238E27FC236}">
                    <a16:creationId xmlns:a16="http://schemas.microsoft.com/office/drawing/2014/main" id="{65CD5609-4FFA-4D09-97AE-DA2F24973988}"/>
                  </a:ext>
                </a:extLst>
              </p:cNvPr>
              <p:cNvPicPr>
                <a:picLocks noChangeAspect="1"/>
              </p:cNvPicPr>
              <p:nvPr/>
            </p:nvPicPr>
            <p:blipFill rotWithShape="1">
              <a:blip r:embed="rId6">
                <a:extLst>
                  <a:ext uri="{28A0092B-C50C-407E-A947-70E740481C1C}">
                    <a14:useLocalDpi xmlns:a14="http://schemas.microsoft.com/office/drawing/2010/main" val="0"/>
                  </a:ext>
                </a:extLst>
              </a:blip>
              <a:srcRect l="26083" r="22329"/>
              <a:stretch/>
            </p:blipFill>
            <p:spPr>
              <a:xfrm>
                <a:off x="0" y="0"/>
                <a:ext cx="5105400" cy="5276850"/>
              </a:xfrm>
              <a:prstGeom prst="rect">
                <a:avLst/>
              </a:prstGeom>
            </p:spPr>
          </p:pic>
          <p:sp>
            <p:nvSpPr>
              <p:cNvPr id="7" name="TextBox 6">
                <a:extLst>
                  <a:ext uri="{FF2B5EF4-FFF2-40B4-BE49-F238E27FC236}">
                    <a16:creationId xmlns:a16="http://schemas.microsoft.com/office/drawing/2014/main" id="{7CA17ADA-EC89-4F84-A337-2F798290897F}"/>
                  </a:ext>
                </a:extLst>
              </p:cNvPr>
              <p:cNvSpPr txBox="1"/>
              <p:nvPr/>
            </p:nvSpPr>
            <p:spPr>
              <a:xfrm>
                <a:off x="1600200" y="1186934"/>
                <a:ext cx="745717" cy="369332"/>
              </a:xfrm>
              <a:prstGeom prst="rect">
                <a:avLst/>
              </a:prstGeom>
              <a:noFill/>
            </p:spPr>
            <p:txBody>
              <a:bodyPr wrap="none" rtlCol="0">
                <a:spAutoFit/>
              </a:bodyPr>
              <a:lstStyle/>
              <a:p>
                <a:r>
                  <a:rPr lang="en-US" b="1" i="1" dirty="0"/>
                  <a:t>North</a:t>
                </a:r>
              </a:p>
            </p:txBody>
          </p:sp>
          <p:sp>
            <p:nvSpPr>
              <p:cNvPr id="8" name="TextBox 7">
                <a:extLst>
                  <a:ext uri="{FF2B5EF4-FFF2-40B4-BE49-F238E27FC236}">
                    <a16:creationId xmlns:a16="http://schemas.microsoft.com/office/drawing/2014/main" id="{98F5D8F7-3809-4D04-A1E6-BB64836636B1}"/>
                  </a:ext>
                </a:extLst>
              </p:cNvPr>
              <p:cNvSpPr txBox="1"/>
              <p:nvPr/>
            </p:nvSpPr>
            <p:spPr>
              <a:xfrm>
                <a:off x="3472112" y="1637866"/>
                <a:ext cx="1146981" cy="369332"/>
              </a:xfrm>
              <a:prstGeom prst="rect">
                <a:avLst/>
              </a:prstGeom>
              <a:noFill/>
            </p:spPr>
            <p:txBody>
              <a:bodyPr wrap="none" rtlCol="0">
                <a:spAutoFit/>
              </a:bodyPr>
              <a:lstStyle/>
              <a:p>
                <a:r>
                  <a:rPr lang="en-US" b="1" i="1" dirty="0"/>
                  <a:t>Northeast</a:t>
                </a:r>
              </a:p>
            </p:txBody>
          </p:sp>
          <p:sp>
            <p:nvSpPr>
              <p:cNvPr id="9" name="TextBox 8">
                <a:extLst>
                  <a:ext uri="{FF2B5EF4-FFF2-40B4-BE49-F238E27FC236}">
                    <a16:creationId xmlns:a16="http://schemas.microsoft.com/office/drawing/2014/main" id="{EAC8C126-3BA2-407A-9C8A-2D266D117343}"/>
                  </a:ext>
                </a:extLst>
              </p:cNvPr>
              <p:cNvSpPr txBox="1"/>
              <p:nvPr/>
            </p:nvSpPr>
            <p:spPr>
              <a:xfrm>
                <a:off x="2906712" y="3120504"/>
                <a:ext cx="1142171" cy="369332"/>
              </a:xfrm>
              <a:prstGeom prst="rect">
                <a:avLst/>
              </a:prstGeom>
              <a:noFill/>
            </p:spPr>
            <p:txBody>
              <a:bodyPr wrap="none" rtlCol="0">
                <a:spAutoFit/>
              </a:bodyPr>
              <a:lstStyle/>
              <a:p>
                <a:r>
                  <a:rPr lang="en-US" b="1" i="1" dirty="0"/>
                  <a:t>Southeast</a:t>
                </a:r>
              </a:p>
            </p:txBody>
          </p:sp>
          <p:sp>
            <p:nvSpPr>
              <p:cNvPr id="10" name="TextBox 9">
                <a:extLst>
                  <a:ext uri="{FF2B5EF4-FFF2-40B4-BE49-F238E27FC236}">
                    <a16:creationId xmlns:a16="http://schemas.microsoft.com/office/drawing/2014/main" id="{2008F8D7-4259-4D4C-B302-9BCE3FD0611D}"/>
                  </a:ext>
                </a:extLst>
              </p:cNvPr>
              <p:cNvSpPr txBox="1"/>
              <p:nvPr/>
            </p:nvSpPr>
            <p:spPr>
              <a:xfrm>
                <a:off x="2238053" y="4160894"/>
                <a:ext cx="737702" cy="369332"/>
              </a:xfrm>
              <a:prstGeom prst="rect">
                <a:avLst/>
              </a:prstGeom>
              <a:noFill/>
            </p:spPr>
            <p:txBody>
              <a:bodyPr wrap="none" rtlCol="0">
                <a:spAutoFit/>
              </a:bodyPr>
              <a:lstStyle/>
              <a:p>
                <a:r>
                  <a:rPr lang="en-US" b="1" i="1" dirty="0"/>
                  <a:t>South</a:t>
                </a:r>
              </a:p>
            </p:txBody>
          </p:sp>
          <p:sp>
            <p:nvSpPr>
              <p:cNvPr id="11" name="TextBox 10">
                <a:extLst>
                  <a:ext uri="{FF2B5EF4-FFF2-40B4-BE49-F238E27FC236}">
                    <a16:creationId xmlns:a16="http://schemas.microsoft.com/office/drawing/2014/main" id="{08516EDC-9ED3-47CA-BAD6-571E367C45E0}"/>
                  </a:ext>
                </a:extLst>
              </p:cNvPr>
              <p:cNvSpPr txBox="1"/>
              <p:nvPr/>
            </p:nvSpPr>
            <p:spPr>
              <a:xfrm>
                <a:off x="1893252" y="2438400"/>
                <a:ext cx="1366464" cy="369332"/>
              </a:xfrm>
              <a:prstGeom prst="rect">
                <a:avLst/>
              </a:prstGeom>
              <a:noFill/>
            </p:spPr>
            <p:txBody>
              <a:bodyPr wrap="none" rtlCol="0">
                <a:spAutoFit/>
              </a:bodyPr>
              <a:lstStyle/>
              <a:p>
                <a:r>
                  <a:rPr lang="en-US" b="1" i="1" dirty="0"/>
                  <a:t>Center-West</a:t>
                </a:r>
              </a:p>
            </p:txBody>
          </p:sp>
        </p:grpSp>
        <p:sp>
          <p:nvSpPr>
            <p:cNvPr id="4" name="TextBox 3">
              <a:extLst>
                <a:ext uri="{FF2B5EF4-FFF2-40B4-BE49-F238E27FC236}">
                  <a16:creationId xmlns:a16="http://schemas.microsoft.com/office/drawing/2014/main" id="{0CB85FF0-E358-4D90-95C3-E35B62CF6595}"/>
                </a:ext>
              </a:extLst>
            </p:cNvPr>
            <p:cNvSpPr txBox="1"/>
            <p:nvPr/>
          </p:nvSpPr>
          <p:spPr>
            <a:xfrm>
              <a:off x="356028" y="4646474"/>
              <a:ext cx="1374479" cy="1754326"/>
            </a:xfrm>
            <a:prstGeom prst="rect">
              <a:avLst/>
            </a:prstGeom>
            <a:noFill/>
          </p:spPr>
          <p:txBody>
            <a:bodyPr wrap="none" rtlCol="0">
              <a:spAutoFit/>
            </a:bodyPr>
            <a:lstStyle/>
            <a:p>
              <a:pPr algn="r"/>
              <a:r>
                <a:rPr lang="en-US" dirty="0"/>
                <a:t> </a:t>
              </a:r>
            </a:p>
            <a:p>
              <a:pPr algn="r"/>
              <a:r>
                <a:rPr lang="en-US" b="1" dirty="0"/>
                <a:t>South</a:t>
              </a:r>
            </a:p>
            <a:p>
              <a:pPr algn="r"/>
              <a:r>
                <a:rPr lang="en-US" b="1" dirty="0"/>
                <a:t>Center-West</a:t>
              </a:r>
            </a:p>
            <a:p>
              <a:pPr algn="r"/>
              <a:r>
                <a:rPr lang="en-US" b="1" dirty="0"/>
                <a:t>Southeast</a:t>
              </a:r>
            </a:p>
            <a:p>
              <a:pPr algn="r"/>
              <a:r>
                <a:rPr lang="en-US" b="1" dirty="0"/>
                <a:t>Northeast</a:t>
              </a:r>
            </a:p>
            <a:p>
              <a:pPr algn="r"/>
              <a:r>
                <a:rPr lang="en-US" b="1" dirty="0"/>
                <a:t>North</a:t>
              </a:r>
            </a:p>
          </p:txBody>
        </p:sp>
        <p:sp>
          <p:nvSpPr>
            <p:cNvPr id="5" name="TextBox 4">
              <a:extLst>
                <a:ext uri="{FF2B5EF4-FFF2-40B4-BE49-F238E27FC236}">
                  <a16:creationId xmlns:a16="http://schemas.microsoft.com/office/drawing/2014/main" id="{06D69961-DEE7-4B13-8C60-EE22C41A1858}"/>
                </a:ext>
              </a:extLst>
            </p:cNvPr>
            <p:cNvSpPr txBox="1"/>
            <p:nvPr/>
          </p:nvSpPr>
          <p:spPr>
            <a:xfrm>
              <a:off x="2903121" y="4640206"/>
              <a:ext cx="957313" cy="1754326"/>
            </a:xfrm>
            <a:prstGeom prst="rect">
              <a:avLst/>
            </a:prstGeom>
            <a:noFill/>
          </p:spPr>
          <p:txBody>
            <a:bodyPr wrap="none" rtlCol="0">
              <a:spAutoFit/>
            </a:bodyPr>
            <a:lstStyle/>
            <a:p>
              <a:pPr algn="ctr"/>
              <a:r>
                <a:rPr lang="en-US" b="1" u="sng" dirty="0"/>
                <a:t>2017-19</a:t>
              </a:r>
            </a:p>
            <a:p>
              <a:pPr algn="ctr"/>
              <a:r>
                <a:rPr lang="en-US" dirty="0"/>
                <a:t>31%</a:t>
              </a:r>
            </a:p>
            <a:p>
              <a:pPr algn="ctr"/>
              <a:r>
                <a:rPr lang="en-US" dirty="0"/>
                <a:t>47%</a:t>
              </a:r>
            </a:p>
            <a:p>
              <a:pPr algn="ctr"/>
              <a:r>
                <a:rPr lang="en-US" dirty="0"/>
                <a:t>  8%</a:t>
              </a:r>
            </a:p>
            <a:p>
              <a:pPr algn="ctr"/>
              <a:r>
                <a:rPr lang="en-US" dirty="0"/>
                <a:t>  9%</a:t>
              </a:r>
            </a:p>
            <a:p>
              <a:pPr algn="ctr"/>
              <a:r>
                <a:rPr lang="en-US" dirty="0"/>
                <a:t>  5%</a:t>
              </a:r>
            </a:p>
          </p:txBody>
        </p:sp>
        <p:sp>
          <p:nvSpPr>
            <p:cNvPr id="6" name="TextBox 5">
              <a:extLst>
                <a:ext uri="{FF2B5EF4-FFF2-40B4-BE49-F238E27FC236}">
                  <a16:creationId xmlns:a16="http://schemas.microsoft.com/office/drawing/2014/main" id="{38F34B11-CCE1-4D99-B62D-1993CA31AA8A}"/>
                </a:ext>
              </a:extLst>
            </p:cNvPr>
            <p:cNvSpPr txBox="1"/>
            <p:nvPr/>
          </p:nvSpPr>
          <p:spPr>
            <a:xfrm>
              <a:off x="1828563" y="4640206"/>
              <a:ext cx="957313" cy="1754326"/>
            </a:xfrm>
            <a:prstGeom prst="rect">
              <a:avLst/>
            </a:prstGeom>
            <a:noFill/>
          </p:spPr>
          <p:txBody>
            <a:bodyPr wrap="none" rtlCol="0">
              <a:spAutoFit/>
            </a:bodyPr>
            <a:lstStyle/>
            <a:p>
              <a:pPr algn="ctr"/>
              <a:r>
                <a:rPr lang="en-US" b="1" u="sng" dirty="0"/>
                <a:t>1990-92</a:t>
              </a:r>
            </a:p>
            <a:p>
              <a:pPr algn="ctr"/>
              <a:r>
                <a:rPr lang="en-US" dirty="0"/>
                <a:t>47%</a:t>
              </a:r>
            </a:p>
            <a:p>
              <a:pPr algn="ctr"/>
              <a:r>
                <a:rPr lang="en-US" dirty="0"/>
                <a:t>39%</a:t>
              </a:r>
            </a:p>
            <a:p>
              <a:pPr algn="ctr"/>
              <a:r>
                <a:rPr lang="en-US" dirty="0"/>
                <a:t>11%</a:t>
              </a:r>
            </a:p>
            <a:p>
              <a:pPr algn="ctr"/>
              <a:r>
                <a:rPr lang="en-US" dirty="0"/>
                <a:t>  3%</a:t>
              </a:r>
            </a:p>
            <a:p>
              <a:pPr algn="ctr"/>
              <a:r>
                <a:rPr lang="en-US" dirty="0"/>
                <a:t>&lt;1%</a:t>
              </a:r>
            </a:p>
          </p:txBody>
        </p:sp>
        <p:sp>
          <p:nvSpPr>
            <p:cNvPr id="24" name="TextBox 23">
              <a:extLst>
                <a:ext uri="{FF2B5EF4-FFF2-40B4-BE49-F238E27FC236}">
                  <a16:creationId xmlns:a16="http://schemas.microsoft.com/office/drawing/2014/main" id="{FD04F183-5287-4883-AD11-CE4EDA51EEF7}"/>
                </a:ext>
              </a:extLst>
            </p:cNvPr>
            <p:cNvSpPr txBox="1"/>
            <p:nvPr/>
          </p:nvSpPr>
          <p:spPr>
            <a:xfrm>
              <a:off x="4105999" y="4640206"/>
              <a:ext cx="889090" cy="1754326"/>
            </a:xfrm>
            <a:prstGeom prst="rect">
              <a:avLst/>
            </a:prstGeom>
            <a:noFill/>
          </p:spPr>
          <p:txBody>
            <a:bodyPr wrap="none" rtlCol="0">
              <a:spAutoFit/>
            </a:bodyPr>
            <a:lstStyle/>
            <a:p>
              <a:pPr algn="ctr"/>
              <a:r>
                <a:rPr lang="en-US" b="1" u="sng" dirty="0"/>
                <a:t>Change</a:t>
              </a:r>
            </a:p>
            <a:p>
              <a:pPr algn="ctr"/>
              <a:r>
                <a:rPr lang="en-US" b="1" dirty="0">
                  <a:solidFill>
                    <a:srgbClr val="FF0000"/>
                  </a:solidFill>
                </a:rPr>
                <a:t>-16</a:t>
              </a:r>
            </a:p>
            <a:p>
              <a:pPr algn="ctr"/>
              <a:r>
                <a:rPr lang="en-US" b="1" dirty="0">
                  <a:solidFill>
                    <a:srgbClr val="006600"/>
                  </a:solidFill>
                </a:rPr>
                <a:t>+12</a:t>
              </a:r>
            </a:p>
            <a:p>
              <a:pPr algn="ctr"/>
              <a:r>
                <a:rPr lang="en-US" b="1" dirty="0"/>
                <a:t>  </a:t>
              </a:r>
              <a:r>
                <a:rPr lang="en-US" b="1" dirty="0">
                  <a:solidFill>
                    <a:srgbClr val="FF0000"/>
                  </a:solidFill>
                </a:rPr>
                <a:t>-3</a:t>
              </a:r>
            </a:p>
            <a:p>
              <a:pPr algn="ctr"/>
              <a:r>
                <a:rPr lang="en-US" b="1" dirty="0"/>
                <a:t>  </a:t>
              </a:r>
              <a:r>
                <a:rPr lang="en-US" b="1" dirty="0">
                  <a:solidFill>
                    <a:srgbClr val="006600"/>
                  </a:solidFill>
                </a:rPr>
                <a:t>+6</a:t>
              </a:r>
            </a:p>
            <a:p>
              <a:pPr algn="ctr"/>
              <a:r>
                <a:rPr lang="en-US" b="1" dirty="0">
                  <a:solidFill>
                    <a:srgbClr val="006600"/>
                  </a:solidFill>
                </a:rPr>
                <a:t>  +5</a:t>
              </a:r>
            </a:p>
          </p:txBody>
        </p:sp>
      </p:grpSp>
      <p:sp>
        <p:nvSpPr>
          <p:cNvPr id="25" name="TextBox 24">
            <a:extLst>
              <a:ext uri="{FF2B5EF4-FFF2-40B4-BE49-F238E27FC236}">
                <a16:creationId xmlns:a16="http://schemas.microsoft.com/office/drawing/2014/main" id="{024FBF41-BB3A-4401-92D7-C0C7C97B239A}"/>
              </a:ext>
            </a:extLst>
          </p:cNvPr>
          <p:cNvSpPr txBox="1"/>
          <p:nvPr/>
        </p:nvSpPr>
        <p:spPr>
          <a:xfrm>
            <a:off x="5257800" y="6536323"/>
            <a:ext cx="1590948" cy="338554"/>
          </a:xfrm>
          <a:prstGeom prst="rect">
            <a:avLst/>
          </a:prstGeom>
          <a:noFill/>
        </p:spPr>
        <p:txBody>
          <a:bodyPr wrap="none" rtlCol="0">
            <a:spAutoFit/>
          </a:bodyPr>
          <a:lstStyle/>
          <a:p>
            <a:r>
              <a:rPr lang="en-US" sz="1600" b="1" dirty="0"/>
              <a:t>*Source: CONAB</a:t>
            </a:r>
          </a:p>
        </p:txBody>
      </p:sp>
      <p:sp>
        <p:nvSpPr>
          <p:cNvPr id="27" name="TextBox 26">
            <a:extLst>
              <a:ext uri="{FF2B5EF4-FFF2-40B4-BE49-F238E27FC236}">
                <a16:creationId xmlns:a16="http://schemas.microsoft.com/office/drawing/2014/main" id="{05944763-F535-4E00-AE2F-55AB1FF7B67E}"/>
              </a:ext>
            </a:extLst>
          </p:cNvPr>
          <p:cNvSpPr txBox="1"/>
          <p:nvPr/>
        </p:nvSpPr>
        <p:spPr>
          <a:xfrm>
            <a:off x="2983236" y="33676"/>
            <a:ext cx="6236964" cy="646331"/>
          </a:xfrm>
          <a:prstGeom prst="rect">
            <a:avLst/>
          </a:prstGeom>
          <a:noFill/>
        </p:spPr>
        <p:txBody>
          <a:bodyPr wrap="none" rtlCol="0">
            <a:spAutoFit/>
          </a:bodyPr>
          <a:lstStyle/>
          <a:p>
            <a:pPr algn="ctr"/>
            <a:r>
              <a:rPr lang="en-US" sz="2000" b="1" dirty="0"/>
              <a:t>Brazil Soybeans: Regional Changes in Soybean Production</a:t>
            </a:r>
          </a:p>
          <a:p>
            <a:pPr algn="ctr"/>
            <a:r>
              <a:rPr lang="en-US" sz="1600" dirty="0"/>
              <a:t>*1990-92 versus 2017-19</a:t>
            </a:r>
          </a:p>
        </p:txBody>
      </p:sp>
      <p:sp>
        <p:nvSpPr>
          <p:cNvPr id="29" name="TextBox 28">
            <a:extLst>
              <a:ext uri="{FF2B5EF4-FFF2-40B4-BE49-F238E27FC236}">
                <a16:creationId xmlns:a16="http://schemas.microsoft.com/office/drawing/2014/main" id="{2A1F89BD-D438-4DAF-A521-D06259E160EE}"/>
              </a:ext>
            </a:extLst>
          </p:cNvPr>
          <p:cNvSpPr txBox="1"/>
          <p:nvPr/>
        </p:nvSpPr>
        <p:spPr>
          <a:xfrm>
            <a:off x="7146777" y="1790418"/>
            <a:ext cx="684803" cy="338554"/>
          </a:xfrm>
          <a:prstGeom prst="rect">
            <a:avLst/>
          </a:prstGeom>
          <a:noFill/>
        </p:spPr>
        <p:txBody>
          <a:bodyPr wrap="none" rtlCol="0">
            <a:spAutoFit/>
          </a:bodyPr>
          <a:lstStyle/>
          <a:p>
            <a:r>
              <a:rPr lang="en-US" sz="1600" b="1" i="1" dirty="0"/>
              <a:t>South</a:t>
            </a:r>
          </a:p>
        </p:txBody>
      </p:sp>
      <p:sp>
        <p:nvSpPr>
          <p:cNvPr id="30" name="TextBox 29">
            <a:extLst>
              <a:ext uri="{FF2B5EF4-FFF2-40B4-BE49-F238E27FC236}">
                <a16:creationId xmlns:a16="http://schemas.microsoft.com/office/drawing/2014/main" id="{9C6C32C2-DF5A-44FA-ABC0-5659D31D3588}"/>
              </a:ext>
            </a:extLst>
          </p:cNvPr>
          <p:cNvSpPr txBox="1"/>
          <p:nvPr/>
        </p:nvSpPr>
        <p:spPr>
          <a:xfrm>
            <a:off x="7186323" y="4505657"/>
            <a:ext cx="684803" cy="338554"/>
          </a:xfrm>
          <a:prstGeom prst="rect">
            <a:avLst/>
          </a:prstGeom>
          <a:noFill/>
        </p:spPr>
        <p:txBody>
          <a:bodyPr wrap="none" rtlCol="0">
            <a:spAutoFit/>
          </a:bodyPr>
          <a:lstStyle/>
          <a:p>
            <a:r>
              <a:rPr lang="en-US" sz="1600" b="1" i="1" dirty="0"/>
              <a:t>South</a:t>
            </a:r>
          </a:p>
        </p:txBody>
      </p:sp>
      <p:sp>
        <p:nvSpPr>
          <p:cNvPr id="31" name="TextBox 30">
            <a:extLst>
              <a:ext uri="{FF2B5EF4-FFF2-40B4-BE49-F238E27FC236}">
                <a16:creationId xmlns:a16="http://schemas.microsoft.com/office/drawing/2014/main" id="{4957492C-3441-43F6-A8D4-AAAA1A5C2CE7}"/>
              </a:ext>
            </a:extLst>
          </p:cNvPr>
          <p:cNvSpPr txBox="1"/>
          <p:nvPr/>
        </p:nvSpPr>
        <p:spPr>
          <a:xfrm>
            <a:off x="10147518" y="2576855"/>
            <a:ext cx="1230273" cy="338554"/>
          </a:xfrm>
          <a:prstGeom prst="rect">
            <a:avLst/>
          </a:prstGeom>
          <a:noFill/>
        </p:spPr>
        <p:txBody>
          <a:bodyPr wrap="none" rtlCol="0">
            <a:spAutoFit/>
          </a:bodyPr>
          <a:lstStyle/>
          <a:p>
            <a:r>
              <a:rPr lang="en-US" sz="1600" b="1" i="1" dirty="0"/>
              <a:t>Center-West</a:t>
            </a:r>
          </a:p>
        </p:txBody>
      </p:sp>
      <p:sp>
        <p:nvSpPr>
          <p:cNvPr id="32" name="TextBox 31">
            <a:extLst>
              <a:ext uri="{FF2B5EF4-FFF2-40B4-BE49-F238E27FC236}">
                <a16:creationId xmlns:a16="http://schemas.microsoft.com/office/drawing/2014/main" id="{68EBE823-10F0-4BA4-8DBF-D809CC5FCF3C}"/>
              </a:ext>
            </a:extLst>
          </p:cNvPr>
          <p:cNvSpPr txBox="1"/>
          <p:nvPr/>
        </p:nvSpPr>
        <p:spPr>
          <a:xfrm>
            <a:off x="10147517" y="5851849"/>
            <a:ext cx="1230273" cy="338554"/>
          </a:xfrm>
          <a:prstGeom prst="rect">
            <a:avLst/>
          </a:prstGeom>
          <a:noFill/>
        </p:spPr>
        <p:txBody>
          <a:bodyPr wrap="none" rtlCol="0">
            <a:spAutoFit/>
          </a:bodyPr>
          <a:lstStyle/>
          <a:p>
            <a:r>
              <a:rPr lang="en-US" sz="1600" b="1" i="1" dirty="0"/>
              <a:t>Center-West</a:t>
            </a:r>
          </a:p>
        </p:txBody>
      </p:sp>
      <p:sp>
        <p:nvSpPr>
          <p:cNvPr id="33" name="TextBox 32">
            <a:extLst>
              <a:ext uri="{FF2B5EF4-FFF2-40B4-BE49-F238E27FC236}">
                <a16:creationId xmlns:a16="http://schemas.microsoft.com/office/drawing/2014/main" id="{727A587F-123C-425A-8AAB-24BE9C10490F}"/>
              </a:ext>
            </a:extLst>
          </p:cNvPr>
          <p:cNvSpPr txBox="1"/>
          <p:nvPr/>
        </p:nvSpPr>
        <p:spPr>
          <a:xfrm>
            <a:off x="8686800" y="3421208"/>
            <a:ext cx="1036630" cy="338554"/>
          </a:xfrm>
          <a:prstGeom prst="rect">
            <a:avLst/>
          </a:prstGeom>
          <a:noFill/>
        </p:spPr>
        <p:txBody>
          <a:bodyPr wrap="none" rtlCol="0">
            <a:spAutoFit/>
          </a:bodyPr>
          <a:lstStyle/>
          <a:p>
            <a:r>
              <a:rPr lang="en-US" sz="1600" b="1" i="1" dirty="0"/>
              <a:t>Southeast</a:t>
            </a:r>
          </a:p>
        </p:txBody>
      </p:sp>
      <p:sp>
        <p:nvSpPr>
          <p:cNvPr id="34" name="TextBox 33">
            <a:extLst>
              <a:ext uri="{FF2B5EF4-FFF2-40B4-BE49-F238E27FC236}">
                <a16:creationId xmlns:a16="http://schemas.microsoft.com/office/drawing/2014/main" id="{16978E69-5894-40E5-9E55-3F86E4D3D0B8}"/>
              </a:ext>
            </a:extLst>
          </p:cNvPr>
          <p:cNvSpPr txBox="1"/>
          <p:nvPr/>
        </p:nvSpPr>
        <p:spPr>
          <a:xfrm>
            <a:off x="7010409" y="6024691"/>
            <a:ext cx="1036630" cy="338554"/>
          </a:xfrm>
          <a:prstGeom prst="rect">
            <a:avLst/>
          </a:prstGeom>
          <a:noFill/>
        </p:spPr>
        <p:txBody>
          <a:bodyPr wrap="none" rtlCol="0">
            <a:spAutoFit/>
          </a:bodyPr>
          <a:lstStyle/>
          <a:p>
            <a:r>
              <a:rPr lang="en-US" sz="1600" b="1" i="1" dirty="0"/>
              <a:t>Southeast</a:t>
            </a:r>
          </a:p>
        </p:txBody>
      </p:sp>
      <p:sp>
        <p:nvSpPr>
          <p:cNvPr id="35" name="TextBox 34">
            <a:extLst>
              <a:ext uri="{FF2B5EF4-FFF2-40B4-BE49-F238E27FC236}">
                <a16:creationId xmlns:a16="http://schemas.microsoft.com/office/drawing/2014/main" id="{D7A8E71C-74A1-4F9A-A897-1A1C2D674F5F}"/>
              </a:ext>
            </a:extLst>
          </p:cNvPr>
          <p:cNvSpPr txBox="1"/>
          <p:nvPr/>
        </p:nvSpPr>
        <p:spPr>
          <a:xfrm>
            <a:off x="9778302" y="4144369"/>
            <a:ext cx="1038233" cy="338554"/>
          </a:xfrm>
          <a:prstGeom prst="rect">
            <a:avLst/>
          </a:prstGeom>
          <a:noFill/>
        </p:spPr>
        <p:txBody>
          <a:bodyPr wrap="none" rtlCol="0">
            <a:spAutoFit/>
          </a:bodyPr>
          <a:lstStyle/>
          <a:p>
            <a:r>
              <a:rPr lang="en-US" sz="1600" b="1" i="1" dirty="0"/>
              <a:t>Northeast</a:t>
            </a:r>
          </a:p>
        </p:txBody>
      </p:sp>
      <p:sp>
        <p:nvSpPr>
          <p:cNvPr id="36" name="TextBox 35">
            <a:extLst>
              <a:ext uri="{FF2B5EF4-FFF2-40B4-BE49-F238E27FC236}">
                <a16:creationId xmlns:a16="http://schemas.microsoft.com/office/drawing/2014/main" id="{7A5B087B-34CB-4884-A320-7A08F6F39F5F}"/>
              </a:ext>
            </a:extLst>
          </p:cNvPr>
          <p:cNvSpPr txBox="1"/>
          <p:nvPr/>
        </p:nvSpPr>
        <p:spPr>
          <a:xfrm>
            <a:off x="9382060" y="612108"/>
            <a:ext cx="1038233" cy="338554"/>
          </a:xfrm>
          <a:prstGeom prst="rect">
            <a:avLst/>
          </a:prstGeom>
          <a:noFill/>
        </p:spPr>
        <p:txBody>
          <a:bodyPr wrap="none" rtlCol="0">
            <a:spAutoFit/>
          </a:bodyPr>
          <a:lstStyle/>
          <a:p>
            <a:r>
              <a:rPr lang="en-US" sz="1600" b="1" i="1" dirty="0"/>
              <a:t>Northeast</a:t>
            </a:r>
          </a:p>
        </p:txBody>
      </p:sp>
      <p:sp>
        <p:nvSpPr>
          <p:cNvPr id="37" name="TextBox 36">
            <a:extLst>
              <a:ext uri="{FF2B5EF4-FFF2-40B4-BE49-F238E27FC236}">
                <a16:creationId xmlns:a16="http://schemas.microsoft.com/office/drawing/2014/main" id="{6B65B398-0285-456E-BFA9-261B50C4B21E}"/>
              </a:ext>
            </a:extLst>
          </p:cNvPr>
          <p:cNvSpPr txBox="1"/>
          <p:nvPr/>
        </p:nvSpPr>
        <p:spPr>
          <a:xfrm>
            <a:off x="8001000" y="612108"/>
            <a:ext cx="1107996" cy="338554"/>
          </a:xfrm>
          <a:prstGeom prst="rect">
            <a:avLst/>
          </a:prstGeom>
          <a:noFill/>
        </p:spPr>
        <p:txBody>
          <a:bodyPr wrap="none" rtlCol="0">
            <a:spAutoFit/>
          </a:bodyPr>
          <a:lstStyle/>
          <a:p>
            <a:r>
              <a:rPr lang="en-US" sz="1600" b="1" i="1" dirty="0"/>
              <a:t>North (&lt; 1)</a:t>
            </a:r>
          </a:p>
        </p:txBody>
      </p:sp>
      <p:sp>
        <p:nvSpPr>
          <p:cNvPr id="38" name="TextBox 37">
            <a:extLst>
              <a:ext uri="{FF2B5EF4-FFF2-40B4-BE49-F238E27FC236}">
                <a16:creationId xmlns:a16="http://schemas.microsoft.com/office/drawing/2014/main" id="{AB44C54D-B47B-46D8-B8EB-9253DB0827D7}"/>
              </a:ext>
            </a:extLst>
          </p:cNvPr>
          <p:cNvSpPr txBox="1"/>
          <p:nvPr/>
        </p:nvSpPr>
        <p:spPr>
          <a:xfrm>
            <a:off x="8845006" y="3811686"/>
            <a:ext cx="679994" cy="338554"/>
          </a:xfrm>
          <a:prstGeom prst="rect">
            <a:avLst/>
          </a:prstGeom>
          <a:noFill/>
        </p:spPr>
        <p:txBody>
          <a:bodyPr wrap="none" rtlCol="0">
            <a:spAutoFit/>
          </a:bodyPr>
          <a:lstStyle/>
          <a:p>
            <a:r>
              <a:rPr lang="en-US" sz="1600" b="1" i="1" dirty="0"/>
              <a:t>North</a:t>
            </a:r>
          </a:p>
        </p:txBody>
      </p:sp>
      <p:cxnSp>
        <p:nvCxnSpPr>
          <p:cNvPr id="40" name="Straight Connector 39">
            <a:extLst>
              <a:ext uri="{FF2B5EF4-FFF2-40B4-BE49-F238E27FC236}">
                <a16:creationId xmlns:a16="http://schemas.microsoft.com/office/drawing/2014/main" id="{70CC1834-6786-420D-B9E6-DF4C25D25275}"/>
              </a:ext>
            </a:extLst>
          </p:cNvPr>
          <p:cNvCxnSpPr>
            <a:cxnSpLocks/>
          </p:cNvCxnSpPr>
          <p:nvPr/>
        </p:nvCxnSpPr>
        <p:spPr>
          <a:xfrm flipH="1">
            <a:off x="9144000" y="885526"/>
            <a:ext cx="538426" cy="1812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797B752-D943-4FF5-8795-2400C92E9112}"/>
              </a:ext>
            </a:extLst>
          </p:cNvPr>
          <p:cNvCxnSpPr>
            <a:cxnSpLocks/>
          </p:cNvCxnSpPr>
          <p:nvPr/>
        </p:nvCxnSpPr>
        <p:spPr>
          <a:xfrm>
            <a:off x="8610600" y="885526"/>
            <a:ext cx="384226"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874FFEC-C285-4E4D-AE44-4345FD789266}"/>
              </a:ext>
            </a:extLst>
          </p:cNvPr>
          <p:cNvSpPr txBox="1"/>
          <p:nvPr/>
        </p:nvSpPr>
        <p:spPr>
          <a:xfrm>
            <a:off x="10469147" y="1928917"/>
            <a:ext cx="1212191" cy="461665"/>
          </a:xfrm>
          <a:prstGeom prst="rect">
            <a:avLst/>
          </a:prstGeom>
          <a:noFill/>
        </p:spPr>
        <p:txBody>
          <a:bodyPr wrap="none" rtlCol="0">
            <a:spAutoFit/>
          </a:bodyPr>
          <a:lstStyle/>
          <a:p>
            <a:r>
              <a:rPr lang="en-US" sz="2400" b="1" dirty="0"/>
              <a:t>1990-92</a:t>
            </a:r>
          </a:p>
        </p:txBody>
      </p:sp>
      <p:sp>
        <p:nvSpPr>
          <p:cNvPr id="39" name="TextBox 38">
            <a:extLst>
              <a:ext uri="{FF2B5EF4-FFF2-40B4-BE49-F238E27FC236}">
                <a16:creationId xmlns:a16="http://schemas.microsoft.com/office/drawing/2014/main" id="{6E6FFB6C-99A6-4BF8-BE8C-9774C88763F3}"/>
              </a:ext>
            </a:extLst>
          </p:cNvPr>
          <p:cNvSpPr txBox="1"/>
          <p:nvPr/>
        </p:nvSpPr>
        <p:spPr>
          <a:xfrm>
            <a:off x="10461473" y="5102726"/>
            <a:ext cx="1212191" cy="461665"/>
          </a:xfrm>
          <a:prstGeom prst="rect">
            <a:avLst/>
          </a:prstGeom>
          <a:noFill/>
        </p:spPr>
        <p:txBody>
          <a:bodyPr wrap="none" rtlCol="0">
            <a:spAutoFit/>
          </a:bodyPr>
          <a:lstStyle/>
          <a:p>
            <a:r>
              <a:rPr lang="en-US" sz="2400" b="1" dirty="0"/>
              <a:t>2017-19</a:t>
            </a:r>
          </a:p>
        </p:txBody>
      </p:sp>
    </p:spTree>
    <p:extLst>
      <p:ext uri="{BB962C8B-B14F-4D97-AF65-F5344CB8AC3E}">
        <p14:creationId xmlns:p14="http://schemas.microsoft.com/office/powerpoint/2010/main" val="744369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extLst>
              <p:ext uri="{D42A27DB-BD31-4B8C-83A1-F6EECF244321}">
                <p14:modId xmlns:p14="http://schemas.microsoft.com/office/powerpoint/2010/main" val="4256809061"/>
              </p:ext>
            </p:extLst>
          </p:nvPr>
        </p:nvGraphicFramePr>
        <p:xfrm>
          <a:off x="555168" y="-1"/>
          <a:ext cx="10105398" cy="6858001"/>
        </p:xfrm>
        <a:graphic>
          <a:graphicData uri="http://schemas.openxmlformats.org/presentationml/2006/ole">
            <mc:AlternateContent xmlns:mc="http://schemas.openxmlformats.org/markup-compatibility/2006">
              <mc:Choice xmlns:v="urn:schemas-microsoft-com:vml" Requires="v">
                <p:oleObj spid="_x0000_s10458" name="Chart" r:id="rId3" imgW="5086502" imgH="3733800" progId="Excel.Chart.8">
                  <p:embed/>
                </p:oleObj>
              </mc:Choice>
              <mc:Fallback>
                <p:oleObj name="Chart" r:id="rId3" imgW="5086502" imgH="3733800" progId="Excel.Chart.8">
                  <p:embed/>
                  <p:pic>
                    <p:nvPicPr>
                      <p:cNvPr id="614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168" y="-1"/>
                        <a:ext cx="10105398" cy="6858001"/>
                      </a:xfrm>
                      <a:prstGeom prst="rect">
                        <a:avLst/>
                      </a:prstGeom>
                      <a:noFill/>
                      <a:ln>
                        <a:noFill/>
                      </a:ln>
                      <a:effectLst/>
                    </p:spPr>
                  </p:pic>
                </p:oleObj>
              </mc:Fallback>
            </mc:AlternateContent>
          </a:graphicData>
        </a:graphic>
      </p:graphicFrame>
      <p:grpSp>
        <p:nvGrpSpPr>
          <p:cNvPr id="15" name="Group 67"/>
          <p:cNvGrpSpPr>
            <a:grpSpLocks/>
          </p:cNvGrpSpPr>
          <p:nvPr/>
        </p:nvGrpSpPr>
        <p:grpSpPr bwMode="auto">
          <a:xfrm>
            <a:off x="76200" y="6459537"/>
            <a:ext cx="2595563" cy="398463"/>
            <a:chOff x="96" y="4080"/>
            <a:chExt cx="1635" cy="251"/>
          </a:xfrm>
        </p:grpSpPr>
        <p:sp>
          <p:nvSpPr>
            <p:cNvPr id="16" name="Text Box 68"/>
            <p:cNvSpPr txBox="1">
              <a:spLocks noChangeArrowheads="1"/>
            </p:cNvSpPr>
            <p:nvPr/>
          </p:nvSpPr>
          <p:spPr bwMode="auto">
            <a:xfrm>
              <a:off x="385" y="4080"/>
              <a:ext cx="134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003399"/>
                  </a:solidFill>
                  <a:latin typeface="Arial" charset="0"/>
                </a:rPr>
                <a:t>Agricultural Weather Assessments</a:t>
              </a:r>
            </a:p>
          </p:txBody>
        </p:sp>
        <p:pic>
          <p:nvPicPr>
            <p:cNvPr id="17" name="Picture 69" descr="USDA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 y="4107"/>
              <a:ext cx="2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70"/>
            <p:cNvSpPr txBox="1">
              <a:spLocks noChangeArrowheads="1"/>
            </p:cNvSpPr>
            <p:nvPr/>
          </p:nvSpPr>
          <p:spPr bwMode="auto">
            <a:xfrm>
              <a:off x="387" y="4176"/>
              <a:ext cx="128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37914C"/>
                  </a:solidFill>
                  <a:latin typeface="Arial" charset="0"/>
                </a:rPr>
                <a:t>World Agricultural Outlook Board</a:t>
              </a:r>
            </a:p>
          </p:txBody>
        </p:sp>
      </p:grpSp>
      <p:cxnSp>
        <p:nvCxnSpPr>
          <p:cNvPr id="3" name="Straight Connector 2">
            <a:extLst>
              <a:ext uri="{FF2B5EF4-FFF2-40B4-BE49-F238E27FC236}">
                <a16:creationId xmlns:a16="http://schemas.microsoft.com/office/drawing/2014/main" id="{C5AB7D61-2296-47B2-BD14-1F64269F1907}"/>
              </a:ext>
            </a:extLst>
          </p:cNvPr>
          <p:cNvCxnSpPr>
            <a:cxnSpLocks/>
          </p:cNvCxnSpPr>
          <p:nvPr/>
        </p:nvCxnSpPr>
        <p:spPr>
          <a:xfrm flipV="1">
            <a:off x="8218449" y="1611546"/>
            <a:ext cx="1471383" cy="846578"/>
          </a:xfrm>
          <a:prstGeom prst="line">
            <a:avLst/>
          </a:prstGeom>
          <a:ln w="22225">
            <a:solidFill>
              <a:srgbClr val="0033CC"/>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31EB0F0-279D-4854-9E57-35662C0E23AC}"/>
              </a:ext>
            </a:extLst>
          </p:cNvPr>
          <p:cNvSpPr txBox="1"/>
          <p:nvPr/>
        </p:nvSpPr>
        <p:spPr>
          <a:xfrm>
            <a:off x="9601200" y="1031677"/>
            <a:ext cx="2362201" cy="923330"/>
          </a:xfrm>
          <a:prstGeom prst="rect">
            <a:avLst/>
          </a:prstGeom>
          <a:solidFill>
            <a:schemeClr val="bg1"/>
          </a:solidFill>
        </p:spPr>
        <p:txBody>
          <a:bodyPr wrap="square" rtlCol="0">
            <a:spAutoFit/>
          </a:bodyPr>
          <a:lstStyle/>
          <a:p>
            <a:pPr algn="ctr"/>
            <a:r>
              <a:rPr lang="en-US" i="1" dirty="0"/>
              <a:t>Mato Grosso experiences a distinct wet and dry season.</a:t>
            </a:r>
          </a:p>
        </p:txBody>
      </p:sp>
      <p:sp>
        <p:nvSpPr>
          <p:cNvPr id="20" name="TextBox 19">
            <a:extLst>
              <a:ext uri="{FF2B5EF4-FFF2-40B4-BE49-F238E27FC236}">
                <a16:creationId xmlns:a16="http://schemas.microsoft.com/office/drawing/2014/main" id="{9D0241F9-9466-4509-8DD5-2B4BD0738BEC}"/>
              </a:ext>
            </a:extLst>
          </p:cNvPr>
          <p:cNvSpPr txBox="1"/>
          <p:nvPr/>
        </p:nvSpPr>
        <p:spPr>
          <a:xfrm>
            <a:off x="9689832" y="2140041"/>
            <a:ext cx="2362201" cy="923330"/>
          </a:xfrm>
          <a:prstGeom prst="rect">
            <a:avLst/>
          </a:prstGeom>
          <a:solidFill>
            <a:schemeClr val="bg1"/>
          </a:solidFill>
        </p:spPr>
        <p:txBody>
          <a:bodyPr wrap="square" rtlCol="0">
            <a:spAutoFit/>
          </a:bodyPr>
          <a:lstStyle/>
          <a:p>
            <a:pPr algn="ctr"/>
            <a:r>
              <a:rPr lang="en-US" i="1" dirty="0"/>
              <a:t>Parana typically receives rainfall throughout the year.</a:t>
            </a:r>
          </a:p>
        </p:txBody>
      </p:sp>
      <p:grpSp>
        <p:nvGrpSpPr>
          <p:cNvPr id="2" name="Group 1">
            <a:extLst>
              <a:ext uri="{FF2B5EF4-FFF2-40B4-BE49-F238E27FC236}">
                <a16:creationId xmlns:a16="http://schemas.microsoft.com/office/drawing/2014/main" id="{F8DC6BF6-6DA9-4681-A33E-8BEC3C6F89CB}"/>
              </a:ext>
            </a:extLst>
          </p:cNvPr>
          <p:cNvGrpSpPr/>
          <p:nvPr/>
        </p:nvGrpSpPr>
        <p:grpSpPr>
          <a:xfrm>
            <a:off x="1531434" y="1374473"/>
            <a:ext cx="1367144" cy="2357999"/>
            <a:chOff x="3027468" y="1430230"/>
            <a:chExt cx="1367144" cy="2357999"/>
          </a:xfrm>
        </p:grpSpPr>
        <p:pic>
          <p:nvPicPr>
            <p:cNvPr id="21" name="Picture 20" descr="Map&#10;&#10;Description automatically generated">
              <a:extLst>
                <a:ext uri="{FF2B5EF4-FFF2-40B4-BE49-F238E27FC236}">
                  <a16:creationId xmlns:a16="http://schemas.microsoft.com/office/drawing/2014/main" id="{A9943BBE-12BB-41AF-9A30-C807017237E4}"/>
                </a:ext>
              </a:extLst>
            </p:cNvPr>
            <p:cNvPicPr>
              <a:picLocks noChangeAspect="1"/>
            </p:cNvPicPr>
            <p:nvPr/>
          </p:nvPicPr>
          <p:blipFill rotWithShape="1">
            <a:blip r:embed="rId6">
              <a:extLst>
                <a:ext uri="{28A0092B-C50C-407E-A947-70E740481C1C}">
                  <a14:useLocalDpi xmlns:a14="http://schemas.microsoft.com/office/drawing/2010/main" val="0"/>
                </a:ext>
              </a:extLst>
            </a:blip>
            <a:srcRect l="43040" t="37009" r="39694" b="3589"/>
            <a:stretch/>
          </p:blipFill>
          <p:spPr>
            <a:xfrm>
              <a:off x="3027468" y="1430230"/>
              <a:ext cx="1367144" cy="2357999"/>
            </a:xfrm>
            <a:prstGeom prst="rect">
              <a:avLst/>
            </a:prstGeom>
            <a:ln>
              <a:solidFill>
                <a:schemeClr val="tx1"/>
              </a:solidFill>
            </a:ln>
          </p:spPr>
        </p:pic>
        <p:sp>
          <p:nvSpPr>
            <p:cNvPr id="6151" name="Oval 21"/>
            <p:cNvSpPr>
              <a:spLocks noChangeArrowheads="1"/>
            </p:cNvSpPr>
            <p:nvPr/>
          </p:nvSpPr>
          <p:spPr bwMode="auto">
            <a:xfrm rot="16548177" flipH="1">
              <a:off x="3834453" y="2634621"/>
              <a:ext cx="287337" cy="355600"/>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152" name="Oval 22"/>
            <p:cNvSpPr>
              <a:spLocks noChangeArrowheads="1"/>
            </p:cNvSpPr>
            <p:nvPr/>
          </p:nvSpPr>
          <p:spPr bwMode="auto">
            <a:xfrm rot="21409357">
              <a:off x="3454246" y="1833991"/>
              <a:ext cx="533400" cy="223837"/>
            </a:xfrm>
            <a:prstGeom prst="ellipse">
              <a:avLst/>
            </a:prstGeom>
            <a:noFill/>
            <a:ln w="50800">
              <a:solidFill>
                <a:srgbClr val="00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153" name="Text Box 22"/>
            <p:cNvSpPr txBox="1">
              <a:spLocks noChangeArrowheads="1"/>
            </p:cNvSpPr>
            <p:nvPr/>
          </p:nvSpPr>
          <p:spPr bwMode="auto">
            <a:xfrm>
              <a:off x="3295496" y="1667303"/>
              <a:ext cx="801688"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700" i="1" dirty="0">
                  <a:latin typeface="Arial Black" panose="020B0A04020102020204" pitchFamily="34" charset="0"/>
                </a:rPr>
                <a:t>Mato Grosso</a:t>
              </a:r>
            </a:p>
          </p:txBody>
        </p:sp>
        <p:sp>
          <p:nvSpPr>
            <p:cNvPr id="6154" name="Text Box 26"/>
            <p:cNvSpPr txBox="1">
              <a:spLocks noChangeArrowheads="1"/>
            </p:cNvSpPr>
            <p:nvPr/>
          </p:nvSpPr>
          <p:spPr bwMode="auto">
            <a:xfrm>
              <a:off x="3709834" y="2498890"/>
              <a:ext cx="525463"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i="1">
                  <a:latin typeface="Arial Black" panose="020B0A04020102020204" pitchFamily="34" charset="0"/>
                </a:rPr>
                <a:t>Parana</a:t>
              </a:r>
            </a:p>
          </p:txBody>
        </p:sp>
      </p:grpSp>
      <p:cxnSp>
        <p:nvCxnSpPr>
          <p:cNvPr id="19" name="Straight Connector 18">
            <a:extLst>
              <a:ext uri="{FF2B5EF4-FFF2-40B4-BE49-F238E27FC236}">
                <a16:creationId xmlns:a16="http://schemas.microsoft.com/office/drawing/2014/main" id="{EB78D3F2-AF96-48F6-8A8E-1409A7D9749F}"/>
              </a:ext>
            </a:extLst>
          </p:cNvPr>
          <p:cNvCxnSpPr>
            <a:cxnSpLocks/>
          </p:cNvCxnSpPr>
          <p:nvPr/>
        </p:nvCxnSpPr>
        <p:spPr>
          <a:xfrm flipV="1">
            <a:off x="9193755" y="2643158"/>
            <a:ext cx="707573" cy="437542"/>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99A01C5-F2EE-4EF3-980C-AD841806CCC5}"/>
              </a:ext>
            </a:extLst>
          </p:cNvPr>
          <p:cNvSpPr txBox="1"/>
          <p:nvPr/>
        </p:nvSpPr>
        <p:spPr>
          <a:xfrm>
            <a:off x="3039650" y="4236122"/>
            <a:ext cx="1265650" cy="584775"/>
          </a:xfrm>
          <a:prstGeom prst="rect">
            <a:avLst/>
          </a:prstGeom>
          <a:solidFill>
            <a:schemeClr val="bg1"/>
          </a:solidFill>
        </p:spPr>
        <p:txBody>
          <a:bodyPr wrap="square" rtlCol="0">
            <a:spAutoFit/>
          </a:bodyPr>
          <a:lstStyle/>
          <a:p>
            <a:pPr algn="ctr"/>
            <a:r>
              <a:rPr lang="en-US" sz="1600" i="1" dirty="0"/>
              <a:t>Optimal Soy</a:t>
            </a:r>
          </a:p>
          <a:p>
            <a:pPr algn="ctr"/>
            <a:r>
              <a:rPr lang="en-US" sz="1600" i="1" dirty="0"/>
              <a:t> Planting</a:t>
            </a:r>
          </a:p>
        </p:txBody>
      </p:sp>
    </p:spTree>
    <p:extLst>
      <p:ext uri="{BB962C8B-B14F-4D97-AF65-F5344CB8AC3E}">
        <p14:creationId xmlns:p14="http://schemas.microsoft.com/office/powerpoint/2010/main" val="1518080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83F76F75-07B5-4F8D-BDD9-D2AA5FD3C9D5}"/>
              </a:ext>
            </a:extLst>
          </p:cNvPr>
          <p:cNvCxnSpPr>
            <a:cxnSpLocks/>
          </p:cNvCxnSpPr>
          <p:nvPr/>
        </p:nvCxnSpPr>
        <p:spPr>
          <a:xfrm>
            <a:off x="615406" y="3776620"/>
            <a:ext cx="11571514"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669F2C5-E33F-4856-9EE0-6F303D2DAC55}"/>
              </a:ext>
            </a:extLst>
          </p:cNvPr>
          <p:cNvSpPr txBox="1"/>
          <p:nvPr/>
        </p:nvSpPr>
        <p:spPr>
          <a:xfrm>
            <a:off x="4463896" y="3546761"/>
            <a:ext cx="954107" cy="461665"/>
          </a:xfrm>
          <a:prstGeom prst="rect">
            <a:avLst/>
          </a:prstGeom>
          <a:noFill/>
        </p:spPr>
        <p:txBody>
          <a:bodyPr wrap="square" rtlCol="0">
            <a:spAutoFit/>
          </a:bodyPr>
          <a:lstStyle/>
          <a:p>
            <a:pPr algn="ctr"/>
            <a:r>
              <a:rPr lang="en-US" sz="1200" b="1" dirty="0"/>
              <a:t>Average</a:t>
            </a:r>
          </a:p>
          <a:p>
            <a:pPr algn="ctr"/>
            <a:r>
              <a:rPr lang="en-US" sz="1200" b="1" dirty="0"/>
              <a:t>Sep 27</a:t>
            </a:r>
          </a:p>
        </p:txBody>
      </p:sp>
      <p:sp>
        <p:nvSpPr>
          <p:cNvPr id="2" name="Rectangle 1">
            <a:extLst>
              <a:ext uri="{FF2B5EF4-FFF2-40B4-BE49-F238E27FC236}">
                <a16:creationId xmlns:a16="http://schemas.microsoft.com/office/drawing/2014/main" id="{68EAFD59-A753-4D4A-B59E-0E877FBFD619}"/>
              </a:ext>
            </a:extLst>
          </p:cNvPr>
          <p:cNvSpPr/>
          <p:nvPr/>
        </p:nvSpPr>
        <p:spPr>
          <a:xfrm>
            <a:off x="620486" y="3574034"/>
            <a:ext cx="11571514" cy="461665"/>
          </a:xfrm>
          <a:prstGeom prst="rect">
            <a:avLst/>
          </a:prstGeom>
          <a:solidFill>
            <a:schemeClr val="bg1">
              <a:lumMod val="85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hart 7">
            <a:extLst>
              <a:ext uri="{FF2B5EF4-FFF2-40B4-BE49-F238E27FC236}">
                <a16:creationId xmlns:a16="http://schemas.microsoft.com/office/drawing/2014/main" id="{9D3D82E5-3011-4DDE-942C-408A94468808}"/>
              </a:ext>
            </a:extLst>
          </p:cNvPr>
          <p:cNvGraphicFramePr>
            <a:graphicFrameLocks/>
          </p:cNvGraphicFramePr>
          <p:nvPr>
            <p:extLst>
              <p:ext uri="{D42A27DB-BD31-4B8C-83A1-F6EECF244321}">
                <p14:modId xmlns:p14="http://schemas.microsoft.com/office/powerpoint/2010/main" val="1048360459"/>
              </p:ext>
            </p:extLst>
          </p:nvPr>
        </p:nvGraphicFramePr>
        <p:xfrm>
          <a:off x="0" y="1"/>
          <a:ext cx="12192000" cy="648866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B098C6B5-9ACF-4D72-9F7D-E87B6FBEB10A}"/>
              </a:ext>
            </a:extLst>
          </p:cNvPr>
          <p:cNvSpPr txBox="1"/>
          <p:nvPr/>
        </p:nvSpPr>
        <p:spPr>
          <a:xfrm>
            <a:off x="3611881" y="6488668"/>
            <a:ext cx="5092997" cy="369332"/>
          </a:xfrm>
          <a:prstGeom prst="rect">
            <a:avLst/>
          </a:prstGeom>
          <a:noFill/>
        </p:spPr>
        <p:txBody>
          <a:bodyPr wrap="none" rtlCol="0">
            <a:spAutoFit/>
          </a:bodyPr>
          <a:lstStyle/>
          <a:p>
            <a:r>
              <a:rPr lang="en-US" b="1" dirty="0"/>
              <a:t>* Based on discussions with CONAB / INMET (2007)</a:t>
            </a:r>
          </a:p>
        </p:txBody>
      </p:sp>
      <p:sp>
        <p:nvSpPr>
          <p:cNvPr id="12" name="TextBox 11">
            <a:extLst>
              <a:ext uri="{FF2B5EF4-FFF2-40B4-BE49-F238E27FC236}">
                <a16:creationId xmlns:a16="http://schemas.microsoft.com/office/drawing/2014/main" id="{7B3064BB-EE9E-4FEF-8234-6E170F4D10E7}"/>
              </a:ext>
            </a:extLst>
          </p:cNvPr>
          <p:cNvSpPr txBox="1"/>
          <p:nvPr/>
        </p:nvSpPr>
        <p:spPr>
          <a:xfrm>
            <a:off x="2745685" y="1494413"/>
            <a:ext cx="894797" cy="923330"/>
          </a:xfrm>
          <a:prstGeom prst="rect">
            <a:avLst/>
          </a:prstGeom>
          <a:noFill/>
        </p:spPr>
        <p:txBody>
          <a:bodyPr wrap="none" rtlCol="0">
            <a:spAutoFit/>
          </a:bodyPr>
          <a:lstStyle/>
          <a:p>
            <a:r>
              <a:rPr lang="en-US" b="1" dirty="0">
                <a:solidFill>
                  <a:srgbClr val="0033CC"/>
                </a:solidFill>
              </a:rPr>
              <a:t>La Niña</a:t>
            </a:r>
          </a:p>
          <a:p>
            <a:r>
              <a:rPr lang="en-US" b="1" dirty="0">
                <a:solidFill>
                  <a:srgbClr val="C00000"/>
                </a:solidFill>
              </a:rPr>
              <a:t>El Niño</a:t>
            </a:r>
          </a:p>
          <a:p>
            <a:r>
              <a:rPr lang="en-US" dirty="0"/>
              <a:t>Neutral</a:t>
            </a:r>
          </a:p>
        </p:txBody>
      </p:sp>
      <p:sp>
        <p:nvSpPr>
          <p:cNvPr id="17" name="TextBox 16">
            <a:extLst>
              <a:ext uri="{FF2B5EF4-FFF2-40B4-BE49-F238E27FC236}">
                <a16:creationId xmlns:a16="http://schemas.microsoft.com/office/drawing/2014/main" id="{838E9F27-69AE-4B09-A551-E0AA6834C1EC}"/>
              </a:ext>
            </a:extLst>
          </p:cNvPr>
          <p:cNvSpPr txBox="1"/>
          <p:nvPr/>
        </p:nvSpPr>
        <p:spPr>
          <a:xfrm>
            <a:off x="3583266" y="1182302"/>
            <a:ext cx="586892" cy="369332"/>
          </a:xfrm>
          <a:prstGeom prst="rect">
            <a:avLst/>
          </a:prstGeom>
          <a:noFill/>
        </p:spPr>
        <p:txBody>
          <a:bodyPr wrap="none" rtlCol="0">
            <a:spAutoFit/>
          </a:bodyPr>
          <a:lstStyle/>
          <a:p>
            <a:r>
              <a:rPr lang="en-US" b="1" u="sng" dirty="0"/>
              <a:t>Late</a:t>
            </a:r>
            <a:endParaRPr lang="en-US" b="1" dirty="0"/>
          </a:p>
        </p:txBody>
      </p:sp>
      <p:sp>
        <p:nvSpPr>
          <p:cNvPr id="18" name="TextBox 17">
            <a:extLst>
              <a:ext uri="{FF2B5EF4-FFF2-40B4-BE49-F238E27FC236}">
                <a16:creationId xmlns:a16="http://schemas.microsoft.com/office/drawing/2014/main" id="{6317F895-7ED1-41E1-9183-3241A70D27D2}"/>
              </a:ext>
            </a:extLst>
          </p:cNvPr>
          <p:cNvSpPr txBox="1"/>
          <p:nvPr/>
        </p:nvSpPr>
        <p:spPr>
          <a:xfrm>
            <a:off x="4060255" y="1182302"/>
            <a:ext cx="654538" cy="369332"/>
          </a:xfrm>
          <a:prstGeom prst="rect">
            <a:avLst/>
          </a:prstGeom>
          <a:noFill/>
        </p:spPr>
        <p:txBody>
          <a:bodyPr wrap="none" rtlCol="0">
            <a:spAutoFit/>
          </a:bodyPr>
          <a:lstStyle/>
          <a:p>
            <a:r>
              <a:rPr lang="en-US" b="1" u="sng" dirty="0"/>
              <a:t>Early</a:t>
            </a:r>
            <a:endParaRPr lang="en-US" b="1" dirty="0"/>
          </a:p>
        </p:txBody>
      </p:sp>
      <p:sp>
        <p:nvSpPr>
          <p:cNvPr id="19" name="TextBox 18">
            <a:extLst>
              <a:ext uri="{FF2B5EF4-FFF2-40B4-BE49-F238E27FC236}">
                <a16:creationId xmlns:a16="http://schemas.microsoft.com/office/drawing/2014/main" id="{AF10A4F9-2947-49A6-ADB8-A3ED95E07FA4}"/>
              </a:ext>
            </a:extLst>
          </p:cNvPr>
          <p:cNvSpPr txBox="1"/>
          <p:nvPr/>
        </p:nvSpPr>
        <p:spPr>
          <a:xfrm>
            <a:off x="4590713" y="1190322"/>
            <a:ext cx="899605" cy="369332"/>
          </a:xfrm>
          <a:prstGeom prst="rect">
            <a:avLst/>
          </a:prstGeom>
          <a:noFill/>
        </p:spPr>
        <p:txBody>
          <a:bodyPr wrap="none" rtlCol="0">
            <a:spAutoFit/>
          </a:bodyPr>
          <a:lstStyle/>
          <a:p>
            <a:r>
              <a:rPr lang="en-US" b="1" u="sng" dirty="0"/>
              <a:t>Normal</a:t>
            </a:r>
          </a:p>
        </p:txBody>
      </p:sp>
      <p:sp>
        <p:nvSpPr>
          <p:cNvPr id="20" name="TextBox 19">
            <a:extLst>
              <a:ext uri="{FF2B5EF4-FFF2-40B4-BE49-F238E27FC236}">
                <a16:creationId xmlns:a16="http://schemas.microsoft.com/office/drawing/2014/main" id="{F195E7FC-32BA-4778-BDF5-43C834DA1DFD}"/>
              </a:ext>
            </a:extLst>
          </p:cNvPr>
          <p:cNvSpPr txBox="1"/>
          <p:nvPr/>
        </p:nvSpPr>
        <p:spPr>
          <a:xfrm>
            <a:off x="4450989" y="2880288"/>
            <a:ext cx="1165705" cy="430887"/>
          </a:xfrm>
          <a:prstGeom prst="rect">
            <a:avLst/>
          </a:prstGeom>
          <a:noFill/>
        </p:spPr>
        <p:txBody>
          <a:bodyPr wrap="none" rtlCol="0">
            <a:spAutoFit/>
          </a:bodyPr>
          <a:lstStyle/>
          <a:p>
            <a:pPr algn="ctr"/>
            <a:r>
              <a:rPr lang="en-US" sz="1100" dirty="0"/>
              <a:t>Normal:</a:t>
            </a:r>
          </a:p>
          <a:p>
            <a:pPr algn="ctr"/>
            <a:r>
              <a:rPr lang="en-US" sz="1100" i="1" dirty="0"/>
              <a:t>September 24-30</a:t>
            </a:r>
          </a:p>
        </p:txBody>
      </p:sp>
      <p:cxnSp>
        <p:nvCxnSpPr>
          <p:cNvPr id="21" name="Straight Connector 20">
            <a:extLst>
              <a:ext uri="{FF2B5EF4-FFF2-40B4-BE49-F238E27FC236}">
                <a16:creationId xmlns:a16="http://schemas.microsoft.com/office/drawing/2014/main" id="{80573B73-D5C6-41C5-B3E2-CF070708A883}"/>
              </a:ext>
            </a:extLst>
          </p:cNvPr>
          <p:cNvCxnSpPr>
            <a:cxnSpLocks/>
          </p:cNvCxnSpPr>
          <p:nvPr/>
        </p:nvCxnSpPr>
        <p:spPr>
          <a:xfrm flipH="1">
            <a:off x="4921151" y="3302546"/>
            <a:ext cx="101907" cy="20464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755556D-2624-43FA-8C44-AA18E1838ACC}"/>
              </a:ext>
            </a:extLst>
          </p:cNvPr>
          <p:cNvSpPr txBox="1"/>
          <p:nvPr/>
        </p:nvSpPr>
        <p:spPr>
          <a:xfrm>
            <a:off x="3706603" y="1492808"/>
            <a:ext cx="301686" cy="923330"/>
          </a:xfrm>
          <a:prstGeom prst="rect">
            <a:avLst/>
          </a:prstGeom>
          <a:noFill/>
        </p:spPr>
        <p:txBody>
          <a:bodyPr wrap="none" rtlCol="0">
            <a:spAutoFit/>
          </a:bodyPr>
          <a:lstStyle/>
          <a:p>
            <a:r>
              <a:rPr lang="en-US" b="1" dirty="0">
                <a:solidFill>
                  <a:srgbClr val="0033CC"/>
                </a:solidFill>
              </a:rPr>
              <a:t>7</a:t>
            </a:r>
          </a:p>
          <a:p>
            <a:r>
              <a:rPr lang="en-US" b="1" dirty="0">
                <a:solidFill>
                  <a:srgbClr val="C00000"/>
                </a:solidFill>
              </a:rPr>
              <a:t>2</a:t>
            </a:r>
          </a:p>
          <a:p>
            <a:r>
              <a:rPr lang="en-US" dirty="0"/>
              <a:t>3</a:t>
            </a:r>
          </a:p>
        </p:txBody>
      </p:sp>
      <p:sp>
        <p:nvSpPr>
          <p:cNvPr id="23" name="TextBox 22">
            <a:extLst>
              <a:ext uri="{FF2B5EF4-FFF2-40B4-BE49-F238E27FC236}">
                <a16:creationId xmlns:a16="http://schemas.microsoft.com/office/drawing/2014/main" id="{2884C4F3-FD4C-4B66-BBE9-BC1059A8A57B}"/>
              </a:ext>
            </a:extLst>
          </p:cNvPr>
          <p:cNvSpPr txBox="1"/>
          <p:nvPr/>
        </p:nvSpPr>
        <p:spPr>
          <a:xfrm>
            <a:off x="4270314" y="1491208"/>
            <a:ext cx="301686" cy="923330"/>
          </a:xfrm>
          <a:prstGeom prst="rect">
            <a:avLst/>
          </a:prstGeom>
          <a:noFill/>
        </p:spPr>
        <p:txBody>
          <a:bodyPr wrap="none" rtlCol="0">
            <a:spAutoFit/>
          </a:bodyPr>
          <a:lstStyle/>
          <a:p>
            <a:r>
              <a:rPr lang="en-US" b="1" dirty="0">
                <a:solidFill>
                  <a:srgbClr val="0033CC"/>
                </a:solidFill>
              </a:rPr>
              <a:t>2</a:t>
            </a:r>
          </a:p>
          <a:p>
            <a:r>
              <a:rPr lang="en-US" b="1" dirty="0">
                <a:solidFill>
                  <a:srgbClr val="C00000"/>
                </a:solidFill>
              </a:rPr>
              <a:t>4</a:t>
            </a:r>
          </a:p>
          <a:p>
            <a:r>
              <a:rPr lang="en-US" dirty="0"/>
              <a:t>4</a:t>
            </a:r>
          </a:p>
        </p:txBody>
      </p:sp>
      <p:sp>
        <p:nvSpPr>
          <p:cNvPr id="24" name="TextBox 23">
            <a:extLst>
              <a:ext uri="{FF2B5EF4-FFF2-40B4-BE49-F238E27FC236}">
                <a16:creationId xmlns:a16="http://schemas.microsoft.com/office/drawing/2014/main" id="{BC38BDC8-181A-497B-80BF-3393A04215E8}"/>
              </a:ext>
            </a:extLst>
          </p:cNvPr>
          <p:cNvSpPr txBox="1"/>
          <p:nvPr/>
        </p:nvSpPr>
        <p:spPr>
          <a:xfrm>
            <a:off x="4811904" y="1491204"/>
            <a:ext cx="301686" cy="923330"/>
          </a:xfrm>
          <a:prstGeom prst="rect">
            <a:avLst/>
          </a:prstGeom>
          <a:noFill/>
        </p:spPr>
        <p:txBody>
          <a:bodyPr wrap="none" rtlCol="0">
            <a:spAutoFit/>
          </a:bodyPr>
          <a:lstStyle/>
          <a:p>
            <a:r>
              <a:rPr lang="en-US" b="1" dirty="0">
                <a:solidFill>
                  <a:srgbClr val="0033CC"/>
                </a:solidFill>
              </a:rPr>
              <a:t>3</a:t>
            </a:r>
          </a:p>
          <a:p>
            <a:r>
              <a:rPr lang="en-US" b="1" dirty="0">
                <a:solidFill>
                  <a:srgbClr val="C00000"/>
                </a:solidFill>
              </a:rPr>
              <a:t>4</a:t>
            </a:r>
          </a:p>
          <a:p>
            <a:r>
              <a:rPr lang="en-US" dirty="0"/>
              <a:t>2</a:t>
            </a:r>
          </a:p>
        </p:txBody>
      </p:sp>
      <p:grpSp>
        <p:nvGrpSpPr>
          <p:cNvPr id="16" name="Group 67">
            <a:extLst>
              <a:ext uri="{FF2B5EF4-FFF2-40B4-BE49-F238E27FC236}">
                <a16:creationId xmlns:a16="http://schemas.microsoft.com/office/drawing/2014/main" id="{F3380D16-D395-498D-98DB-CA847D17733F}"/>
              </a:ext>
            </a:extLst>
          </p:cNvPr>
          <p:cNvGrpSpPr>
            <a:grpSpLocks/>
          </p:cNvGrpSpPr>
          <p:nvPr/>
        </p:nvGrpSpPr>
        <p:grpSpPr bwMode="auto">
          <a:xfrm>
            <a:off x="76200" y="6459537"/>
            <a:ext cx="2595563" cy="398463"/>
            <a:chOff x="96" y="4080"/>
            <a:chExt cx="1635" cy="251"/>
          </a:xfrm>
        </p:grpSpPr>
        <p:sp>
          <p:nvSpPr>
            <p:cNvPr id="25" name="Text Box 68">
              <a:extLst>
                <a:ext uri="{FF2B5EF4-FFF2-40B4-BE49-F238E27FC236}">
                  <a16:creationId xmlns:a16="http://schemas.microsoft.com/office/drawing/2014/main" id="{067AC041-489F-4D7D-AC8E-2A92060A1E91}"/>
                </a:ext>
              </a:extLst>
            </p:cNvPr>
            <p:cNvSpPr txBox="1">
              <a:spLocks noChangeArrowheads="1"/>
            </p:cNvSpPr>
            <p:nvPr/>
          </p:nvSpPr>
          <p:spPr bwMode="auto">
            <a:xfrm>
              <a:off x="385" y="4080"/>
              <a:ext cx="134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003399"/>
                  </a:solidFill>
                  <a:latin typeface="Arial" charset="0"/>
                </a:rPr>
                <a:t>Agricultural Weather Assessments</a:t>
              </a:r>
            </a:p>
          </p:txBody>
        </p:sp>
        <p:pic>
          <p:nvPicPr>
            <p:cNvPr id="26" name="Picture 69" descr="USDALOGO">
              <a:extLst>
                <a:ext uri="{FF2B5EF4-FFF2-40B4-BE49-F238E27FC236}">
                  <a16:creationId xmlns:a16="http://schemas.microsoft.com/office/drawing/2014/main" id="{2CBAB48C-D157-40AE-905B-1DBDEE735B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 y="4107"/>
              <a:ext cx="2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70">
              <a:extLst>
                <a:ext uri="{FF2B5EF4-FFF2-40B4-BE49-F238E27FC236}">
                  <a16:creationId xmlns:a16="http://schemas.microsoft.com/office/drawing/2014/main" id="{EAA0A15D-6E79-4545-A94C-4E731C9B06FC}"/>
                </a:ext>
              </a:extLst>
            </p:cNvPr>
            <p:cNvSpPr txBox="1">
              <a:spLocks noChangeArrowheads="1"/>
            </p:cNvSpPr>
            <p:nvPr/>
          </p:nvSpPr>
          <p:spPr bwMode="auto">
            <a:xfrm>
              <a:off x="387" y="4176"/>
              <a:ext cx="128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37914C"/>
                  </a:solidFill>
                  <a:latin typeface="Arial" charset="0"/>
                </a:rPr>
                <a:t>World Agricultural Outlook Board</a:t>
              </a:r>
            </a:p>
          </p:txBody>
        </p:sp>
      </p:grpSp>
    </p:spTree>
    <p:extLst>
      <p:ext uri="{BB962C8B-B14F-4D97-AF65-F5344CB8AC3E}">
        <p14:creationId xmlns:p14="http://schemas.microsoft.com/office/powerpoint/2010/main" val="2547342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93F767-6EAB-4599-94F8-D28E986133E5}"/>
              </a:ext>
            </a:extLst>
          </p:cNvPr>
          <p:cNvPicPr>
            <a:picLocks noChangeAspect="1"/>
          </p:cNvPicPr>
          <p:nvPr/>
        </p:nvPicPr>
        <p:blipFill>
          <a:blip r:embed="rId2"/>
          <a:stretch>
            <a:fillRect/>
          </a:stretch>
        </p:blipFill>
        <p:spPr>
          <a:xfrm>
            <a:off x="0" y="-1"/>
            <a:ext cx="12192000" cy="6858001"/>
          </a:xfrm>
          <a:prstGeom prst="rect">
            <a:avLst/>
          </a:prstGeom>
        </p:spPr>
      </p:pic>
      <p:sp>
        <p:nvSpPr>
          <p:cNvPr id="3" name="TextBox 2">
            <a:extLst>
              <a:ext uri="{FF2B5EF4-FFF2-40B4-BE49-F238E27FC236}">
                <a16:creationId xmlns:a16="http://schemas.microsoft.com/office/drawing/2014/main" id="{A151CDB4-8597-4F4C-9297-1E0E30977018}"/>
              </a:ext>
            </a:extLst>
          </p:cNvPr>
          <p:cNvSpPr txBox="1"/>
          <p:nvPr/>
        </p:nvSpPr>
        <p:spPr>
          <a:xfrm>
            <a:off x="6858000" y="1219201"/>
            <a:ext cx="978153" cy="646331"/>
          </a:xfrm>
          <a:prstGeom prst="rect">
            <a:avLst/>
          </a:prstGeom>
          <a:noFill/>
        </p:spPr>
        <p:txBody>
          <a:bodyPr wrap="none" rtlCol="0">
            <a:spAutoFit/>
          </a:bodyPr>
          <a:lstStyle/>
          <a:p>
            <a:pPr algn="ctr"/>
            <a:r>
              <a:rPr lang="en-US" b="1" i="1" dirty="0"/>
              <a:t>30-year</a:t>
            </a:r>
          </a:p>
          <a:p>
            <a:pPr algn="ctr"/>
            <a:r>
              <a:rPr lang="en-US" b="1" i="1" dirty="0"/>
              <a:t>Average</a:t>
            </a:r>
          </a:p>
        </p:txBody>
      </p:sp>
      <p:sp>
        <p:nvSpPr>
          <p:cNvPr id="4" name="TextBox 3">
            <a:extLst>
              <a:ext uri="{FF2B5EF4-FFF2-40B4-BE49-F238E27FC236}">
                <a16:creationId xmlns:a16="http://schemas.microsoft.com/office/drawing/2014/main" id="{57E67FBE-1B4C-4896-9F80-16D3ED84FF8F}"/>
              </a:ext>
            </a:extLst>
          </p:cNvPr>
          <p:cNvSpPr txBox="1"/>
          <p:nvPr/>
        </p:nvSpPr>
        <p:spPr>
          <a:xfrm>
            <a:off x="6477000" y="3135868"/>
            <a:ext cx="987771" cy="369332"/>
          </a:xfrm>
          <a:prstGeom prst="rect">
            <a:avLst/>
          </a:prstGeom>
          <a:noFill/>
        </p:spPr>
        <p:txBody>
          <a:bodyPr wrap="none" rtlCol="0">
            <a:spAutoFit/>
          </a:bodyPr>
          <a:lstStyle/>
          <a:p>
            <a:r>
              <a:rPr lang="en-US" b="1" i="1" dirty="0">
                <a:solidFill>
                  <a:srgbClr val="FF0000"/>
                </a:solidFill>
              </a:rPr>
              <a:t>2020/21</a:t>
            </a:r>
          </a:p>
        </p:txBody>
      </p:sp>
      <p:sp>
        <p:nvSpPr>
          <p:cNvPr id="9" name="TextBox 8">
            <a:extLst>
              <a:ext uri="{FF2B5EF4-FFF2-40B4-BE49-F238E27FC236}">
                <a16:creationId xmlns:a16="http://schemas.microsoft.com/office/drawing/2014/main" id="{43130A39-58BA-4C99-9E25-367C571CFBDE}"/>
              </a:ext>
            </a:extLst>
          </p:cNvPr>
          <p:cNvSpPr txBox="1"/>
          <p:nvPr/>
        </p:nvSpPr>
        <p:spPr>
          <a:xfrm>
            <a:off x="9120084" y="1865531"/>
            <a:ext cx="1221809" cy="369332"/>
          </a:xfrm>
          <a:prstGeom prst="rect">
            <a:avLst/>
          </a:prstGeom>
          <a:noFill/>
        </p:spPr>
        <p:txBody>
          <a:bodyPr wrap="none" rtlCol="0">
            <a:spAutoFit/>
          </a:bodyPr>
          <a:lstStyle/>
          <a:p>
            <a:r>
              <a:rPr lang="en-US" b="1" i="1" dirty="0">
                <a:solidFill>
                  <a:srgbClr val="006600"/>
                </a:solidFill>
              </a:rPr>
              <a:t>2019/2020</a:t>
            </a:r>
          </a:p>
        </p:txBody>
      </p:sp>
      <p:sp>
        <p:nvSpPr>
          <p:cNvPr id="11" name="TextBox 10">
            <a:extLst>
              <a:ext uri="{FF2B5EF4-FFF2-40B4-BE49-F238E27FC236}">
                <a16:creationId xmlns:a16="http://schemas.microsoft.com/office/drawing/2014/main" id="{8D823057-7D7F-4C8E-8B44-E1D3EFE68F16}"/>
              </a:ext>
            </a:extLst>
          </p:cNvPr>
          <p:cNvSpPr txBox="1"/>
          <p:nvPr/>
        </p:nvSpPr>
        <p:spPr>
          <a:xfrm>
            <a:off x="7032171" y="4056862"/>
            <a:ext cx="4013200" cy="1569660"/>
          </a:xfrm>
          <a:prstGeom prst="rect">
            <a:avLst/>
          </a:prstGeom>
          <a:solidFill>
            <a:schemeClr val="bg1"/>
          </a:solidFill>
          <a:ln>
            <a:solidFill>
              <a:schemeClr val="tx1"/>
            </a:solidFill>
          </a:ln>
        </p:spPr>
        <p:txBody>
          <a:bodyPr wrap="square" rtlCol="0">
            <a:spAutoFit/>
          </a:bodyPr>
          <a:lstStyle/>
          <a:p>
            <a:pPr marL="285750" indent="-285750">
              <a:buFont typeface="Arial" panose="020B0604020202020204" pitchFamily="34" charset="0"/>
              <a:buChar char="•"/>
            </a:pPr>
            <a:r>
              <a:rPr lang="en-US" sz="1600" i="1" dirty="0">
                <a:solidFill>
                  <a:srgbClr val="0033CC"/>
                </a:solidFill>
              </a:rPr>
              <a:t>Late-arriving seasonal rainfall delayed the start of soybean planting.</a:t>
            </a:r>
          </a:p>
          <a:p>
            <a:pPr marL="285750" indent="-285750">
              <a:buFont typeface="Arial" panose="020B0604020202020204" pitchFamily="34" charset="0"/>
              <a:buChar char="•"/>
            </a:pPr>
            <a:endParaRPr lang="en-US" sz="1600" i="1" dirty="0">
              <a:solidFill>
                <a:srgbClr val="0033CC"/>
              </a:solidFill>
            </a:endParaRPr>
          </a:p>
          <a:p>
            <a:pPr marL="285750" indent="-285750">
              <a:buFont typeface="Arial" panose="020B0604020202020204" pitchFamily="34" charset="0"/>
              <a:buChar char="•"/>
            </a:pPr>
            <a:r>
              <a:rPr lang="en-US" sz="1600" i="1" dirty="0">
                <a:solidFill>
                  <a:srgbClr val="0033CC"/>
                </a:solidFill>
              </a:rPr>
              <a:t>Although rainfall is below the seasonal norm, amounts were adequate for soybeans in most major production areas.</a:t>
            </a:r>
          </a:p>
        </p:txBody>
      </p:sp>
      <p:grpSp>
        <p:nvGrpSpPr>
          <p:cNvPr id="12" name="Group 67">
            <a:extLst>
              <a:ext uri="{FF2B5EF4-FFF2-40B4-BE49-F238E27FC236}">
                <a16:creationId xmlns:a16="http://schemas.microsoft.com/office/drawing/2014/main" id="{B857D97E-80AF-497F-B43C-F07AC8631E39}"/>
              </a:ext>
            </a:extLst>
          </p:cNvPr>
          <p:cNvGrpSpPr>
            <a:grpSpLocks/>
          </p:cNvGrpSpPr>
          <p:nvPr/>
        </p:nvGrpSpPr>
        <p:grpSpPr bwMode="auto">
          <a:xfrm>
            <a:off x="76200" y="6459537"/>
            <a:ext cx="2595563" cy="398463"/>
            <a:chOff x="96" y="4080"/>
            <a:chExt cx="1635" cy="251"/>
          </a:xfrm>
        </p:grpSpPr>
        <p:sp>
          <p:nvSpPr>
            <p:cNvPr id="13" name="Text Box 68">
              <a:extLst>
                <a:ext uri="{FF2B5EF4-FFF2-40B4-BE49-F238E27FC236}">
                  <a16:creationId xmlns:a16="http://schemas.microsoft.com/office/drawing/2014/main" id="{D428A6E6-0532-43F1-8D9A-BDBCB2AD6044}"/>
                </a:ext>
              </a:extLst>
            </p:cNvPr>
            <p:cNvSpPr txBox="1">
              <a:spLocks noChangeArrowheads="1"/>
            </p:cNvSpPr>
            <p:nvPr/>
          </p:nvSpPr>
          <p:spPr bwMode="auto">
            <a:xfrm>
              <a:off x="385" y="4080"/>
              <a:ext cx="134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003399"/>
                  </a:solidFill>
                  <a:latin typeface="Arial" charset="0"/>
                </a:rPr>
                <a:t>Agricultural Weather Assessments</a:t>
              </a:r>
            </a:p>
          </p:txBody>
        </p:sp>
        <p:pic>
          <p:nvPicPr>
            <p:cNvPr id="14" name="Picture 69" descr="USDALOGO">
              <a:extLst>
                <a:ext uri="{FF2B5EF4-FFF2-40B4-BE49-F238E27FC236}">
                  <a16:creationId xmlns:a16="http://schemas.microsoft.com/office/drawing/2014/main" id="{9BD69216-E5D2-4603-8534-DEC2CA9BCD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 y="4107"/>
              <a:ext cx="2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70">
              <a:extLst>
                <a:ext uri="{FF2B5EF4-FFF2-40B4-BE49-F238E27FC236}">
                  <a16:creationId xmlns:a16="http://schemas.microsoft.com/office/drawing/2014/main" id="{7570C754-7313-4C80-8B57-2493F08A8D79}"/>
                </a:ext>
              </a:extLst>
            </p:cNvPr>
            <p:cNvSpPr txBox="1">
              <a:spLocks noChangeArrowheads="1"/>
            </p:cNvSpPr>
            <p:nvPr/>
          </p:nvSpPr>
          <p:spPr bwMode="auto">
            <a:xfrm>
              <a:off x="387" y="4176"/>
              <a:ext cx="128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37914C"/>
                  </a:solidFill>
                  <a:latin typeface="Arial" charset="0"/>
                </a:rPr>
                <a:t>World Agricultural Outlook Board</a:t>
              </a:r>
            </a:p>
          </p:txBody>
        </p:sp>
      </p:grpSp>
    </p:spTree>
    <p:extLst>
      <p:ext uri="{BB962C8B-B14F-4D97-AF65-F5344CB8AC3E}">
        <p14:creationId xmlns:p14="http://schemas.microsoft.com/office/powerpoint/2010/main" val="557611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Chart 42">
            <a:extLst>
              <a:ext uri="{FF2B5EF4-FFF2-40B4-BE49-F238E27FC236}">
                <a16:creationId xmlns:a16="http://schemas.microsoft.com/office/drawing/2014/main" id="{A90F33D4-C92E-4BF4-B200-3E43A98EB5EC}"/>
              </a:ext>
            </a:extLst>
          </p:cNvPr>
          <p:cNvGraphicFramePr>
            <a:graphicFrameLocks/>
          </p:cNvGraphicFramePr>
          <p:nvPr>
            <p:extLst>
              <p:ext uri="{D42A27DB-BD31-4B8C-83A1-F6EECF244321}">
                <p14:modId xmlns:p14="http://schemas.microsoft.com/office/powerpoint/2010/main" val="1995000567"/>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5" name="Oval 4"/>
          <p:cNvSpPr/>
          <p:nvPr/>
        </p:nvSpPr>
        <p:spPr>
          <a:xfrm>
            <a:off x="3682998" y="2489204"/>
            <a:ext cx="377372" cy="377372"/>
          </a:xfrm>
          <a:prstGeom prst="ellipse">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990600" y="3067431"/>
            <a:ext cx="377372" cy="37737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582863" y="2878745"/>
            <a:ext cx="377372" cy="377372"/>
          </a:xfrm>
          <a:prstGeom prst="ellipse">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073861" y="2391258"/>
            <a:ext cx="377372" cy="377372"/>
          </a:xfrm>
          <a:prstGeom prst="ellipse">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356844" y="2619853"/>
            <a:ext cx="377372" cy="377372"/>
          </a:xfrm>
          <a:prstGeom prst="ellipse">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138230" y="2119611"/>
            <a:ext cx="377372" cy="377372"/>
          </a:xfrm>
          <a:prstGeom prst="ellipse">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462132" y="2202574"/>
            <a:ext cx="377372" cy="377372"/>
          </a:xfrm>
          <a:prstGeom prst="ellipse">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166220" y="3124200"/>
            <a:ext cx="377372" cy="37737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186757" y="2242481"/>
            <a:ext cx="377372" cy="37737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801432" y="2119614"/>
            <a:ext cx="377372" cy="37737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309255" y="2677890"/>
            <a:ext cx="377372" cy="37737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665945" y="2308300"/>
            <a:ext cx="377372" cy="37737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962002" y="2579944"/>
            <a:ext cx="377372" cy="37737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334186" y="6474023"/>
            <a:ext cx="1488356" cy="338554"/>
          </a:xfrm>
          <a:prstGeom prst="rect">
            <a:avLst/>
          </a:prstGeom>
          <a:noFill/>
        </p:spPr>
        <p:txBody>
          <a:bodyPr wrap="none" rtlCol="0">
            <a:spAutoFit/>
          </a:bodyPr>
          <a:lstStyle/>
          <a:p>
            <a:r>
              <a:rPr lang="en-US" sz="1600" b="1" dirty="0"/>
              <a:t>Source: CONAB</a:t>
            </a:r>
          </a:p>
        </p:txBody>
      </p:sp>
      <p:grpSp>
        <p:nvGrpSpPr>
          <p:cNvPr id="30" name="Group 29"/>
          <p:cNvGrpSpPr/>
          <p:nvPr/>
        </p:nvGrpSpPr>
        <p:grpSpPr>
          <a:xfrm>
            <a:off x="5210631" y="4549703"/>
            <a:ext cx="2116285" cy="1260087"/>
            <a:chOff x="3686628" y="4549700"/>
            <a:chExt cx="2116285" cy="1260087"/>
          </a:xfrm>
        </p:grpSpPr>
        <p:sp>
          <p:nvSpPr>
            <p:cNvPr id="31" name="Rectangle 30"/>
            <p:cNvSpPr/>
            <p:nvPr/>
          </p:nvSpPr>
          <p:spPr>
            <a:xfrm>
              <a:off x="3686629" y="4549700"/>
              <a:ext cx="2116284" cy="126008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920799" y="4718118"/>
              <a:ext cx="348344" cy="34834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920799" y="5173461"/>
              <a:ext cx="348344" cy="348344"/>
            </a:xfrm>
            <a:prstGeom prst="ellipse">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4342068" y="4719432"/>
              <a:ext cx="848309" cy="369332"/>
            </a:xfrm>
            <a:prstGeom prst="rect">
              <a:avLst/>
            </a:prstGeom>
            <a:noFill/>
          </p:spPr>
          <p:txBody>
            <a:bodyPr wrap="none" rtlCol="0">
              <a:spAutoFit/>
            </a:bodyPr>
            <a:lstStyle/>
            <a:p>
              <a:r>
                <a:rPr lang="en-US" dirty="0"/>
                <a:t>El Niño</a:t>
              </a:r>
            </a:p>
          </p:txBody>
        </p:sp>
        <p:sp>
          <p:nvSpPr>
            <p:cNvPr id="35" name="TextBox 34"/>
            <p:cNvSpPr txBox="1"/>
            <p:nvPr/>
          </p:nvSpPr>
          <p:spPr>
            <a:xfrm>
              <a:off x="4347114" y="5144950"/>
              <a:ext cx="880369" cy="369332"/>
            </a:xfrm>
            <a:prstGeom prst="rect">
              <a:avLst/>
            </a:prstGeom>
            <a:noFill/>
          </p:spPr>
          <p:txBody>
            <a:bodyPr wrap="none" rtlCol="0">
              <a:spAutoFit/>
            </a:bodyPr>
            <a:lstStyle/>
            <a:p>
              <a:r>
                <a:rPr lang="en-US" dirty="0"/>
                <a:t>La Niña</a:t>
              </a:r>
            </a:p>
          </p:txBody>
        </p:sp>
        <p:sp>
          <p:nvSpPr>
            <p:cNvPr id="36" name="TextBox 35"/>
            <p:cNvSpPr txBox="1"/>
            <p:nvPr/>
          </p:nvSpPr>
          <p:spPr>
            <a:xfrm>
              <a:off x="3686628" y="5548177"/>
              <a:ext cx="2116285" cy="261610"/>
            </a:xfrm>
            <a:prstGeom prst="rect">
              <a:avLst/>
            </a:prstGeom>
            <a:noFill/>
          </p:spPr>
          <p:txBody>
            <a:bodyPr wrap="none" rtlCol="0">
              <a:spAutoFit/>
            </a:bodyPr>
            <a:lstStyle/>
            <a:p>
              <a:r>
                <a:rPr lang="en-US" sz="1100" dirty="0"/>
                <a:t>Source: Climate Prediction Center</a:t>
              </a:r>
            </a:p>
          </p:txBody>
        </p:sp>
      </p:grpSp>
      <p:sp>
        <p:nvSpPr>
          <p:cNvPr id="37" name="Oval 36"/>
          <p:cNvSpPr/>
          <p:nvPr/>
        </p:nvSpPr>
        <p:spPr>
          <a:xfrm>
            <a:off x="4457414" y="2195318"/>
            <a:ext cx="377372" cy="377372"/>
          </a:xfrm>
          <a:prstGeom prst="ellipse">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67"/>
          <p:cNvGrpSpPr>
            <a:grpSpLocks/>
          </p:cNvGrpSpPr>
          <p:nvPr/>
        </p:nvGrpSpPr>
        <p:grpSpPr bwMode="auto">
          <a:xfrm>
            <a:off x="76200" y="6459537"/>
            <a:ext cx="2595563" cy="398463"/>
            <a:chOff x="96" y="4080"/>
            <a:chExt cx="1635" cy="251"/>
          </a:xfrm>
        </p:grpSpPr>
        <p:sp>
          <p:nvSpPr>
            <p:cNvPr id="38" name="Text Box 68"/>
            <p:cNvSpPr txBox="1">
              <a:spLocks noChangeArrowheads="1"/>
            </p:cNvSpPr>
            <p:nvPr/>
          </p:nvSpPr>
          <p:spPr bwMode="auto">
            <a:xfrm>
              <a:off x="385" y="4080"/>
              <a:ext cx="134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003399"/>
                  </a:solidFill>
                  <a:latin typeface="Arial" charset="0"/>
                </a:rPr>
                <a:t>Agricultural Weather Assessments</a:t>
              </a:r>
            </a:p>
          </p:txBody>
        </p:sp>
        <p:pic>
          <p:nvPicPr>
            <p:cNvPr id="39" name="Picture 69" descr="USDA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 y="4107"/>
              <a:ext cx="2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 Box 70"/>
            <p:cNvSpPr txBox="1">
              <a:spLocks noChangeArrowheads="1"/>
            </p:cNvSpPr>
            <p:nvPr/>
          </p:nvSpPr>
          <p:spPr bwMode="auto">
            <a:xfrm>
              <a:off x="387" y="4176"/>
              <a:ext cx="128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37914C"/>
                  </a:solidFill>
                  <a:latin typeface="Arial" charset="0"/>
                </a:rPr>
                <a:t>World Agricultural Outlook Board</a:t>
              </a:r>
            </a:p>
          </p:txBody>
        </p:sp>
      </p:grpSp>
      <p:sp>
        <p:nvSpPr>
          <p:cNvPr id="44" name="Oval 43">
            <a:extLst>
              <a:ext uri="{FF2B5EF4-FFF2-40B4-BE49-F238E27FC236}">
                <a16:creationId xmlns:a16="http://schemas.microsoft.com/office/drawing/2014/main" id="{C5F5A1AB-15FC-4EDC-B5BB-43BFDC14C3D1}"/>
              </a:ext>
            </a:extLst>
          </p:cNvPr>
          <p:cNvSpPr/>
          <p:nvPr/>
        </p:nvSpPr>
        <p:spPr>
          <a:xfrm>
            <a:off x="9760863" y="2119612"/>
            <a:ext cx="377372" cy="37737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FC453788-7595-4CB0-A7FB-E3F186193C1E}"/>
              </a:ext>
            </a:extLst>
          </p:cNvPr>
          <p:cNvSpPr/>
          <p:nvPr/>
        </p:nvSpPr>
        <p:spPr>
          <a:xfrm>
            <a:off x="10130977" y="2174038"/>
            <a:ext cx="377372" cy="37737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0546588C-20B4-4F17-9C3C-7003A1FF232C}"/>
              </a:ext>
            </a:extLst>
          </p:cNvPr>
          <p:cNvSpPr/>
          <p:nvPr/>
        </p:nvSpPr>
        <p:spPr>
          <a:xfrm>
            <a:off x="11273975" y="1586207"/>
            <a:ext cx="377372" cy="37737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CA8BD47E-5C5B-46E8-B8F1-745BA34EA9FA}"/>
              </a:ext>
            </a:extLst>
          </p:cNvPr>
          <p:cNvSpPr/>
          <p:nvPr/>
        </p:nvSpPr>
        <p:spPr>
          <a:xfrm>
            <a:off x="11654974" y="1292295"/>
            <a:ext cx="377372" cy="37737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514216B-7B4A-4E14-A1E7-45A972091CF4}"/>
              </a:ext>
            </a:extLst>
          </p:cNvPr>
          <p:cNvSpPr/>
          <p:nvPr/>
        </p:nvSpPr>
        <p:spPr>
          <a:xfrm>
            <a:off x="8256788" y="1963088"/>
            <a:ext cx="377372" cy="377372"/>
          </a:xfrm>
          <a:prstGeom prst="ellipse">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9D4DEC11-6B66-41FE-A479-E8822AF71DEA}"/>
              </a:ext>
            </a:extLst>
          </p:cNvPr>
          <p:cNvSpPr/>
          <p:nvPr/>
        </p:nvSpPr>
        <p:spPr>
          <a:xfrm>
            <a:off x="8637789" y="2071944"/>
            <a:ext cx="377372" cy="377372"/>
          </a:xfrm>
          <a:prstGeom prst="ellipse">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3614237-99A9-46DC-8982-DC924474D507}"/>
              </a:ext>
            </a:extLst>
          </p:cNvPr>
          <p:cNvSpPr/>
          <p:nvPr/>
        </p:nvSpPr>
        <p:spPr>
          <a:xfrm>
            <a:off x="10510129" y="1734486"/>
            <a:ext cx="377372" cy="377372"/>
          </a:xfrm>
          <a:prstGeom prst="ellipse">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0462E928-D547-4CD5-AD8A-4938AF65776E}"/>
              </a:ext>
            </a:extLst>
          </p:cNvPr>
          <p:cNvSpPr/>
          <p:nvPr/>
        </p:nvSpPr>
        <p:spPr>
          <a:xfrm>
            <a:off x="10912904" y="1484113"/>
            <a:ext cx="377372" cy="377372"/>
          </a:xfrm>
          <a:prstGeom prst="ellipse">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Map&#10;&#10;Description automatically generated">
            <a:extLst>
              <a:ext uri="{FF2B5EF4-FFF2-40B4-BE49-F238E27FC236}">
                <a16:creationId xmlns:a16="http://schemas.microsoft.com/office/drawing/2014/main" id="{A08BCEB9-0994-4CD6-B821-0914884F7FD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548" t="1010" r="20450" b="-1010"/>
          <a:stretch/>
        </p:blipFill>
        <p:spPr>
          <a:xfrm>
            <a:off x="989728" y="624543"/>
            <a:ext cx="2159873" cy="2056517"/>
          </a:xfrm>
          <a:prstGeom prst="rect">
            <a:avLst/>
          </a:prstGeom>
          <a:ln>
            <a:solidFill>
              <a:schemeClr val="tx1"/>
            </a:solidFill>
          </a:ln>
        </p:spPr>
      </p:pic>
    </p:spTree>
    <p:extLst>
      <p:ext uri="{BB962C8B-B14F-4D97-AF65-F5344CB8AC3E}">
        <p14:creationId xmlns:p14="http://schemas.microsoft.com/office/powerpoint/2010/main" val="1635193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Chart 41">
            <a:extLst>
              <a:ext uri="{FF2B5EF4-FFF2-40B4-BE49-F238E27FC236}">
                <a16:creationId xmlns:a16="http://schemas.microsoft.com/office/drawing/2014/main" id="{3CA1918C-36DC-4B6D-8D2D-88590D373368}"/>
              </a:ext>
            </a:extLst>
          </p:cNvPr>
          <p:cNvGraphicFramePr>
            <a:graphicFrameLocks/>
          </p:cNvGraphicFramePr>
          <p:nvPr>
            <p:extLst>
              <p:ext uri="{D42A27DB-BD31-4B8C-83A1-F6EECF244321}">
                <p14:modId xmlns:p14="http://schemas.microsoft.com/office/powerpoint/2010/main" val="2352303833"/>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23" name="TextBox 22"/>
          <p:cNvSpPr txBox="1"/>
          <p:nvPr/>
        </p:nvSpPr>
        <p:spPr>
          <a:xfrm>
            <a:off x="8334186" y="6474023"/>
            <a:ext cx="1488356" cy="338554"/>
          </a:xfrm>
          <a:prstGeom prst="rect">
            <a:avLst/>
          </a:prstGeom>
          <a:noFill/>
        </p:spPr>
        <p:txBody>
          <a:bodyPr wrap="none" rtlCol="0">
            <a:spAutoFit/>
          </a:bodyPr>
          <a:lstStyle/>
          <a:p>
            <a:r>
              <a:rPr lang="en-US" sz="1600" b="1" dirty="0"/>
              <a:t>Source: CONAB</a:t>
            </a:r>
          </a:p>
        </p:txBody>
      </p:sp>
      <p:grpSp>
        <p:nvGrpSpPr>
          <p:cNvPr id="30" name="Group 29"/>
          <p:cNvGrpSpPr/>
          <p:nvPr/>
        </p:nvGrpSpPr>
        <p:grpSpPr>
          <a:xfrm>
            <a:off x="5210631" y="4549703"/>
            <a:ext cx="2116285" cy="1260087"/>
            <a:chOff x="3686628" y="4549700"/>
            <a:chExt cx="2116285" cy="1260087"/>
          </a:xfrm>
        </p:grpSpPr>
        <p:sp>
          <p:nvSpPr>
            <p:cNvPr id="31" name="Rectangle 30"/>
            <p:cNvSpPr/>
            <p:nvPr/>
          </p:nvSpPr>
          <p:spPr>
            <a:xfrm>
              <a:off x="3686629" y="4549700"/>
              <a:ext cx="2116284" cy="126008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920799" y="4718118"/>
              <a:ext cx="348344" cy="34834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920799" y="5173461"/>
              <a:ext cx="348344" cy="348344"/>
            </a:xfrm>
            <a:prstGeom prst="ellipse">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4342068" y="4719432"/>
              <a:ext cx="848309" cy="369332"/>
            </a:xfrm>
            <a:prstGeom prst="rect">
              <a:avLst/>
            </a:prstGeom>
            <a:noFill/>
          </p:spPr>
          <p:txBody>
            <a:bodyPr wrap="none" rtlCol="0">
              <a:spAutoFit/>
            </a:bodyPr>
            <a:lstStyle/>
            <a:p>
              <a:r>
                <a:rPr lang="en-US" dirty="0"/>
                <a:t>El Niño</a:t>
              </a:r>
            </a:p>
          </p:txBody>
        </p:sp>
        <p:sp>
          <p:nvSpPr>
            <p:cNvPr id="35" name="TextBox 34"/>
            <p:cNvSpPr txBox="1"/>
            <p:nvPr/>
          </p:nvSpPr>
          <p:spPr>
            <a:xfrm>
              <a:off x="4347114" y="5144950"/>
              <a:ext cx="880369" cy="369332"/>
            </a:xfrm>
            <a:prstGeom prst="rect">
              <a:avLst/>
            </a:prstGeom>
            <a:noFill/>
          </p:spPr>
          <p:txBody>
            <a:bodyPr wrap="none" rtlCol="0">
              <a:spAutoFit/>
            </a:bodyPr>
            <a:lstStyle/>
            <a:p>
              <a:r>
                <a:rPr lang="en-US" dirty="0"/>
                <a:t>La Niña</a:t>
              </a:r>
            </a:p>
          </p:txBody>
        </p:sp>
        <p:sp>
          <p:nvSpPr>
            <p:cNvPr id="36" name="TextBox 35"/>
            <p:cNvSpPr txBox="1"/>
            <p:nvPr/>
          </p:nvSpPr>
          <p:spPr>
            <a:xfrm>
              <a:off x="3686628" y="5548177"/>
              <a:ext cx="2116285" cy="261610"/>
            </a:xfrm>
            <a:prstGeom prst="rect">
              <a:avLst/>
            </a:prstGeom>
            <a:noFill/>
          </p:spPr>
          <p:txBody>
            <a:bodyPr wrap="none" rtlCol="0">
              <a:spAutoFit/>
            </a:bodyPr>
            <a:lstStyle/>
            <a:p>
              <a:r>
                <a:rPr lang="en-US" sz="1100" dirty="0"/>
                <a:t>Source: Climate Prediction Center</a:t>
              </a:r>
            </a:p>
          </p:txBody>
        </p:sp>
      </p:grpSp>
      <p:grpSp>
        <p:nvGrpSpPr>
          <p:cNvPr id="29" name="Group 67"/>
          <p:cNvGrpSpPr>
            <a:grpSpLocks/>
          </p:cNvGrpSpPr>
          <p:nvPr/>
        </p:nvGrpSpPr>
        <p:grpSpPr bwMode="auto">
          <a:xfrm>
            <a:off x="76200" y="6459537"/>
            <a:ext cx="2595563" cy="398463"/>
            <a:chOff x="96" y="4080"/>
            <a:chExt cx="1635" cy="251"/>
          </a:xfrm>
        </p:grpSpPr>
        <p:sp>
          <p:nvSpPr>
            <p:cNvPr id="38" name="Text Box 68"/>
            <p:cNvSpPr txBox="1">
              <a:spLocks noChangeArrowheads="1"/>
            </p:cNvSpPr>
            <p:nvPr/>
          </p:nvSpPr>
          <p:spPr bwMode="auto">
            <a:xfrm>
              <a:off x="385" y="4080"/>
              <a:ext cx="134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003399"/>
                  </a:solidFill>
                  <a:latin typeface="Arial" charset="0"/>
                </a:rPr>
                <a:t>Agricultural Weather Assessments</a:t>
              </a:r>
            </a:p>
          </p:txBody>
        </p:sp>
        <p:pic>
          <p:nvPicPr>
            <p:cNvPr id="39" name="Picture 69" descr="USDA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 y="4107"/>
              <a:ext cx="2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 Box 70"/>
            <p:cNvSpPr txBox="1">
              <a:spLocks noChangeArrowheads="1"/>
            </p:cNvSpPr>
            <p:nvPr/>
          </p:nvSpPr>
          <p:spPr bwMode="auto">
            <a:xfrm>
              <a:off x="387" y="4176"/>
              <a:ext cx="128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37914C"/>
                  </a:solidFill>
                  <a:latin typeface="Arial" charset="0"/>
                </a:rPr>
                <a:t>World Agricultural Outlook Board</a:t>
              </a:r>
            </a:p>
          </p:txBody>
        </p:sp>
      </p:grpSp>
      <p:sp>
        <p:nvSpPr>
          <p:cNvPr id="45" name="Oval 44">
            <a:extLst>
              <a:ext uri="{FF2B5EF4-FFF2-40B4-BE49-F238E27FC236}">
                <a16:creationId xmlns:a16="http://schemas.microsoft.com/office/drawing/2014/main" id="{FF0C9423-02C8-45D3-B1B4-B0CF6FC5182B}"/>
              </a:ext>
            </a:extLst>
          </p:cNvPr>
          <p:cNvSpPr/>
          <p:nvPr/>
        </p:nvSpPr>
        <p:spPr>
          <a:xfrm>
            <a:off x="3682998" y="3294745"/>
            <a:ext cx="377372" cy="377372"/>
          </a:xfrm>
          <a:prstGeom prst="ellipse">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968436D4-41A5-4508-AB03-A31520D3401D}"/>
              </a:ext>
            </a:extLst>
          </p:cNvPr>
          <p:cNvSpPr/>
          <p:nvPr/>
        </p:nvSpPr>
        <p:spPr>
          <a:xfrm>
            <a:off x="990600" y="4036262"/>
            <a:ext cx="377372" cy="37737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79293B1-A992-4C00-8ED4-481BF0E723EE}"/>
              </a:ext>
            </a:extLst>
          </p:cNvPr>
          <p:cNvSpPr/>
          <p:nvPr/>
        </p:nvSpPr>
        <p:spPr>
          <a:xfrm>
            <a:off x="2561091" y="3727830"/>
            <a:ext cx="377372" cy="377372"/>
          </a:xfrm>
          <a:prstGeom prst="ellipse">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0CD3D86-BB39-4B13-89E3-72C37C727A8D}"/>
              </a:ext>
            </a:extLst>
          </p:cNvPr>
          <p:cNvSpPr/>
          <p:nvPr/>
        </p:nvSpPr>
        <p:spPr>
          <a:xfrm>
            <a:off x="4073861" y="2924659"/>
            <a:ext cx="377372" cy="377372"/>
          </a:xfrm>
          <a:prstGeom prst="ellipse">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3399CB74-E92E-419B-AB2E-79DF8AA00403}"/>
              </a:ext>
            </a:extLst>
          </p:cNvPr>
          <p:cNvSpPr/>
          <p:nvPr/>
        </p:nvSpPr>
        <p:spPr>
          <a:xfrm>
            <a:off x="6356844" y="2935538"/>
            <a:ext cx="377372" cy="377372"/>
          </a:xfrm>
          <a:prstGeom prst="ellipse">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61034160-3DF8-4E83-8516-E6130B26A611}"/>
              </a:ext>
            </a:extLst>
          </p:cNvPr>
          <p:cNvSpPr/>
          <p:nvPr/>
        </p:nvSpPr>
        <p:spPr>
          <a:xfrm>
            <a:off x="7127344" y="2152268"/>
            <a:ext cx="377372" cy="377372"/>
          </a:xfrm>
          <a:prstGeom prst="ellipse">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9596705-ECC0-4C4E-A6DB-DABF41FC1CC4}"/>
              </a:ext>
            </a:extLst>
          </p:cNvPr>
          <p:cNvSpPr/>
          <p:nvPr/>
        </p:nvSpPr>
        <p:spPr>
          <a:xfrm>
            <a:off x="7473018" y="2648891"/>
            <a:ext cx="377372" cy="377372"/>
          </a:xfrm>
          <a:prstGeom prst="ellipse">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DBEE5C7-250F-40C6-B602-82C667943E2B}"/>
              </a:ext>
            </a:extLst>
          </p:cNvPr>
          <p:cNvSpPr/>
          <p:nvPr/>
        </p:nvSpPr>
        <p:spPr>
          <a:xfrm>
            <a:off x="2188030" y="3255359"/>
            <a:ext cx="377372" cy="37737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A33D8FA8-CF80-4B08-827A-04CFD7AF9803}"/>
              </a:ext>
            </a:extLst>
          </p:cNvPr>
          <p:cNvSpPr/>
          <p:nvPr/>
        </p:nvSpPr>
        <p:spPr>
          <a:xfrm>
            <a:off x="5186757" y="3352826"/>
            <a:ext cx="377372" cy="37737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B7B61AAF-8652-4F24-952B-4ED89A3B5314}"/>
              </a:ext>
            </a:extLst>
          </p:cNvPr>
          <p:cNvSpPr/>
          <p:nvPr/>
        </p:nvSpPr>
        <p:spPr>
          <a:xfrm>
            <a:off x="7801432" y="2413527"/>
            <a:ext cx="377372" cy="37737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41F3A2-B09A-4ED3-A6E5-88B7C9FABFEA}"/>
              </a:ext>
            </a:extLst>
          </p:cNvPr>
          <p:cNvSpPr/>
          <p:nvPr/>
        </p:nvSpPr>
        <p:spPr>
          <a:xfrm>
            <a:off x="3309255" y="3287492"/>
            <a:ext cx="377372" cy="37737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C3983B72-9C90-462B-AB5C-FA5BD857C1B3}"/>
              </a:ext>
            </a:extLst>
          </p:cNvPr>
          <p:cNvSpPr/>
          <p:nvPr/>
        </p:nvSpPr>
        <p:spPr>
          <a:xfrm>
            <a:off x="6665945" y="2634872"/>
            <a:ext cx="377372" cy="37737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0995363-96D6-4D5A-AEC9-5A9C13609017}"/>
              </a:ext>
            </a:extLst>
          </p:cNvPr>
          <p:cNvSpPr/>
          <p:nvPr/>
        </p:nvSpPr>
        <p:spPr>
          <a:xfrm>
            <a:off x="5962002" y="2525517"/>
            <a:ext cx="377372" cy="37737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90B1CC20-18BC-4B43-B561-BD94A212817E}"/>
              </a:ext>
            </a:extLst>
          </p:cNvPr>
          <p:cNvSpPr/>
          <p:nvPr/>
        </p:nvSpPr>
        <p:spPr>
          <a:xfrm>
            <a:off x="4457414" y="3196807"/>
            <a:ext cx="377372" cy="377372"/>
          </a:xfrm>
          <a:prstGeom prst="ellipse">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F5C73ABB-6B76-4A3C-9155-9A27F64C1622}"/>
              </a:ext>
            </a:extLst>
          </p:cNvPr>
          <p:cNvSpPr/>
          <p:nvPr/>
        </p:nvSpPr>
        <p:spPr>
          <a:xfrm>
            <a:off x="9760863" y="2391757"/>
            <a:ext cx="377372" cy="37737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481C17BC-723A-47F3-82CF-0F3EA7BB5703}"/>
              </a:ext>
            </a:extLst>
          </p:cNvPr>
          <p:cNvSpPr/>
          <p:nvPr/>
        </p:nvSpPr>
        <p:spPr>
          <a:xfrm>
            <a:off x="10152749" y="3687155"/>
            <a:ext cx="377372" cy="37737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54E468DA-2A67-4002-BDC7-206FA469578F}"/>
              </a:ext>
            </a:extLst>
          </p:cNvPr>
          <p:cNvSpPr/>
          <p:nvPr/>
        </p:nvSpPr>
        <p:spPr>
          <a:xfrm>
            <a:off x="11273975" y="1760380"/>
            <a:ext cx="377372" cy="37737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107BBDBA-618A-450B-9893-174E5A364BAC}"/>
              </a:ext>
            </a:extLst>
          </p:cNvPr>
          <p:cNvSpPr/>
          <p:nvPr/>
        </p:nvSpPr>
        <p:spPr>
          <a:xfrm>
            <a:off x="11654974" y="1510012"/>
            <a:ext cx="377372" cy="37737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C07D3B21-1102-4E2A-AC5E-2D393ABD9D0D}"/>
              </a:ext>
            </a:extLst>
          </p:cNvPr>
          <p:cNvSpPr/>
          <p:nvPr/>
        </p:nvSpPr>
        <p:spPr>
          <a:xfrm>
            <a:off x="8256788" y="1941317"/>
            <a:ext cx="377372" cy="377372"/>
          </a:xfrm>
          <a:prstGeom prst="ellipse">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E737FB0F-BE94-45E9-B251-2CACDB0A8640}"/>
              </a:ext>
            </a:extLst>
          </p:cNvPr>
          <p:cNvSpPr/>
          <p:nvPr/>
        </p:nvSpPr>
        <p:spPr>
          <a:xfrm>
            <a:off x="8637789" y="2311431"/>
            <a:ext cx="377372" cy="377372"/>
          </a:xfrm>
          <a:prstGeom prst="ellipse">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F573F24C-055B-4B16-8205-6E405D1C40C8}"/>
              </a:ext>
            </a:extLst>
          </p:cNvPr>
          <p:cNvSpPr/>
          <p:nvPr/>
        </p:nvSpPr>
        <p:spPr>
          <a:xfrm>
            <a:off x="10521015" y="1995745"/>
            <a:ext cx="377372" cy="377372"/>
          </a:xfrm>
          <a:prstGeom prst="ellipse">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54346967-3ACF-4B08-BDBF-D4F6E2B92492}"/>
              </a:ext>
            </a:extLst>
          </p:cNvPr>
          <p:cNvSpPr/>
          <p:nvPr/>
        </p:nvSpPr>
        <p:spPr>
          <a:xfrm>
            <a:off x="10912904" y="1397028"/>
            <a:ext cx="377372" cy="377372"/>
          </a:xfrm>
          <a:prstGeom prst="ellipse">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descr="Map&#10;&#10;Description automatically generated">
            <a:extLst>
              <a:ext uri="{FF2B5EF4-FFF2-40B4-BE49-F238E27FC236}">
                <a16:creationId xmlns:a16="http://schemas.microsoft.com/office/drawing/2014/main" id="{E0C3C11B-836F-4896-A917-E82C58FCC04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814" t="1272" r="20276" b="-1272"/>
          <a:stretch/>
        </p:blipFill>
        <p:spPr>
          <a:xfrm>
            <a:off x="996132" y="615338"/>
            <a:ext cx="2159873" cy="2059759"/>
          </a:xfrm>
          <a:prstGeom prst="rect">
            <a:avLst/>
          </a:prstGeom>
          <a:ln>
            <a:solidFill>
              <a:schemeClr val="tx1"/>
            </a:solidFill>
          </a:ln>
        </p:spPr>
      </p:pic>
    </p:spTree>
    <p:extLst>
      <p:ext uri="{BB962C8B-B14F-4D97-AF65-F5344CB8AC3E}">
        <p14:creationId xmlns:p14="http://schemas.microsoft.com/office/powerpoint/2010/main" val="518818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la niña carto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12192000" cy="65836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3"/>
          <p:cNvSpPr txBox="1">
            <a:spLocks noChangeArrowheads="1"/>
          </p:cNvSpPr>
          <p:nvPr/>
        </p:nvSpPr>
        <p:spPr bwMode="auto">
          <a:xfrm>
            <a:off x="4648200" y="152400"/>
            <a:ext cx="30796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dirty="0">
                <a:solidFill>
                  <a:srgbClr val="006600"/>
                </a:solidFill>
              </a:rPr>
              <a:t>What is La Niña?</a:t>
            </a:r>
          </a:p>
        </p:txBody>
      </p:sp>
      <p:grpSp>
        <p:nvGrpSpPr>
          <p:cNvPr id="5" name="Group 67"/>
          <p:cNvGrpSpPr>
            <a:grpSpLocks/>
          </p:cNvGrpSpPr>
          <p:nvPr/>
        </p:nvGrpSpPr>
        <p:grpSpPr bwMode="auto">
          <a:xfrm>
            <a:off x="76200" y="6459537"/>
            <a:ext cx="2595563" cy="398463"/>
            <a:chOff x="96" y="4080"/>
            <a:chExt cx="1635" cy="251"/>
          </a:xfrm>
        </p:grpSpPr>
        <p:sp>
          <p:nvSpPr>
            <p:cNvPr id="6" name="Text Box 68"/>
            <p:cNvSpPr txBox="1">
              <a:spLocks noChangeArrowheads="1"/>
            </p:cNvSpPr>
            <p:nvPr/>
          </p:nvSpPr>
          <p:spPr bwMode="auto">
            <a:xfrm>
              <a:off x="385" y="4080"/>
              <a:ext cx="134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003399"/>
                  </a:solidFill>
                  <a:latin typeface="Arial" charset="0"/>
                </a:rPr>
                <a:t>Agricultural Weather Assessments</a:t>
              </a:r>
            </a:p>
          </p:txBody>
        </p:sp>
        <p:pic>
          <p:nvPicPr>
            <p:cNvPr id="7" name="Picture 69" descr="USDA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 y="4107"/>
              <a:ext cx="2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70"/>
            <p:cNvSpPr txBox="1">
              <a:spLocks noChangeArrowheads="1"/>
            </p:cNvSpPr>
            <p:nvPr/>
          </p:nvSpPr>
          <p:spPr bwMode="auto">
            <a:xfrm>
              <a:off x="387" y="4176"/>
              <a:ext cx="128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37914C"/>
                  </a:solidFill>
                  <a:latin typeface="Arial" charset="0"/>
                </a:rPr>
                <a:t>World Agricultural Outlook Board</a:t>
              </a:r>
            </a:p>
          </p:txBody>
        </p:sp>
      </p:grpSp>
    </p:spTree>
    <p:extLst>
      <p:ext uri="{BB962C8B-B14F-4D97-AF65-F5344CB8AC3E}">
        <p14:creationId xmlns:p14="http://schemas.microsoft.com/office/powerpoint/2010/main" val="1306702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Chart 37">
            <a:extLst>
              <a:ext uri="{FF2B5EF4-FFF2-40B4-BE49-F238E27FC236}">
                <a16:creationId xmlns:a16="http://schemas.microsoft.com/office/drawing/2014/main" id="{657DF380-6967-46C9-9647-48E82ED0DB8D}"/>
              </a:ext>
            </a:extLst>
          </p:cNvPr>
          <p:cNvGraphicFramePr>
            <a:graphicFrameLocks/>
          </p:cNvGraphicFramePr>
          <p:nvPr>
            <p:extLst>
              <p:ext uri="{D42A27DB-BD31-4B8C-83A1-F6EECF244321}">
                <p14:modId xmlns:p14="http://schemas.microsoft.com/office/powerpoint/2010/main" val="3694051639"/>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23" name="TextBox 22"/>
          <p:cNvSpPr txBox="1"/>
          <p:nvPr/>
        </p:nvSpPr>
        <p:spPr>
          <a:xfrm>
            <a:off x="8334186" y="6474023"/>
            <a:ext cx="1488356" cy="338554"/>
          </a:xfrm>
          <a:prstGeom prst="rect">
            <a:avLst/>
          </a:prstGeom>
          <a:noFill/>
        </p:spPr>
        <p:txBody>
          <a:bodyPr wrap="none" rtlCol="0">
            <a:spAutoFit/>
          </a:bodyPr>
          <a:lstStyle/>
          <a:p>
            <a:r>
              <a:rPr lang="en-US" sz="1600" b="1" dirty="0"/>
              <a:t>Source: CONAB</a:t>
            </a:r>
          </a:p>
        </p:txBody>
      </p:sp>
      <p:grpSp>
        <p:nvGrpSpPr>
          <p:cNvPr id="32" name="Group 31"/>
          <p:cNvGrpSpPr/>
          <p:nvPr/>
        </p:nvGrpSpPr>
        <p:grpSpPr>
          <a:xfrm>
            <a:off x="5210631" y="4549703"/>
            <a:ext cx="2116285" cy="1260087"/>
            <a:chOff x="3686628" y="4549700"/>
            <a:chExt cx="2116285" cy="1260087"/>
          </a:xfrm>
        </p:grpSpPr>
        <p:sp>
          <p:nvSpPr>
            <p:cNvPr id="29" name="Rectangle 28"/>
            <p:cNvSpPr/>
            <p:nvPr/>
          </p:nvSpPr>
          <p:spPr>
            <a:xfrm>
              <a:off x="3686629" y="4549700"/>
              <a:ext cx="2116284" cy="126008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920799" y="4718118"/>
              <a:ext cx="348344" cy="34834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920799" y="5173461"/>
              <a:ext cx="348344" cy="348344"/>
            </a:xfrm>
            <a:prstGeom prst="ellipse">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342068" y="4719432"/>
              <a:ext cx="848309" cy="369332"/>
            </a:xfrm>
            <a:prstGeom prst="rect">
              <a:avLst/>
            </a:prstGeom>
            <a:noFill/>
          </p:spPr>
          <p:txBody>
            <a:bodyPr wrap="none" rtlCol="0">
              <a:spAutoFit/>
            </a:bodyPr>
            <a:lstStyle/>
            <a:p>
              <a:r>
                <a:rPr lang="en-US" dirty="0"/>
                <a:t>El Niño</a:t>
              </a:r>
            </a:p>
          </p:txBody>
        </p:sp>
        <p:sp>
          <p:nvSpPr>
            <p:cNvPr id="28" name="TextBox 27"/>
            <p:cNvSpPr txBox="1"/>
            <p:nvPr/>
          </p:nvSpPr>
          <p:spPr>
            <a:xfrm>
              <a:off x="4347114" y="5144950"/>
              <a:ext cx="880369" cy="369332"/>
            </a:xfrm>
            <a:prstGeom prst="rect">
              <a:avLst/>
            </a:prstGeom>
            <a:noFill/>
          </p:spPr>
          <p:txBody>
            <a:bodyPr wrap="none" rtlCol="0">
              <a:spAutoFit/>
            </a:bodyPr>
            <a:lstStyle/>
            <a:p>
              <a:r>
                <a:rPr lang="en-US" dirty="0"/>
                <a:t>La Niña</a:t>
              </a:r>
            </a:p>
          </p:txBody>
        </p:sp>
        <p:sp>
          <p:nvSpPr>
            <p:cNvPr id="31" name="TextBox 30"/>
            <p:cNvSpPr txBox="1"/>
            <p:nvPr/>
          </p:nvSpPr>
          <p:spPr>
            <a:xfrm>
              <a:off x="3686628" y="5548177"/>
              <a:ext cx="2116285" cy="261610"/>
            </a:xfrm>
            <a:prstGeom prst="rect">
              <a:avLst/>
            </a:prstGeom>
            <a:noFill/>
          </p:spPr>
          <p:txBody>
            <a:bodyPr wrap="none" rtlCol="0">
              <a:spAutoFit/>
            </a:bodyPr>
            <a:lstStyle/>
            <a:p>
              <a:r>
                <a:rPr lang="en-US" sz="1100" dirty="0"/>
                <a:t>Source: Climate Prediction Center</a:t>
              </a:r>
            </a:p>
          </p:txBody>
        </p:sp>
      </p:grpSp>
      <p:grpSp>
        <p:nvGrpSpPr>
          <p:cNvPr id="30" name="Group 67"/>
          <p:cNvGrpSpPr>
            <a:grpSpLocks/>
          </p:cNvGrpSpPr>
          <p:nvPr/>
        </p:nvGrpSpPr>
        <p:grpSpPr bwMode="auto">
          <a:xfrm>
            <a:off x="76200" y="6459537"/>
            <a:ext cx="2595563" cy="398463"/>
            <a:chOff x="96" y="4080"/>
            <a:chExt cx="1635" cy="251"/>
          </a:xfrm>
        </p:grpSpPr>
        <p:sp>
          <p:nvSpPr>
            <p:cNvPr id="34" name="Text Box 68"/>
            <p:cNvSpPr txBox="1">
              <a:spLocks noChangeArrowheads="1"/>
            </p:cNvSpPr>
            <p:nvPr/>
          </p:nvSpPr>
          <p:spPr bwMode="auto">
            <a:xfrm>
              <a:off x="385" y="4080"/>
              <a:ext cx="134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003399"/>
                  </a:solidFill>
                  <a:latin typeface="Arial" charset="0"/>
                </a:rPr>
                <a:t>Agricultural Weather Assessments</a:t>
              </a:r>
            </a:p>
          </p:txBody>
        </p:sp>
        <p:pic>
          <p:nvPicPr>
            <p:cNvPr id="35" name="Picture 69" descr="USDA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 y="4107"/>
              <a:ext cx="2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70"/>
            <p:cNvSpPr txBox="1">
              <a:spLocks noChangeArrowheads="1"/>
            </p:cNvSpPr>
            <p:nvPr/>
          </p:nvSpPr>
          <p:spPr bwMode="auto">
            <a:xfrm>
              <a:off x="387" y="4176"/>
              <a:ext cx="128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37914C"/>
                  </a:solidFill>
                  <a:latin typeface="Arial" charset="0"/>
                </a:rPr>
                <a:t>World Agricultural Outlook Board</a:t>
              </a:r>
            </a:p>
          </p:txBody>
        </p:sp>
      </p:grpSp>
      <p:cxnSp>
        <p:nvCxnSpPr>
          <p:cNvPr id="40" name="Straight Connector 39"/>
          <p:cNvCxnSpPr/>
          <p:nvPr/>
        </p:nvCxnSpPr>
        <p:spPr>
          <a:xfrm>
            <a:off x="9922140" y="5196782"/>
            <a:ext cx="329297" cy="2840"/>
          </a:xfrm>
          <a:prstGeom prst="line">
            <a:avLst/>
          </a:prstGeom>
          <a:ln w="158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9272448" y="5055197"/>
            <a:ext cx="772969" cy="492443"/>
          </a:xfrm>
          <a:prstGeom prst="rect">
            <a:avLst/>
          </a:prstGeom>
          <a:noFill/>
        </p:spPr>
        <p:txBody>
          <a:bodyPr wrap="none" rtlCol="0">
            <a:spAutoFit/>
          </a:bodyPr>
          <a:lstStyle/>
          <a:p>
            <a:pPr algn="ctr"/>
            <a:r>
              <a:rPr lang="en-US" sz="1000" b="1" dirty="0">
                <a:solidFill>
                  <a:schemeClr val="bg1">
                    <a:lumMod val="95000"/>
                  </a:schemeClr>
                </a:solidFill>
              </a:rPr>
              <a:t>South</a:t>
            </a:r>
          </a:p>
          <a:p>
            <a:pPr algn="ctr"/>
            <a:r>
              <a:rPr lang="en-US" sz="800" dirty="0">
                <a:solidFill>
                  <a:schemeClr val="bg1">
                    <a:lumMod val="95000"/>
                  </a:schemeClr>
                </a:solidFill>
              </a:rPr>
              <a:t>1990-92:  50%</a:t>
            </a:r>
          </a:p>
          <a:p>
            <a:pPr algn="ctr"/>
            <a:r>
              <a:rPr lang="en-US" sz="800" dirty="0">
                <a:solidFill>
                  <a:schemeClr val="bg1">
                    <a:lumMod val="95000"/>
                  </a:schemeClr>
                </a:solidFill>
              </a:rPr>
              <a:t>2012-14:  33%</a:t>
            </a:r>
          </a:p>
        </p:txBody>
      </p:sp>
      <p:sp>
        <p:nvSpPr>
          <p:cNvPr id="41" name="Oval 40">
            <a:extLst>
              <a:ext uri="{FF2B5EF4-FFF2-40B4-BE49-F238E27FC236}">
                <a16:creationId xmlns:a16="http://schemas.microsoft.com/office/drawing/2014/main" id="{A9421497-F07B-422B-A830-710BD7AEF533}"/>
              </a:ext>
            </a:extLst>
          </p:cNvPr>
          <p:cNvSpPr/>
          <p:nvPr/>
        </p:nvSpPr>
        <p:spPr>
          <a:xfrm>
            <a:off x="3693884" y="3251201"/>
            <a:ext cx="377372" cy="377372"/>
          </a:xfrm>
          <a:prstGeom prst="ellipse">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12064895-A2DE-4AC4-AFDC-DD67C7499A18}"/>
              </a:ext>
            </a:extLst>
          </p:cNvPr>
          <p:cNvSpPr/>
          <p:nvPr/>
        </p:nvSpPr>
        <p:spPr>
          <a:xfrm>
            <a:off x="1001486" y="3524631"/>
            <a:ext cx="377372" cy="37737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67A7628-CA2B-4C49-965A-8D17672B220D}"/>
              </a:ext>
            </a:extLst>
          </p:cNvPr>
          <p:cNvSpPr/>
          <p:nvPr/>
        </p:nvSpPr>
        <p:spPr>
          <a:xfrm>
            <a:off x="2571977" y="3292401"/>
            <a:ext cx="377372" cy="377372"/>
          </a:xfrm>
          <a:prstGeom prst="ellipse">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ACD17F6-BCCC-4B37-990B-400F8A1C4F7B}"/>
              </a:ext>
            </a:extLst>
          </p:cNvPr>
          <p:cNvSpPr/>
          <p:nvPr/>
        </p:nvSpPr>
        <p:spPr>
          <a:xfrm>
            <a:off x="4084747" y="3305660"/>
            <a:ext cx="377372" cy="377372"/>
          </a:xfrm>
          <a:prstGeom prst="ellipse">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8202359B-9185-4169-8B1B-773DA6E2F915}"/>
              </a:ext>
            </a:extLst>
          </p:cNvPr>
          <p:cNvSpPr/>
          <p:nvPr/>
        </p:nvSpPr>
        <p:spPr>
          <a:xfrm>
            <a:off x="6367730" y="3196791"/>
            <a:ext cx="377372" cy="377372"/>
          </a:xfrm>
          <a:prstGeom prst="ellipse">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15D0D5AF-EF6B-4630-870B-7F723EAC4860}"/>
              </a:ext>
            </a:extLst>
          </p:cNvPr>
          <p:cNvSpPr/>
          <p:nvPr/>
        </p:nvSpPr>
        <p:spPr>
          <a:xfrm>
            <a:off x="7138230" y="2783637"/>
            <a:ext cx="377372" cy="377372"/>
          </a:xfrm>
          <a:prstGeom prst="ellipse">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6BF9E0D-8E53-4028-91F7-A4C17D31FFE3}"/>
              </a:ext>
            </a:extLst>
          </p:cNvPr>
          <p:cNvSpPr/>
          <p:nvPr/>
        </p:nvSpPr>
        <p:spPr>
          <a:xfrm>
            <a:off x="7483904" y="3084318"/>
            <a:ext cx="377372" cy="377372"/>
          </a:xfrm>
          <a:prstGeom prst="ellipse">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A122A78B-DD31-44A2-8938-82B9D841A095}"/>
              </a:ext>
            </a:extLst>
          </p:cNvPr>
          <p:cNvSpPr/>
          <p:nvPr/>
        </p:nvSpPr>
        <p:spPr>
          <a:xfrm>
            <a:off x="2198916" y="3092073"/>
            <a:ext cx="377372" cy="37737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E429B80B-0619-40BC-8207-51E4DE68A06C}"/>
              </a:ext>
            </a:extLst>
          </p:cNvPr>
          <p:cNvSpPr/>
          <p:nvPr/>
        </p:nvSpPr>
        <p:spPr>
          <a:xfrm>
            <a:off x="5197643" y="2405766"/>
            <a:ext cx="377372" cy="37737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22D4046-01E9-4F09-92CC-7BA3C4DA4471}"/>
              </a:ext>
            </a:extLst>
          </p:cNvPr>
          <p:cNvSpPr/>
          <p:nvPr/>
        </p:nvSpPr>
        <p:spPr>
          <a:xfrm>
            <a:off x="7834090" y="2315552"/>
            <a:ext cx="377372" cy="37737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C9AFEA8A-BA85-4B54-BF03-BA2A7BD7BDA7}"/>
              </a:ext>
            </a:extLst>
          </p:cNvPr>
          <p:cNvSpPr/>
          <p:nvPr/>
        </p:nvSpPr>
        <p:spPr>
          <a:xfrm>
            <a:off x="3320141" y="3069775"/>
            <a:ext cx="377372" cy="37737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8B9BAC42-B89F-427B-93C5-8FB4668CFF64}"/>
              </a:ext>
            </a:extLst>
          </p:cNvPr>
          <p:cNvSpPr/>
          <p:nvPr/>
        </p:nvSpPr>
        <p:spPr>
          <a:xfrm>
            <a:off x="6687717" y="2471585"/>
            <a:ext cx="377372" cy="37737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9391D29-B36D-4E01-B3B5-12C36B6FEE48}"/>
              </a:ext>
            </a:extLst>
          </p:cNvPr>
          <p:cNvSpPr/>
          <p:nvPr/>
        </p:nvSpPr>
        <p:spPr>
          <a:xfrm>
            <a:off x="5972888" y="3951544"/>
            <a:ext cx="377372" cy="37737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93369515-4DAB-419C-8AB1-677034C15712}"/>
              </a:ext>
            </a:extLst>
          </p:cNvPr>
          <p:cNvSpPr/>
          <p:nvPr/>
        </p:nvSpPr>
        <p:spPr>
          <a:xfrm>
            <a:off x="4468300" y="2554546"/>
            <a:ext cx="377372" cy="377372"/>
          </a:xfrm>
          <a:prstGeom prst="ellipse">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EA88AA6D-57B4-4328-80F2-DF9642585B26}"/>
              </a:ext>
            </a:extLst>
          </p:cNvPr>
          <p:cNvSpPr/>
          <p:nvPr/>
        </p:nvSpPr>
        <p:spPr>
          <a:xfrm>
            <a:off x="9771749" y="1967214"/>
            <a:ext cx="377372" cy="37737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096CBE85-1A61-4C3E-9576-612292E0405A}"/>
              </a:ext>
            </a:extLst>
          </p:cNvPr>
          <p:cNvSpPr/>
          <p:nvPr/>
        </p:nvSpPr>
        <p:spPr>
          <a:xfrm>
            <a:off x="10163635" y="2097836"/>
            <a:ext cx="377372" cy="37737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B4E112C3-5FEB-480A-B9B6-08421CD3DFD6}"/>
              </a:ext>
            </a:extLst>
          </p:cNvPr>
          <p:cNvSpPr/>
          <p:nvPr/>
        </p:nvSpPr>
        <p:spPr>
          <a:xfrm>
            <a:off x="11284861" y="1814808"/>
            <a:ext cx="377372" cy="37737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0C1D9D79-3476-44C4-BF3F-19F9DE15181E}"/>
              </a:ext>
            </a:extLst>
          </p:cNvPr>
          <p:cNvSpPr/>
          <p:nvPr/>
        </p:nvSpPr>
        <p:spPr>
          <a:xfrm>
            <a:off x="11665860" y="2239352"/>
            <a:ext cx="377372" cy="37737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BC9A61D8-029D-4555-AD5A-CEC6EB09C307}"/>
              </a:ext>
            </a:extLst>
          </p:cNvPr>
          <p:cNvSpPr/>
          <p:nvPr/>
        </p:nvSpPr>
        <p:spPr>
          <a:xfrm>
            <a:off x="8267674" y="2017518"/>
            <a:ext cx="377372" cy="377372"/>
          </a:xfrm>
          <a:prstGeom prst="ellipse">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67289C03-B52D-4626-B15A-297707693C81}"/>
              </a:ext>
            </a:extLst>
          </p:cNvPr>
          <p:cNvSpPr/>
          <p:nvPr/>
        </p:nvSpPr>
        <p:spPr>
          <a:xfrm>
            <a:off x="8648675" y="3334687"/>
            <a:ext cx="377372" cy="377372"/>
          </a:xfrm>
          <a:prstGeom prst="ellipse">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F729B493-A59B-46DD-A6B8-6CA47CF4BC57}"/>
              </a:ext>
            </a:extLst>
          </p:cNvPr>
          <p:cNvSpPr/>
          <p:nvPr/>
        </p:nvSpPr>
        <p:spPr>
          <a:xfrm>
            <a:off x="10531901" y="1484114"/>
            <a:ext cx="377372" cy="377372"/>
          </a:xfrm>
          <a:prstGeom prst="ellipse">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F5ACD47D-B1FE-437D-9C67-94DDE641198D}"/>
              </a:ext>
            </a:extLst>
          </p:cNvPr>
          <p:cNvSpPr/>
          <p:nvPr/>
        </p:nvSpPr>
        <p:spPr>
          <a:xfrm>
            <a:off x="10923790" y="1614745"/>
            <a:ext cx="377372" cy="377372"/>
          </a:xfrm>
          <a:prstGeom prst="ellipse">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descr="Map&#10;&#10;Description automatically generated">
            <a:extLst>
              <a:ext uri="{FF2B5EF4-FFF2-40B4-BE49-F238E27FC236}">
                <a16:creationId xmlns:a16="http://schemas.microsoft.com/office/drawing/2014/main" id="{CF8FCAB0-FAB0-4D9E-958B-6033A865A63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477" t="1225" r="21186" b="-1225"/>
          <a:stretch/>
        </p:blipFill>
        <p:spPr>
          <a:xfrm>
            <a:off x="1010792" y="617448"/>
            <a:ext cx="2136775" cy="2096784"/>
          </a:xfrm>
          <a:prstGeom prst="rect">
            <a:avLst/>
          </a:prstGeom>
          <a:ln>
            <a:solidFill>
              <a:schemeClr val="tx1"/>
            </a:solidFill>
          </a:ln>
        </p:spPr>
      </p:pic>
    </p:spTree>
    <p:extLst>
      <p:ext uri="{BB962C8B-B14F-4D97-AF65-F5344CB8AC3E}">
        <p14:creationId xmlns:p14="http://schemas.microsoft.com/office/powerpoint/2010/main" val="1201105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Picture 91" descr="Map&#10;&#10;Description automatically generated">
            <a:extLst>
              <a:ext uri="{FF2B5EF4-FFF2-40B4-BE49-F238E27FC236}">
                <a16:creationId xmlns:a16="http://schemas.microsoft.com/office/drawing/2014/main" id="{9003B306-8AE9-4508-AF2E-23BDF32D7D93}"/>
              </a:ext>
            </a:extLst>
          </p:cNvPr>
          <p:cNvPicPr>
            <a:picLocks noChangeAspect="1"/>
          </p:cNvPicPr>
          <p:nvPr/>
        </p:nvPicPr>
        <p:blipFill rotWithShape="1">
          <a:blip r:embed="rId2">
            <a:extLst>
              <a:ext uri="{28A0092B-C50C-407E-A947-70E740481C1C}">
                <a14:useLocalDpi xmlns:a14="http://schemas.microsoft.com/office/drawing/2010/main" val="0"/>
              </a:ext>
            </a:extLst>
          </a:blip>
          <a:srcRect l="21516" r="16801"/>
          <a:stretch/>
        </p:blipFill>
        <p:spPr>
          <a:xfrm>
            <a:off x="6084059" y="223174"/>
            <a:ext cx="6104421" cy="5276850"/>
          </a:xfrm>
          <a:prstGeom prst="rect">
            <a:avLst/>
          </a:prstGeom>
        </p:spPr>
      </p:pic>
      <p:pic>
        <p:nvPicPr>
          <p:cNvPr id="4" name="Picture 3" descr="Map&#10;&#10;Description automatically generated">
            <a:extLst>
              <a:ext uri="{FF2B5EF4-FFF2-40B4-BE49-F238E27FC236}">
                <a16:creationId xmlns:a16="http://schemas.microsoft.com/office/drawing/2014/main" id="{3383778E-AA1E-4545-9604-0399562DAAE4}"/>
              </a:ext>
            </a:extLst>
          </p:cNvPr>
          <p:cNvPicPr>
            <a:picLocks noChangeAspect="1"/>
          </p:cNvPicPr>
          <p:nvPr/>
        </p:nvPicPr>
        <p:blipFill rotWithShape="1">
          <a:blip r:embed="rId3">
            <a:extLst>
              <a:ext uri="{28A0092B-C50C-407E-A947-70E740481C1C}">
                <a14:useLocalDpi xmlns:a14="http://schemas.microsoft.com/office/drawing/2010/main" val="0"/>
              </a:ext>
            </a:extLst>
          </a:blip>
          <a:srcRect l="24482" r="20301"/>
          <a:stretch/>
        </p:blipFill>
        <p:spPr>
          <a:xfrm>
            <a:off x="348345" y="224517"/>
            <a:ext cx="5464629" cy="5276850"/>
          </a:xfrm>
          <a:prstGeom prst="rect">
            <a:avLst/>
          </a:prstGeom>
        </p:spPr>
      </p:pic>
      <p:grpSp>
        <p:nvGrpSpPr>
          <p:cNvPr id="5" name="Group 25">
            <a:extLst>
              <a:ext uri="{FF2B5EF4-FFF2-40B4-BE49-F238E27FC236}">
                <a16:creationId xmlns:a16="http://schemas.microsoft.com/office/drawing/2014/main" id="{B85339DE-9DF8-4415-9331-BEC8F09EDF6C}"/>
              </a:ext>
            </a:extLst>
          </p:cNvPr>
          <p:cNvGrpSpPr>
            <a:grpSpLocks/>
          </p:cNvGrpSpPr>
          <p:nvPr/>
        </p:nvGrpSpPr>
        <p:grpSpPr bwMode="auto">
          <a:xfrm>
            <a:off x="4972810" y="3313695"/>
            <a:ext cx="2260600" cy="1546212"/>
            <a:chOff x="6735763" y="5238752"/>
            <a:chExt cx="2260600" cy="1545610"/>
          </a:xfrm>
        </p:grpSpPr>
        <p:sp>
          <p:nvSpPr>
            <p:cNvPr id="6" name="Text Box 109">
              <a:extLst>
                <a:ext uri="{FF2B5EF4-FFF2-40B4-BE49-F238E27FC236}">
                  <a16:creationId xmlns:a16="http://schemas.microsoft.com/office/drawing/2014/main" id="{8E811A67-3FE5-4465-ACCE-A77063F3C99D}"/>
                </a:ext>
              </a:extLst>
            </p:cNvPr>
            <p:cNvSpPr txBox="1">
              <a:spLocks noChangeArrowheads="1"/>
            </p:cNvSpPr>
            <p:nvPr/>
          </p:nvSpPr>
          <p:spPr bwMode="auto">
            <a:xfrm>
              <a:off x="8367059" y="6138866"/>
              <a:ext cx="595035" cy="276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b="1"/>
                <a:t>Major</a:t>
              </a:r>
            </a:p>
          </p:txBody>
        </p:sp>
        <p:sp>
          <p:nvSpPr>
            <p:cNvPr id="7" name="Text Box 110">
              <a:extLst>
                <a:ext uri="{FF2B5EF4-FFF2-40B4-BE49-F238E27FC236}">
                  <a16:creationId xmlns:a16="http://schemas.microsoft.com/office/drawing/2014/main" id="{971FE4EE-7799-4C39-9C02-4366F6D22872}"/>
                </a:ext>
              </a:extLst>
            </p:cNvPr>
            <p:cNvSpPr txBox="1">
              <a:spLocks noChangeArrowheads="1"/>
            </p:cNvSpPr>
            <p:nvPr/>
          </p:nvSpPr>
          <p:spPr bwMode="auto">
            <a:xfrm>
              <a:off x="6735763" y="5238752"/>
              <a:ext cx="2260600" cy="476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b="1" dirty="0"/>
                <a:t>Corn Production</a:t>
              </a:r>
            </a:p>
            <a:p>
              <a:pPr algn="ctr" eaLnBrk="1" hangingPunct="1">
                <a:spcBef>
                  <a:spcPct val="0"/>
                </a:spcBef>
                <a:buFontTx/>
                <a:buNone/>
              </a:pPr>
              <a:r>
                <a:rPr lang="en-US" altLang="en-US" sz="1100" b="1" dirty="0"/>
                <a:t>*Average (2017-19)</a:t>
              </a:r>
            </a:p>
          </p:txBody>
        </p:sp>
        <p:sp>
          <p:nvSpPr>
            <p:cNvPr id="8" name="Line 111">
              <a:extLst>
                <a:ext uri="{FF2B5EF4-FFF2-40B4-BE49-F238E27FC236}">
                  <a16:creationId xmlns:a16="http://schemas.microsoft.com/office/drawing/2014/main" id="{9804654D-5060-4A81-AE25-9C946CAF7588}"/>
                </a:ext>
              </a:extLst>
            </p:cNvPr>
            <p:cNvSpPr>
              <a:spLocks noChangeShapeType="1"/>
            </p:cNvSpPr>
            <p:nvPr/>
          </p:nvSpPr>
          <p:spPr bwMode="auto">
            <a:xfrm>
              <a:off x="7459663" y="6276978"/>
              <a:ext cx="9017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 Box 112">
              <a:extLst>
                <a:ext uri="{FF2B5EF4-FFF2-40B4-BE49-F238E27FC236}">
                  <a16:creationId xmlns:a16="http://schemas.microsoft.com/office/drawing/2014/main" id="{61C9D6BF-9A8B-428A-9701-A564ED2B1483}"/>
                </a:ext>
              </a:extLst>
            </p:cNvPr>
            <p:cNvSpPr txBox="1">
              <a:spLocks noChangeArrowheads="1"/>
            </p:cNvSpPr>
            <p:nvPr/>
          </p:nvSpPr>
          <p:spPr bwMode="auto">
            <a:xfrm>
              <a:off x="7480301" y="6216653"/>
              <a:ext cx="756938" cy="276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i="1"/>
                <a:t>Intensity</a:t>
              </a:r>
            </a:p>
          </p:txBody>
        </p:sp>
        <p:sp>
          <p:nvSpPr>
            <p:cNvPr id="10" name="Text Box 113">
              <a:extLst>
                <a:ext uri="{FF2B5EF4-FFF2-40B4-BE49-F238E27FC236}">
                  <a16:creationId xmlns:a16="http://schemas.microsoft.com/office/drawing/2014/main" id="{E688E668-511F-421E-907C-EAEA7B6F213A}"/>
                </a:ext>
              </a:extLst>
            </p:cNvPr>
            <p:cNvSpPr txBox="1">
              <a:spLocks noChangeArrowheads="1"/>
            </p:cNvSpPr>
            <p:nvPr/>
          </p:nvSpPr>
          <p:spPr bwMode="auto">
            <a:xfrm>
              <a:off x="7429501" y="6048379"/>
              <a:ext cx="917239" cy="276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i="1"/>
                <a:t>Production</a:t>
              </a:r>
            </a:p>
          </p:txBody>
        </p:sp>
        <p:sp>
          <p:nvSpPr>
            <p:cNvPr id="11" name="Text Box 114">
              <a:extLst>
                <a:ext uri="{FF2B5EF4-FFF2-40B4-BE49-F238E27FC236}">
                  <a16:creationId xmlns:a16="http://schemas.microsoft.com/office/drawing/2014/main" id="{9B16356F-5A38-4972-ABB1-5633CB99CC11}"/>
                </a:ext>
              </a:extLst>
            </p:cNvPr>
            <p:cNvSpPr txBox="1">
              <a:spLocks noChangeArrowheads="1"/>
            </p:cNvSpPr>
            <p:nvPr/>
          </p:nvSpPr>
          <p:spPr bwMode="auto">
            <a:xfrm>
              <a:off x="6835776" y="6148390"/>
              <a:ext cx="615950" cy="276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b="1"/>
                <a:t>Minor</a:t>
              </a:r>
            </a:p>
          </p:txBody>
        </p:sp>
        <p:sp>
          <p:nvSpPr>
            <p:cNvPr id="12" name="Text Box 115">
              <a:extLst>
                <a:ext uri="{FF2B5EF4-FFF2-40B4-BE49-F238E27FC236}">
                  <a16:creationId xmlns:a16="http://schemas.microsoft.com/office/drawing/2014/main" id="{B715D512-E654-4102-AB8E-C20B6565CAF7}"/>
                </a:ext>
              </a:extLst>
            </p:cNvPr>
            <p:cNvSpPr txBox="1">
              <a:spLocks noChangeArrowheads="1"/>
            </p:cNvSpPr>
            <p:nvPr/>
          </p:nvSpPr>
          <p:spPr bwMode="auto">
            <a:xfrm>
              <a:off x="7094537" y="6538237"/>
              <a:ext cx="1058303" cy="2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b="1" dirty="0"/>
                <a:t>*Source: IBGE</a:t>
              </a:r>
            </a:p>
          </p:txBody>
        </p:sp>
        <p:sp>
          <p:nvSpPr>
            <p:cNvPr id="13" name="Rectangle 116">
              <a:extLst>
                <a:ext uri="{FF2B5EF4-FFF2-40B4-BE49-F238E27FC236}">
                  <a16:creationId xmlns:a16="http://schemas.microsoft.com/office/drawing/2014/main" id="{55420219-A92F-4DED-8D91-1D179479E1C9}"/>
                </a:ext>
              </a:extLst>
            </p:cNvPr>
            <p:cNvSpPr>
              <a:spLocks noChangeArrowheads="1"/>
            </p:cNvSpPr>
            <p:nvPr/>
          </p:nvSpPr>
          <p:spPr bwMode="auto">
            <a:xfrm>
              <a:off x="6961188" y="5826127"/>
              <a:ext cx="373063" cy="242888"/>
            </a:xfrm>
            <a:prstGeom prst="rect">
              <a:avLst/>
            </a:prstGeom>
            <a:solidFill>
              <a:srgbClr val="FFB64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4" name="Rectangle 117">
              <a:extLst>
                <a:ext uri="{FF2B5EF4-FFF2-40B4-BE49-F238E27FC236}">
                  <a16:creationId xmlns:a16="http://schemas.microsoft.com/office/drawing/2014/main" id="{954BA415-DE5C-45FD-90A5-569BAB680A88}"/>
                </a:ext>
              </a:extLst>
            </p:cNvPr>
            <p:cNvSpPr>
              <a:spLocks noChangeArrowheads="1"/>
            </p:cNvSpPr>
            <p:nvPr/>
          </p:nvSpPr>
          <p:spPr bwMode="auto">
            <a:xfrm>
              <a:off x="7472363" y="5837240"/>
              <a:ext cx="374650" cy="230188"/>
            </a:xfrm>
            <a:prstGeom prst="rect">
              <a:avLst/>
            </a:prstGeom>
            <a:solidFill>
              <a:srgbClr val="B9774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5" name="Rectangle 118">
              <a:extLst>
                <a:ext uri="{FF2B5EF4-FFF2-40B4-BE49-F238E27FC236}">
                  <a16:creationId xmlns:a16="http://schemas.microsoft.com/office/drawing/2014/main" id="{62302D56-0288-4FB3-A24A-31A613AD6D73}"/>
                </a:ext>
              </a:extLst>
            </p:cNvPr>
            <p:cNvSpPr>
              <a:spLocks noChangeArrowheads="1"/>
            </p:cNvSpPr>
            <p:nvPr/>
          </p:nvSpPr>
          <p:spPr bwMode="auto">
            <a:xfrm>
              <a:off x="7953376" y="5835652"/>
              <a:ext cx="376238" cy="223838"/>
            </a:xfrm>
            <a:prstGeom prst="rect">
              <a:avLst/>
            </a:prstGeom>
            <a:solidFill>
              <a:srgbClr val="CCFFCC">
                <a:alpha val="55293"/>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6" name="Rectangle 119">
              <a:extLst>
                <a:ext uri="{FF2B5EF4-FFF2-40B4-BE49-F238E27FC236}">
                  <a16:creationId xmlns:a16="http://schemas.microsoft.com/office/drawing/2014/main" id="{9814DDA2-AFC8-481C-9D21-6686B9CCA7C6}"/>
                </a:ext>
              </a:extLst>
            </p:cNvPr>
            <p:cNvSpPr>
              <a:spLocks noChangeArrowheads="1"/>
            </p:cNvSpPr>
            <p:nvPr/>
          </p:nvSpPr>
          <p:spPr bwMode="auto">
            <a:xfrm>
              <a:off x="8467726" y="5837240"/>
              <a:ext cx="379413" cy="223838"/>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grpSp>
      <p:grpSp>
        <p:nvGrpSpPr>
          <p:cNvPr id="17" name="Group 16">
            <a:extLst>
              <a:ext uri="{FF2B5EF4-FFF2-40B4-BE49-F238E27FC236}">
                <a16:creationId xmlns:a16="http://schemas.microsoft.com/office/drawing/2014/main" id="{8F0154E3-BAA4-447E-A946-691389329ED8}"/>
              </a:ext>
            </a:extLst>
          </p:cNvPr>
          <p:cNvGrpSpPr/>
          <p:nvPr/>
        </p:nvGrpSpPr>
        <p:grpSpPr>
          <a:xfrm>
            <a:off x="835468" y="5361829"/>
            <a:ext cx="4610106" cy="1067197"/>
            <a:chOff x="7418924" y="5662477"/>
            <a:chExt cx="4610106" cy="1067197"/>
          </a:xfrm>
        </p:grpSpPr>
        <p:sp>
          <p:nvSpPr>
            <p:cNvPr id="18" name="Rectangle 86">
              <a:extLst>
                <a:ext uri="{FF2B5EF4-FFF2-40B4-BE49-F238E27FC236}">
                  <a16:creationId xmlns:a16="http://schemas.microsoft.com/office/drawing/2014/main" id="{308CFCCC-2A86-445B-806C-4E18204487F2}"/>
                </a:ext>
              </a:extLst>
            </p:cNvPr>
            <p:cNvSpPr>
              <a:spLocks noChangeArrowheads="1"/>
            </p:cNvSpPr>
            <p:nvPr/>
          </p:nvSpPr>
          <p:spPr bwMode="auto">
            <a:xfrm>
              <a:off x="7418924" y="5834177"/>
              <a:ext cx="4610106" cy="708958"/>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9" name="Rectangle 87">
              <a:extLst>
                <a:ext uri="{FF2B5EF4-FFF2-40B4-BE49-F238E27FC236}">
                  <a16:creationId xmlns:a16="http://schemas.microsoft.com/office/drawing/2014/main" id="{8194B877-CB7B-4B84-ACCD-69AAAF196B7B}"/>
                </a:ext>
              </a:extLst>
            </p:cNvPr>
            <p:cNvSpPr>
              <a:spLocks noChangeArrowheads="1"/>
            </p:cNvSpPr>
            <p:nvPr/>
          </p:nvSpPr>
          <p:spPr bwMode="auto">
            <a:xfrm>
              <a:off x="9801521" y="6573319"/>
              <a:ext cx="248028" cy="15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dirty="0">
                  <a:solidFill>
                    <a:srgbClr val="000000"/>
                  </a:solidFill>
                </a:rPr>
                <a:t>JAN</a:t>
              </a:r>
              <a:endParaRPr lang="en-US" altLang="en-US" sz="1800" dirty="0"/>
            </a:p>
          </p:txBody>
        </p:sp>
        <p:sp>
          <p:nvSpPr>
            <p:cNvPr id="20" name="Rectangle 88">
              <a:extLst>
                <a:ext uri="{FF2B5EF4-FFF2-40B4-BE49-F238E27FC236}">
                  <a16:creationId xmlns:a16="http://schemas.microsoft.com/office/drawing/2014/main" id="{048CA2CB-2DA0-46AB-AB72-C4CFDED778AE}"/>
                </a:ext>
              </a:extLst>
            </p:cNvPr>
            <p:cNvSpPr>
              <a:spLocks noChangeArrowheads="1"/>
            </p:cNvSpPr>
            <p:nvPr/>
          </p:nvSpPr>
          <p:spPr bwMode="auto">
            <a:xfrm>
              <a:off x="10182112" y="6573318"/>
              <a:ext cx="256228" cy="15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dirty="0">
                  <a:solidFill>
                    <a:srgbClr val="000000"/>
                  </a:solidFill>
                </a:rPr>
                <a:t>FEB</a:t>
              </a:r>
              <a:endParaRPr lang="en-US" altLang="en-US" sz="1800" dirty="0"/>
            </a:p>
          </p:txBody>
        </p:sp>
        <p:sp>
          <p:nvSpPr>
            <p:cNvPr id="21" name="Rectangle 89">
              <a:extLst>
                <a:ext uri="{FF2B5EF4-FFF2-40B4-BE49-F238E27FC236}">
                  <a16:creationId xmlns:a16="http://schemas.microsoft.com/office/drawing/2014/main" id="{6EA2BB97-1788-48B7-A7AE-7CBDD2E2D567}"/>
                </a:ext>
              </a:extLst>
            </p:cNvPr>
            <p:cNvSpPr>
              <a:spLocks noChangeArrowheads="1"/>
            </p:cNvSpPr>
            <p:nvPr/>
          </p:nvSpPr>
          <p:spPr bwMode="auto">
            <a:xfrm>
              <a:off x="10551389" y="6575829"/>
              <a:ext cx="291073" cy="15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dirty="0">
                  <a:solidFill>
                    <a:srgbClr val="000000"/>
                  </a:solidFill>
                </a:rPr>
                <a:t>MAR</a:t>
              </a:r>
              <a:endParaRPr lang="en-US" altLang="en-US" sz="1800" dirty="0"/>
            </a:p>
          </p:txBody>
        </p:sp>
        <p:sp>
          <p:nvSpPr>
            <p:cNvPr id="22" name="Rectangle 90">
              <a:extLst>
                <a:ext uri="{FF2B5EF4-FFF2-40B4-BE49-F238E27FC236}">
                  <a16:creationId xmlns:a16="http://schemas.microsoft.com/office/drawing/2014/main" id="{4E122DD8-E819-45E6-959F-807082070100}"/>
                </a:ext>
              </a:extLst>
            </p:cNvPr>
            <p:cNvSpPr>
              <a:spLocks noChangeArrowheads="1"/>
            </p:cNvSpPr>
            <p:nvPr/>
          </p:nvSpPr>
          <p:spPr bwMode="auto">
            <a:xfrm>
              <a:off x="10962618" y="6575829"/>
              <a:ext cx="270575" cy="15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dirty="0">
                  <a:solidFill>
                    <a:srgbClr val="000000"/>
                  </a:solidFill>
                </a:rPr>
                <a:t>APR</a:t>
              </a:r>
              <a:endParaRPr lang="en-US" altLang="en-US" sz="1800" dirty="0"/>
            </a:p>
          </p:txBody>
        </p:sp>
        <p:sp>
          <p:nvSpPr>
            <p:cNvPr id="23" name="Rectangle 91">
              <a:extLst>
                <a:ext uri="{FF2B5EF4-FFF2-40B4-BE49-F238E27FC236}">
                  <a16:creationId xmlns:a16="http://schemas.microsoft.com/office/drawing/2014/main" id="{2C3B46AB-AEEA-4B13-AC8C-383AB29EE29B}"/>
                </a:ext>
              </a:extLst>
            </p:cNvPr>
            <p:cNvSpPr>
              <a:spLocks noChangeArrowheads="1"/>
            </p:cNvSpPr>
            <p:nvPr/>
          </p:nvSpPr>
          <p:spPr bwMode="auto">
            <a:xfrm>
              <a:off x="11327660" y="6575829"/>
              <a:ext cx="284925" cy="15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dirty="0">
                  <a:solidFill>
                    <a:srgbClr val="000000"/>
                  </a:solidFill>
                </a:rPr>
                <a:t>MAY</a:t>
              </a:r>
              <a:endParaRPr lang="en-US" altLang="en-US" sz="1800" dirty="0"/>
            </a:p>
          </p:txBody>
        </p:sp>
        <p:sp>
          <p:nvSpPr>
            <p:cNvPr id="24" name="Rectangle 92">
              <a:extLst>
                <a:ext uri="{FF2B5EF4-FFF2-40B4-BE49-F238E27FC236}">
                  <a16:creationId xmlns:a16="http://schemas.microsoft.com/office/drawing/2014/main" id="{B55F6E52-CE46-46CE-9263-5EDCE97ED2FE}"/>
                </a:ext>
              </a:extLst>
            </p:cNvPr>
            <p:cNvSpPr>
              <a:spLocks noChangeArrowheads="1"/>
            </p:cNvSpPr>
            <p:nvPr/>
          </p:nvSpPr>
          <p:spPr bwMode="auto">
            <a:xfrm>
              <a:off x="11724431" y="6575829"/>
              <a:ext cx="254176" cy="15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dirty="0">
                  <a:solidFill>
                    <a:srgbClr val="000000"/>
                  </a:solidFill>
                </a:rPr>
                <a:t>JUN</a:t>
              </a:r>
              <a:endParaRPr lang="en-US" altLang="en-US" sz="1800" dirty="0"/>
            </a:p>
          </p:txBody>
        </p:sp>
        <p:sp>
          <p:nvSpPr>
            <p:cNvPr id="25" name="Rectangle 93">
              <a:extLst>
                <a:ext uri="{FF2B5EF4-FFF2-40B4-BE49-F238E27FC236}">
                  <a16:creationId xmlns:a16="http://schemas.microsoft.com/office/drawing/2014/main" id="{6335DA8A-E557-45DD-B742-54DC6E24D0F7}"/>
                </a:ext>
              </a:extLst>
            </p:cNvPr>
            <p:cNvSpPr>
              <a:spLocks noChangeArrowheads="1"/>
            </p:cNvSpPr>
            <p:nvPr/>
          </p:nvSpPr>
          <p:spPr bwMode="auto">
            <a:xfrm>
              <a:off x="7523010" y="6575830"/>
              <a:ext cx="233679" cy="15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dirty="0">
                  <a:solidFill>
                    <a:srgbClr val="000000"/>
                  </a:solidFill>
                </a:rPr>
                <a:t>JUL</a:t>
              </a:r>
              <a:endParaRPr lang="en-US" altLang="en-US" sz="1800" dirty="0"/>
            </a:p>
          </p:txBody>
        </p:sp>
        <p:sp>
          <p:nvSpPr>
            <p:cNvPr id="26" name="Rectangle 94">
              <a:extLst>
                <a:ext uri="{FF2B5EF4-FFF2-40B4-BE49-F238E27FC236}">
                  <a16:creationId xmlns:a16="http://schemas.microsoft.com/office/drawing/2014/main" id="{52867469-2D4A-469F-9F34-C95F0A33A4AE}"/>
                </a:ext>
              </a:extLst>
            </p:cNvPr>
            <p:cNvSpPr>
              <a:spLocks noChangeArrowheads="1"/>
            </p:cNvSpPr>
            <p:nvPr/>
          </p:nvSpPr>
          <p:spPr bwMode="auto">
            <a:xfrm>
              <a:off x="7843293" y="6575830"/>
              <a:ext cx="284925" cy="15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dirty="0">
                  <a:solidFill>
                    <a:srgbClr val="000000"/>
                  </a:solidFill>
                </a:rPr>
                <a:t>AUG</a:t>
              </a:r>
              <a:endParaRPr lang="en-US" altLang="en-US" sz="1800" dirty="0"/>
            </a:p>
          </p:txBody>
        </p:sp>
        <p:sp>
          <p:nvSpPr>
            <p:cNvPr id="27" name="Rectangle 95">
              <a:extLst>
                <a:ext uri="{FF2B5EF4-FFF2-40B4-BE49-F238E27FC236}">
                  <a16:creationId xmlns:a16="http://schemas.microsoft.com/office/drawing/2014/main" id="{F41CDE7E-D6DE-443E-80F3-105C3A92A690}"/>
                </a:ext>
              </a:extLst>
            </p:cNvPr>
            <p:cNvSpPr>
              <a:spLocks noChangeArrowheads="1"/>
            </p:cNvSpPr>
            <p:nvPr/>
          </p:nvSpPr>
          <p:spPr bwMode="auto">
            <a:xfrm>
              <a:off x="8248151" y="6575830"/>
              <a:ext cx="264426" cy="15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a:solidFill>
                    <a:srgbClr val="000000"/>
                  </a:solidFill>
                </a:rPr>
                <a:t>SEP</a:t>
              </a:r>
              <a:endParaRPr lang="en-US" altLang="en-US" sz="1800"/>
            </a:p>
          </p:txBody>
        </p:sp>
        <p:sp>
          <p:nvSpPr>
            <p:cNvPr id="28" name="Rectangle 96">
              <a:extLst>
                <a:ext uri="{FF2B5EF4-FFF2-40B4-BE49-F238E27FC236}">
                  <a16:creationId xmlns:a16="http://schemas.microsoft.com/office/drawing/2014/main" id="{807A7804-AAA4-430F-B345-20CF9BE2344A}"/>
                </a:ext>
              </a:extLst>
            </p:cNvPr>
            <p:cNvSpPr>
              <a:spLocks noChangeArrowheads="1"/>
            </p:cNvSpPr>
            <p:nvPr/>
          </p:nvSpPr>
          <p:spPr bwMode="auto">
            <a:xfrm>
              <a:off x="8644586" y="6575830"/>
              <a:ext cx="276725" cy="15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dirty="0">
                  <a:solidFill>
                    <a:srgbClr val="000000"/>
                  </a:solidFill>
                </a:rPr>
                <a:t>OCT</a:t>
              </a:r>
              <a:endParaRPr lang="en-US" altLang="en-US" sz="1800" dirty="0"/>
            </a:p>
          </p:txBody>
        </p:sp>
        <p:sp>
          <p:nvSpPr>
            <p:cNvPr id="29" name="Rectangle 97">
              <a:extLst>
                <a:ext uri="{FF2B5EF4-FFF2-40B4-BE49-F238E27FC236}">
                  <a16:creationId xmlns:a16="http://schemas.microsoft.com/office/drawing/2014/main" id="{F737EB79-574F-495A-8718-7B2CDDAB9721}"/>
                </a:ext>
              </a:extLst>
            </p:cNvPr>
            <p:cNvSpPr>
              <a:spLocks noChangeArrowheads="1"/>
            </p:cNvSpPr>
            <p:nvPr/>
          </p:nvSpPr>
          <p:spPr bwMode="auto">
            <a:xfrm>
              <a:off x="9022327" y="6575830"/>
              <a:ext cx="284925" cy="15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a:solidFill>
                    <a:srgbClr val="000000"/>
                  </a:solidFill>
                </a:rPr>
                <a:t>NOV</a:t>
              </a:r>
              <a:endParaRPr lang="en-US" altLang="en-US" sz="1800"/>
            </a:p>
          </p:txBody>
        </p:sp>
        <p:sp>
          <p:nvSpPr>
            <p:cNvPr id="30" name="Rectangle 98">
              <a:extLst>
                <a:ext uri="{FF2B5EF4-FFF2-40B4-BE49-F238E27FC236}">
                  <a16:creationId xmlns:a16="http://schemas.microsoft.com/office/drawing/2014/main" id="{78C08965-01A0-4C9F-9BBA-84CC5B065FE1}"/>
                </a:ext>
              </a:extLst>
            </p:cNvPr>
            <p:cNvSpPr>
              <a:spLocks noChangeArrowheads="1"/>
            </p:cNvSpPr>
            <p:nvPr/>
          </p:nvSpPr>
          <p:spPr bwMode="auto">
            <a:xfrm>
              <a:off x="9395794" y="6575830"/>
              <a:ext cx="276725" cy="15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dirty="0">
                  <a:solidFill>
                    <a:srgbClr val="000000"/>
                  </a:solidFill>
                </a:rPr>
                <a:t>DEC</a:t>
              </a:r>
              <a:endParaRPr lang="en-US" altLang="en-US" sz="1800" dirty="0"/>
            </a:p>
          </p:txBody>
        </p:sp>
        <p:sp>
          <p:nvSpPr>
            <p:cNvPr id="31" name="Line 99">
              <a:extLst>
                <a:ext uri="{FF2B5EF4-FFF2-40B4-BE49-F238E27FC236}">
                  <a16:creationId xmlns:a16="http://schemas.microsoft.com/office/drawing/2014/main" id="{8A99D91D-5FED-4E1A-8801-8E38ED51F7B0}"/>
                </a:ext>
              </a:extLst>
            </p:cNvPr>
            <p:cNvSpPr>
              <a:spLocks noChangeShapeType="1"/>
            </p:cNvSpPr>
            <p:nvPr/>
          </p:nvSpPr>
          <p:spPr bwMode="auto">
            <a:xfrm>
              <a:off x="8552528" y="6489791"/>
              <a:ext cx="1761" cy="1273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100">
              <a:extLst>
                <a:ext uri="{FF2B5EF4-FFF2-40B4-BE49-F238E27FC236}">
                  <a16:creationId xmlns:a16="http://schemas.microsoft.com/office/drawing/2014/main" id="{5561ECDF-903D-4E90-8A23-DF2DD9672513}"/>
                </a:ext>
              </a:extLst>
            </p:cNvPr>
            <p:cNvSpPr>
              <a:spLocks noChangeShapeType="1"/>
            </p:cNvSpPr>
            <p:nvPr/>
          </p:nvSpPr>
          <p:spPr bwMode="auto">
            <a:xfrm>
              <a:off x="7772736" y="6496674"/>
              <a:ext cx="1760" cy="12389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101">
              <a:extLst>
                <a:ext uri="{FF2B5EF4-FFF2-40B4-BE49-F238E27FC236}">
                  <a16:creationId xmlns:a16="http://schemas.microsoft.com/office/drawing/2014/main" id="{64DE8F31-01D3-48A1-9545-FF924594A2C7}"/>
                </a:ext>
              </a:extLst>
            </p:cNvPr>
            <p:cNvSpPr>
              <a:spLocks noChangeShapeType="1"/>
            </p:cNvSpPr>
            <p:nvPr/>
          </p:nvSpPr>
          <p:spPr bwMode="auto">
            <a:xfrm>
              <a:off x="8163512" y="6491512"/>
              <a:ext cx="1760" cy="1256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102">
              <a:extLst>
                <a:ext uri="{FF2B5EF4-FFF2-40B4-BE49-F238E27FC236}">
                  <a16:creationId xmlns:a16="http://schemas.microsoft.com/office/drawing/2014/main" id="{6508421C-E7C6-4E72-8391-055E0F8EC851}"/>
                </a:ext>
              </a:extLst>
            </p:cNvPr>
            <p:cNvSpPr>
              <a:spLocks noChangeShapeType="1"/>
            </p:cNvSpPr>
            <p:nvPr/>
          </p:nvSpPr>
          <p:spPr bwMode="auto">
            <a:xfrm>
              <a:off x="8930983" y="6496674"/>
              <a:ext cx="1760" cy="12389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103">
              <a:extLst>
                <a:ext uri="{FF2B5EF4-FFF2-40B4-BE49-F238E27FC236}">
                  <a16:creationId xmlns:a16="http://schemas.microsoft.com/office/drawing/2014/main" id="{C864A9E9-CABA-47E8-9B2A-4611AF39D12B}"/>
                </a:ext>
              </a:extLst>
            </p:cNvPr>
            <p:cNvSpPr>
              <a:spLocks noChangeShapeType="1"/>
            </p:cNvSpPr>
            <p:nvPr/>
          </p:nvSpPr>
          <p:spPr bwMode="auto">
            <a:xfrm>
              <a:off x="9709015" y="6496674"/>
              <a:ext cx="1760" cy="1256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104">
              <a:extLst>
                <a:ext uri="{FF2B5EF4-FFF2-40B4-BE49-F238E27FC236}">
                  <a16:creationId xmlns:a16="http://schemas.microsoft.com/office/drawing/2014/main" id="{A3D5BB0A-4C2D-4F9D-AD9E-2AC9A50343E1}"/>
                </a:ext>
              </a:extLst>
            </p:cNvPr>
            <p:cNvSpPr>
              <a:spLocks noChangeShapeType="1"/>
            </p:cNvSpPr>
            <p:nvPr/>
          </p:nvSpPr>
          <p:spPr bwMode="auto">
            <a:xfrm>
              <a:off x="10092751" y="6498395"/>
              <a:ext cx="1760" cy="1273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105">
              <a:extLst>
                <a:ext uri="{FF2B5EF4-FFF2-40B4-BE49-F238E27FC236}">
                  <a16:creationId xmlns:a16="http://schemas.microsoft.com/office/drawing/2014/main" id="{1D402024-EA72-4EFC-82F4-8885B79984DF}"/>
                </a:ext>
              </a:extLst>
            </p:cNvPr>
            <p:cNvSpPr>
              <a:spLocks noChangeShapeType="1"/>
            </p:cNvSpPr>
            <p:nvPr/>
          </p:nvSpPr>
          <p:spPr bwMode="auto">
            <a:xfrm>
              <a:off x="10487047" y="6496674"/>
              <a:ext cx="1760" cy="1256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106">
              <a:extLst>
                <a:ext uri="{FF2B5EF4-FFF2-40B4-BE49-F238E27FC236}">
                  <a16:creationId xmlns:a16="http://schemas.microsoft.com/office/drawing/2014/main" id="{0B3E369E-335C-43F7-BDA5-D038F8DC0CD8}"/>
                </a:ext>
              </a:extLst>
            </p:cNvPr>
            <p:cNvSpPr>
              <a:spLocks noChangeShapeType="1"/>
            </p:cNvSpPr>
            <p:nvPr/>
          </p:nvSpPr>
          <p:spPr bwMode="auto">
            <a:xfrm>
              <a:off x="10867262" y="6496674"/>
              <a:ext cx="1760" cy="1256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Line 107">
              <a:extLst>
                <a:ext uri="{FF2B5EF4-FFF2-40B4-BE49-F238E27FC236}">
                  <a16:creationId xmlns:a16="http://schemas.microsoft.com/office/drawing/2014/main" id="{6F8F4510-37B8-4AFD-B5F2-A32FA61CE5F2}"/>
                </a:ext>
              </a:extLst>
            </p:cNvPr>
            <p:cNvSpPr>
              <a:spLocks noChangeShapeType="1"/>
            </p:cNvSpPr>
            <p:nvPr/>
          </p:nvSpPr>
          <p:spPr bwMode="auto">
            <a:xfrm>
              <a:off x="11252757" y="6498395"/>
              <a:ext cx="1761" cy="1273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108">
              <a:extLst>
                <a:ext uri="{FF2B5EF4-FFF2-40B4-BE49-F238E27FC236}">
                  <a16:creationId xmlns:a16="http://schemas.microsoft.com/office/drawing/2014/main" id="{7536AF92-A101-42FA-97B3-232630221B56}"/>
                </a:ext>
              </a:extLst>
            </p:cNvPr>
            <p:cNvSpPr>
              <a:spLocks noChangeShapeType="1"/>
            </p:cNvSpPr>
            <p:nvPr/>
          </p:nvSpPr>
          <p:spPr bwMode="auto">
            <a:xfrm>
              <a:off x="11643534" y="6496674"/>
              <a:ext cx="1761" cy="12389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109">
              <a:extLst>
                <a:ext uri="{FF2B5EF4-FFF2-40B4-BE49-F238E27FC236}">
                  <a16:creationId xmlns:a16="http://schemas.microsoft.com/office/drawing/2014/main" id="{E5AE981D-0204-4982-BDB5-50051E6B453F}"/>
                </a:ext>
              </a:extLst>
            </p:cNvPr>
            <p:cNvSpPr>
              <a:spLocks noChangeShapeType="1"/>
            </p:cNvSpPr>
            <p:nvPr/>
          </p:nvSpPr>
          <p:spPr bwMode="auto">
            <a:xfrm>
              <a:off x="9318239" y="6496674"/>
              <a:ext cx="1760" cy="12389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Rectangle 110">
              <a:extLst>
                <a:ext uri="{FF2B5EF4-FFF2-40B4-BE49-F238E27FC236}">
                  <a16:creationId xmlns:a16="http://schemas.microsoft.com/office/drawing/2014/main" id="{D9B45B71-A42B-4587-80C6-2A124B25BBE2}"/>
                </a:ext>
              </a:extLst>
            </p:cNvPr>
            <p:cNvSpPr>
              <a:spLocks noChangeArrowheads="1"/>
            </p:cNvSpPr>
            <p:nvPr/>
          </p:nvSpPr>
          <p:spPr bwMode="auto">
            <a:xfrm>
              <a:off x="7429486" y="5662477"/>
              <a:ext cx="244297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b="1" dirty="0">
                  <a:solidFill>
                    <a:srgbClr val="000000"/>
                  </a:solidFill>
                </a:rPr>
                <a:t>1</a:t>
              </a:r>
              <a:r>
                <a:rPr lang="en-US" altLang="en-US" sz="1000" b="1" baseline="30000" dirty="0">
                  <a:solidFill>
                    <a:srgbClr val="000000"/>
                  </a:solidFill>
                </a:rPr>
                <a:t>st</a:t>
              </a:r>
              <a:r>
                <a:rPr lang="en-US" altLang="en-US" sz="1000" b="1" dirty="0">
                  <a:solidFill>
                    <a:srgbClr val="000000"/>
                  </a:solidFill>
                </a:rPr>
                <a:t> Corn crop calendar for most of Brazil</a:t>
              </a:r>
              <a:endParaRPr lang="en-US" altLang="en-US" sz="1000" dirty="0"/>
            </a:p>
          </p:txBody>
        </p:sp>
        <p:sp>
          <p:nvSpPr>
            <p:cNvPr id="43" name="Rectangle 111">
              <a:extLst>
                <a:ext uri="{FF2B5EF4-FFF2-40B4-BE49-F238E27FC236}">
                  <a16:creationId xmlns:a16="http://schemas.microsoft.com/office/drawing/2014/main" id="{7D520BBB-FCC6-4865-8C7A-5EADD7E9572F}"/>
                </a:ext>
              </a:extLst>
            </p:cNvPr>
            <p:cNvSpPr>
              <a:spLocks noChangeArrowheads="1"/>
            </p:cNvSpPr>
            <p:nvPr/>
          </p:nvSpPr>
          <p:spPr bwMode="auto">
            <a:xfrm>
              <a:off x="8349039" y="5867606"/>
              <a:ext cx="1272664" cy="147986"/>
            </a:xfrm>
            <a:prstGeom prst="rect">
              <a:avLst/>
            </a:prstGeom>
            <a:solidFill>
              <a:srgbClr val="FFFF00"/>
            </a:solidFill>
            <a:ln w="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4" name="Rectangle 112">
              <a:extLst>
                <a:ext uri="{FF2B5EF4-FFF2-40B4-BE49-F238E27FC236}">
                  <a16:creationId xmlns:a16="http://schemas.microsoft.com/office/drawing/2014/main" id="{6C061CBA-B58F-4F85-9425-0FA9E4812C5E}"/>
                </a:ext>
              </a:extLst>
            </p:cNvPr>
            <p:cNvSpPr>
              <a:spLocks noChangeArrowheads="1"/>
            </p:cNvSpPr>
            <p:nvPr/>
          </p:nvSpPr>
          <p:spPr bwMode="auto">
            <a:xfrm>
              <a:off x="8738241" y="5863812"/>
              <a:ext cx="582147" cy="173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900" b="1" dirty="0">
                  <a:solidFill>
                    <a:srgbClr val="000000"/>
                  </a:solidFill>
                </a:rPr>
                <a:t>Planting</a:t>
              </a:r>
              <a:endParaRPr lang="en-US" altLang="en-US" sz="1800" dirty="0"/>
            </a:p>
          </p:txBody>
        </p:sp>
        <p:sp>
          <p:nvSpPr>
            <p:cNvPr id="45" name="Rectangle 113">
              <a:extLst>
                <a:ext uri="{FF2B5EF4-FFF2-40B4-BE49-F238E27FC236}">
                  <a16:creationId xmlns:a16="http://schemas.microsoft.com/office/drawing/2014/main" id="{DD0A871C-952D-430B-AA58-8286BFC945C4}"/>
                </a:ext>
              </a:extLst>
            </p:cNvPr>
            <p:cNvSpPr>
              <a:spLocks noChangeArrowheads="1"/>
            </p:cNvSpPr>
            <p:nvPr/>
          </p:nvSpPr>
          <p:spPr bwMode="auto">
            <a:xfrm>
              <a:off x="10188996" y="6361690"/>
              <a:ext cx="1181131" cy="149707"/>
            </a:xfrm>
            <a:prstGeom prst="rect">
              <a:avLst/>
            </a:prstGeom>
            <a:solidFill>
              <a:srgbClr val="FFFF00"/>
            </a:solidFill>
            <a:ln w="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6" name="Rectangle 114">
              <a:extLst>
                <a:ext uri="{FF2B5EF4-FFF2-40B4-BE49-F238E27FC236}">
                  <a16:creationId xmlns:a16="http://schemas.microsoft.com/office/drawing/2014/main" id="{B757907D-D1FB-446D-9CC6-23FEBED3EA33}"/>
                </a:ext>
              </a:extLst>
            </p:cNvPr>
            <p:cNvSpPr>
              <a:spLocks noChangeArrowheads="1"/>
            </p:cNvSpPr>
            <p:nvPr/>
          </p:nvSpPr>
          <p:spPr bwMode="auto">
            <a:xfrm>
              <a:off x="10476487" y="6365129"/>
              <a:ext cx="762530" cy="173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900" b="1" dirty="0">
                  <a:solidFill>
                    <a:srgbClr val="000000"/>
                  </a:solidFill>
                </a:rPr>
                <a:t>Harvesting</a:t>
              </a:r>
              <a:endParaRPr lang="en-US" altLang="en-US" sz="1800" dirty="0"/>
            </a:p>
          </p:txBody>
        </p:sp>
        <p:sp>
          <p:nvSpPr>
            <p:cNvPr id="47" name="Rectangle 115">
              <a:extLst>
                <a:ext uri="{FF2B5EF4-FFF2-40B4-BE49-F238E27FC236}">
                  <a16:creationId xmlns:a16="http://schemas.microsoft.com/office/drawing/2014/main" id="{633E0A60-84DE-49E8-8B14-60D605EB732C}"/>
                </a:ext>
              </a:extLst>
            </p:cNvPr>
            <p:cNvSpPr>
              <a:spLocks noChangeArrowheads="1"/>
            </p:cNvSpPr>
            <p:nvPr/>
          </p:nvSpPr>
          <p:spPr bwMode="auto">
            <a:xfrm>
              <a:off x="9357099" y="6038241"/>
              <a:ext cx="956014" cy="147986"/>
            </a:xfrm>
            <a:prstGeom prst="rect">
              <a:avLst/>
            </a:prstGeom>
            <a:solidFill>
              <a:srgbClr val="FF9494"/>
            </a:solidFill>
            <a:ln w="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 name="Rectangle 116">
              <a:extLst>
                <a:ext uri="{FF2B5EF4-FFF2-40B4-BE49-F238E27FC236}">
                  <a16:creationId xmlns:a16="http://schemas.microsoft.com/office/drawing/2014/main" id="{245088F6-2665-4B85-9881-0D6C2C9F3B03}"/>
                </a:ext>
              </a:extLst>
            </p:cNvPr>
            <p:cNvSpPr>
              <a:spLocks noChangeArrowheads="1"/>
            </p:cNvSpPr>
            <p:nvPr/>
          </p:nvSpPr>
          <p:spPr bwMode="auto">
            <a:xfrm>
              <a:off x="9656208" y="6208324"/>
              <a:ext cx="1004038" cy="134614"/>
            </a:xfrm>
            <a:prstGeom prst="rect">
              <a:avLst/>
            </a:prstGeom>
            <a:solidFill>
              <a:srgbClr val="FF9494"/>
            </a:solidFill>
            <a:ln w="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9" name="Rectangle 117">
              <a:extLst>
                <a:ext uri="{FF2B5EF4-FFF2-40B4-BE49-F238E27FC236}">
                  <a16:creationId xmlns:a16="http://schemas.microsoft.com/office/drawing/2014/main" id="{F7226F94-CECD-4006-AF9D-63C5401ECFD8}"/>
                </a:ext>
              </a:extLst>
            </p:cNvPr>
            <p:cNvSpPr>
              <a:spLocks noChangeArrowheads="1"/>
            </p:cNvSpPr>
            <p:nvPr/>
          </p:nvSpPr>
          <p:spPr bwMode="auto">
            <a:xfrm>
              <a:off x="10023867" y="6211766"/>
              <a:ext cx="45712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900" b="1" dirty="0">
                  <a:solidFill>
                    <a:srgbClr val="000000"/>
                  </a:solidFill>
                </a:rPr>
                <a:t>Fill</a:t>
              </a:r>
              <a:endParaRPr lang="en-US" altLang="en-US" sz="1800" dirty="0"/>
            </a:p>
          </p:txBody>
        </p:sp>
        <p:sp>
          <p:nvSpPr>
            <p:cNvPr id="50" name="Rectangle 118">
              <a:extLst>
                <a:ext uri="{FF2B5EF4-FFF2-40B4-BE49-F238E27FC236}">
                  <a16:creationId xmlns:a16="http://schemas.microsoft.com/office/drawing/2014/main" id="{37C7693E-F729-4883-A12C-44C1D724DB6A}"/>
                </a:ext>
              </a:extLst>
            </p:cNvPr>
            <p:cNvSpPr>
              <a:spLocks noChangeArrowheads="1"/>
            </p:cNvSpPr>
            <p:nvPr/>
          </p:nvSpPr>
          <p:spPr bwMode="auto">
            <a:xfrm>
              <a:off x="9656606" y="6051613"/>
              <a:ext cx="371017" cy="134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700" b="1" dirty="0">
                  <a:solidFill>
                    <a:srgbClr val="000000"/>
                  </a:solidFill>
                </a:rPr>
                <a:t>Flower</a:t>
              </a:r>
              <a:endParaRPr lang="en-US" altLang="en-US" sz="1800" dirty="0"/>
            </a:p>
          </p:txBody>
        </p:sp>
      </p:grpSp>
      <p:sp>
        <p:nvSpPr>
          <p:cNvPr id="52" name="Rectangle 86">
            <a:extLst>
              <a:ext uri="{FF2B5EF4-FFF2-40B4-BE49-F238E27FC236}">
                <a16:creationId xmlns:a16="http://schemas.microsoft.com/office/drawing/2014/main" id="{D6A3F8D4-D5AA-4204-883D-41287016C259}"/>
              </a:ext>
            </a:extLst>
          </p:cNvPr>
          <p:cNvSpPr>
            <a:spLocks noChangeArrowheads="1"/>
          </p:cNvSpPr>
          <p:nvPr/>
        </p:nvSpPr>
        <p:spPr bwMode="auto">
          <a:xfrm>
            <a:off x="6801497" y="5524005"/>
            <a:ext cx="4610106" cy="708958"/>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3" name="Rectangle 87">
            <a:extLst>
              <a:ext uri="{FF2B5EF4-FFF2-40B4-BE49-F238E27FC236}">
                <a16:creationId xmlns:a16="http://schemas.microsoft.com/office/drawing/2014/main" id="{B6F8CB6C-C723-4543-A9B6-93BCA3AE712B}"/>
              </a:ext>
            </a:extLst>
          </p:cNvPr>
          <p:cNvSpPr>
            <a:spLocks noChangeArrowheads="1"/>
          </p:cNvSpPr>
          <p:nvPr/>
        </p:nvSpPr>
        <p:spPr bwMode="auto">
          <a:xfrm>
            <a:off x="9184094" y="6263147"/>
            <a:ext cx="248028" cy="15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dirty="0">
                <a:solidFill>
                  <a:srgbClr val="000000"/>
                </a:solidFill>
              </a:rPr>
              <a:t>JAN</a:t>
            </a:r>
            <a:endParaRPr lang="en-US" altLang="en-US" sz="1800" dirty="0"/>
          </a:p>
        </p:txBody>
      </p:sp>
      <p:sp>
        <p:nvSpPr>
          <p:cNvPr id="54" name="Rectangle 88">
            <a:extLst>
              <a:ext uri="{FF2B5EF4-FFF2-40B4-BE49-F238E27FC236}">
                <a16:creationId xmlns:a16="http://schemas.microsoft.com/office/drawing/2014/main" id="{2AB339EB-7027-49BD-AB12-A70035DCF46D}"/>
              </a:ext>
            </a:extLst>
          </p:cNvPr>
          <p:cNvSpPr>
            <a:spLocks noChangeArrowheads="1"/>
          </p:cNvSpPr>
          <p:nvPr/>
        </p:nvSpPr>
        <p:spPr bwMode="auto">
          <a:xfrm>
            <a:off x="9564685" y="6263146"/>
            <a:ext cx="256228" cy="15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dirty="0">
                <a:solidFill>
                  <a:srgbClr val="000000"/>
                </a:solidFill>
              </a:rPr>
              <a:t>FEB</a:t>
            </a:r>
            <a:endParaRPr lang="en-US" altLang="en-US" sz="1800" dirty="0"/>
          </a:p>
        </p:txBody>
      </p:sp>
      <p:sp>
        <p:nvSpPr>
          <p:cNvPr id="55" name="Rectangle 89">
            <a:extLst>
              <a:ext uri="{FF2B5EF4-FFF2-40B4-BE49-F238E27FC236}">
                <a16:creationId xmlns:a16="http://schemas.microsoft.com/office/drawing/2014/main" id="{E3EE1F6E-E333-44FC-A925-459997FA96F5}"/>
              </a:ext>
            </a:extLst>
          </p:cNvPr>
          <p:cNvSpPr>
            <a:spLocks noChangeArrowheads="1"/>
          </p:cNvSpPr>
          <p:nvPr/>
        </p:nvSpPr>
        <p:spPr bwMode="auto">
          <a:xfrm>
            <a:off x="9933962" y="6265657"/>
            <a:ext cx="291073" cy="15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dirty="0">
                <a:solidFill>
                  <a:srgbClr val="000000"/>
                </a:solidFill>
              </a:rPr>
              <a:t>MAR</a:t>
            </a:r>
            <a:endParaRPr lang="en-US" altLang="en-US" sz="1800" dirty="0"/>
          </a:p>
        </p:txBody>
      </p:sp>
      <p:sp>
        <p:nvSpPr>
          <p:cNvPr id="56" name="Rectangle 90">
            <a:extLst>
              <a:ext uri="{FF2B5EF4-FFF2-40B4-BE49-F238E27FC236}">
                <a16:creationId xmlns:a16="http://schemas.microsoft.com/office/drawing/2014/main" id="{0DE1B4D3-F6D5-44FA-9EF0-E9E6236C0282}"/>
              </a:ext>
            </a:extLst>
          </p:cNvPr>
          <p:cNvSpPr>
            <a:spLocks noChangeArrowheads="1"/>
          </p:cNvSpPr>
          <p:nvPr/>
        </p:nvSpPr>
        <p:spPr bwMode="auto">
          <a:xfrm>
            <a:off x="10345191" y="6265657"/>
            <a:ext cx="270575" cy="15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dirty="0">
                <a:solidFill>
                  <a:srgbClr val="000000"/>
                </a:solidFill>
              </a:rPr>
              <a:t>APR</a:t>
            </a:r>
            <a:endParaRPr lang="en-US" altLang="en-US" sz="1800" dirty="0"/>
          </a:p>
        </p:txBody>
      </p:sp>
      <p:sp>
        <p:nvSpPr>
          <p:cNvPr id="57" name="Rectangle 91">
            <a:extLst>
              <a:ext uri="{FF2B5EF4-FFF2-40B4-BE49-F238E27FC236}">
                <a16:creationId xmlns:a16="http://schemas.microsoft.com/office/drawing/2014/main" id="{C909502B-601E-4D75-BE29-7DC7A04B5507}"/>
              </a:ext>
            </a:extLst>
          </p:cNvPr>
          <p:cNvSpPr>
            <a:spLocks noChangeArrowheads="1"/>
          </p:cNvSpPr>
          <p:nvPr/>
        </p:nvSpPr>
        <p:spPr bwMode="auto">
          <a:xfrm>
            <a:off x="10710233" y="6265657"/>
            <a:ext cx="284925" cy="15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dirty="0">
                <a:solidFill>
                  <a:srgbClr val="000000"/>
                </a:solidFill>
              </a:rPr>
              <a:t>MAY</a:t>
            </a:r>
            <a:endParaRPr lang="en-US" altLang="en-US" sz="1800" dirty="0"/>
          </a:p>
        </p:txBody>
      </p:sp>
      <p:sp>
        <p:nvSpPr>
          <p:cNvPr id="58" name="Rectangle 92">
            <a:extLst>
              <a:ext uri="{FF2B5EF4-FFF2-40B4-BE49-F238E27FC236}">
                <a16:creationId xmlns:a16="http://schemas.microsoft.com/office/drawing/2014/main" id="{79A24435-9A94-4A07-9827-0F57759820F4}"/>
              </a:ext>
            </a:extLst>
          </p:cNvPr>
          <p:cNvSpPr>
            <a:spLocks noChangeArrowheads="1"/>
          </p:cNvSpPr>
          <p:nvPr/>
        </p:nvSpPr>
        <p:spPr bwMode="auto">
          <a:xfrm>
            <a:off x="11107004" y="6265657"/>
            <a:ext cx="254176" cy="15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dirty="0">
                <a:solidFill>
                  <a:srgbClr val="000000"/>
                </a:solidFill>
              </a:rPr>
              <a:t>JUN</a:t>
            </a:r>
            <a:endParaRPr lang="en-US" altLang="en-US" sz="1800" dirty="0"/>
          </a:p>
        </p:txBody>
      </p:sp>
      <p:sp>
        <p:nvSpPr>
          <p:cNvPr id="59" name="Rectangle 93">
            <a:extLst>
              <a:ext uri="{FF2B5EF4-FFF2-40B4-BE49-F238E27FC236}">
                <a16:creationId xmlns:a16="http://schemas.microsoft.com/office/drawing/2014/main" id="{82AA388C-60A7-4212-9EE1-BEA659DA9062}"/>
              </a:ext>
            </a:extLst>
          </p:cNvPr>
          <p:cNvSpPr>
            <a:spLocks noChangeArrowheads="1"/>
          </p:cNvSpPr>
          <p:nvPr/>
        </p:nvSpPr>
        <p:spPr bwMode="auto">
          <a:xfrm>
            <a:off x="6905583" y="6265658"/>
            <a:ext cx="233679" cy="15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dirty="0">
                <a:solidFill>
                  <a:srgbClr val="000000"/>
                </a:solidFill>
              </a:rPr>
              <a:t>JUL</a:t>
            </a:r>
            <a:endParaRPr lang="en-US" altLang="en-US" sz="1800" dirty="0"/>
          </a:p>
        </p:txBody>
      </p:sp>
      <p:sp>
        <p:nvSpPr>
          <p:cNvPr id="60" name="Rectangle 94">
            <a:extLst>
              <a:ext uri="{FF2B5EF4-FFF2-40B4-BE49-F238E27FC236}">
                <a16:creationId xmlns:a16="http://schemas.microsoft.com/office/drawing/2014/main" id="{5D5E372C-BA0C-4947-AAF9-E096897207DF}"/>
              </a:ext>
            </a:extLst>
          </p:cNvPr>
          <p:cNvSpPr>
            <a:spLocks noChangeArrowheads="1"/>
          </p:cNvSpPr>
          <p:nvPr/>
        </p:nvSpPr>
        <p:spPr bwMode="auto">
          <a:xfrm>
            <a:off x="7225866" y="6265658"/>
            <a:ext cx="284925" cy="15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dirty="0">
                <a:solidFill>
                  <a:srgbClr val="000000"/>
                </a:solidFill>
              </a:rPr>
              <a:t>AUG</a:t>
            </a:r>
            <a:endParaRPr lang="en-US" altLang="en-US" sz="1800" dirty="0"/>
          </a:p>
        </p:txBody>
      </p:sp>
      <p:sp>
        <p:nvSpPr>
          <p:cNvPr id="61" name="Rectangle 95">
            <a:extLst>
              <a:ext uri="{FF2B5EF4-FFF2-40B4-BE49-F238E27FC236}">
                <a16:creationId xmlns:a16="http://schemas.microsoft.com/office/drawing/2014/main" id="{2E47078F-450C-486F-AE8A-FD39859B1FA0}"/>
              </a:ext>
            </a:extLst>
          </p:cNvPr>
          <p:cNvSpPr>
            <a:spLocks noChangeArrowheads="1"/>
          </p:cNvSpPr>
          <p:nvPr/>
        </p:nvSpPr>
        <p:spPr bwMode="auto">
          <a:xfrm>
            <a:off x="7630724" y="6265658"/>
            <a:ext cx="264426" cy="15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a:solidFill>
                  <a:srgbClr val="000000"/>
                </a:solidFill>
              </a:rPr>
              <a:t>SEP</a:t>
            </a:r>
            <a:endParaRPr lang="en-US" altLang="en-US" sz="1800"/>
          </a:p>
        </p:txBody>
      </p:sp>
      <p:sp>
        <p:nvSpPr>
          <p:cNvPr id="62" name="Rectangle 96">
            <a:extLst>
              <a:ext uri="{FF2B5EF4-FFF2-40B4-BE49-F238E27FC236}">
                <a16:creationId xmlns:a16="http://schemas.microsoft.com/office/drawing/2014/main" id="{3092994C-592F-4E40-8E9C-0D0C7DAD3013}"/>
              </a:ext>
            </a:extLst>
          </p:cNvPr>
          <p:cNvSpPr>
            <a:spLocks noChangeArrowheads="1"/>
          </p:cNvSpPr>
          <p:nvPr/>
        </p:nvSpPr>
        <p:spPr bwMode="auto">
          <a:xfrm>
            <a:off x="8027159" y="6265658"/>
            <a:ext cx="276725" cy="15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dirty="0">
                <a:solidFill>
                  <a:srgbClr val="000000"/>
                </a:solidFill>
              </a:rPr>
              <a:t>OCT</a:t>
            </a:r>
            <a:endParaRPr lang="en-US" altLang="en-US" sz="1800" dirty="0"/>
          </a:p>
        </p:txBody>
      </p:sp>
      <p:sp>
        <p:nvSpPr>
          <p:cNvPr id="63" name="Rectangle 97">
            <a:extLst>
              <a:ext uri="{FF2B5EF4-FFF2-40B4-BE49-F238E27FC236}">
                <a16:creationId xmlns:a16="http://schemas.microsoft.com/office/drawing/2014/main" id="{29D2F909-12F4-46CB-84E0-34556B140115}"/>
              </a:ext>
            </a:extLst>
          </p:cNvPr>
          <p:cNvSpPr>
            <a:spLocks noChangeArrowheads="1"/>
          </p:cNvSpPr>
          <p:nvPr/>
        </p:nvSpPr>
        <p:spPr bwMode="auto">
          <a:xfrm>
            <a:off x="8404900" y="6265658"/>
            <a:ext cx="284925" cy="15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a:solidFill>
                  <a:srgbClr val="000000"/>
                </a:solidFill>
              </a:rPr>
              <a:t>NOV</a:t>
            </a:r>
            <a:endParaRPr lang="en-US" altLang="en-US" sz="1800"/>
          </a:p>
        </p:txBody>
      </p:sp>
      <p:sp>
        <p:nvSpPr>
          <p:cNvPr id="64" name="Rectangle 98">
            <a:extLst>
              <a:ext uri="{FF2B5EF4-FFF2-40B4-BE49-F238E27FC236}">
                <a16:creationId xmlns:a16="http://schemas.microsoft.com/office/drawing/2014/main" id="{3AE24619-A088-4C5A-83B9-ADF0017379CC}"/>
              </a:ext>
            </a:extLst>
          </p:cNvPr>
          <p:cNvSpPr>
            <a:spLocks noChangeArrowheads="1"/>
          </p:cNvSpPr>
          <p:nvPr/>
        </p:nvSpPr>
        <p:spPr bwMode="auto">
          <a:xfrm>
            <a:off x="8778367" y="6265658"/>
            <a:ext cx="276725" cy="15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dirty="0">
                <a:solidFill>
                  <a:srgbClr val="000000"/>
                </a:solidFill>
              </a:rPr>
              <a:t>DEC</a:t>
            </a:r>
            <a:endParaRPr lang="en-US" altLang="en-US" sz="1800" dirty="0"/>
          </a:p>
        </p:txBody>
      </p:sp>
      <p:sp>
        <p:nvSpPr>
          <p:cNvPr id="65" name="Line 99">
            <a:extLst>
              <a:ext uri="{FF2B5EF4-FFF2-40B4-BE49-F238E27FC236}">
                <a16:creationId xmlns:a16="http://schemas.microsoft.com/office/drawing/2014/main" id="{082CE888-EA56-4086-88F1-174B6A25ED21}"/>
              </a:ext>
            </a:extLst>
          </p:cNvPr>
          <p:cNvSpPr>
            <a:spLocks noChangeShapeType="1"/>
          </p:cNvSpPr>
          <p:nvPr/>
        </p:nvSpPr>
        <p:spPr bwMode="auto">
          <a:xfrm>
            <a:off x="7935101" y="6179619"/>
            <a:ext cx="1761" cy="1273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 name="Line 100">
            <a:extLst>
              <a:ext uri="{FF2B5EF4-FFF2-40B4-BE49-F238E27FC236}">
                <a16:creationId xmlns:a16="http://schemas.microsoft.com/office/drawing/2014/main" id="{DF3ECE72-789C-4DC7-92C0-F08F1DF3F4AD}"/>
              </a:ext>
            </a:extLst>
          </p:cNvPr>
          <p:cNvSpPr>
            <a:spLocks noChangeShapeType="1"/>
          </p:cNvSpPr>
          <p:nvPr/>
        </p:nvSpPr>
        <p:spPr bwMode="auto">
          <a:xfrm>
            <a:off x="7155309" y="6186502"/>
            <a:ext cx="1760" cy="12389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 name="Line 101">
            <a:extLst>
              <a:ext uri="{FF2B5EF4-FFF2-40B4-BE49-F238E27FC236}">
                <a16:creationId xmlns:a16="http://schemas.microsoft.com/office/drawing/2014/main" id="{C5560BD5-91EB-4FAE-AA58-1A048DA56D1C}"/>
              </a:ext>
            </a:extLst>
          </p:cNvPr>
          <p:cNvSpPr>
            <a:spLocks noChangeShapeType="1"/>
          </p:cNvSpPr>
          <p:nvPr/>
        </p:nvSpPr>
        <p:spPr bwMode="auto">
          <a:xfrm>
            <a:off x="7546085" y="6181340"/>
            <a:ext cx="1760" cy="1256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 name="Line 102">
            <a:extLst>
              <a:ext uri="{FF2B5EF4-FFF2-40B4-BE49-F238E27FC236}">
                <a16:creationId xmlns:a16="http://schemas.microsoft.com/office/drawing/2014/main" id="{334677B9-CCAF-4A72-8D48-101AB2674EE7}"/>
              </a:ext>
            </a:extLst>
          </p:cNvPr>
          <p:cNvSpPr>
            <a:spLocks noChangeShapeType="1"/>
          </p:cNvSpPr>
          <p:nvPr/>
        </p:nvSpPr>
        <p:spPr bwMode="auto">
          <a:xfrm>
            <a:off x="8313556" y="6186502"/>
            <a:ext cx="1760" cy="12389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 name="Line 103">
            <a:extLst>
              <a:ext uri="{FF2B5EF4-FFF2-40B4-BE49-F238E27FC236}">
                <a16:creationId xmlns:a16="http://schemas.microsoft.com/office/drawing/2014/main" id="{CED3F82C-AC00-4071-B782-C34E1496CB89}"/>
              </a:ext>
            </a:extLst>
          </p:cNvPr>
          <p:cNvSpPr>
            <a:spLocks noChangeShapeType="1"/>
          </p:cNvSpPr>
          <p:nvPr/>
        </p:nvSpPr>
        <p:spPr bwMode="auto">
          <a:xfrm>
            <a:off x="9091588" y="6186502"/>
            <a:ext cx="1760" cy="1256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 name="Line 104">
            <a:extLst>
              <a:ext uri="{FF2B5EF4-FFF2-40B4-BE49-F238E27FC236}">
                <a16:creationId xmlns:a16="http://schemas.microsoft.com/office/drawing/2014/main" id="{E4683B9B-561A-406D-A57B-3437C02CEFFE}"/>
              </a:ext>
            </a:extLst>
          </p:cNvPr>
          <p:cNvSpPr>
            <a:spLocks noChangeShapeType="1"/>
          </p:cNvSpPr>
          <p:nvPr/>
        </p:nvSpPr>
        <p:spPr bwMode="auto">
          <a:xfrm>
            <a:off x="9475324" y="6188223"/>
            <a:ext cx="1760" cy="1273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 name="Line 105">
            <a:extLst>
              <a:ext uri="{FF2B5EF4-FFF2-40B4-BE49-F238E27FC236}">
                <a16:creationId xmlns:a16="http://schemas.microsoft.com/office/drawing/2014/main" id="{7388927F-F17F-4610-9AFA-BB4F6BD5F3B1}"/>
              </a:ext>
            </a:extLst>
          </p:cNvPr>
          <p:cNvSpPr>
            <a:spLocks noChangeShapeType="1"/>
          </p:cNvSpPr>
          <p:nvPr/>
        </p:nvSpPr>
        <p:spPr bwMode="auto">
          <a:xfrm>
            <a:off x="9869620" y="6186502"/>
            <a:ext cx="1760" cy="1256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 name="Line 106">
            <a:extLst>
              <a:ext uri="{FF2B5EF4-FFF2-40B4-BE49-F238E27FC236}">
                <a16:creationId xmlns:a16="http://schemas.microsoft.com/office/drawing/2014/main" id="{3580382B-560E-4A75-8BA0-34CC55EF69A5}"/>
              </a:ext>
            </a:extLst>
          </p:cNvPr>
          <p:cNvSpPr>
            <a:spLocks noChangeShapeType="1"/>
          </p:cNvSpPr>
          <p:nvPr/>
        </p:nvSpPr>
        <p:spPr bwMode="auto">
          <a:xfrm>
            <a:off x="10249835" y="6186502"/>
            <a:ext cx="1760" cy="1256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 name="Line 107">
            <a:extLst>
              <a:ext uri="{FF2B5EF4-FFF2-40B4-BE49-F238E27FC236}">
                <a16:creationId xmlns:a16="http://schemas.microsoft.com/office/drawing/2014/main" id="{87F79AFB-3463-4FBB-9FB2-0C05F3AAFC6F}"/>
              </a:ext>
            </a:extLst>
          </p:cNvPr>
          <p:cNvSpPr>
            <a:spLocks noChangeShapeType="1"/>
          </p:cNvSpPr>
          <p:nvPr/>
        </p:nvSpPr>
        <p:spPr bwMode="auto">
          <a:xfrm>
            <a:off x="10635330" y="6188223"/>
            <a:ext cx="1761" cy="1273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 name="Line 108">
            <a:extLst>
              <a:ext uri="{FF2B5EF4-FFF2-40B4-BE49-F238E27FC236}">
                <a16:creationId xmlns:a16="http://schemas.microsoft.com/office/drawing/2014/main" id="{3E3204EC-0400-40E0-85F0-992AD1634C0E}"/>
              </a:ext>
            </a:extLst>
          </p:cNvPr>
          <p:cNvSpPr>
            <a:spLocks noChangeShapeType="1"/>
          </p:cNvSpPr>
          <p:nvPr/>
        </p:nvSpPr>
        <p:spPr bwMode="auto">
          <a:xfrm>
            <a:off x="11026107" y="6186502"/>
            <a:ext cx="1761" cy="12389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 name="Line 109">
            <a:extLst>
              <a:ext uri="{FF2B5EF4-FFF2-40B4-BE49-F238E27FC236}">
                <a16:creationId xmlns:a16="http://schemas.microsoft.com/office/drawing/2014/main" id="{224AFF0F-CD56-4CD1-94BF-1AD260809C59}"/>
              </a:ext>
            </a:extLst>
          </p:cNvPr>
          <p:cNvSpPr>
            <a:spLocks noChangeShapeType="1"/>
          </p:cNvSpPr>
          <p:nvPr/>
        </p:nvSpPr>
        <p:spPr bwMode="auto">
          <a:xfrm>
            <a:off x="8700812" y="6186502"/>
            <a:ext cx="1760" cy="12389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 name="Rectangle 110">
            <a:extLst>
              <a:ext uri="{FF2B5EF4-FFF2-40B4-BE49-F238E27FC236}">
                <a16:creationId xmlns:a16="http://schemas.microsoft.com/office/drawing/2014/main" id="{5295C63B-411B-428E-B283-3546289D1576}"/>
              </a:ext>
            </a:extLst>
          </p:cNvPr>
          <p:cNvSpPr>
            <a:spLocks noChangeArrowheads="1"/>
          </p:cNvSpPr>
          <p:nvPr/>
        </p:nvSpPr>
        <p:spPr bwMode="auto">
          <a:xfrm>
            <a:off x="6812059" y="5352305"/>
            <a:ext cx="255839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b="1" dirty="0">
                <a:solidFill>
                  <a:srgbClr val="000000"/>
                </a:solidFill>
              </a:rPr>
              <a:t>2</a:t>
            </a:r>
            <a:r>
              <a:rPr lang="en-US" altLang="en-US" sz="1000" b="1" baseline="30000" dirty="0">
                <a:solidFill>
                  <a:srgbClr val="000000"/>
                </a:solidFill>
              </a:rPr>
              <a:t>nd</a:t>
            </a:r>
            <a:r>
              <a:rPr lang="en-US" altLang="en-US" sz="1000" b="1" dirty="0">
                <a:solidFill>
                  <a:srgbClr val="000000"/>
                </a:solidFill>
              </a:rPr>
              <a:t> Corn crop calendar for most of Brazil</a:t>
            </a:r>
            <a:endParaRPr lang="en-US" altLang="en-US" sz="1000" dirty="0"/>
          </a:p>
        </p:txBody>
      </p:sp>
      <p:sp>
        <p:nvSpPr>
          <p:cNvPr id="77" name="Rectangle 111">
            <a:extLst>
              <a:ext uri="{FF2B5EF4-FFF2-40B4-BE49-F238E27FC236}">
                <a16:creationId xmlns:a16="http://schemas.microsoft.com/office/drawing/2014/main" id="{94091E8F-4DF9-4B3B-AA91-163BCBEF64A5}"/>
              </a:ext>
            </a:extLst>
          </p:cNvPr>
          <p:cNvSpPr>
            <a:spLocks noChangeArrowheads="1"/>
          </p:cNvSpPr>
          <p:nvPr/>
        </p:nvSpPr>
        <p:spPr bwMode="auto">
          <a:xfrm>
            <a:off x="9166736" y="5557434"/>
            <a:ext cx="1083099" cy="137940"/>
          </a:xfrm>
          <a:prstGeom prst="rect">
            <a:avLst/>
          </a:prstGeom>
          <a:solidFill>
            <a:srgbClr val="FFFF00"/>
          </a:solidFill>
          <a:ln w="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8" name="Rectangle 112">
            <a:extLst>
              <a:ext uri="{FF2B5EF4-FFF2-40B4-BE49-F238E27FC236}">
                <a16:creationId xmlns:a16="http://schemas.microsoft.com/office/drawing/2014/main" id="{06FAE4CC-0134-4B49-BF57-3C7C5ED6E14B}"/>
              </a:ext>
            </a:extLst>
          </p:cNvPr>
          <p:cNvSpPr>
            <a:spLocks noChangeArrowheads="1"/>
          </p:cNvSpPr>
          <p:nvPr/>
        </p:nvSpPr>
        <p:spPr bwMode="auto">
          <a:xfrm>
            <a:off x="9517838" y="5553640"/>
            <a:ext cx="582147" cy="173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900" b="1" dirty="0">
                <a:solidFill>
                  <a:srgbClr val="000000"/>
                </a:solidFill>
              </a:rPr>
              <a:t>Planting</a:t>
            </a:r>
            <a:endParaRPr lang="en-US" altLang="en-US" sz="1800" dirty="0"/>
          </a:p>
        </p:txBody>
      </p:sp>
      <p:sp>
        <p:nvSpPr>
          <p:cNvPr id="79" name="Rectangle 113">
            <a:extLst>
              <a:ext uri="{FF2B5EF4-FFF2-40B4-BE49-F238E27FC236}">
                <a16:creationId xmlns:a16="http://schemas.microsoft.com/office/drawing/2014/main" id="{F3256CA9-24A9-4091-9E69-1404978254A2}"/>
              </a:ext>
            </a:extLst>
          </p:cNvPr>
          <p:cNvSpPr>
            <a:spLocks noChangeArrowheads="1"/>
          </p:cNvSpPr>
          <p:nvPr/>
        </p:nvSpPr>
        <p:spPr bwMode="auto">
          <a:xfrm>
            <a:off x="11049000" y="6057905"/>
            <a:ext cx="362603" cy="143320"/>
          </a:xfrm>
          <a:prstGeom prst="rect">
            <a:avLst/>
          </a:prstGeom>
          <a:solidFill>
            <a:srgbClr val="FFFF00"/>
          </a:solidFill>
          <a:ln w="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1" name="Rectangle 115">
            <a:extLst>
              <a:ext uri="{FF2B5EF4-FFF2-40B4-BE49-F238E27FC236}">
                <a16:creationId xmlns:a16="http://schemas.microsoft.com/office/drawing/2014/main" id="{2FD1C55A-993F-4B2E-85DE-55D492EC8AA7}"/>
              </a:ext>
            </a:extLst>
          </p:cNvPr>
          <p:cNvSpPr>
            <a:spLocks noChangeArrowheads="1"/>
          </p:cNvSpPr>
          <p:nvPr/>
        </p:nvSpPr>
        <p:spPr bwMode="auto">
          <a:xfrm>
            <a:off x="9958872" y="5728069"/>
            <a:ext cx="956014" cy="147986"/>
          </a:xfrm>
          <a:prstGeom prst="rect">
            <a:avLst/>
          </a:prstGeom>
          <a:solidFill>
            <a:srgbClr val="FF9494"/>
          </a:solidFill>
          <a:ln w="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2" name="Rectangle 116">
            <a:extLst>
              <a:ext uri="{FF2B5EF4-FFF2-40B4-BE49-F238E27FC236}">
                <a16:creationId xmlns:a16="http://schemas.microsoft.com/office/drawing/2014/main" id="{05DFFFFB-DC47-4202-AF86-5F65FCD27FCE}"/>
              </a:ext>
            </a:extLst>
          </p:cNvPr>
          <p:cNvSpPr>
            <a:spLocks noChangeArrowheads="1"/>
          </p:cNvSpPr>
          <p:nvPr/>
        </p:nvSpPr>
        <p:spPr bwMode="auto">
          <a:xfrm>
            <a:off x="10346881" y="5898152"/>
            <a:ext cx="1004038" cy="134614"/>
          </a:xfrm>
          <a:prstGeom prst="rect">
            <a:avLst/>
          </a:prstGeom>
          <a:solidFill>
            <a:srgbClr val="FF9494"/>
          </a:solidFill>
          <a:ln w="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3" name="Rectangle 117">
            <a:extLst>
              <a:ext uri="{FF2B5EF4-FFF2-40B4-BE49-F238E27FC236}">
                <a16:creationId xmlns:a16="http://schemas.microsoft.com/office/drawing/2014/main" id="{30911191-F59F-40E6-A1F5-82C62220AA65}"/>
              </a:ext>
            </a:extLst>
          </p:cNvPr>
          <p:cNvSpPr>
            <a:spLocks noChangeArrowheads="1"/>
          </p:cNvSpPr>
          <p:nvPr/>
        </p:nvSpPr>
        <p:spPr bwMode="auto">
          <a:xfrm>
            <a:off x="10714540" y="5901594"/>
            <a:ext cx="45712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900" b="1" dirty="0">
                <a:solidFill>
                  <a:srgbClr val="000000"/>
                </a:solidFill>
              </a:rPr>
              <a:t>Fill</a:t>
            </a:r>
            <a:endParaRPr lang="en-US" altLang="en-US" sz="1800" dirty="0"/>
          </a:p>
        </p:txBody>
      </p:sp>
      <p:sp>
        <p:nvSpPr>
          <p:cNvPr id="84" name="Rectangle 118">
            <a:extLst>
              <a:ext uri="{FF2B5EF4-FFF2-40B4-BE49-F238E27FC236}">
                <a16:creationId xmlns:a16="http://schemas.microsoft.com/office/drawing/2014/main" id="{D5098178-3CDE-40AA-9D9E-F93235C95E75}"/>
              </a:ext>
            </a:extLst>
          </p:cNvPr>
          <p:cNvSpPr>
            <a:spLocks noChangeArrowheads="1"/>
          </p:cNvSpPr>
          <p:nvPr/>
        </p:nvSpPr>
        <p:spPr bwMode="auto">
          <a:xfrm>
            <a:off x="10226629" y="5741441"/>
            <a:ext cx="371017" cy="134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700" b="1" dirty="0">
                <a:solidFill>
                  <a:srgbClr val="000000"/>
                </a:solidFill>
              </a:rPr>
              <a:t>Flower</a:t>
            </a:r>
            <a:endParaRPr lang="en-US" altLang="en-US" sz="1800" dirty="0"/>
          </a:p>
        </p:txBody>
      </p:sp>
      <p:sp>
        <p:nvSpPr>
          <p:cNvPr id="85" name="Text Box 3">
            <a:extLst>
              <a:ext uri="{FF2B5EF4-FFF2-40B4-BE49-F238E27FC236}">
                <a16:creationId xmlns:a16="http://schemas.microsoft.com/office/drawing/2014/main" id="{22954490-7D5E-4793-A00F-948FECA78492}"/>
              </a:ext>
            </a:extLst>
          </p:cNvPr>
          <p:cNvSpPr txBox="1">
            <a:spLocks noChangeArrowheads="1"/>
          </p:cNvSpPr>
          <p:nvPr/>
        </p:nvSpPr>
        <p:spPr bwMode="auto">
          <a:xfrm>
            <a:off x="4307889" y="12703"/>
            <a:ext cx="35333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b="1" dirty="0">
                <a:latin typeface="Arial" charset="0"/>
              </a:rPr>
              <a:t>Brazil Corn Production</a:t>
            </a:r>
          </a:p>
        </p:txBody>
      </p:sp>
      <p:grpSp>
        <p:nvGrpSpPr>
          <p:cNvPr id="86" name="Group 67">
            <a:extLst>
              <a:ext uri="{FF2B5EF4-FFF2-40B4-BE49-F238E27FC236}">
                <a16:creationId xmlns:a16="http://schemas.microsoft.com/office/drawing/2014/main" id="{F5361D37-671F-4ECF-B62F-52914897899F}"/>
              </a:ext>
            </a:extLst>
          </p:cNvPr>
          <p:cNvGrpSpPr>
            <a:grpSpLocks/>
          </p:cNvGrpSpPr>
          <p:nvPr/>
        </p:nvGrpSpPr>
        <p:grpSpPr bwMode="auto">
          <a:xfrm>
            <a:off x="76200" y="6459537"/>
            <a:ext cx="2595563" cy="398463"/>
            <a:chOff x="96" y="4080"/>
            <a:chExt cx="1635" cy="251"/>
          </a:xfrm>
        </p:grpSpPr>
        <p:sp>
          <p:nvSpPr>
            <p:cNvPr id="87" name="Text Box 68">
              <a:extLst>
                <a:ext uri="{FF2B5EF4-FFF2-40B4-BE49-F238E27FC236}">
                  <a16:creationId xmlns:a16="http://schemas.microsoft.com/office/drawing/2014/main" id="{EA172B6A-EAB9-445C-BAD4-CEE43DB17FD9}"/>
                </a:ext>
              </a:extLst>
            </p:cNvPr>
            <p:cNvSpPr txBox="1">
              <a:spLocks noChangeArrowheads="1"/>
            </p:cNvSpPr>
            <p:nvPr/>
          </p:nvSpPr>
          <p:spPr bwMode="auto">
            <a:xfrm>
              <a:off x="385" y="4080"/>
              <a:ext cx="134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003399"/>
                  </a:solidFill>
                  <a:latin typeface="Arial" charset="0"/>
                </a:rPr>
                <a:t>Agricultural Weather Assessments</a:t>
              </a:r>
            </a:p>
          </p:txBody>
        </p:sp>
        <p:pic>
          <p:nvPicPr>
            <p:cNvPr id="88" name="Picture 69" descr="USDALOGO">
              <a:extLst>
                <a:ext uri="{FF2B5EF4-FFF2-40B4-BE49-F238E27FC236}">
                  <a16:creationId xmlns:a16="http://schemas.microsoft.com/office/drawing/2014/main" id="{674A060A-5F74-49CD-849F-0020F62C453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 y="4107"/>
              <a:ext cx="2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 name="Text Box 70">
              <a:extLst>
                <a:ext uri="{FF2B5EF4-FFF2-40B4-BE49-F238E27FC236}">
                  <a16:creationId xmlns:a16="http://schemas.microsoft.com/office/drawing/2014/main" id="{2020CC3C-79B9-4144-8DEB-ABFE37989E08}"/>
                </a:ext>
              </a:extLst>
            </p:cNvPr>
            <p:cNvSpPr txBox="1">
              <a:spLocks noChangeArrowheads="1"/>
            </p:cNvSpPr>
            <p:nvPr/>
          </p:nvSpPr>
          <p:spPr bwMode="auto">
            <a:xfrm>
              <a:off x="387" y="4176"/>
              <a:ext cx="128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37914C"/>
                  </a:solidFill>
                  <a:latin typeface="Arial" charset="0"/>
                </a:rPr>
                <a:t>World Agricultural Outlook Board</a:t>
              </a:r>
            </a:p>
          </p:txBody>
        </p:sp>
      </p:grpSp>
      <p:sp>
        <p:nvSpPr>
          <p:cNvPr id="90" name="Rectangle 113">
            <a:extLst>
              <a:ext uri="{FF2B5EF4-FFF2-40B4-BE49-F238E27FC236}">
                <a16:creationId xmlns:a16="http://schemas.microsoft.com/office/drawing/2014/main" id="{E87855CD-33AB-4EA8-9132-627806D7F16B}"/>
              </a:ext>
            </a:extLst>
          </p:cNvPr>
          <p:cNvSpPr>
            <a:spLocks noChangeArrowheads="1"/>
          </p:cNvSpPr>
          <p:nvPr/>
        </p:nvSpPr>
        <p:spPr bwMode="auto">
          <a:xfrm>
            <a:off x="6819869" y="6023239"/>
            <a:ext cx="946071" cy="146268"/>
          </a:xfrm>
          <a:prstGeom prst="rect">
            <a:avLst/>
          </a:prstGeom>
          <a:solidFill>
            <a:srgbClr val="FFFF00"/>
          </a:solidFill>
          <a:ln w="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1" name="Rectangle 114">
            <a:extLst>
              <a:ext uri="{FF2B5EF4-FFF2-40B4-BE49-F238E27FC236}">
                <a16:creationId xmlns:a16="http://schemas.microsoft.com/office/drawing/2014/main" id="{E91C8A4F-973F-4487-966C-72E721430670}"/>
              </a:ext>
            </a:extLst>
          </p:cNvPr>
          <p:cNvSpPr>
            <a:spLocks noChangeArrowheads="1"/>
          </p:cNvSpPr>
          <p:nvPr/>
        </p:nvSpPr>
        <p:spPr bwMode="auto">
          <a:xfrm>
            <a:off x="6993060" y="6023239"/>
            <a:ext cx="762530" cy="173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900" b="1" dirty="0">
                <a:solidFill>
                  <a:srgbClr val="000000"/>
                </a:solidFill>
              </a:rPr>
              <a:t>Harvesting</a:t>
            </a:r>
            <a:endParaRPr lang="en-US" altLang="en-US" sz="1800" dirty="0"/>
          </a:p>
        </p:txBody>
      </p:sp>
    </p:spTree>
    <p:extLst>
      <p:ext uri="{BB962C8B-B14F-4D97-AF65-F5344CB8AC3E}">
        <p14:creationId xmlns:p14="http://schemas.microsoft.com/office/powerpoint/2010/main" val="2582560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67"/>
          <p:cNvGrpSpPr>
            <a:grpSpLocks/>
          </p:cNvGrpSpPr>
          <p:nvPr/>
        </p:nvGrpSpPr>
        <p:grpSpPr bwMode="auto">
          <a:xfrm>
            <a:off x="76200" y="6459537"/>
            <a:ext cx="2595563" cy="398463"/>
            <a:chOff x="96" y="4080"/>
            <a:chExt cx="1635" cy="251"/>
          </a:xfrm>
        </p:grpSpPr>
        <p:sp>
          <p:nvSpPr>
            <p:cNvPr id="9" name="Text Box 68"/>
            <p:cNvSpPr txBox="1">
              <a:spLocks noChangeArrowheads="1"/>
            </p:cNvSpPr>
            <p:nvPr/>
          </p:nvSpPr>
          <p:spPr bwMode="auto">
            <a:xfrm>
              <a:off x="385" y="4080"/>
              <a:ext cx="134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003399"/>
                  </a:solidFill>
                  <a:latin typeface="Arial" charset="0"/>
                </a:rPr>
                <a:t>Agricultural Weather Assessments</a:t>
              </a:r>
            </a:p>
          </p:txBody>
        </p:sp>
        <p:pic>
          <p:nvPicPr>
            <p:cNvPr id="10" name="Picture 69" descr="USDA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 y="4107"/>
              <a:ext cx="2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70"/>
            <p:cNvSpPr txBox="1">
              <a:spLocks noChangeArrowheads="1"/>
            </p:cNvSpPr>
            <p:nvPr/>
          </p:nvSpPr>
          <p:spPr bwMode="auto">
            <a:xfrm>
              <a:off x="387" y="4176"/>
              <a:ext cx="128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37914C"/>
                  </a:solidFill>
                  <a:latin typeface="Arial" charset="0"/>
                </a:rPr>
                <a:t>World Agricultural Outlook Board</a:t>
              </a:r>
            </a:p>
          </p:txBody>
        </p:sp>
      </p:grpSp>
      <p:graphicFrame>
        <p:nvGraphicFramePr>
          <p:cNvPr id="12" name="Chart 11">
            <a:extLst>
              <a:ext uri="{FF2B5EF4-FFF2-40B4-BE49-F238E27FC236}">
                <a16:creationId xmlns:a16="http://schemas.microsoft.com/office/drawing/2014/main" id="{96EB05B0-5D50-4A6E-BD3D-CCAD64FE25D4}"/>
              </a:ext>
            </a:extLst>
          </p:cNvPr>
          <p:cNvGraphicFramePr>
            <a:graphicFrameLocks/>
          </p:cNvGraphicFramePr>
          <p:nvPr>
            <p:extLst>
              <p:ext uri="{D42A27DB-BD31-4B8C-83A1-F6EECF244321}">
                <p14:modId xmlns:p14="http://schemas.microsoft.com/office/powerpoint/2010/main" val="146233250"/>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37DFD258-DB3A-4F8D-94C5-70BA7AF3BD15}"/>
              </a:ext>
            </a:extLst>
          </p:cNvPr>
          <p:cNvSpPr/>
          <p:nvPr/>
        </p:nvSpPr>
        <p:spPr>
          <a:xfrm>
            <a:off x="9240839" y="6455846"/>
            <a:ext cx="1644874" cy="369332"/>
          </a:xfrm>
          <a:prstGeom prst="rect">
            <a:avLst/>
          </a:prstGeom>
        </p:spPr>
        <p:txBody>
          <a:bodyPr wrap="none">
            <a:spAutoFit/>
          </a:bodyPr>
          <a:lstStyle/>
          <a:p>
            <a:r>
              <a:rPr lang="en-US" b="1" dirty="0"/>
              <a:t>Source: CONAB</a:t>
            </a:r>
          </a:p>
        </p:txBody>
      </p:sp>
      <p:sp>
        <p:nvSpPr>
          <p:cNvPr id="2" name="TextBox 1">
            <a:extLst>
              <a:ext uri="{FF2B5EF4-FFF2-40B4-BE49-F238E27FC236}">
                <a16:creationId xmlns:a16="http://schemas.microsoft.com/office/drawing/2014/main" id="{88602BE3-1E7B-494D-85F4-82A8F2590A16}"/>
              </a:ext>
            </a:extLst>
          </p:cNvPr>
          <p:cNvSpPr txBox="1"/>
          <p:nvPr/>
        </p:nvSpPr>
        <p:spPr>
          <a:xfrm>
            <a:off x="3156858" y="3198167"/>
            <a:ext cx="2702984" cy="461665"/>
          </a:xfrm>
          <a:prstGeom prst="rect">
            <a:avLst/>
          </a:prstGeom>
          <a:solidFill>
            <a:schemeClr val="bg1"/>
          </a:solidFill>
          <a:ln>
            <a:solidFill>
              <a:schemeClr val="tx1"/>
            </a:solidFill>
          </a:ln>
        </p:spPr>
        <p:txBody>
          <a:bodyPr wrap="none" rtlCol="0">
            <a:spAutoFit/>
          </a:bodyPr>
          <a:lstStyle/>
          <a:p>
            <a:r>
              <a:rPr lang="en-US" sz="2400" dirty="0"/>
              <a:t>“Main Season Corn”</a:t>
            </a:r>
          </a:p>
        </p:txBody>
      </p:sp>
      <p:sp>
        <p:nvSpPr>
          <p:cNvPr id="14" name="TextBox 13">
            <a:extLst>
              <a:ext uri="{FF2B5EF4-FFF2-40B4-BE49-F238E27FC236}">
                <a16:creationId xmlns:a16="http://schemas.microsoft.com/office/drawing/2014/main" id="{FA0C0C51-E58B-4F2A-B34F-700762F202DA}"/>
              </a:ext>
            </a:extLst>
          </p:cNvPr>
          <p:cNvSpPr txBox="1"/>
          <p:nvPr/>
        </p:nvSpPr>
        <p:spPr>
          <a:xfrm>
            <a:off x="8750385" y="1197428"/>
            <a:ext cx="2135328" cy="461665"/>
          </a:xfrm>
          <a:prstGeom prst="rect">
            <a:avLst/>
          </a:prstGeom>
          <a:solidFill>
            <a:schemeClr val="bg1"/>
          </a:solidFill>
          <a:ln>
            <a:solidFill>
              <a:schemeClr val="tx1"/>
            </a:solidFill>
          </a:ln>
        </p:spPr>
        <p:txBody>
          <a:bodyPr wrap="none" rtlCol="0">
            <a:spAutoFit/>
          </a:bodyPr>
          <a:lstStyle/>
          <a:p>
            <a:r>
              <a:rPr lang="en-US" sz="2400" dirty="0"/>
              <a:t>“</a:t>
            </a:r>
            <a:r>
              <a:rPr lang="en-US" sz="2400" dirty="0" err="1"/>
              <a:t>Safrinha</a:t>
            </a:r>
            <a:r>
              <a:rPr lang="en-US" sz="2400" dirty="0"/>
              <a:t> Corn”</a:t>
            </a:r>
          </a:p>
        </p:txBody>
      </p:sp>
    </p:spTree>
    <p:extLst>
      <p:ext uri="{BB962C8B-B14F-4D97-AF65-F5344CB8AC3E}">
        <p14:creationId xmlns:p14="http://schemas.microsoft.com/office/powerpoint/2010/main" val="2844658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5B69331-EF7F-430A-825E-1B8038E79740}"/>
              </a:ext>
            </a:extLst>
          </p:cNvPr>
          <p:cNvPicPr>
            <a:picLocks noChangeAspect="1"/>
          </p:cNvPicPr>
          <p:nvPr/>
        </p:nvPicPr>
        <p:blipFill>
          <a:blip r:embed="rId2"/>
          <a:stretch>
            <a:fillRect/>
          </a:stretch>
        </p:blipFill>
        <p:spPr>
          <a:xfrm>
            <a:off x="6172200" y="0"/>
            <a:ext cx="6019800" cy="5345040"/>
          </a:xfrm>
          <a:prstGeom prst="rect">
            <a:avLst/>
          </a:prstGeom>
        </p:spPr>
      </p:pic>
      <p:pic>
        <p:nvPicPr>
          <p:cNvPr id="2" name="Picture 1">
            <a:extLst>
              <a:ext uri="{FF2B5EF4-FFF2-40B4-BE49-F238E27FC236}">
                <a16:creationId xmlns:a16="http://schemas.microsoft.com/office/drawing/2014/main" id="{CF6BFF99-0986-40D7-9C0D-F288AF42ABF3}"/>
              </a:ext>
            </a:extLst>
          </p:cNvPr>
          <p:cNvPicPr>
            <a:picLocks noChangeAspect="1"/>
          </p:cNvPicPr>
          <p:nvPr/>
        </p:nvPicPr>
        <p:blipFill>
          <a:blip r:embed="rId3"/>
          <a:stretch>
            <a:fillRect/>
          </a:stretch>
        </p:blipFill>
        <p:spPr>
          <a:xfrm>
            <a:off x="0" y="0"/>
            <a:ext cx="6085116" cy="5345040"/>
          </a:xfrm>
          <a:prstGeom prst="rect">
            <a:avLst/>
          </a:prstGeom>
        </p:spPr>
      </p:pic>
      <p:grpSp>
        <p:nvGrpSpPr>
          <p:cNvPr id="6" name="Group 67">
            <a:extLst>
              <a:ext uri="{FF2B5EF4-FFF2-40B4-BE49-F238E27FC236}">
                <a16:creationId xmlns:a16="http://schemas.microsoft.com/office/drawing/2014/main" id="{D1637EA0-B12B-4C51-A314-24B995263731}"/>
              </a:ext>
            </a:extLst>
          </p:cNvPr>
          <p:cNvGrpSpPr>
            <a:grpSpLocks/>
          </p:cNvGrpSpPr>
          <p:nvPr/>
        </p:nvGrpSpPr>
        <p:grpSpPr bwMode="auto">
          <a:xfrm>
            <a:off x="76200" y="6459537"/>
            <a:ext cx="2595563" cy="398463"/>
            <a:chOff x="96" y="4080"/>
            <a:chExt cx="1635" cy="251"/>
          </a:xfrm>
        </p:grpSpPr>
        <p:sp>
          <p:nvSpPr>
            <p:cNvPr id="7" name="Text Box 68">
              <a:extLst>
                <a:ext uri="{FF2B5EF4-FFF2-40B4-BE49-F238E27FC236}">
                  <a16:creationId xmlns:a16="http://schemas.microsoft.com/office/drawing/2014/main" id="{BE7AD0CF-616C-4B78-85FE-CD05EB9D53AD}"/>
                </a:ext>
              </a:extLst>
            </p:cNvPr>
            <p:cNvSpPr txBox="1">
              <a:spLocks noChangeArrowheads="1"/>
            </p:cNvSpPr>
            <p:nvPr/>
          </p:nvSpPr>
          <p:spPr bwMode="auto">
            <a:xfrm>
              <a:off x="385" y="4080"/>
              <a:ext cx="134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003399"/>
                  </a:solidFill>
                  <a:latin typeface="Arial" charset="0"/>
                </a:rPr>
                <a:t>Agricultural Weather Assessments</a:t>
              </a:r>
            </a:p>
          </p:txBody>
        </p:sp>
        <p:pic>
          <p:nvPicPr>
            <p:cNvPr id="8" name="Picture 69" descr="USDALOGO">
              <a:extLst>
                <a:ext uri="{FF2B5EF4-FFF2-40B4-BE49-F238E27FC236}">
                  <a16:creationId xmlns:a16="http://schemas.microsoft.com/office/drawing/2014/main" id="{76B75784-C8A6-48BF-8C39-5A72DA078EC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 y="4107"/>
              <a:ext cx="2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0">
              <a:extLst>
                <a:ext uri="{FF2B5EF4-FFF2-40B4-BE49-F238E27FC236}">
                  <a16:creationId xmlns:a16="http://schemas.microsoft.com/office/drawing/2014/main" id="{7BD89B8B-B2A8-43D5-8E92-617E8DD0CD9F}"/>
                </a:ext>
              </a:extLst>
            </p:cNvPr>
            <p:cNvSpPr txBox="1">
              <a:spLocks noChangeArrowheads="1"/>
            </p:cNvSpPr>
            <p:nvPr/>
          </p:nvSpPr>
          <p:spPr bwMode="auto">
            <a:xfrm>
              <a:off x="387" y="4176"/>
              <a:ext cx="128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37914C"/>
                  </a:solidFill>
                  <a:latin typeface="Arial" charset="0"/>
                </a:rPr>
                <a:t>World Agricultural Outlook Board</a:t>
              </a:r>
            </a:p>
          </p:txBody>
        </p:sp>
      </p:grpSp>
      <p:sp>
        <p:nvSpPr>
          <p:cNvPr id="10" name="TextBox 9">
            <a:extLst>
              <a:ext uri="{FF2B5EF4-FFF2-40B4-BE49-F238E27FC236}">
                <a16:creationId xmlns:a16="http://schemas.microsoft.com/office/drawing/2014/main" id="{390227B8-8A2C-4B29-AF96-F0B0784F56B7}"/>
              </a:ext>
            </a:extLst>
          </p:cNvPr>
          <p:cNvSpPr txBox="1"/>
          <p:nvPr/>
        </p:nvSpPr>
        <p:spPr>
          <a:xfrm>
            <a:off x="544285" y="5671456"/>
            <a:ext cx="10717614" cy="461665"/>
          </a:xfrm>
          <a:prstGeom prst="rect">
            <a:avLst/>
          </a:prstGeom>
          <a:noFill/>
        </p:spPr>
        <p:txBody>
          <a:bodyPr wrap="none" rtlCol="0">
            <a:spAutoFit/>
          </a:bodyPr>
          <a:lstStyle/>
          <a:p>
            <a:r>
              <a:rPr lang="en-US" sz="2400" b="1" dirty="0"/>
              <a:t>Significant soybean harvest delays due to late planting ---&gt; delays in corn planting. </a:t>
            </a:r>
          </a:p>
        </p:txBody>
      </p:sp>
      <p:sp>
        <p:nvSpPr>
          <p:cNvPr id="3" name="TextBox 2">
            <a:extLst>
              <a:ext uri="{FF2B5EF4-FFF2-40B4-BE49-F238E27FC236}">
                <a16:creationId xmlns:a16="http://schemas.microsoft.com/office/drawing/2014/main" id="{8D05D4B1-4BBE-48A8-BA76-22E6893723F0}"/>
              </a:ext>
            </a:extLst>
          </p:cNvPr>
          <p:cNvSpPr txBox="1"/>
          <p:nvPr/>
        </p:nvSpPr>
        <p:spPr>
          <a:xfrm>
            <a:off x="693863" y="724879"/>
            <a:ext cx="1888017" cy="646331"/>
          </a:xfrm>
          <a:prstGeom prst="rect">
            <a:avLst/>
          </a:prstGeom>
          <a:noFill/>
        </p:spPr>
        <p:txBody>
          <a:bodyPr wrap="none" rtlCol="0">
            <a:spAutoFit/>
          </a:bodyPr>
          <a:lstStyle/>
          <a:p>
            <a:r>
              <a:rPr lang="en-US" b="1" dirty="0"/>
              <a:t>Soybean Harvest</a:t>
            </a:r>
            <a:r>
              <a:rPr lang="en-US" dirty="0"/>
              <a:t>:</a:t>
            </a:r>
          </a:p>
          <a:p>
            <a:r>
              <a:rPr lang="en-US" dirty="0"/>
              <a:t>February 12, 2021</a:t>
            </a:r>
          </a:p>
        </p:txBody>
      </p:sp>
      <p:sp>
        <p:nvSpPr>
          <p:cNvPr id="11" name="TextBox 10">
            <a:extLst>
              <a:ext uri="{FF2B5EF4-FFF2-40B4-BE49-F238E27FC236}">
                <a16:creationId xmlns:a16="http://schemas.microsoft.com/office/drawing/2014/main" id="{642B3940-370E-46A7-899F-7F827C864857}"/>
              </a:ext>
            </a:extLst>
          </p:cNvPr>
          <p:cNvSpPr txBox="1"/>
          <p:nvPr/>
        </p:nvSpPr>
        <p:spPr>
          <a:xfrm>
            <a:off x="6702769" y="724875"/>
            <a:ext cx="1888017" cy="646331"/>
          </a:xfrm>
          <a:prstGeom prst="rect">
            <a:avLst/>
          </a:prstGeom>
          <a:noFill/>
        </p:spPr>
        <p:txBody>
          <a:bodyPr wrap="none" rtlCol="0">
            <a:spAutoFit/>
          </a:bodyPr>
          <a:lstStyle/>
          <a:p>
            <a:r>
              <a:rPr lang="en-US" b="1" dirty="0"/>
              <a:t>Corn Planting</a:t>
            </a:r>
            <a:r>
              <a:rPr lang="en-US" dirty="0"/>
              <a:t>:</a:t>
            </a:r>
          </a:p>
          <a:p>
            <a:r>
              <a:rPr lang="en-US" dirty="0"/>
              <a:t>February 12, 2021</a:t>
            </a:r>
          </a:p>
        </p:txBody>
      </p:sp>
    </p:spTree>
    <p:extLst>
      <p:ext uri="{BB962C8B-B14F-4D97-AF65-F5344CB8AC3E}">
        <p14:creationId xmlns:p14="http://schemas.microsoft.com/office/powerpoint/2010/main" val="3389656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6B7725E2-CC3C-49E7-8EB4-88ABD5C87331}"/>
              </a:ext>
            </a:extLst>
          </p:cNvPr>
          <p:cNvCxnSpPr>
            <a:cxnSpLocks/>
            <a:endCxn id="14" idx="3"/>
          </p:cNvCxnSpPr>
          <p:nvPr/>
        </p:nvCxnSpPr>
        <p:spPr>
          <a:xfrm>
            <a:off x="598712" y="3722255"/>
            <a:ext cx="11582401" cy="283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ED3A30D-632C-4912-8E41-DD2D20CBDEAC}"/>
              </a:ext>
            </a:extLst>
          </p:cNvPr>
          <p:cNvSpPr txBox="1"/>
          <p:nvPr/>
        </p:nvSpPr>
        <p:spPr>
          <a:xfrm>
            <a:off x="3155869" y="6365637"/>
            <a:ext cx="8507970" cy="369332"/>
          </a:xfrm>
          <a:prstGeom prst="rect">
            <a:avLst/>
          </a:prstGeom>
          <a:noFill/>
        </p:spPr>
        <p:txBody>
          <a:bodyPr wrap="none" rtlCol="0">
            <a:spAutoFit/>
          </a:bodyPr>
          <a:lstStyle/>
          <a:p>
            <a:r>
              <a:rPr lang="en-US" b="1" dirty="0"/>
              <a:t>* Estimated by last ~10 mm report before first extended period of dryness (after April 1)</a:t>
            </a:r>
          </a:p>
        </p:txBody>
      </p:sp>
      <p:sp>
        <p:nvSpPr>
          <p:cNvPr id="12" name="TextBox 11">
            <a:extLst>
              <a:ext uri="{FF2B5EF4-FFF2-40B4-BE49-F238E27FC236}">
                <a16:creationId xmlns:a16="http://schemas.microsoft.com/office/drawing/2014/main" id="{D7FE2A87-45EF-4EBA-A145-34F11ED69EC0}"/>
              </a:ext>
            </a:extLst>
          </p:cNvPr>
          <p:cNvSpPr txBox="1"/>
          <p:nvPr/>
        </p:nvSpPr>
        <p:spPr>
          <a:xfrm>
            <a:off x="7467596" y="3506653"/>
            <a:ext cx="696986" cy="461665"/>
          </a:xfrm>
          <a:prstGeom prst="rect">
            <a:avLst/>
          </a:prstGeom>
          <a:noFill/>
        </p:spPr>
        <p:txBody>
          <a:bodyPr wrap="square" rtlCol="0">
            <a:spAutoFit/>
          </a:bodyPr>
          <a:lstStyle/>
          <a:p>
            <a:pPr algn="ctr"/>
            <a:r>
              <a:rPr lang="en-US" sz="1200" b="1" dirty="0"/>
              <a:t>Average</a:t>
            </a:r>
          </a:p>
          <a:p>
            <a:pPr algn="ctr"/>
            <a:r>
              <a:rPr lang="en-US" sz="1200" b="1" dirty="0"/>
              <a:t>May 1</a:t>
            </a:r>
          </a:p>
        </p:txBody>
      </p:sp>
      <p:sp>
        <p:nvSpPr>
          <p:cNvPr id="14" name="Rectangle 13">
            <a:extLst>
              <a:ext uri="{FF2B5EF4-FFF2-40B4-BE49-F238E27FC236}">
                <a16:creationId xmlns:a16="http://schemas.microsoft.com/office/drawing/2014/main" id="{C96CE943-4864-490B-8F18-3CCEEFF5FFA4}"/>
              </a:ext>
            </a:extLst>
          </p:cNvPr>
          <p:cNvSpPr/>
          <p:nvPr/>
        </p:nvSpPr>
        <p:spPr>
          <a:xfrm>
            <a:off x="609599" y="3506653"/>
            <a:ext cx="11571514" cy="436880"/>
          </a:xfrm>
          <a:prstGeom prst="rect">
            <a:avLst/>
          </a:prstGeom>
          <a:solidFill>
            <a:schemeClr val="bg1">
              <a:lumMod val="85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F033DFC-4D5A-4E1C-BCD4-3BF99D0B1AAF}"/>
              </a:ext>
            </a:extLst>
          </p:cNvPr>
          <p:cNvSpPr txBox="1"/>
          <p:nvPr/>
        </p:nvSpPr>
        <p:spPr>
          <a:xfrm>
            <a:off x="6095284" y="1494413"/>
            <a:ext cx="894797" cy="923330"/>
          </a:xfrm>
          <a:prstGeom prst="rect">
            <a:avLst/>
          </a:prstGeom>
          <a:noFill/>
        </p:spPr>
        <p:txBody>
          <a:bodyPr wrap="none" rtlCol="0">
            <a:spAutoFit/>
          </a:bodyPr>
          <a:lstStyle/>
          <a:p>
            <a:r>
              <a:rPr lang="en-US" b="1" dirty="0">
                <a:solidFill>
                  <a:srgbClr val="0033CC"/>
                </a:solidFill>
              </a:rPr>
              <a:t>La Niña</a:t>
            </a:r>
          </a:p>
          <a:p>
            <a:r>
              <a:rPr lang="en-US" b="1" dirty="0">
                <a:solidFill>
                  <a:srgbClr val="C00000"/>
                </a:solidFill>
              </a:rPr>
              <a:t>El Niño</a:t>
            </a:r>
          </a:p>
          <a:p>
            <a:r>
              <a:rPr lang="en-US" dirty="0"/>
              <a:t>Neutral</a:t>
            </a:r>
          </a:p>
        </p:txBody>
      </p:sp>
      <p:sp>
        <p:nvSpPr>
          <p:cNvPr id="17" name="TextBox 16">
            <a:extLst>
              <a:ext uri="{FF2B5EF4-FFF2-40B4-BE49-F238E27FC236}">
                <a16:creationId xmlns:a16="http://schemas.microsoft.com/office/drawing/2014/main" id="{0076159B-BB52-4BAF-8A3C-633FE0B185D2}"/>
              </a:ext>
            </a:extLst>
          </p:cNvPr>
          <p:cNvSpPr txBox="1"/>
          <p:nvPr/>
        </p:nvSpPr>
        <p:spPr>
          <a:xfrm>
            <a:off x="6845777" y="1182302"/>
            <a:ext cx="586892" cy="369332"/>
          </a:xfrm>
          <a:prstGeom prst="rect">
            <a:avLst/>
          </a:prstGeom>
          <a:noFill/>
        </p:spPr>
        <p:txBody>
          <a:bodyPr wrap="none" rtlCol="0">
            <a:spAutoFit/>
          </a:bodyPr>
          <a:lstStyle/>
          <a:p>
            <a:r>
              <a:rPr lang="en-US" b="1" u="sng" dirty="0"/>
              <a:t>Late</a:t>
            </a:r>
            <a:endParaRPr lang="en-US" b="1" dirty="0"/>
          </a:p>
        </p:txBody>
      </p:sp>
      <p:sp>
        <p:nvSpPr>
          <p:cNvPr id="18" name="TextBox 17">
            <a:extLst>
              <a:ext uri="{FF2B5EF4-FFF2-40B4-BE49-F238E27FC236}">
                <a16:creationId xmlns:a16="http://schemas.microsoft.com/office/drawing/2014/main" id="{E18421E6-2B15-44C2-8B20-4EED4588E8ED}"/>
              </a:ext>
            </a:extLst>
          </p:cNvPr>
          <p:cNvSpPr txBox="1"/>
          <p:nvPr/>
        </p:nvSpPr>
        <p:spPr>
          <a:xfrm>
            <a:off x="7322766" y="1182302"/>
            <a:ext cx="654538" cy="369332"/>
          </a:xfrm>
          <a:prstGeom prst="rect">
            <a:avLst/>
          </a:prstGeom>
          <a:noFill/>
        </p:spPr>
        <p:txBody>
          <a:bodyPr wrap="none" rtlCol="0">
            <a:spAutoFit/>
          </a:bodyPr>
          <a:lstStyle/>
          <a:p>
            <a:r>
              <a:rPr lang="en-US" b="1" u="sng" dirty="0"/>
              <a:t>Early</a:t>
            </a:r>
            <a:endParaRPr lang="en-US" b="1" dirty="0"/>
          </a:p>
        </p:txBody>
      </p:sp>
      <p:sp>
        <p:nvSpPr>
          <p:cNvPr id="19" name="TextBox 18">
            <a:extLst>
              <a:ext uri="{FF2B5EF4-FFF2-40B4-BE49-F238E27FC236}">
                <a16:creationId xmlns:a16="http://schemas.microsoft.com/office/drawing/2014/main" id="{7BDEE2F7-C5B4-480D-A1B1-82F87E1A84FD}"/>
              </a:ext>
            </a:extLst>
          </p:cNvPr>
          <p:cNvSpPr txBox="1"/>
          <p:nvPr/>
        </p:nvSpPr>
        <p:spPr>
          <a:xfrm>
            <a:off x="7853224" y="1190322"/>
            <a:ext cx="899605" cy="369332"/>
          </a:xfrm>
          <a:prstGeom prst="rect">
            <a:avLst/>
          </a:prstGeom>
          <a:noFill/>
        </p:spPr>
        <p:txBody>
          <a:bodyPr wrap="none" rtlCol="0">
            <a:spAutoFit/>
          </a:bodyPr>
          <a:lstStyle/>
          <a:p>
            <a:r>
              <a:rPr lang="en-US" b="1" u="sng" dirty="0"/>
              <a:t>Normal</a:t>
            </a:r>
          </a:p>
        </p:txBody>
      </p:sp>
      <p:sp>
        <p:nvSpPr>
          <p:cNvPr id="2" name="TextBox 1">
            <a:extLst>
              <a:ext uri="{FF2B5EF4-FFF2-40B4-BE49-F238E27FC236}">
                <a16:creationId xmlns:a16="http://schemas.microsoft.com/office/drawing/2014/main" id="{5AC8B5EF-5AD4-4CAC-BFEB-B182C6F74B16}"/>
              </a:ext>
            </a:extLst>
          </p:cNvPr>
          <p:cNvSpPr txBox="1"/>
          <p:nvPr/>
        </p:nvSpPr>
        <p:spPr>
          <a:xfrm>
            <a:off x="7013809" y="2860575"/>
            <a:ext cx="1093569" cy="430887"/>
          </a:xfrm>
          <a:prstGeom prst="rect">
            <a:avLst/>
          </a:prstGeom>
          <a:noFill/>
        </p:spPr>
        <p:txBody>
          <a:bodyPr wrap="none" rtlCol="0">
            <a:spAutoFit/>
          </a:bodyPr>
          <a:lstStyle/>
          <a:p>
            <a:pPr algn="ctr"/>
            <a:r>
              <a:rPr lang="en-US" sz="1100" dirty="0"/>
              <a:t>Normal:</a:t>
            </a:r>
          </a:p>
          <a:p>
            <a:pPr algn="ctr"/>
            <a:r>
              <a:rPr lang="en-US" sz="1100" i="1" dirty="0"/>
              <a:t>April 28 - May 4</a:t>
            </a:r>
          </a:p>
        </p:txBody>
      </p:sp>
      <p:cxnSp>
        <p:nvCxnSpPr>
          <p:cNvPr id="4" name="Straight Connector 3">
            <a:extLst>
              <a:ext uri="{FF2B5EF4-FFF2-40B4-BE49-F238E27FC236}">
                <a16:creationId xmlns:a16="http://schemas.microsoft.com/office/drawing/2014/main" id="{08E05200-31C1-40C1-A945-702E44E63D9C}"/>
              </a:ext>
            </a:extLst>
          </p:cNvPr>
          <p:cNvCxnSpPr>
            <a:cxnSpLocks/>
          </p:cNvCxnSpPr>
          <p:nvPr/>
        </p:nvCxnSpPr>
        <p:spPr>
          <a:xfrm>
            <a:off x="7615126" y="3304606"/>
            <a:ext cx="177209" cy="22316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845FA22-15E7-443D-A5E7-C71BB5643997}"/>
              </a:ext>
            </a:extLst>
          </p:cNvPr>
          <p:cNvSpPr txBox="1"/>
          <p:nvPr/>
        </p:nvSpPr>
        <p:spPr>
          <a:xfrm>
            <a:off x="7056202" y="1492808"/>
            <a:ext cx="301686" cy="923330"/>
          </a:xfrm>
          <a:prstGeom prst="rect">
            <a:avLst/>
          </a:prstGeom>
          <a:noFill/>
        </p:spPr>
        <p:txBody>
          <a:bodyPr wrap="none" rtlCol="0">
            <a:spAutoFit/>
          </a:bodyPr>
          <a:lstStyle/>
          <a:p>
            <a:r>
              <a:rPr lang="en-US" b="1" dirty="0">
                <a:solidFill>
                  <a:srgbClr val="0033CC"/>
                </a:solidFill>
              </a:rPr>
              <a:t>1</a:t>
            </a:r>
          </a:p>
          <a:p>
            <a:r>
              <a:rPr lang="en-US" b="1" dirty="0">
                <a:solidFill>
                  <a:srgbClr val="C00000"/>
                </a:solidFill>
              </a:rPr>
              <a:t>5</a:t>
            </a:r>
          </a:p>
          <a:p>
            <a:r>
              <a:rPr lang="en-US" dirty="0"/>
              <a:t>8</a:t>
            </a:r>
          </a:p>
        </p:txBody>
      </p:sp>
      <p:sp>
        <p:nvSpPr>
          <p:cNvPr id="21" name="TextBox 20">
            <a:extLst>
              <a:ext uri="{FF2B5EF4-FFF2-40B4-BE49-F238E27FC236}">
                <a16:creationId xmlns:a16="http://schemas.microsoft.com/office/drawing/2014/main" id="{EB9E7FCB-FEA9-451B-B10D-E7AB8BBEC018}"/>
              </a:ext>
            </a:extLst>
          </p:cNvPr>
          <p:cNvSpPr txBox="1"/>
          <p:nvPr/>
        </p:nvSpPr>
        <p:spPr>
          <a:xfrm>
            <a:off x="7535859" y="1491208"/>
            <a:ext cx="301686" cy="923330"/>
          </a:xfrm>
          <a:prstGeom prst="rect">
            <a:avLst/>
          </a:prstGeom>
          <a:noFill/>
        </p:spPr>
        <p:txBody>
          <a:bodyPr wrap="none" rtlCol="0">
            <a:spAutoFit/>
          </a:bodyPr>
          <a:lstStyle/>
          <a:p>
            <a:r>
              <a:rPr lang="en-US" b="1" dirty="0">
                <a:solidFill>
                  <a:srgbClr val="0033CC"/>
                </a:solidFill>
              </a:rPr>
              <a:t>6</a:t>
            </a:r>
          </a:p>
          <a:p>
            <a:r>
              <a:rPr lang="en-US" b="1" dirty="0">
                <a:solidFill>
                  <a:srgbClr val="C00000"/>
                </a:solidFill>
              </a:rPr>
              <a:t>4</a:t>
            </a:r>
          </a:p>
          <a:p>
            <a:r>
              <a:rPr lang="en-US" dirty="0"/>
              <a:t>1</a:t>
            </a:r>
          </a:p>
        </p:txBody>
      </p:sp>
      <p:sp>
        <p:nvSpPr>
          <p:cNvPr id="22" name="TextBox 21">
            <a:extLst>
              <a:ext uri="{FF2B5EF4-FFF2-40B4-BE49-F238E27FC236}">
                <a16:creationId xmlns:a16="http://schemas.microsoft.com/office/drawing/2014/main" id="{C9FAED5D-2DCE-4A7F-A16D-0E4D4087EBDE}"/>
              </a:ext>
            </a:extLst>
          </p:cNvPr>
          <p:cNvSpPr txBox="1"/>
          <p:nvPr/>
        </p:nvSpPr>
        <p:spPr>
          <a:xfrm>
            <a:off x="8161503" y="1491204"/>
            <a:ext cx="301686" cy="923330"/>
          </a:xfrm>
          <a:prstGeom prst="rect">
            <a:avLst/>
          </a:prstGeom>
          <a:noFill/>
        </p:spPr>
        <p:txBody>
          <a:bodyPr wrap="none" rtlCol="0">
            <a:spAutoFit/>
          </a:bodyPr>
          <a:lstStyle/>
          <a:p>
            <a:r>
              <a:rPr lang="en-US" b="1" dirty="0">
                <a:solidFill>
                  <a:srgbClr val="0033CC"/>
                </a:solidFill>
              </a:rPr>
              <a:t>4</a:t>
            </a:r>
          </a:p>
          <a:p>
            <a:r>
              <a:rPr lang="en-US" b="1" dirty="0">
                <a:solidFill>
                  <a:srgbClr val="C00000"/>
                </a:solidFill>
              </a:rPr>
              <a:t>1</a:t>
            </a:r>
          </a:p>
          <a:p>
            <a:r>
              <a:rPr lang="en-US" dirty="0"/>
              <a:t>0</a:t>
            </a:r>
          </a:p>
        </p:txBody>
      </p:sp>
      <p:grpSp>
        <p:nvGrpSpPr>
          <p:cNvPr id="23" name="Group 67">
            <a:extLst>
              <a:ext uri="{FF2B5EF4-FFF2-40B4-BE49-F238E27FC236}">
                <a16:creationId xmlns:a16="http://schemas.microsoft.com/office/drawing/2014/main" id="{B513967E-A7BF-483B-9DB4-0D9021FACAAA}"/>
              </a:ext>
            </a:extLst>
          </p:cNvPr>
          <p:cNvGrpSpPr>
            <a:grpSpLocks/>
          </p:cNvGrpSpPr>
          <p:nvPr/>
        </p:nvGrpSpPr>
        <p:grpSpPr bwMode="auto">
          <a:xfrm>
            <a:off x="76200" y="6459537"/>
            <a:ext cx="2595563" cy="398463"/>
            <a:chOff x="96" y="4080"/>
            <a:chExt cx="1635" cy="251"/>
          </a:xfrm>
        </p:grpSpPr>
        <p:sp>
          <p:nvSpPr>
            <p:cNvPr id="24" name="Text Box 68">
              <a:extLst>
                <a:ext uri="{FF2B5EF4-FFF2-40B4-BE49-F238E27FC236}">
                  <a16:creationId xmlns:a16="http://schemas.microsoft.com/office/drawing/2014/main" id="{B95184FE-409C-4A1E-939C-EE53F2BCB70C}"/>
                </a:ext>
              </a:extLst>
            </p:cNvPr>
            <p:cNvSpPr txBox="1">
              <a:spLocks noChangeArrowheads="1"/>
            </p:cNvSpPr>
            <p:nvPr/>
          </p:nvSpPr>
          <p:spPr bwMode="auto">
            <a:xfrm>
              <a:off x="385" y="4080"/>
              <a:ext cx="134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003399"/>
                  </a:solidFill>
                  <a:latin typeface="Arial" charset="0"/>
                </a:rPr>
                <a:t>Agricultural Weather Assessments</a:t>
              </a:r>
            </a:p>
          </p:txBody>
        </p:sp>
        <p:pic>
          <p:nvPicPr>
            <p:cNvPr id="25" name="Picture 69" descr="USDALOGO">
              <a:extLst>
                <a:ext uri="{FF2B5EF4-FFF2-40B4-BE49-F238E27FC236}">
                  <a16:creationId xmlns:a16="http://schemas.microsoft.com/office/drawing/2014/main" id="{79786A77-E343-496B-9CF9-A5C4C55DE6B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 y="4107"/>
              <a:ext cx="2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70">
              <a:extLst>
                <a:ext uri="{FF2B5EF4-FFF2-40B4-BE49-F238E27FC236}">
                  <a16:creationId xmlns:a16="http://schemas.microsoft.com/office/drawing/2014/main" id="{4758CCF3-C544-43CF-B6F1-CD0DAFD1F6E4}"/>
                </a:ext>
              </a:extLst>
            </p:cNvPr>
            <p:cNvSpPr txBox="1">
              <a:spLocks noChangeArrowheads="1"/>
            </p:cNvSpPr>
            <p:nvPr/>
          </p:nvSpPr>
          <p:spPr bwMode="auto">
            <a:xfrm>
              <a:off x="387" y="4176"/>
              <a:ext cx="128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37914C"/>
                  </a:solidFill>
                  <a:latin typeface="Arial" charset="0"/>
                </a:rPr>
                <a:t>World Agricultural Outlook Board</a:t>
              </a:r>
            </a:p>
          </p:txBody>
        </p:sp>
      </p:grpSp>
      <p:graphicFrame>
        <p:nvGraphicFramePr>
          <p:cNvPr id="28" name="Chart 27">
            <a:extLst>
              <a:ext uri="{FF2B5EF4-FFF2-40B4-BE49-F238E27FC236}">
                <a16:creationId xmlns:a16="http://schemas.microsoft.com/office/drawing/2014/main" id="{8C21D386-FCC1-4669-A853-F72338DD5A16}"/>
              </a:ext>
            </a:extLst>
          </p:cNvPr>
          <p:cNvGraphicFramePr>
            <a:graphicFrameLocks/>
          </p:cNvGraphicFramePr>
          <p:nvPr>
            <p:extLst>
              <p:ext uri="{D42A27DB-BD31-4B8C-83A1-F6EECF244321}">
                <p14:modId xmlns:p14="http://schemas.microsoft.com/office/powerpoint/2010/main" val="2428760729"/>
              </p:ext>
            </p:extLst>
          </p:nvPr>
        </p:nvGraphicFramePr>
        <p:xfrm>
          <a:off x="-1" y="1"/>
          <a:ext cx="12181113" cy="6485829"/>
        </p:xfrm>
        <a:graphic>
          <a:graphicData uri="http://schemas.openxmlformats.org/drawingml/2006/chart">
            <c:chart xmlns:c="http://schemas.openxmlformats.org/drawingml/2006/chart" xmlns:r="http://schemas.openxmlformats.org/officeDocument/2006/relationships" r:id="rId3"/>
          </a:graphicData>
        </a:graphic>
      </p:graphicFrame>
      <p:sp>
        <p:nvSpPr>
          <p:cNvPr id="3" name="Oval 2">
            <a:extLst>
              <a:ext uri="{FF2B5EF4-FFF2-40B4-BE49-F238E27FC236}">
                <a16:creationId xmlns:a16="http://schemas.microsoft.com/office/drawing/2014/main" id="{58A1D2F2-4EE5-44BD-BCFD-527796C75C2D}"/>
              </a:ext>
            </a:extLst>
          </p:cNvPr>
          <p:cNvSpPr/>
          <p:nvPr/>
        </p:nvSpPr>
        <p:spPr>
          <a:xfrm>
            <a:off x="7260384" y="5917330"/>
            <a:ext cx="373434" cy="244852"/>
          </a:xfrm>
          <a:prstGeom prst="ellipse">
            <a:avLst/>
          </a:prstGeom>
          <a:noFill/>
          <a:ln w="285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3C3987F-5C29-46C5-9619-062E2BC5187F}"/>
              </a:ext>
            </a:extLst>
          </p:cNvPr>
          <p:cNvSpPr/>
          <p:nvPr/>
        </p:nvSpPr>
        <p:spPr>
          <a:xfrm>
            <a:off x="10574347" y="5912078"/>
            <a:ext cx="373434" cy="244852"/>
          </a:xfrm>
          <a:prstGeom prst="ellipse">
            <a:avLst/>
          </a:prstGeom>
          <a:noFill/>
          <a:ln w="285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B4F8DC8-6D78-4C5C-8CDE-94A0D03F405E}"/>
              </a:ext>
            </a:extLst>
          </p:cNvPr>
          <p:cNvSpPr txBox="1"/>
          <p:nvPr/>
        </p:nvSpPr>
        <p:spPr>
          <a:xfrm>
            <a:off x="8409937" y="6090205"/>
            <a:ext cx="1383712" cy="369332"/>
          </a:xfrm>
          <a:prstGeom prst="rect">
            <a:avLst/>
          </a:prstGeom>
          <a:noFill/>
        </p:spPr>
        <p:txBody>
          <a:bodyPr wrap="none" rtlCol="0">
            <a:spAutoFit/>
          </a:bodyPr>
          <a:lstStyle/>
          <a:p>
            <a:r>
              <a:rPr lang="en-US" b="1" dirty="0">
                <a:solidFill>
                  <a:srgbClr val="0033CC"/>
                </a:solidFill>
              </a:rPr>
              <a:t>2009 &amp; 2018</a:t>
            </a:r>
          </a:p>
        </p:txBody>
      </p:sp>
      <p:cxnSp>
        <p:nvCxnSpPr>
          <p:cNvPr id="7" name="Straight Connector 6">
            <a:extLst>
              <a:ext uri="{FF2B5EF4-FFF2-40B4-BE49-F238E27FC236}">
                <a16:creationId xmlns:a16="http://schemas.microsoft.com/office/drawing/2014/main" id="{74DC73D2-9BC8-4EAC-A690-60FE81C34438}"/>
              </a:ext>
            </a:extLst>
          </p:cNvPr>
          <p:cNvCxnSpPr>
            <a:cxnSpLocks/>
          </p:cNvCxnSpPr>
          <p:nvPr/>
        </p:nvCxnSpPr>
        <p:spPr>
          <a:xfrm>
            <a:off x="7694198" y="6122412"/>
            <a:ext cx="710486" cy="152459"/>
          </a:xfrm>
          <a:prstGeom prst="line">
            <a:avLst/>
          </a:prstGeom>
          <a:ln w="158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9C9D0E2-EFB5-4812-9A38-14010F3F82A4}"/>
              </a:ext>
            </a:extLst>
          </p:cNvPr>
          <p:cNvCxnSpPr>
            <a:cxnSpLocks/>
          </p:cNvCxnSpPr>
          <p:nvPr/>
        </p:nvCxnSpPr>
        <p:spPr>
          <a:xfrm flipH="1">
            <a:off x="9793649" y="6147197"/>
            <a:ext cx="664145" cy="127674"/>
          </a:xfrm>
          <a:prstGeom prst="line">
            <a:avLst/>
          </a:prstGeom>
          <a:ln w="15875">
            <a:solidFill>
              <a:srgbClr val="0033CC"/>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0FC6595A-A88D-4921-A37A-BE4CA3C82D26}"/>
              </a:ext>
            </a:extLst>
          </p:cNvPr>
          <p:cNvSpPr/>
          <p:nvPr/>
        </p:nvSpPr>
        <p:spPr>
          <a:xfrm>
            <a:off x="7206345" y="4282423"/>
            <a:ext cx="492785" cy="323108"/>
          </a:xfrm>
          <a:prstGeom prst="ellipse">
            <a:avLst/>
          </a:prstGeom>
          <a:noFill/>
          <a:ln w="285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3B0339F-1EA4-4841-9682-29D1ED393C4A}"/>
              </a:ext>
            </a:extLst>
          </p:cNvPr>
          <p:cNvSpPr/>
          <p:nvPr/>
        </p:nvSpPr>
        <p:spPr>
          <a:xfrm>
            <a:off x="10520308" y="4277171"/>
            <a:ext cx="492785" cy="323108"/>
          </a:xfrm>
          <a:prstGeom prst="ellipse">
            <a:avLst/>
          </a:prstGeom>
          <a:noFill/>
          <a:ln w="285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2033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1E8F45-4E39-4F15-A7F3-E20DC647BCCE}"/>
              </a:ext>
            </a:extLst>
          </p:cNvPr>
          <p:cNvPicPr>
            <a:picLocks noChangeAspect="1"/>
          </p:cNvPicPr>
          <p:nvPr/>
        </p:nvPicPr>
        <p:blipFill>
          <a:blip r:embed="rId3"/>
          <a:stretch>
            <a:fillRect/>
          </a:stretch>
        </p:blipFill>
        <p:spPr>
          <a:xfrm>
            <a:off x="152400" y="0"/>
            <a:ext cx="11950574" cy="6858000"/>
          </a:xfrm>
          <a:prstGeom prst="rect">
            <a:avLst/>
          </a:prstGeom>
        </p:spPr>
      </p:pic>
      <p:sp>
        <p:nvSpPr>
          <p:cNvPr id="6" name="Oval 5">
            <a:extLst>
              <a:ext uri="{FF2B5EF4-FFF2-40B4-BE49-F238E27FC236}">
                <a16:creationId xmlns:a16="http://schemas.microsoft.com/office/drawing/2014/main" id="{A3A403A7-8BFE-4C43-A456-C3CC35A35B57}"/>
              </a:ext>
            </a:extLst>
          </p:cNvPr>
          <p:cNvSpPr/>
          <p:nvPr/>
        </p:nvSpPr>
        <p:spPr>
          <a:xfrm>
            <a:off x="2987385" y="2792413"/>
            <a:ext cx="471488" cy="471487"/>
          </a:xfrm>
          <a:prstGeom prst="ellipse">
            <a:avLst/>
          </a:prstGeom>
          <a:noFill/>
          <a:ln w="3810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TextBox 6">
            <a:extLst>
              <a:ext uri="{FF2B5EF4-FFF2-40B4-BE49-F238E27FC236}">
                <a16:creationId xmlns:a16="http://schemas.microsoft.com/office/drawing/2014/main" id="{6E77E5AD-FF91-49CB-9A39-131329BCAD1B}"/>
              </a:ext>
            </a:extLst>
          </p:cNvPr>
          <p:cNvSpPr txBox="1"/>
          <p:nvPr/>
        </p:nvSpPr>
        <p:spPr>
          <a:xfrm>
            <a:off x="2971800" y="1600200"/>
            <a:ext cx="1590885" cy="400110"/>
          </a:xfrm>
          <a:prstGeom prst="rect">
            <a:avLst/>
          </a:prstGeom>
          <a:noFill/>
        </p:spPr>
        <p:txBody>
          <a:bodyPr wrap="none" rtlCol="0">
            <a:spAutoFit/>
          </a:bodyPr>
          <a:lstStyle/>
          <a:p>
            <a:r>
              <a:rPr lang="en-US" sz="2000" b="1" dirty="0">
                <a:solidFill>
                  <a:srgbClr val="990000"/>
                </a:solidFill>
              </a:rPr>
              <a:t>La Niña Years</a:t>
            </a:r>
          </a:p>
        </p:txBody>
      </p:sp>
      <p:sp>
        <p:nvSpPr>
          <p:cNvPr id="8" name="Oval 7">
            <a:extLst>
              <a:ext uri="{FF2B5EF4-FFF2-40B4-BE49-F238E27FC236}">
                <a16:creationId xmlns:a16="http://schemas.microsoft.com/office/drawing/2014/main" id="{9ED74AC3-3EA4-4A1E-8497-2A59414A3A99}"/>
              </a:ext>
            </a:extLst>
          </p:cNvPr>
          <p:cNvSpPr/>
          <p:nvPr/>
        </p:nvSpPr>
        <p:spPr>
          <a:xfrm>
            <a:off x="2507456" y="1600200"/>
            <a:ext cx="471488" cy="471487"/>
          </a:xfrm>
          <a:prstGeom prst="ellipse">
            <a:avLst/>
          </a:prstGeom>
          <a:noFill/>
          <a:ln w="3810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TextBox 8">
            <a:extLst>
              <a:ext uri="{FF2B5EF4-FFF2-40B4-BE49-F238E27FC236}">
                <a16:creationId xmlns:a16="http://schemas.microsoft.com/office/drawing/2014/main" id="{208F54F8-0F76-42B0-9FB2-D65FEF33C4C6}"/>
              </a:ext>
            </a:extLst>
          </p:cNvPr>
          <p:cNvSpPr txBox="1"/>
          <p:nvPr/>
        </p:nvSpPr>
        <p:spPr>
          <a:xfrm>
            <a:off x="2774127" y="2453859"/>
            <a:ext cx="898003" cy="338554"/>
          </a:xfrm>
          <a:prstGeom prst="rect">
            <a:avLst/>
          </a:prstGeom>
          <a:noFill/>
        </p:spPr>
        <p:txBody>
          <a:bodyPr wrap="none" rtlCol="0">
            <a:spAutoFit/>
          </a:bodyPr>
          <a:lstStyle/>
          <a:p>
            <a:r>
              <a:rPr lang="en-US" sz="1600" b="1" dirty="0">
                <a:solidFill>
                  <a:srgbClr val="990000"/>
                </a:solidFill>
              </a:rPr>
              <a:t>1995/96</a:t>
            </a:r>
          </a:p>
        </p:txBody>
      </p:sp>
      <p:sp>
        <p:nvSpPr>
          <p:cNvPr id="10" name="Oval 9">
            <a:extLst>
              <a:ext uri="{FF2B5EF4-FFF2-40B4-BE49-F238E27FC236}">
                <a16:creationId xmlns:a16="http://schemas.microsoft.com/office/drawing/2014/main" id="{81823908-1DA8-4C5B-8365-591564838A92}"/>
              </a:ext>
            </a:extLst>
          </p:cNvPr>
          <p:cNvSpPr/>
          <p:nvPr/>
        </p:nvSpPr>
        <p:spPr>
          <a:xfrm>
            <a:off x="4010647" y="4501469"/>
            <a:ext cx="471488" cy="471487"/>
          </a:xfrm>
          <a:prstGeom prst="ellipse">
            <a:avLst/>
          </a:prstGeom>
          <a:noFill/>
          <a:ln w="3810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TextBox 10">
            <a:extLst>
              <a:ext uri="{FF2B5EF4-FFF2-40B4-BE49-F238E27FC236}">
                <a16:creationId xmlns:a16="http://schemas.microsoft.com/office/drawing/2014/main" id="{977A1447-5C48-4C1B-8A67-5EEB67DB498C}"/>
              </a:ext>
            </a:extLst>
          </p:cNvPr>
          <p:cNvSpPr txBox="1"/>
          <p:nvPr/>
        </p:nvSpPr>
        <p:spPr>
          <a:xfrm>
            <a:off x="3600220" y="3077301"/>
            <a:ext cx="1292341" cy="584775"/>
          </a:xfrm>
          <a:prstGeom prst="rect">
            <a:avLst/>
          </a:prstGeom>
          <a:noFill/>
        </p:spPr>
        <p:txBody>
          <a:bodyPr wrap="none" rtlCol="0">
            <a:spAutoFit/>
          </a:bodyPr>
          <a:lstStyle/>
          <a:p>
            <a:r>
              <a:rPr lang="en-US" sz="1600" b="1" dirty="0">
                <a:solidFill>
                  <a:srgbClr val="990000"/>
                </a:solidFill>
              </a:rPr>
              <a:t>1998/99 – </a:t>
            </a:r>
          </a:p>
          <a:p>
            <a:r>
              <a:rPr lang="en-US" sz="1600" b="1" dirty="0">
                <a:solidFill>
                  <a:srgbClr val="990000"/>
                </a:solidFill>
              </a:rPr>
              <a:t>    1999/2000</a:t>
            </a:r>
          </a:p>
        </p:txBody>
      </p:sp>
      <p:sp>
        <p:nvSpPr>
          <p:cNvPr id="12" name="Oval 11">
            <a:extLst>
              <a:ext uri="{FF2B5EF4-FFF2-40B4-BE49-F238E27FC236}">
                <a16:creationId xmlns:a16="http://schemas.microsoft.com/office/drawing/2014/main" id="{28CA6A73-7245-4326-A7F3-A6D6234D010E}"/>
              </a:ext>
            </a:extLst>
          </p:cNvPr>
          <p:cNvSpPr/>
          <p:nvPr/>
        </p:nvSpPr>
        <p:spPr>
          <a:xfrm>
            <a:off x="4348107" y="4359956"/>
            <a:ext cx="471488" cy="471487"/>
          </a:xfrm>
          <a:prstGeom prst="ellipse">
            <a:avLst/>
          </a:prstGeom>
          <a:noFill/>
          <a:ln w="3810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 name="Oval 12">
            <a:extLst>
              <a:ext uri="{FF2B5EF4-FFF2-40B4-BE49-F238E27FC236}">
                <a16:creationId xmlns:a16="http://schemas.microsoft.com/office/drawing/2014/main" id="{BCB18EEB-2ED1-4092-A390-FF8FE3678C98}"/>
              </a:ext>
            </a:extLst>
          </p:cNvPr>
          <p:cNvSpPr/>
          <p:nvPr/>
        </p:nvSpPr>
        <p:spPr>
          <a:xfrm>
            <a:off x="4707338" y="2923042"/>
            <a:ext cx="471488" cy="471487"/>
          </a:xfrm>
          <a:prstGeom prst="ellipse">
            <a:avLst/>
          </a:prstGeom>
          <a:noFill/>
          <a:ln w="3810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 name="TextBox 13">
            <a:extLst>
              <a:ext uri="{FF2B5EF4-FFF2-40B4-BE49-F238E27FC236}">
                <a16:creationId xmlns:a16="http://schemas.microsoft.com/office/drawing/2014/main" id="{CFC7E76C-184A-461D-B148-E7C3B35CE1FF}"/>
              </a:ext>
            </a:extLst>
          </p:cNvPr>
          <p:cNvSpPr txBox="1"/>
          <p:nvPr/>
        </p:nvSpPr>
        <p:spPr>
          <a:xfrm>
            <a:off x="4494080" y="2582674"/>
            <a:ext cx="898003" cy="338554"/>
          </a:xfrm>
          <a:prstGeom prst="rect">
            <a:avLst/>
          </a:prstGeom>
          <a:noFill/>
        </p:spPr>
        <p:txBody>
          <a:bodyPr wrap="none" rtlCol="0">
            <a:spAutoFit/>
          </a:bodyPr>
          <a:lstStyle/>
          <a:p>
            <a:r>
              <a:rPr lang="en-US" sz="1600" b="1" dirty="0">
                <a:solidFill>
                  <a:srgbClr val="990000"/>
                </a:solidFill>
              </a:rPr>
              <a:t>2000/01</a:t>
            </a:r>
          </a:p>
        </p:txBody>
      </p:sp>
      <p:cxnSp>
        <p:nvCxnSpPr>
          <p:cNvPr id="16" name="Straight Connector 15">
            <a:extLst>
              <a:ext uri="{FF2B5EF4-FFF2-40B4-BE49-F238E27FC236}">
                <a16:creationId xmlns:a16="http://schemas.microsoft.com/office/drawing/2014/main" id="{5ABFAAA1-6156-4BF6-8C79-11E421EEA430}"/>
              </a:ext>
            </a:extLst>
          </p:cNvPr>
          <p:cNvCxnSpPr>
            <a:cxnSpLocks/>
          </p:cNvCxnSpPr>
          <p:nvPr/>
        </p:nvCxnSpPr>
        <p:spPr>
          <a:xfrm>
            <a:off x="4193468" y="3622897"/>
            <a:ext cx="31044" cy="737059"/>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0CAE51C-CDB0-4B76-8389-35CB033A3DC1}"/>
              </a:ext>
            </a:extLst>
          </p:cNvPr>
          <p:cNvCxnSpPr>
            <a:cxnSpLocks/>
          </p:cNvCxnSpPr>
          <p:nvPr/>
        </p:nvCxnSpPr>
        <p:spPr>
          <a:xfrm>
            <a:off x="4348107" y="3649740"/>
            <a:ext cx="145973" cy="586328"/>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B73EF5A7-B8C7-4012-8B2E-8A4E53970326}"/>
              </a:ext>
            </a:extLst>
          </p:cNvPr>
          <p:cNvSpPr/>
          <p:nvPr/>
        </p:nvSpPr>
        <p:spPr>
          <a:xfrm>
            <a:off x="6394622" y="4095298"/>
            <a:ext cx="471488" cy="471487"/>
          </a:xfrm>
          <a:prstGeom prst="ellipse">
            <a:avLst/>
          </a:prstGeom>
          <a:noFill/>
          <a:ln w="3810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TextBox 20">
            <a:extLst>
              <a:ext uri="{FF2B5EF4-FFF2-40B4-BE49-F238E27FC236}">
                <a16:creationId xmlns:a16="http://schemas.microsoft.com/office/drawing/2014/main" id="{79322F58-6F5C-40EB-AF82-E5DCD127D734}"/>
              </a:ext>
            </a:extLst>
          </p:cNvPr>
          <p:cNvSpPr txBox="1"/>
          <p:nvPr/>
        </p:nvSpPr>
        <p:spPr>
          <a:xfrm>
            <a:off x="6181364" y="3754930"/>
            <a:ext cx="898003" cy="338554"/>
          </a:xfrm>
          <a:prstGeom prst="rect">
            <a:avLst/>
          </a:prstGeom>
          <a:noFill/>
        </p:spPr>
        <p:txBody>
          <a:bodyPr wrap="none" rtlCol="0">
            <a:spAutoFit/>
          </a:bodyPr>
          <a:lstStyle/>
          <a:p>
            <a:r>
              <a:rPr lang="en-US" sz="1600" b="1" dirty="0">
                <a:solidFill>
                  <a:srgbClr val="990000"/>
                </a:solidFill>
              </a:rPr>
              <a:t>2005/06</a:t>
            </a:r>
          </a:p>
        </p:txBody>
      </p:sp>
      <p:sp>
        <p:nvSpPr>
          <p:cNvPr id="22" name="Oval 21">
            <a:extLst>
              <a:ext uri="{FF2B5EF4-FFF2-40B4-BE49-F238E27FC236}">
                <a16:creationId xmlns:a16="http://schemas.microsoft.com/office/drawing/2014/main" id="{FAD3FA01-30A5-41DD-B535-68E089D95EB2}"/>
              </a:ext>
            </a:extLst>
          </p:cNvPr>
          <p:cNvSpPr/>
          <p:nvPr/>
        </p:nvSpPr>
        <p:spPr>
          <a:xfrm>
            <a:off x="7069540" y="2603954"/>
            <a:ext cx="471488" cy="471487"/>
          </a:xfrm>
          <a:prstGeom prst="ellipse">
            <a:avLst/>
          </a:prstGeom>
          <a:noFill/>
          <a:ln w="3810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 name="TextBox 25">
            <a:extLst>
              <a:ext uri="{FF2B5EF4-FFF2-40B4-BE49-F238E27FC236}">
                <a16:creationId xmlns:a16="http://schemas.microsoft.com/office/drawing/2014/main" id="{33D28A29-A49C-4275-A9B9-A60FB279828C}"/>
              </a:ext>
            </a:extLst>
          </p:cNvPr>
          <p:cNvSpPr txBox="1"/>
          <p:nvPr/>
        </p:nvSpPr>
        <p:spPr>
          <a:xfrm>
            <a:off x="6550245" y="1531533"/>
            <a:ext cx="1093569" cy="584775"/>
          </a:xfrm>
          <a:prstGeom prst="rect">
            <a:avLst/>
          </a:prstGeom>
          <a:noFill/>
        </p:spPr>
        <p:txBody>
          <a:bodyPr wrap="none" rtlCol="0">
            <a:spAutoFit/>
          </a:bodyPr>
          <a:lstStyle/>
          <a:p>
            <a:r>
              <a:rPr lang="en-US" sz="1600" b="1" dirty="0">
                <a:solidFill>
                  <a:srgbClr val="990000"/>
                </a:solidFill>
              </a:rPr>
              <a:t>2007/08 – </a:t>
            </a:r>
          </a:p>
          <a:p>
            <a:r>
              <a:rPr lang="en-US" sz="1600" b="1" dirty="0">
                <a:solidFill>
                  <a:srgbClr val="990000"/>
                </a:solidFill>
              </a:rPr>
              <a:t>    2008/09</a:t>
            </a:r>
          </a:p>
        </p:txBody>
      </p:sp>
      <p:sp>
        <p:nvSpPr>
          <p:cNvPr id="27" name="Oval 26">
            <a:extLst>
              <a:ext uri="{FF2B5EF4-FFF2-40B4-BE49-F238E27FC236}">
                <a16:creationId xmlns:a16="http://schemas.microsoft.com/office/drawing/2014/main" id="{5CFD066F-A89A-4A31-9B5E-60FD5566FCD8}"/>
              </a:ext>
            </a:extLst>
          </p:cNvPr>
          <p:cNvSpPr/>
          <p:nvPr/>
        </p:nvSpPr>
        <p:spPr>
          <a:xfrm>
            <a:off x="7417885" y="2984960"/>
            <a:ext cx="471488" cy="471487"/>
          </a:xfrm>
          <a:prstGeom prst="ellipse">
            <a:avLst/>
          </a:prstGeom>
          <a:noFill/>
          <a:ln w="3810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28" name="Straight Connector 27">
            <a:extLst>
              <a:ext uri="{FF2B5EF4-FFF2-40B4-BE49-F238E27FC236}">
                <a16:creationId xmlns:a16="http://schemas.microsoft.com/office/drawing/2014/main" id="{397899D3-78C1-4F9A-BFD2-7BAB92CF6881}"/>
              </a:ext>
            </a:extLst>
          </p:cNvPr>
          <p:cNvCxnSpPr>
            <a:cxnSpLocks/>
          </p:cNvCxnSpPr>
          <p:nvPr/>
        </p:nvCxnSpPr>
        <p:spPr>
          <a:xfrm>
            <a:off x="7243431" y="2116308"/>
            <a:ext cx="28984" cy="372234"/>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D29BE97-63CF-4B72-A257-6A97FA8FE46C}"/>
              </a:ext>
            </a:extLst>
          </p:cNvPr>
          <p:cNvCxnSpPr>
            <a:cxnSpLocks/>
          </p:cNvCxnSpPr>
          <p:nvPr/>
        </p:nvCxnSpPr>
        <p:spPr>
          <a:xfrm>
            <a:off x="7516786" y="2092642"/>
            <a:ext cx="144962" cy="828586"/>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14CDEAAA-B6AF-47C4-87B4-F2CD8A10946D}"/>
              </a:ext>
            </a:extLst>
          </p:cNvPr>
          <p:cNvSpPr/>
          <p:nvPr/>
        </p:nvSpPr>
        <p:spPr>
          <a:xfrm>
            <a:off x="8103686" y="4323895"/>
            <a:ext cx="471488" cy="471487"/>
          </a:xfrm>
          <a:prstGeom prst="ellipse">
            <a:avLst/>
          </a:prstGeom>
          <a:noFill/>
          <a:ln w="3810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3" name="Oval 32">
            <a:extLst>
              <a:ext uri="{FF2B5EF4-FFF2-40B4-BE49-F238E27FC236}">
                <a16:creationId xmlns:a16="http://schemas.microsoft.com/office/drawing/2014/main" id="{1EDD1C41-BA41-429E-AD18-AA71F0B5BE2F}"/>
              </a:ext>
            </a:extLst>
          </p:cNvPr>
          <p:cNvSpPr/>
          <p:nvPr/>
        </p:nvSpPr>
        <p:spPr>
          <a:xfrm>
            <a:off x="8427026" y="2725623"/>
            <a:ext cx="471488" cy="471487"/>
          </a:xfrm>
          <a:prstGeom prst="ellipse">
            <a:avLst/>
          </a:prstGeom>
          <a:noFill/>
          <a:ln w="3810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4" name="TextBox 33">
            <a:extLst>
              <a:ext uri="{FF2B5EF4-FFF2-40B4-BE49-F238E27FC236}">
                <a16:creationId xmlns:a16="http://schemas.microsoft.com/office/drawing/2014/main" id="{AA0753A0-F83B-4B54-890E-4DA1BE54AC53}"/>
              </a:ext>
            </a:extLst>
          </p:cNvPr>
          <p:cNvSpPr txBox="1"/>
          <p:nvPr/>
        </p:nvSpPr>
        <p:spPr>
          <a:xfrm>
            <a:off x="7964216" y="1507867"/>
            <a:ext cx="1093569" cy="584775"/>
          </a:xfrm>
          <a:prstGeom prst="rect">
            <a:avLst/>
          </a:prstGeom>
          <a:noFill/>
        </p:spPr>
        <p:txBody>
          <a:bodyPr wrap="none" rtlCol="0">
            <a:spAutoFit/>
          </a:bodyPr>
          <a:lstStyle/>
          <a:p>
            <a:r>
              <a:rPr lang="en-US" sz="1600" b="1" dirty="0">
                <a:solidFill>
                  <a:srgbClr val="990000"/>
                </a:solidFill>
              </a:rPr>
              <a:t>2010/11 – </a:t>
            </a:r>
          </a:p>
          <a:p>
            <a:r>
              <a:rPr lang="en-US" sz="1600" b="1" dirty="0">
                <a:solidFill>
                  <a:srgbClr val="990000"/>
                </a:solidFill>
              </a:rPr>
              <a:t>    2011/12</a:t>
            </a:r>
          </a:p>
        </p:txBody>
      </p:sp>
      <p:cxnSp>
        <p:nvCxnSpPr>
          <p:cNvPr id="37" name="Straight Connector 36">
            <a:extLst>
              <a:ext uri="{FF2B5EF4-FFF2-40B4-BE49-F238E27FC236}">
                <a16:creationId xmlns:a16="http://schemas.microsoft.com/office/drawing/2014/main" id="{BBE05003-5D13-4597-BB3C-39771E162CA4}"/>
              </a:ext>
            </a:extLst>
          </p:cNvPr>
          <p:cNvCxnSpPr>
            <a:cxnSpLocks/>
          </p:cNvCxnSpPr>
          <p:nvPr/>
        </p:nvCxnSpPr>
        <p:spPr>
          <a:xfrm>
            <a:off x="8507212" y="2071687"/>
            <a:ext cx="67962" cy="510987"/>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F0D1329-31AB-4836-A4C9-7EE456431447}"/>
              </a:ext>
            </a:extLst>
          </p:cNvPr>
          <p:cNvCxnSpPr>
            <a:cxnSpLocks/>
          </p:cNvCxnSpPr>
          <p:nvPr/>
        </p:nvCxnSpPr>
        <p:spPr>
          <a:xfrm flipH="1">
            <a:off x="8238956" y="2071687"/>
            <a:ext cx="147444" cy="2148140"/>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61865A02-F44B-4220-9838-5338E1D9C10B}"/>
              </a:ext>
            </a:extLst>
          </p:cNvPr>
          <p:cNvSpPr/>
          <p:nvPr/>
        </p:nvSpPr>
        <p:spPr>
          <a:xfrm>
            <a:off x="10139311" y="3082921"/>
            <a:ext cx="471488" cy="471487"/>
          </a:xfrm>
          <a:prstGeom prst="ellipse">
            <a:avLst/>
          </a:prstGeom>
          <a:noFill/>
          <a:ln w="3810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2" name="Oval 41">
            <a:extLst>
              <a:ext uri="{FF2B5EF4-FFF2-40B4-BE49-F238E27FC236}">
                <a16:creationId xmlns:a16="http://schemas.microsoft.com/office/drawing/2014/main" id="{6ACB60EC-EE29-46D1-9EA4-6DB0995452C3}"/>
              </a:ext>
            </a:extLst>
          </p:cNvPr>
          <p:cNvSpPr/>
          <p:nvPr/>
        </p:nvSpPr>
        <p:spPr>
          <a:xfrm>
            <a:off x="10495309" y="4064568"/>
            <a:ext cx="471488" cy="471487"/>
          </a:xfrm>
          <a:prstGeom prst="ellipse">
            <a:avLst/>
          </a:prstGeom>
          <a:noFill/>
          <a:ln w="3810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3" name="TextBox 42">
            <a:extLst>
              <a:ext uri="{FF2B5EF4-FFF2-40B4-BE49-F238E27FC236}">
                <a16:creationId xmlns:a16="http://schemas.microsoft.com/office/drawing/2014/main" id="{8D939AFB-6836-4B58-B23E-C0DF886D61C8}"/>
              </a:ext>
            </a:extLst>
          </p:cNvPr>
          <p:cNvSpPr txBox="1"/>
          <p:nvPr/>
        </p:nvSpPr>
        <p:spPr>
          <a:xfrm>
            <a:off x="9999841" y="1496981"/>
            <a:ext cx="1093569" cy="584775"/>
          </a:xfrm>
          <a:prstGeom prst="rect">
            <a:avLst/>
          </a:prstGeom>
          <a:noFill/>
        </p:spPr>
        <p:txBody>
          <a:bodyPr wrap="none" rtlCol="0">
            <a:spAutoFit/>
          </a:bodyPr>
          <a:lstStyle/>
          <a:p>
            <a:r>
              <a:rPr lang="en-US" sz="1600" b="1" dirty="0">
                <a:solidFill>
                  <a:srgbClr val="990000"/>
                </a:solidFill>
              </a:rPr>
              <a:t>2016/17 – </a:t>
            </a:r>
          </a:p>
          <a:p>
            <a:r>
              <a:rPr lang="en-US" sz="1600" b="1" dirty="0">
                <a:solidFill>
                  <a:srgbClr val="990000"/>
                </a:solidFill>
              </a:rPr>
              <a:t>    2017/18</a:t>
            </a:r>
          </a:p>
        </p:txBody>
      </p:sp>
      <p:cxnSp>
        <p:nvCxnSpPr>
          <p:cNvPr id="44" name="Straight Connector 43">
            <a:extLst>
              <a:ext uri="{FF2B5EF4-FFF2-40B4-BE49-F238E27FC236}">
                <a16:creationId xmlns:a16="http://schemas.microsoft.com/office/drawing/2014/main" id="{0D2E56CB-AB7D-4312-A67B-2E5A01E84A53}"/>
              </a:ext>
            </a:extLst>
          </p:cNvPr>
          <p:cNvCxnSpPr>
            <a:cxnSpLocks/>
          </p:cNvCxnSpPr>
          <p:nvPr/>
        </p:nvCxnSpPr>
        <p:spPr>
          <a:xfrm>
            <a:off x="10608153" y="2060801"/>
            <a:ext cx="115583" cy="1882103"/>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F228CCD-6945-4848-A518-94112BF71B82}"/>
              </a:ext>
            </a:extLst>
          </p:cNvPr>
          <p:cNvCxnSpPr>
            <a:cxnSpLocks/>
          </p:cNvCxnSpPr>
          <p:nvPr/>
        </p:nvCxnSpPr>
        <p:spPr>
          <a:xfrm flipH="1">
            <a:off x="10375055" y="2060801"/>
            <a:ext cx="46970" cy="1136309"/>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grpSp>
        <p:nvGrpSpPr>
          <p:cNvPr id="48" name="Group 67">
            <a:extLst>
              <a:ext uri="{FF2B5EF4-FFF2-40B4-BE49-F238E27FC236}">
                <a16:creationId xmlns:a16="http://schemas.microsoft.com/office/drawing/2014/main" id="{CBB0EEC3-B670-45E9-92D4-50CDDCAEFFC0}"/>
              </a:ext>
            </a:extLst>
          </p:cNvPr>
          <p:cNvGrpSpPr>
            <a:grpSpLocks/>
          </p:cNvGrpSpPr>
          <p:nvPr/>
        </p:nvGrpSpPr>
        <p:grpSpPr bwMode="auto">
          <a:xfrm>
            <a:off x="76200" y="6459537"/>
            <a:ext cx="2595563" cy="398463"/>
            <a:chOff x="96" y="4080"/>
            <a:chExt cx="1635" cy="251"/>
          </a:xfrm>
        </p:grpSpPr>
        <p:sp>
          <p:nvSpPr>
            <p:cNvPr id="49" name="Text Box 68">
              <a:extLst>
                <a:ext uri="{FF2B5EF4-FFF2-40B4-BE49-F238E27FC236}">
                  <a16:creationId xmlns:a16="http://schemas.microsoft.com/office/drawing/2014/main" id="{49EB6480-1627-4883-988B-B428A2D2AA8A}"/>
                </a:ext>
              </a:extLst>
            </p:cNvPr>
            <p:cNvSpPr txBox="1">
              <a:spLocks noChangeArrowheads="1"/>
            </p:cNvSpPr>
            <p:nvPr/>
          </p:nvSpPr>
          <p:spPr bwMode="auto">
            <a:xfrm>
              <a:off x="385" y="4080"/>
              <a:ext cx="134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003399"/>
                  </a:solidFill>
                  <a:latin typeface="Arial" charset="0"/>
                </a:rPr>
                <a:t>Agricultural Weather Assessments</a:t>
              </a:r>
            </a:p>
          </p:txBody>
        </p:sp>
        <p:pic>
          <p:nvPicPr>
            <p:cNvPr id="50" name="Picture 69" descr="USDALOGO">
              <a:extLst>
                <a:ext uri="{FF2B5EF4-FFF2-40B4-BE49-F238E27FC236}">
                  <a16:creationId xmlns:a16="http://schemas.microsoft.com/office/drawing/2014/main" id="{7FED3920-C912-4D02-9C69-88339BF5B24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 y="4107"/>
              <a:ext cx="2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 Box 70">
              <a:extLst>
                <a:ext uri="{FF2B5EF4-FFF2-40B4-BE49-F238E27FC236}">
                  <a16:creationId xmlns:a16="http://schemas.microsoft.com/office/drawing/2014/main" id="{D4D37C99-5796-453F-AB8A-1DEE110D1CD6}"/>
                </a:ext>
              </a:extLst>
            </p:cNvPr>
            <p:cNvSpPr txBox="1">
              <a:spLocks noChangeArrowheads="1"/>
            </p:cNvSpPr>
            <p:nvPr/>
          </p:nvSpPr>
          <p:spPr bwMode="auto">
            <a:xfrm>
              <a:off x="387" y="4176"/>
              <a:ext cx="128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37914C"/>
                  </a:solidFill>
                  <a:latin typeface="Arial" charset="0"/>
                </a:rPr>
                <a:t>World Agricultural Outlook Board</a:t>
              </a:r>
            </a:p>
          </p:txBody>
        </p:sp>
      </p:grpSp>
      <p:sp>
        <p:nvSpPr>
          <p:cNvPr id="35" name="Oval 34">
            <a:extLst>
              <a:ext uri="{FF2B5EF4-FFF2-40B4-BE49-F238E27FC236}">
                <a16:creationId xmlns:a16="http://schemas.microsoft.com/office/drawing/2014/main" id="{4880F421-36EF-4861-87EF-F847D6B09323}"/>
              </a:ext>
            </a:extLst>
          </p:cNvPr>
          <p:cNvSpPr/>
          <p:nvPr/>
        </p:nvSpPr>
        <p:spPr>
          <a:xfrm>
            <a:off x="7415586" y="6290554"/>
            <a:ext cx="483396" cy="317632"/>
          </a:xfrm>
          <a:prstGeom prst="ellipse">
            <a:avLst/>
          </a:prstGeom>
          <a:noFill/>
          <a:ln w="285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9C161440-107F-44D2-89F4-39A0B5DA106A}"/>
              </a:ext>
            </a:extLst>
          </p:cNvPr>
          <p:cNvSpPr/>
          <p:nvPr/>
        </p:nvSpPr>
        <p:spPr>
          <a:xfrm>
            <a:off x="10468148" y="6065947"/>
            <a:ext cx="483396" cy="317632"/>
          </a:xfrm>
          <a:prstGeom prst="ellipse">
            <a:avLst/>
          </a:prstGeom>
          <a:noFill/>
          <a:ln w="285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9EEDAAA-AD17-4714-B592-B2E7449EBA74}"/>
              </a:ext>
            </a:extLst>
          </p:cNvPr>
          <p:cNvSpPr txBox="1"/>
          <p:nvPr/>
        </p:nvSpPr>
        <p:spPr>
          <a:xfrm>
            <a:off x="8628199" y="6516545"/>
            <a:ext cx="1383712" cy="369332"/>
          </a:xfrm>
          <a:prstGeom prst="rect">
            <a:avLst/>
          </a:prstGeom>
          <a:noFill/>
        </p:spPr>
        <p:txBody>
          <a:bodyPr wrap="none" rtlCol="0">
            <a:spAutoFit/>
          </a:bodyPr>
          <a:lstStyle/>
          <a:p>
            <a:r>
              <a:rPr lang="en-US" b="1" dirty="0">
                <a:solidFill>
                  <a:srgbClr val="0033CC"/>
                </a:solidFill>
              </a:rPr>
              <a:t>2009 &amp; 2018</a:t>
            </a:r>
          </a:p>
        </p:txBody>
      </p:sp>
      <p:cxnSp>
        <p:nvCxnSpPr>
          <p:cNvPr id="40" name="Straight Connector 39">
            <a:extLst>
              <a:ext uri="{FF2B5EF4-FFF2-40B4-BE49-F238E27FC236}">
                <a16:creationId xmlns:a16="http://schemas.microsoft.com/office/drawing/2014/main" id="{8B9898FA-45EA-4A67-A5BA-A7C5D1CA3E4E}"/>
              </a:ext>
            </a:extLst>
          </p:cNvPr>
          <p:cNvCxnSpPr>
            <a:cxnSpLocks/>
          </p:cNvCxnSpPr>
          <p:nvPr/>
        </p:nvCxnSpPr>
        <p:spPr>
          <a:xfrm>
            <a:off x="7912460" y="6548752"/>
            <a:ext cx="710486" cy="152459"/>
          </a:xfrm>
          <a:prstGeom prst="line">
            <a:avLst/>
          </a:prstGeom>
          <a:ln w="158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6771A7C-0A7C-4461-B60D-4020461E847C}"/>
              </a:ext>
            </a:extLst>
          </p:cNvPr>
          <p:cNvCxnSpPr>
            <a:cxnSpLocks/>
          </p:cNvCxnSpPr>
          <p:nvPr/>
        </p:nvCxnSpPr>
        <p:spPr>
          <a:xfrm flipH="1">
            <a:off x="10011912" y="6383579"/>
            <a:ext cx="483397" cy="317632"/>
          </a:xfrm>
          <a:prstGeom prst="line">
            <a:avLst/>
          </a:prstGeom>
          <a:ln w="15875">
            <a:solidFill>
              <a:srgbClr val="0033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8093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A993BF-814D-4087-AE25-4AEDA506DABA}"/>
              </a:ext>
            </a:extLst>
          </p:cNvPr>
          <p:cNvPicPr>
            <a:picLocks noChangeAspect="1"/>
          </p:cNvPicPr>
          <p:nvPr/>
        </p:nvPicPr>
        <p:blipFill>
          <a:blip r:embed="rId2"/>
          <a:stretch>
            <a:fillRect/>
          </a:stretch>
        </p:blipFill>
        <p:spPr>
          <a:xfrm>
            <a:off x="0" y="-1"/>
            <a:ext cx="12192000" cy="6858001"/>
          </a:xfrm>
          <a:prstGeom prst="rect">
            <a:avLst/>
          </a:prstGeom>
        </p:spPr>
      </p:pic>
      <p:sp>
        <p:nvSpPr>
          <p:cNvPr id="5" name="TextBox 4">
            <a:extLst>
              <a:ext uri="{FF2B5EF4-FFF2-40B4-BE49-F238E27FC236}">
                <a16:creationId xmlns:a16="http://schemas.microsoft.com/office/drawing/2014/main" id="{0DA7E0A6-EE31-436C-A4F2-8E09F7463854}"/>
              </a:ext>
            </a:extLst>
          </p:cNvPr>
          <p:cNvSpPr txBox="1"/>
          <p:nvPr/>
        </p:nvSpPr>
        <p:spPr>
          <a:xfrm>
            <a:off x="10134600" y="2133600"/>
            <a:ext cx="978153" cy="646331"/>
          </a:xfrm>
          <a:prstGeom prst="rect">
            <a:avLst/>
          </a:prstGeom>
          <a:noFill/>
        </p:spPr>
        <p:txBody>
          <a:bodyPr wrap="none" rtlCol="0">
            <a:spAutoFit/>
          </a:bodyPr>
          <a:lstStyle/>
          <a:p>
            <a:pPr algn="ctr"/>
            <a:r>
              <a:rPr lang="en-US" b="1" i="1" dirty="0"/>
              <a:t>30-year</a:t>
            </a:r>
          </a:p>
          <a:p>
            <a:pPr algn="ctr"/>
            <a:r>
              <a:rPr lang="en-US" b="1" i="1" dirty="0"/>
              <a:t>Average</a:t>
            </a:r>
          </a:p>
        </p:txBody>
      </p:sp>
      <p:sp>
        <p:nvSpPr>
          <p:cNvPr id="6" name="TextBox 5">
            <a:extLst>
              <a:ext uri="{FF2B5EF4-FFF2-40B4-BE49-F238E27FC236}">
                <a16:creationId xmlns:a16="http://schemas.microsoft.com/office/drawing/2014/main" id="{2B5AAAE8-2473-44AE-AEE1-1FDA7F959297}"/>
              </a:ext>
            </a:extLst>
          </p:cNvPr>
          <p:cNvSpPr txBox="1"/>
          <p:nvPr/>
        </p:nvSpPr>
        <p:spPr>
          <a:xfrm>
            <a:off x="10124982" y="3046529"/>
            <a:ext cx="652743" cy="369332"/>
          </a:xfrm>
          <a:prstGeom prst="rect">
            <a:avLst/>
          </a:prstGeom>
          <a:noFill/>
        </p:spPr>
        <p:txBody>
          <a:bodyPr wrap="none" rtlCol="0">
            <a:spAutoFit/>
          </a:bodyPr>
          <a:lstStyle/>
          <a:p>
            <a:r>
              <a:rPr lang="en-US" b="1" i="1" dirty="0">
                <a:solidFill>
                  <a:srgbClr val="FF0000"/>
                </a:solidFill>
              </a:rPr>
              <a:t>2018</a:t>
            </a:r>
          </a:p>
        </p:txBody>
      </p:sp>
      <p:sp>
        <p:nvSpPr>
          <p:cNvPr id="7" name="TextBox 6">
            <a:extLst>
              <a:ext uri="{FF2B5EF4-FFF2-40B4-BE49-F238E27FC236}">
                <a16:creationId xmlns:a16="http://schemas.microsoft.com/office/drawing/2014/main" id="{C32A6373-0E7D-4C3B-AC66-0AC22D72A844}"/>
              </a:ext>
            </a:extLst>
          </p:cNvPr>
          <p:cNvSpPr txBox="1"/>
          <p:nvPr/>
        </p:nvSpPr>
        <p:spPr>
          <a:xfrm>
            <a:off x="8610600" y="1295400"/>
            <a:ext cx="652743" cy="369332"/>
          </a:xfrm>
          <a:prstGeom prst="rect">
            <a:avLst/>
          </a:prstGeom>
          <a:noFill/>
        </p:spPr>
        <p:txBody>
          <a:bodyPr wrap="none" rtlCol="0">
            <a:spAutoFit/>
          </a:bodyPr>
          <a:lstStyle/>
          <a:p>
            <a:r>
              <a:rPr lang="en-US" b="1" i="1" dirty="0">
                <a:solidFill>
                  <a:srgbClr val="006600"/>
                </a:solidFill>
              </a:rPr>
              <a:t>2009</a:t>
            </a:r>
          </a:p>
        </p:txBody>
      </p:sp>
      <p:cxnSp>
        <p:nvCxnSpPr>
          <p:cNvPr id="8" name="Straight Connector 7">
            <a:extLst>
              <a:ext uri="{FF2B5EF4-FFF2-40B4-BE49-F238E27FC236}">
                <a16:creationId xmlns:a16="http://schemas.microsoft.com/office/drawing/2014/main" id="{6BCA7FA9-BB39-4A6B-BD80-EFC34144A254}"/>
              </a:ext>
            </a:extLst>
          </p:cNvPr>
          <p:cNvCxnSpPr>
            <a:cxnSpLocks/>
          </p:cNvCxnSpPr>
          <p:nvPr/>
        </p:nvCxnSpPr>
        <p:spPr>
          <a:xfrm flipV="1">
            <a:off x="3999272" y="1799304"/>
            <a:ext cx="0" cy="4038600"/>
          </a:xfrm>
          <a:prstGeom prst="line">
            <a:avLst/>
          </a:prstGeom>
          <a:ln w="317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BACE2A9-A8F9-4830-B66C-88050044E3DC}"/>
              </a:ext>
            </a:extLst>
          </p:cNvPr>
          <p:cNvSpPr txBox="1"/>
          <p:nvPr/>
        </p:nvSpPr>
        <p:spPr>
          <a:xfrm>
            <a:off x="3571569" y="1452092"/>
            <a:ext cx="928459" cy="369332"/>
          </a:xfrm>
          <a:prstGeom prst="rect">
            <a:avLst/>
          </a:prstGeom>
          <a:noFill/>
        </p:spPr>
        <p:txBody>
          <a:bodyPr wrap="none" rtlCol="0">
            <a:spAutoFit/>
          </a:bodyPr>
          <a:lstStyle/>
          <a:p>
            <a:r>
              <a:rPr lang="en-US" b="1" dirty="0"/>
              <a:t>April 19</a:t>
            </a:r>
          </a:p>
        </p:txBody>
      </p:sp>
      <p:sp>
        <p:nvSpPr>
          <p:cNvPr id="11" name="TextBox 10">
            <a:extLst>
              <a:ext uri="{FF2B5EF4-FFF2-40B4-BE49-F238E27FC236}">
                <a16:creationId xmlns:a16="http://schemas.microsoft.com/office/drawing/2014/main" id="{BB232859-379C-4047-91D9-01791A1197D5}"/>
              </a:ext>
            </a:extLst>
          </p:cNvPr>
          <p:cNvSpPr txBox="1"/>
          <p:nvPr/>
        </p:nvSpPr>
        <p:spPr>
          <a:xfrm>
            <a:off x="1496559" y="2378535"/>
            <a:ext cx="1905010" cy="584775"/>
          </a:xfrm>
          <a:prstGeom prst="rect">
            <a:avLst/>
          </a:prstGeom>
          <a:noFill/>
        </p:spPr>
        <p:txBody>
          <a:bodyPr wrap="none" rtlCol="0">
            <a:spAutoFit/>
          </a:bodyPr>
          <a:lstStyle/>
          <a:p>
            <a:pPr algn="ctr"/>
            <a:r>
              <a:rPr lang="en-US" sz="1600" b="1" i="1" dirty="0">
                <a:solidFill>
                  <a:srgbClr val="006600"/>
                </a:solidFill>
              </a:rPr>
              <a:t>Much Wetter before</a:t>
            </a:r>
          </a:p>
          <a:p>
            <a:pPr algn="ctr"/>
            <a:r>
              <a:rPr lang="en-US" sz="1600" b="1" i="1" dirty="0">
                <a:solidFill>
                  <a:srgbClr val="006600"/>
                </a:solidFill>
              </a:rPr>
              <a:t>Dryness Develops</a:t>
            </a:r>
          </a:p>
        </p:txBody>
      </p:sp>
      <p:sp>
        <p:nvSpPr>
          <p:cNvPr id="12" name="TextBox 11">
            <a:extLst>
              <a:ext uri="{FF2B5EF4-FFF2-40B4-BE49-F238E27FC236}">
                <a16:creationId xmlns:a16="http://schemas.microsoft.com/office/drawing/2014/main" id="{987413B6-6C34-4CA5-A939-C306A83A77A9}"/>
              </a:ext>
            </a:extLst>
          </p:cNvPr>
          <p:cNvSpPr txBox="1"/>
          <p:nvPr/>
        </p:nvSpPr>
        <p:spPr>
          <a:xfrm>
            <a:off x="6403935" y="1964323"/>
            <a:ext cx="1316386" cy="338554"/>
          </a:xfrm>
          <a:prstGeom prst="rect">
            <a:avLst/>
          </a:prstGeom>
          <a:noFill/>
        </p:spPr>
        <p:txBody>
          <a:bodyPr wrap="none" rtlCol="0">
            <a:spAutoFit/>
          </a:bodyPr>
          <a:lstStyle/>
          <a:p>
            <a:pPr algn="ctr"/>
            <a:r>
              <a:rPr lang="en-US" sz="1600" b="1" i="1" dirty="0">
                <a:solidFill>
                  <a:srgbClr val="006600"/>
                </a:solidFill>
              </a:rPr>
              <a:t>“Bonus Rain”</a:t>
            </a:r>
          </a:p>
        </p:txBody>
      </p:sp>
      <p:sp>
        <p:nvSpPr>
          <p:cNvPr id="3" name="TextBox 2">
            <a:extLst>
              <a:ext uri="{FF2B5EF4-FFF2-40B4-BE49-F238E27FC236}">
                <a16:creationId xmlns:a16="http://schemas.microsoft.com/office/drawing/2014/main" id="{0A53A0CE-B785-4125-A646-E82626879625}"/>
              </a:ext>
            </a:extLst>
          </p:cNvPr>
          <p:cNvSpPr txBox="1"/>
          <p:nvPr/>
        </p:nvSpPr>
        <p:spPr>
          <a:xfrm>
            <a:off x="8192729" y="3926432"/>
            <a:ext cx="3152979" cy="1569660"/>
          </a:xfrm>
          <a:prstGeom prst="rect">
            <a:avLst/>
          </a:prstGeom>
          <a:solidFill>
            <a:schemeClr val="bg1"/>
          </a:solidFill>
        </p:spPr>
        <p:txBody>
          <a:bodyPr wrap="none" rtlCol="0">
            <a:spAutoFit/>
          </a:bodyPr>
          <a:lstStyle/>
          <a:p>
            <a:r>
              <a:rPr lang="en-US" sz="2400" dirty="0"/>
              <a:t>2</a:t>
            </a:r>
            <a:r>
              <a:rPr lang="en-US" sz="2400" baseline="30000" dirty="0"/>
              <a:t>nd</a:t>
            </a:r>
            <a:r>
              <a:rPr lang="en-US" sz="2400" dirty="0"/>
              <a:t> Corn *Yield vs Trend</a:t>
            </a:r>
          </a:p>
          <a:p>
            <a:r>
              <a:rPr lang="en-US" dirty="0"/>
              <a:t>      2008/09: +15% (record)</a:t>
            </a:r>
          </a:p>
          <a:p>
            <a:r>
              <a:rPr lang="en-US" dirty="0"/>
              <a:t>      2017/18:    -3%</a:t>
            </a:r>
          </a:p>
          <a:p>
            <a:endParaRPr lang="en-US" dirty="0"/>
          </a:p>
          <a:p>
            <a:r>
              <a:rPr lang="en-US" dirty="0"/>
              <a:t>        *CONAB: 2000-2019</a:t>
            </a:r>
          </a:p>
        </p:txBody>
      </p:sp>
      <p:grpSp>
        <p:nvGrpSpPr>
          <p:cNvPr id="13" name="Group 67">
            <a:extLst>
              <a:ext uri="{FF2B5EF4-FFF2-40B4-BE49-F238E27FC236}">
                <a16:creationId xmlns:a16="http://schemas.microsoft.com/office/drawing/2014/main" id="{31AF8AE3-7CB3-4DA7-9152-E1EC19C0294C}"/>
              </a:ext>
            </a:extLst>
          </p:cNvPr>
          <p:cNvGrpSpPr>
            <a:grpSpLocks/>
          </p:cNvGrpSpPr>
          <p:nvPr/>
        </p:nvGrpSpPr>
        <p:grpSpPr bwMode="auto">
          <a:xfrm>
            <a:off x="76200" y="6459537"/>
            <a:ext cx="2595563" cy="398463"/>
            <a:chOff x="96" y="4080"/>
            <a:chExt cx="1635" cy="251"/>
          </a:xfrm>
        </p:grpSpPr>
        <p:sp>
          <p:nvSpPr>
            <p:cNvPr id="14" name="Text Box 68">
              <a:extLst>
                <a:ext uri="{FF2B5EF4-FFF2-40B4-BE49-F238E27FC236}">
                  <a16:creationId xmlns:a16="http://schemas.microsoft.com/office/drawing/2014/main" id="{34A2C1AE-DC32-4613-99AD-C6295C4BDD58}"/>
                </a:ext>
              </a:extLst>
            </p:cNvPr>
            <p:cNvSpPr txBox="1">
              <a:spLocks noChangeArrowheads="1"/>
            </p:cNvSpPr>
            <p:nvPr/>
          </p:nvSpPr>
          <p:spPr bwMode="auto">
            <a:xfrm>
              <a:off x="385" y="4080"/>
              <a:ext cx="134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003399"/>
                  </a:solidFill>
                  <a:latin typeface="Arial" charset="0"/>
                </a:rPr>
                <a:t>Agricultural Weather Assessments</a:t>
              </a:r>
            </a:p>
          </p:txBody>
        </p:sp>
        <p:pic>
          <p:nvPicPr>
            <p:cNvPr id="15" name="Picture 69" descr="USDALOGO">
              <a:extLst>
                <a:ext uri="{FF2B5EF4-FFF2-40B4-BE49-F238E27FC236}">
                  <a16:creationId xmlns:a16="http://schemas.microsoft.com/office/drawing/2014/main" id="{A3DF67BF-6C7F-468F-AA05-43F42D614F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 y="4107"/>
              <a:ext cx="2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70">
              <a:extLst>
                <a:ext uri="{FF2B5EF4-FFF2-40B4-BE49-F238E27FC236}">
                  <a16:creationId xmlns:a16="http://schemas.microsoft.com/office/drawing/2014/main" id="{A0689648-A872-43DE-8707-773B45898E84}"/>
                </a:ext>
              </a:extLst>
            </p:cNvPr>
            <p:cNvSpPr txBox="1">
              <a:spLocks noChangeArrowheads="1"/>
            </p:cNvSpPr>
            <p:nvPr/>
          </p:nvSpPr>
          <p:spPr bwMode="auto">
            <a:xfrm>
              <a:off x="387" y="4176"/>
              <a:ext cx="128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37914C"/>
                  </a:solidFill>
                  <a:latin typeface="Arial" charset="0"/>
                </a:rPr>
                <a:t>World Agricultural Outlook Board</a:t>
              </a:r>
            </a:p>
          </p:txBody>
        </p:sp>
      </p:grpSp>
    </p:spTree>
    <p:extLst>
      <p:ext uri="{BB962C8B-B14F-4D97-AF65-F5344CB8AC3E}">
        <p14:creationId xmlns:p14="http://schemas.microsoft.com/office/powerpoint/2010/main" val="1062769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ap&#10;&#10;Description automatically generated">
            <a:extLst>
              <a:ext uri="{FF2B5EF4-FFF2-40B4-BE49-F238E27FC236}">
                <a16:creationId xmlns:a16="http://schemas.microsoft.com/office/drawing/2014/main" id="{1F7E06C9-10BC-42BA-8F36-7741F40B41B5}"/>
              </a:ext>
            </a:extLst>
          </p:cNvPr>
          <p:cNvPicPr>
            <a:picLocks noChangeAspect="1"/>
          </p:cNvPicPr>
          <p:nvPr/>
        </p:nvPicPr>
        <p:blipFill rotWithShape="1">
          <a:blip r:embed="rId3">
            <a:extLst>
              <a:ext uri="{28A0092B-C50C-407E-A947-70E740481C1C}">
                <a14:useLocalDpi xmlns:a14="http://schemas.microsoft.com/office/drawing/2010/main" val="0"/>
              </a:ext>
            </a:extLst>
          </a:blip>
          <a:srcRect l="21927" t="7568" r="27985"/>
          <a:stretch/>
        </p:blipFill>
        <p:spPr>
          <a:xfrm>
            <a:off x="6096000" y="827314"/>
            <a:ext cx="6096000" cy="5583195"/>
          </a:xfrm>
          <a:prstGeom prst="rect">
            <a:avLst/>
          </a:prstGeom>
          <a:ln>
            <a:solidFill>
              <a:schemeClr val="tx1">
                <a:alpha val="99000"/>
              </a:schemeClr>
            </a:solidFill>
          </a:ln>
        </p:spPr>
      </p:pic>
      <p:pic>
        <p:nvPicPr>
          <p:cNvPr id="3" name="Picture 2" descr="Map&#10;&#10;Description automatically generated">
            <a:extLst>
              <a:ext uri="{FF2B5EF4-FFF2-40B4-BE49-F238E27FC236}">
                <a16:creationId xmlns:a16="http://schemas.microsoft.com/office/drawing/2014/main" id="{07F44553-7175-4EE8-8608-CE98831546B2}"/>
              </a:ext>
            </a:extLst>
          </p:cNvPr>
          <p:cNvPicPr>
            <a:picLocks noChangeAspect="1"/>
          </p:cNvPicPr>
          <p:nvPr/>
        </p:nvPicPr>
        <p:blipFill rotWithShape="1">
          <a:blip r:embed="rId4">
            <a:extLst>
              <a:ext uri="{28A0092B-C50C-407E-A947-70E740481C1C}">
                <a14:useLocalDpi xmlns:a14="http://schemas.microsoft.com/office/drawing/2010/main" val="0"/>
              </a:ext>
            </a:extLst>
          </a:blip>
          <a:srcRect l="22810" t="7995" r="27382" b="-172"/>
          <a:stretch/>
        </p:blipFill>
        <p:spPr>
          <a:xfrm>
            <a:off x="-1" y="827314"/>
            <a:ext cx="6096000" cy="5583195"/>
          </a:xfrm>
          <a:prstGeom prst="rect">
            <a:avLst/>
          </a:prstGeom>
          <a:ln w="12700">
            <a:solidFill>
              <a:schemeClr val="tx1"/>
            </a:solidFill>
          </a:ln>
        </p:spPr>
      </p:pic>
      <p:grpSp>
        <p:nvGrpSpPr>
          <p:cNvPr id="51" name="Group 67">
            <a:extLst>
              <a:ext uri="{FF2B5EF4-FFF2-40B4-BE49-F238E27FC236}">
                <a16:creationId xmlns:a16="http://schemas.microsoft.com/office/drawing/2014/main" id="{853E71C4-8D8B-40AE-904F-AD0BB899FA1C}"/>
              </a:ext>
            </a:extLst>
          </p:cNvPr>
          <p:cNvGrpSpPr>
            <a:grpSpLocks/>
          </p:cNvGrpSpPr>
          <p:nvPr/>
        </p:nvGrpSpPr>
        <p:grpSpPr bwMode="auto">
          <a:xfrm>
            <a:off x="76200" y="6459537"/>
            <a:ext cx="2595563" cy="398463"/>
            <a:chOff x="96" y="4080"/>
            <a:chExt cx="1635" cy="251"/>
          </a:xfrm>
        </p:grpSpPr>
        <p:sp>
          <p:nvSpPr>
            <p:cNvPr id="54" name="Text Box 68">
              <a:extLst>
                <a:ext uri="{FF2B5EF4-FFF2-40B4-BE49-F238E27FC236}">
                  <a16:creationId xmlns:a16="http://schemas.microsoft.com/office/drawing/2014/main" id="{5F894FAE-94EE-4679-84DC-0528541445D4}"/>
                </a:ext>
              </a:extLst>
            </p:cNvPr>
            <p:cNvSpPr txBox="1">
              <a:spLocks noChangeArrowheads="1"/>
            </p:cNvSpPr>
            <p:nvPr/>
          </p:nvSpPr>
          <p:spPr bwMode="auto">
            <a:xfrm>
              <a:off x="385" y="4080"/>
              <a:ext cx="134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003399"/>
                  </a:solidFill>
                  <a:latin typeface="Arial" charset="0"/>
                </a:rPr>
                <a:t>Agricultural Weather Assessments</a:t>
              </a:r>
            </a:p>
          </p:txBody>
        </p:sp>
        <p:pic>
          <p:nvPicPr>
            <p:cNvPr id="58" name="Picture 69" descr="USDALOGO">
              <a:extLst>
                <a:ext uri="{FF2B5EF4-FFF2-40B4-BE49-F238E27FC236}">
                  <a16:creationId xmlns:a16="http://schemas.microsoft.com/office/drawing/2014/main" id="{8FF103BF-AD3D-4FB6-B9EF-92FAE26A1DC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 y="4107"/>
              <a:ext cx="2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Text Box 70">
              <a:extLst>
                <a:ext uri="{FF2B5EF4-FFF2-40B4-BE49-F238E27FC236}">
                  <a16:creationId xmlns:a16="http://schemas.microsoft.com/office/drawing/2014/main" id="{3819A08E-EB1C-4AB9-BE98-8FA6C2E0165F}"/>
                </a:ext>
              </a:extLst>
            </p:cNvPr>
            <p:cNvSpPr txBox="1">
              <a:spLocks noChangeArrowheads="1"/>
            </p:cNvSpPr>
            <p:nvPr/>
          </p:nvSpPr>
          <p:spPr bwMode="auto">
            <a:xfrm>
              <a:off x="387" y="4176"/>
              <a:ext cx="128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37914C"/>
                  </a:solidFill>
                  <a:latin typeface="Arial" charset="0"/>
                </a:rPr>
                <a:t>World Agricultural Outlook Board</a:t>
              </a:r>
            </a:p>
          </p:txBody>
        </p:sp>
      </p:grpSp>
      <p:grpSp>
        <p:nvGrpSpPr>
          <p:cNvPr id="60" name="Group 89">
            <a:extLst>
              <a:ext uri="{FF2B5EF4-FFF2-40B4-BE49-F238E27FC236}">
                <a16:creationId xmlns:a16="http://schemas.microsoft.com/office/drawing/2014/main" id="{B245374E-D53B-4930-B23B-18255E069188}"/>
              </a:ext>
            </a:extLst>
          </p:cNvPr>
          <p:cNvGrpSpPr>
            <a:grpSpLocks/>
          </p:cNvGrpSpPr>
          <p:nvPr/>
        </p:nvGrpSpPr>
        <p:grpSpPr bwMode="auto">
          <a:xfrm>
            <a:off x="3543151" y="5437571"/>
            <a:ext cx="2514898" cy="1006778"/>
            <a:chOff x="5382383" y="2312423"/>
            <a:chExt cx="2648617" cy="1060310"/>
          </a:xfrm>
        </p:grpSpPr>
        <p:sp>
          <p:nvSpPr>
            <p:cNvPr id="61" name="Text Box 109">
              <a:extLst>
                <a:ext uri="{FF2B5EF4-FFF2-40B4-BE49-F238E27FC236}">
                  <a16:creationId xmlns:a16="http://schemas.microsoft.com/office/drawing/2014/main" id="{0F8C1946-E52F-48EE-865B-4B2916A18937}"/>
                </a:ext>
              </a:extLst>
            </p:cNvPr>
            <p:cNvSpPr txBox="1">
              <a:spLocks noChangeArrowheads="1"/>
            </p:cNvSpPr>
            <p:nvPr/>
          </p:nvSpPr>
          <p:spPr bwMode="auto">
            <a:xfrm>
              <a:off x="7265443" y="3095792"/>
              <a:ext cx="643557" cy="267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050" b="1"/>
                <a:t>Higher</a:t>
              </a:r>
            </a:p>
          </p:txBody>
        </p:sp>
        <p:sp>
          <p:nvSpPr>
            <p:cNvPr id="62" name="Text Box 110">
              <a:extLst>
                <a:ext uri="{FF2B5EF4-FFF2-40B4-BE49-F238E27FC236}">
                  <a16:creationId xmlns:a16="http://schemas.microsoft.com/office/drawing/2014/main" id="{2BB397AC-5593-4726-A3A9-909451ABF1A8}"/>
                </a:ext>
              </a:extLst>
            </p:cNvPr>
            <p:cNvSpPr txBox="1">
              <a:spLocks noChangeArrowheads="1"/>
            </p:cNvSpPr>
            <p:nvPr/>
          </p:nvSpPr>
          <p:spPr bwMode="auto">
            <a:xfrm>
              <a:off x="5382383" y="2312423"/>
              <a:ext cx="2648617" cy="48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b="1" dirty="0"/>
                <a:t>Corn Yields</a:t>
              </a:r>
            </a:p>
            <a:p>
              <a:pPr algn="ctr" eaLnBrk="1" hangingPunct="1">
                <a:spcBef>
                  <a:spcPct val="0"/>
                </a:spcBef>
                <a:buFontTx/>
                <a:buNone/>
              </a:pPr>
              <a:r>
                <a:rPr lang="en-US" altLang="en-US" sz="1200" b="1" dirty="0"/>
                <a:t>*Average (2015/16 – 2019/20)</a:t>
              </a:r>
            </a:p>
          </p:txBody>
        </p:sp>
        <p:sp>
          <p:nvSpPr>
            <p:cNvPr id="63" name="Line 111">
              <a:extLst>
                <a:ext uri="{FF2B5EF4-FFF2-40B4-BE49-F238E27FC236}">
                  <a16:creationId xmlns:a16="http://schemas.microsoft.com/office/drawing/2014/main" id="{E7A49137-C170-4962-91A1-BF30B1A5BCD5}"/>
                </a:ext>
              </a:extLst>
            </p:cNvPr>
            <p:cNvSpPr>
              <a:spLocks noChangeShapeType="1"/>
            </p:cNvSpPr>
            <p:nvPr/>
          </p:nvSpPr>
          <p:spPr bwMode="auto">
            <a:xfrm>
              <a:off x="6310313" y="3233904"/>
              <a:ext cx="9017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64" name="Text Box 113">
              <a:extLst>
                <a:ext uri="{FF2B5EF4-FFF2-40B4-BE49-F238E27FC236}">
                  <a16:creationId xmlns:a16="http://schemas.microsoft.com/office/drawing/2014/main" id="{E96994ED-84C9-400D-9F55-AC75B96A78FF}"/>
                </a:ext>
              </a:extLst>
            </p:cNvPr>
            <p:cNvSpPr txBox="1">
              <a:spLocks noChangeArrowheads="1"/>
            </p:cNvSpPr>
            <p:nvPr/>
          </p:nvSpPr>
          <p:spPr bwMode="auto">
            <a:xfrm>
              <a:off x="6280152" y="3005304"/>
              <a:ext cx="194553" cy="267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050" i="1" dirty="0"/>
            </a:p>
          </p:txBody>
        </p:sp>
        <p:sp>
          <p:nvSpPr>
            <p:cNvPr id="65" name="Text Box 114">
              <a:extLst>
                <a:ext uri="{FF2B5EF4-FFF2-40B4-BE49-F238E27FC236}">
                  <a16:creationId xmlns:a16="http://schemas.microsoft.com/office/drawing/2014/main" id="{1118F60D-68EA-4916-919F-0E9CE6E9348F}"/>
                </a:ext>
              </a:extLst>
            </p:cNvPr>
            <p:cNvSpPr txBox="1">
              <a:spLocks noChangeArrowheads="1"/>
            </p:cNvSpPr>
            <p:nvPr/>
          </p:nvSpPr>
          <p:spPr bwMode="auto">
            <a:xfrm>
              <a:off x="5586413" y="3105316"/>
              <a:ext cx="715963" cy="267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50" b="1"/>
                <a:t>Lower</a:t>
              </a:r>
            </a:p>
          </p:txBody>
        </p:sp>
        <p:sp>
          <p:nvSpPr>
            <p:cNvPr id="67" name="Rectangle 116">
              <a:extLst>
                <a:ext uri="{FF2B5EF4-FFF2-40B4-BE49-F238E27FC236}">
                  <a16:creationId xmlns:a16="http://schemas.microsoft.com/office/drawing/2014/main" id="{AD311425-6B29-47F5-997C-8F504A659A7D}"/>
                </a:ext>
              </a:extLst>
            </p:cNvPr>
            <p:cNvSpPr>
              <a:spLocks noChangeArrowheads="1"/>
            </p:cNvSpPr>
            <p:nvPr/>
          </p:nvSpPr>
          <p:spPr bwMode="auto">
            <a:xfrm>
              <a:off x="5811838" y="2783053"/>
              <a:ext cx="373063" cy="242888"/>
            </a:xfrm>
            <a:prstGeom prst="rect">
              <a:avLst/>
            </a:prstGeom>
            <a:solidFill>
              <a:srgbClr val="FFB64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600"/>
            </a:p>
          </p:txBody>
        </p:sp>
        <p:sp>
          <p:nvSpPr>
            <p:cNvPr id="68" name="Rectangle 117">
              <a:extLst>
                <a:ext uri="{FF2B5EF4-FFF2-40B4-BE49-F238E27FC236}">
                  <a16:creationId xmlns:a16="http://schemas.microsoft.com/office/drawing/2014/main" id="{D4FA516B-6C90-460D-822E-D6AC793043BA}"/>
                </a:ext>
              </a:extLst>
            </p:cNvPr>
            <p:cNvSpPr>
              <a:spLocks noChangeArrowheads="1"/>
            </p:cNvSpPr>
            <p:nvPr/>
          </p:nvSpPr>
          <p:spPr bwMode="auto">
            <a:xfrm>
              <a:off x="6323013" y="2794166"/>
              <a:ext cx="374650" cy="230188"/>
            </a:xfrm>
            <a:prstGeom prst="rect">
              <a:avLst/>
            </a:prstGeom>
            <a:solidFill>
              <a:srgbClr val="B9774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600"/>
            </a:p>
          </p:txBody>
        </p:sp>
        <p:sp>
          <p:nvSpPr>
            <p:cNvPr id="69" name="Rectangle 118">
              <a:extLst>
                <a:ext uri="{FF2B5EF4-FFF2-40B4-BE49-F238E27FC236}">
                  <a16:creationId xmlns:a16="http://schemas.microsoft.com/office/drawing/2014/main" id="{C1291FC5-C101-4CB6-95E7-C34D3930EC5A}"/>
                </a:ext>
              </a:extLst>
            </p:cNvPr>
            <p:cNvSpPr>
              <a:spLocks noChangeArrowheads="1"/>
            </p:cNvSpPr>
            <p:nvPr/>
          </p:nvSpPr>
          <p:spPr bwMode="auto">
            <a:xfrm>
              <a:off x="6804026" y="2792578"/>
              <a:ext cx="376238" cy="223838"/>
            </a:xfrm>
            <a:prstGeom prst="rect">
              <a:avLst/>
            </a:prstGeom>
            <a:solidFill>
              <a:srgbClr val="CCFFCC">
                <a:alpha val="54902"/>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600" dirty="0"/>
            </a:p>
          </p:txBody>
        </p:sp>
        <p:sp>
          <p:nvSpPr>
            <p:cNvPr id="70" name="Rectangle 119">
              <a:extLst>
                <a:ext uri="{FF2B5EF4-FFF2-40B4-BE49-F238E27FC236}">
                  <a16:creationId xmlns:a16="http://schemas.microsoft.com/office/drawing/2014/main" id="{B09A6112-F8C2-4094-93C0-E28E87ABB0B0}"/>
                </a:ext>
              </a:extLst>
            </p:cNvPr>
            <p:cNvSpPr>
              <a:spLocks noChangeArrowheads="1"/>
            </p:cNvSpPr>
            <p:nvPr/>
          </p:nvSpPr>
          <p:spPr bwMode="auto">
            <a:xfrm>
              <a:off x="7318376" y="2794166"/>
              <a:ext cx="379413" cy="223838"/>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600" dirty="0"/>
            </a:p>
          </p:txBody>
        </p:sp>
      </p:grpSp>
      <p:grpSp>
        <p:nvGrpSpPr>
          <p:cNvPr id="71" name="Group 89">
            <a:extLst>
              <a:ext uri="{FF2B5EF4-FFF2-40B4-BE49-F238E27FC236}">
                <a16:creationId xmlns:a16="http://schemas.microsoft.com/office/drawing/2014/main" id="{16600EBC-4D0B-4964-B9A1-25AECF5E4E28}"/>
              </a:ext>
            </a:extLst>
          </p:cNvPr>
          <p:cNvGrpSpPr>
            <a:grpSpLocks/>
          </p:cNvGrpSpPr>
          <p:nvPr/>
        </p:nvGrpSpPr>
        <p:grpSpPr bwMode="auto">
          <a:xfrm>
            <a:off x="9762587" y="5437570"/>
            <a:ext cx="2514898" cy="1008265"/>
            <a:chOff x="5367721" y="2310857"/>
            <a:chExt cx="2648617" cy="1061876"/>
          </a:xfrm>
        </p:grpSpPr>
        <p:sp>
          <p:nvSpPr>
            <p:cNvPr id="72" name="Text Box 109">
              <a:extLst>
                <a:ext uri="{FF2B5EF4-FFF2-40B4-BE49-F238E27FC236}">
                  <a16:creationId xmlns:a16="http://schemas.microsoft.com/office/drawing/2014/main" id="{7BFE6196-732A-4D4F-AC69-65EE48C9DB55}"/>
                </a:ext>
              </a:extLst>
            </p:cNvPr>
            <p:cNvSpPr txBox="1">
              <a:spLocks noChangeArrowheads="1"/>
            </p:cNvSpPr>
            <p:nvPr/>
          </p:nvSpPr>
          <p:spPr bwMode="auto">
            <a:xfrm>
              <a:off x="7265443" y="3095792"/>
              <a:ext cx="643557" cy="267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050" b="1"/>
                <a:t>Higher</a:t>
              </a:r>
            </a:p>
          </p:txBody>
        </p:sp>
        <p:sp>
          <p:nvSpPr>
            <p:cNvPr id="73" name="Text Box 110">
              <a:extLst>
                <a:ext uri="{FF2B5EF4-FFF2-40B4-BE49-F238E27FC236}">
                  <a16:creationId xmlns:a16="http://schemas.microsoft.com/office/drawing/2014/main" id="{5AC84739-CC26-4D40-A032-9D5B4764DC9D}"/>
                </a:ext>
              </a:extLst>
            </p:cNvPr>
            <p:cNvSpPr txBox="1">
              <a:spLocks noChangeArrowheads="1"/>
            </p:cNvSpPr>
            <p:nvPr/>
          </p:nvSpPr>
          <p:spPr bwMode="auto">
            <a:xfrm>
              <a:off x="5367721" y="2310857"/>
              <a:ext cx="2648617" cy="48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b="1" dirty="0"/>
                <a:t>Soy Yields</a:t>
              </a:r>
            </a:p>
            <a:p>
              <a:pPr algn="ctr" eaLnBrk="1" hangingPunct="1">
                <a:spcBef>
                  <a:spcPct val="0"/>
                </a:spcBef>
                <a:buFontTx/>
                <a:buNone/>
              </a:pPr>
              <a:r>
                <a:rPr lang="en-US" altLang="en-US" sz="1200" b="1" dirty="0"/>
                <a:t>*Average (2015/16 – 2019/20)</a:t>
              </a:r>
            </a:p>
          </p:txBody>
        </p:sp>
        <p:sp>
          <p:nvSpPr>
            <p:cNvPr id="74" name="Line 111">
              <a:extLst>
                <a:ext uri="{FF2B5EF4-FFF2-40B4-BE49-F238E27FC236}">
                  <a16:creationId xmlns:a16="http://schemas.microsoft.com/office/drawing/2014/main" id="{BAED150B-64FF-4037-8D2A-670E8D0253FE}"/>
                </a:ext>
              </a:extLst>
            </p:cNvPr>
            <p:cNvSpPr>
              <a:spLocks noChangeShapeType="1"/>
            </p:cNvSpPr>
            <p:nvPr/>
          </p:nvSpPr>
          <p:spPr bwMode="auto">
            <a:xfrm>
              <a:off x="6310313" y="3233904"/>
              <a:ext cx="9017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75" name="Text Box 113">
              <a:extLst>
                <a:ext uri="{FF2B5EF4-FFF2-40B4-BE49-F238E27FC236}">
                  <a16:creationId xmlns:a16="http://schemas.microsoft.com/office/drawing/2014/main" id="{099A21C1-AC5B-4A5D-845D-907A5A0B60AF}"/>
                </a:ext>
              </a:extLst>
            </p:cNvPr>
            <p:cNvSpPr txBox="1">
              <a:spLocks noChangeArrowheads="1"/>
            </p:cNvSpPr>
            <p:nvPr/>
          </p:nvSpPr>
          <p:spPr bwMode="auto">
            <a:xfrm>
              <a:off x="6280152" y="3005304"/>
              <a:ext cx="194553" cy="267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050" i="1" dirty="0"/>
            </a:p>
          </p:txBody>
        </p:sp>
        <p:sp>
          <p:nvSpPr>
            <p:cNvPr id="76" name="Text Box 114">
              <a:extLst>
                <a:ext uri="{FF2B5EF4-FFF2-40B4-BE49-F238E27FC236}">
                  <a16:creationId xmlns:a16="http://schemas.microsoft.com/office/drawing/2014/main" id="{521D55C9-3BD3-4FA0-9EB9-0179366CB93C}"/>
                </a:ext>
              </a:extLst>
            </p:cNvPr>
            <p:cNvSpPr txBox="1">
              <a:spLocks noChangeArrowheads="1"/>
            </p:cNvSpPr>
            <p:nvPr/>
          </p:nvSpPr>
          <p:spPr bwMode="auto">
            <a:xfrm>
              <a:off x="5586413" y="3105316"/>
              <a:ext cx="715963" cy="267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50" b="1"/>
                <a:t>Lower</a:t>
              </a:r>
            </a:p>
          </p:txBody>
        </p:sp>
        <p:sp>
          <p:nvSpPr>
            <p:cNvPr id="77" name="Rectangle 116">
              <a:extLst>
                <a:ext uri="{FF2B5EF4-FFF2-40B4-BE49-F238E27FC236}">
                  <a16:creationId xmlns:a16="http://schemas.microsoft.com/office/drawing/2014/main" id="{BCDA0830-2B89-44EB-A049-6EA9D015FCEB}"/>
                </a:ext>
              </a:extLst>
            </p:cNvPr>
            <p:cNvSpPr>
              <a:spLocks noChangeArrowheads="1"/>
            </p:cNvSpPr>
            <p:nvPr/>
          </p:nvSpPr>
          <p:spPr bwMode="auto">
            <a:xfrm>
              <a:off x="5811838" y="2783053"/>
              <a:ext cx="373063" cy="242888"/>
            </a:xfrm>
            <a:prstGeom prst="rect">
              <a:avLst/>
            </a:prstGeom>
            <a:solidFill>
              <a:srgbClr val="FFB64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600"/>
            </a:p>
          </p:txBody>
        </p:sp>
        <p:sp>
          <p:nvSpPr>
            <p:cNvPr id="78" name="Rectangle 117">
              <a:extLst>
                <a:ext uri="{FF2B5EF4-FFF2-40B4-BE49-F238E27FC236}">
                  <a16:creationId xmlns:a16="http://schemas.microsoft.com/office/drawing/2014/main" id="{A3034C7F-C5AB-4862-9C2A-9E9ADDFC08F7}"/>
                </a:ext>
              </a:extLst>
            </p:cNvPr>
            <p:cNvSpPr>
              <a:spLocks noChangeArrowheads="1"/>
            </p:cNvSpPr>
            <p:nvPr/>
          </p:nvSpPr>
          <p:spPr bwMode="auto">
            <a:xfrm>
              <a:off x="6323013" y="2794166"/>
              <a:ext cx="374650" cy="230188"/>
            </a:xfrm>
            <a:prstGeom prst="rect">
              <a:avLst/>
            </a:prstGeom>
            <a:solidFill>
              <a:srgbClr val="B9774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600"/>
            </a:p>
          </p:txBody>
        </p:sp>
        <p:sp>
          <p:nvSpPr>
            <p:cNvPr id="79" name="Rectangle 118">
              <a:extLst>
                <a:ext uri="{FF2B5EF4-FFF2-40B4-BE49-F238E27FC236}">
                  <a16:creationId xmlns:a16="http://schemas.microsoft.com/office/drawing/2014/main" id="{4D16A38A-F7BF-455D-9E99-32BCEC846CE7}"/>
                </a:ext>
              </a:extLst>
            </p:cNvPr>
            <p:cNvSpPr>
              <a:spLocks noChangeArrowheads="1"/>
            </p:cNvSpPr>
            <p:nvPr/>
          </p:nvSpPr>
          <p:spPr bwMode="auto">
            <a:xfrm>
              <a:off x="6804026" y="2792578"/>
              <a:ext cx="376238" cy="223838"/>
            </a:xfrm>
            <a:prstGeom prst="rect">
              <a:avLst/>
            </a:prstGeom>
            <a:solidFill>
              <a:srgbClr val="CCFFCC">
                <a:alpha val="55293"/>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600" dirty="0"/>
            </a:p>
          </p:txBody>
        </p:sp>
        <p:sp>
          <p:nvSpPr>
            <p:cNvPr id="80" name="Rectangle 119">
              <a:extLst>
                <a:ext uri="{FF2B5EF4-FFF2-40B4-BE49-F238E27FC236}">
                  <a16:creationId xmlns:a16="http://schemas.microsoft.com/office/drawing/2014/main" id="{9DD3AFFA-D030-475C-AC8A-05AA86923531}"/>
                </a:ext>
              </a:extLst>
            </p:cNvPr>
            <p:cNvSpPr>
              <a:spLocks noChangeArrowheads="1"/>
            </p:cNvSpPr>
            <p:nvPr/>
          </p:nvSpPr>
          <p:spPr bwMode="auto">
            <a:xfrm>
              <a:off x="7318376" y="2794166"/>
              <a:ext cx="379413" cy="223838"/>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600" dirty="0"/>
            </a:p>
          </p:txBody>
        </p:sp>
      </p:grpSp>
      <p:sp>
        <p:nvSpPr>
          <p:cNvPr id="82" name="TextBox 81">
            <a:extLst>
              <a:ext uri="{FF2B5EF4-FFF2-40B4-BE49-F238E27FC236}">
                <a16:creationId xmlns:a16="http://schemas.microsoft.com/office/drawing/2014/main" id="{0AA27BCF-A4F5-4682-9631-40637D9F2E8A}"/>
              </a:ext>
            </a:extLst>
          </p:cNvPr>
          <p:cNvSpPr txBox="1">
            <a:spLocks noChangeArrowheads="1"/>
          </p:cNvSpPr>
          <p:nvPr/>
        </p:nvSpPr>
        <p:spPr bwMode="auto">
          <a:xfrm>
            <a:off x="10793937" y="3895926"/>
            <a:ext cx="138162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050" b="1" dirty="0"/>
              <a:t>Stations in </a:t>
            </a:r>
          </a:p>
          <a:p>
            <a:pPr algn="ctr" eaLnBrk="1" hangingPunct="1">
              <a:spcBef>
                <a:spcPct val="0"/>
              </a:spcBef>
              <a:buFontTx/>
              <a:buNone/>
            </a:pPr>
            <a:r>
              <a:rPr lang="en-US" altLang="en-US" sz="1050" b="1" dirty="0"/>
              <a:t>“Main Crop Area”</a:t>
            </a:r>
          </a:p>
        </p:txBody>
      </p:sp>
      <p:sp>
        <p:nvSpPr>
          <p:cNvPr id="84" name="Oval 83">
            <a:extLst>
              <a:ext uri="{FF2B5EF4-FFF2-40B4-BE49-F238E27FC236}">
                <a16:creationId xmlns:a16="http://schemas.microsoft.com/office/drawing/2014/main" id="{E8F581CA-E2A7-4199-8FB1-92605C7D959C}"/>
              </a:ext>
            </a:extLst>
          </p:cNvPr>
          <p:cNvSpPr/>
          <p:nvPr/>
        </p:nvSpPr>
        <p:spPr>
          <a:xfrm>
            <a:off x="10700655" y="4038217"/>
            <a:ext cx="109240" cy="10924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400"/>
          </a:p>
        </p:txBody>
      </p:sp>
      <p:sp>
        <p:nvSpPr>
          <p:cNvPr id="85" name="Text Box 115">
            <a:extLst>
              <a:ext uri="{FF2B5EF4-FFF2-40B4-BE49-F238E27FC236}">
                <a16:creationId xmlns:a16="http://schemas.microsoft.com/office/drawing/2014/main" id="{60D07DCC-72AA-4C4C-8AED-4BE95355266A}"/>
              </a:ext>
            </a:extLst>
          </p:cNvPr>
          <p:cNvSpPr txBox="1">
            <a:spLocks noChangeArrowheads="1"/>
          </p:cNvSpPr>
          <p:nvPr/>
        </p:nvSpPr>
        <p:spPr bwMode="auto">
          <a:xfrm>
            <a:off x="5071075" y="6474023"/>
            <a:ext cx="17107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dirty="0"/>
              <a:t>*Source: </a:t>
            </a:r>
            <a:r>
              <a:rPr lang="en-US" altLang="en-US" sz="1400" b="1" dirty="0" err="1"/>
              <a:t>SAGPyA</a:t>
            </a:r>
            <a:endParaRPr lang="en-US" altLang="en-US" sz="1400" b="1" dirty="0"/>
          </a:p>
        </p:txBody>
      </p:sp>
      <p:sp>
        <p:nvSpPr>
          <p:cNvPr id="98" name="TextBox 97">
            <a:extLst>
              <a:ext uri="{FF2B5EF4-FFF2-40B4-BE49-F238E27FC236}">
                <a16:creationId xmlns:a16="http://schemas.microsoft.com/office/drawing/2014/main" id="{F86E7586-5630-45DD-A617-B8DD60E8B2DD}"/>
              </a:ext>
            </a:extLst>
          </p:cNvPr>
          <p:cNvSpPr txBox="1">
            <a:spLocks noChangeArrowheads="1"/>
          </p:cNvSpPr>
          <p:nvPr/>
        </p:nvSpPr>
        <p:spPr bwMode="auto">
          <a:xfrm>
            <a:off x="3246716" y="4617865"/>
            <a:ext cx="5613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b="1" i="1" dirty="0">
                <a:cs typeface="Arial" panose="020B0604020202020204" pitchFamily="34" charset="0"/>
              </a:rPr>
              <a:t>Buenos</a:t>
            </a:r>
          </a:p>
          <a:p>
            <a:pPr algn="ctr" eaLnBrk="1" hangingPunct="1">
              <a:spcBef>
                <a:spcPct val="0"/>
              </a:spcBef>
              <a:buFontTx/>
              <a:buNone/>
            </a:pPr>
            <a:r>
              <a:rPr lang="en-US" altLang="en-US" sz="800" b="1" i="1" dirty="0">
                <a:cs typeface="Arial" panose="020B0604020202020204" pitchFamily="34" charset="0"/>
              </a:rPr>
              <a:t>Aires</a:t>
            </a:r>
          </a:p>
        </p:txBody>
      </p:sp>
      <p:sp>
        <p:nvSpPr>
          <p:cNvPr id="99" name="TextBox 98">
            <a:extLst>
              <a:ext uri="{FF2B5EF4-FFF2-40B4-BE49-F238E27FC236}">
                <a16:creationId xmlns:a16="http://schemas.microsoft.com/office/drawing/2014/main" id="{D4DAC46A-BA74-46DE-825F-238EE65E7ABE}"/>
              </a:ext>
            </a:extLst>
          </p:cNvPr>
          <p:cNvSpPr txBox="1">
            <a:spLocks noChangeArrowheads="1"/>
          </p:cNvSpPr>
          <p:nvPr/>
        </p:nvSpPr>
        <p:spPr bwMode="auto">
          <a:xfrm>
            <a:off x="1379756" y="4848696"/>
            <a:ext cx="67197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b="1" i="1" dirty="0">
                <a:cs typeface="Arial" panose="020B0604020202020204" pitchFamily="34" charset="0"/>
              </a:rPr>
              <a:t>La Pampa</a:t>
            </a:r>
          </a:p>
        </p:txBody>
      </p:sp>
      <p:sp>
        <p:nvSpPr>
          <p:cNvPr id="100" name="TextBox 99">
            <a:extLst>
              <a:ext uri="{FF2B5EF4-FFF2-40B4-BE49-F238E27FC236}">
                <a16:creationId xmlns:a16="http://schemas.microsoft.com/office/drawing/2014/main" id="{984D1FA8-3DA1-47FD-AC8C-A75F5791F9EF}"/>
              </a:ext>
            </a:extLst>
          </p:cNvPr>
          <p:cNvSpPr txBox="1">
            <a:spLocks noChangeArrowheads="1"/>
          </p:cNvSpPr>
          <p:nvPr/>
        </p:nvSpPr>
        <p:spPr bwMode="auto">
          <a:xfrm>
            <a:off x="3472420" y="3739522"/>
            <a:ext cx="4475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b="1" i="1" dirty="0">
                <a:cs typeface="Arial" panose="020B0604020202020204" pitchFamily="34" charset="0"/>
              </a:rPr>
              <a:t>Entre</a:t>
            </a:r>
          </a:p>
          <a:p>
            <a:pPr algn="ctr" eaLnBrk="1" hangingPunct="1">
              <a:spcBef>
                <a:spcPct val="0"/>
              </a:spcBef>
              <a:buFontTx/>
              <a:buNone/>
            </a:pPr>
            <a:r>
              <a:rPr lang="en-US" altLang="en-US" sz="800" b="1" i="1" dirty="0">
                <a:cs typeface="Arial" panose="020B0604020202020204" pitchFamily="34" charset="0"/>
              </a:rPr>
              <a:t>Rios</a:t>
            </a:r>
          </a:p>
        </p:txBody>
      </p:sp>
      <p:sp>
        <p:nvSpPr>
          <p:cNvPr id="101" name="TextBox 100">
            <a:extLst>
              <a:ext uri="{FF2B5EF4-FFF2-40B4-BE49-F238E27FC236}">
                <a16:creationId xmlns:a16="http://schemas.microsoft.com/office/drawing/2014/main" id="{8DD9BD8C-D9D4-4305-BA62-095B3685B10A}"/>
              </a:ext>
            </a:extLst>
          </p:cNvPr>
          <p:cNvSpPr txBox="1">
            <a:spLocks noChangeArrowheads="1"/>
          </p:cNvSpPr>
          <p:nvPr/>
        </p:nvSpPr>
        <p:spPr bwMode="auto">
          <a:xfrm>
            <a:off x="2994576" y="2939141"/>
            <a:ext cx="4651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b="1" i="1" dirty="0">
                <a:cs typeface="Arial" panose="020B0604020202020204" pitchFamily="34" charset="0"/>
              </a:rPr>
              <a:t>Santa</a:t>
            </a:r>
          </a:p>
          <a:p>
            <a:pPr algn="ctr" eaLnBrk="1" hangingPunct="1">
              <a:spcBef>
                <a:spcPct val="0"/>
              </a:spcBef>
              <a:buFontTx/>
              <a:buNone/>
            </a:pPr>
            <a:r>
              <a:rPr lang="en-US" altLang="en-US" sz="800" b="1" i="1" dirty="0">
                <a:cs typeface="Arial" panose="020B0604020202020204" pitchFamily="34" charset="0"/>
              </a:rPr>
              <a:t>Fe</a:t>
            </a:r>
          </a:p>
        </p:txBody>
      </p:sp>
      <p:sp>
        <p:nvSpPr>
          <p:cNvPr id="102" name="TextBox 101">
            <a:extLst>
              <a:ext uri="{FF2B5EF4-FFF2-40B4-BE49-F238E27FC236}">
                <a16:creationId xmlns:a16="http://schemas.microsoft.com/office/drawing/2014/main" id="{939DDB8D-4029-4E64-91EE-CBA502B9FD52}"/>
              </a:ext>
            </a:extLst>
          </p:cNvPr>
          <p:cNvSpPr txBox="1">
            <a:spLocks noChangeArrowheads="1"/>
          </p:cNvSpPr>
          <p:nvPr/>
        </p:nvSpPr>
        <p:spPr bwMode="auto">
          <a:xfrm>
            <a:off x="2181356" y="3492518"/>
            <a:ext cx="6062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b="1" i="1" dirty="0">
                <a:cs typeface="Arial" panose="020B0604020202020204" pitchFamily="34" charset="0"/>
              </a:rPr>
              <a:t>Cordoba</a:t>
            </a:r>
          </a:p>
        </p:txBody>
      </p:sp>
      <p:sp>
        <p:nvSpPr>
          <p:cNvPr id="103" name="TextBox 102">
            <a:extLst>
              <a:ext uri="{FF2B5EF4-FFF2-40B4-BE49-F238E27FC236}">
                <a16:creationId xmlns:a16="http://schemas.microsoft.com/office/drawing/2014/main" id="{87176D9F-06F6-4551-BBBD-0D6D41660792}"/>
              </a:ext>
            </a:extLst>
          </p:cNvPr>
          <p:cNvSpPr txBox="1">
            <a:spLocks noChangeArrowheads="1"/>
          </p:cNvSpPr>
          <p:nvPr/>
        </p:nvSpPr>
        <p:spPr bwMode="auto">
          <a:xfrm>
            <a:off x="3119598" y="2387182"/>
            <a:ext cx="4988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b="1" i="1" dirty="0">
                <a:cs typeface="Arial" panose="020B0604020202020204" pitchFamily="34" charset="0"/>
              </a:rPr>
              <a:t>Chaco</a:t>
            </a:r>
          </a:p>
        </p:txBody>
      </p:sp>
      <p:sp>
        <p:nvSpPr>
          <p:cNvPr id="104" name="TextBox 104">
            <a:extLst>
              <a:ext uri="{FF2B5EF4-FFF2-40B4-BE49-F238E27FC236}">
                <a16:creationId xmlns:a16="http://schemas.microsoft.com/office/drawing/2014/main" id="{BACEEFE8-5245-4FB4-9069-A4D54FDD0EEB}"/>
              </a:ext>
            </a:extLst>
          </p:cNvPr>
          <p:cNvSpPr txBox="1">
            <a:spLocks noChangeArrowheads="1"/>
          </p:cNvSpPr>
          <p:nvPr/>
        </p:nvSpPr>
        <p:spPr bwMode="auto">
          <a:xfrm>
            <a:off x="2174944" y="2475638"/>
            <a:ext cx="619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b="1" i="1" dirty="0">
                <a:cs typeface="Arial" panose="020B0604020202020204" pitchFamily="34" charset="0"/>
              </a:rPr>
              <a:t>Santiago</a:t>
            </a:r>
          </a:p>
          <a:p>
            <a:pPr algn="ctr" eaLnBrk="1" hangingPunct="1">
              <a:spcBef>
                <a:spcPct val="0"/>
              </a:spcBef>
              <a:buFontTx/>
              <a:buNone/>
            </a:pPr>
            <a:r>
              <a:rPr lang="en-US" altLang="en-US" sz="800" b="1" i="1" dirty="0">
                <a:cs typeface="Arial" panose="020B0604020202020204" pitchFamily="34" charset="0"/>
              </a:rPr>
              <a:t>del</a:t>
            </a:r>
          </a:p>
          <a:p>
            <a:pPr algn="ctr" eaLnBrk="1" hangingPunct="1">
              <a:spcBef>
                <a:spcPct val="0"/>
              </a:spcBef>
              <a:buFontTx/>
              <a:buNone/>
            </a:pPr>
            <a:r>
              <a:rPr lang="en-US" altLang="en-US" sz="800" b="1" i="1" dirty="0">
                <a:cs typeface="Arial" panose="020B0604020202020204" pitchFamily="34" charset="0"/>
              </a:rPr>
              <a:t>Estero</a:t>
            </a:r>
          </a:p>
        </p:txBody>
      </p:sp>
      <p:sp>
        <p:nvSpPr>
          <p:cNvPr id="105" name="TextBox 105">
            <a:extLst>
              <a:ext uri="{FF2B5EF4-FFF2-40B4-BE49-F238E27FC236}">
                <a16:creationId xmlns:a16="http://schemas.microsoft.com/office/drawing/2014/main" id="{6F31ACDB-B313-487C-BF94-29D92338FC15}"/>
              </a:ext>
            </a:extLst>
          </p:cNvPr>
          <p:cNvSpPr txBox="1">
            <a:spLocks noChangeArrowheads="1"/>
          </p:cNvSpPr>
          <p:nvPr/>
        </p:nvSpPr>
        <p:spPr bwMode="auto">
          <a:xfrm>
            <a:off x="1655473" y="4253437"/>
            <a:ext cx="3962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b="1" i="1" dirty="0">
                <a:cs typeface="Arial" panose="020B0604020202020204" pitchFamily="34" charset="0"/>
              </a:rPr>
              <a:t>San</a:t>
            </a:r>
          </a:p>
          <a:p>
            <a:pPr algn="ctr" eaLnBrk="1" hangingPunct="1">
              <a:spcBef>
                <a:spcPct val="0"/>
              </a:spcBef>
              <a:buFontTx/>
              <a:buNone/>
            </a:pPr>
            <a:r>
              <a:rPr lang="en-US" altLang="en-US" sz="800" b="1" i="1" dirty="0">
                <a:cs typeface="Arial" panose="020B0604020202020204" pitchFamily="34" charset="0"/>
              </a:rPr>
              <a:t>Luis</a:t>
            </a:r>
          </a:p>
        </p:txBody>
      </p:sp>
      <p:sp>
        <p:nvSpPr>
          <p:cNvPr id="106" name="TextBox 106">
            <a:extLst>
              <a:ext uri="{FF2B5EF4-FFF2-40B4-BE49-F238E27FC236}">
                <a16:creationId xmlns:a16="http://schemas.microsoft.com/office/drawing/2014/main" id="{BD6EABB8-9EFA-4B90-B1DF-5495E96D09B1}"/>
              </a:ext>
            </a:extLst>
          </p:cNvPr>
          <p:cNvSpPr txBox="1">
            <a:spLocks noChangeArrowheads="1"/>
          </p:cNvSpPr>
          <p:nvPr/>
        </p:nvSpPr>
        <p:spPr bwMode="auto">
          <a:xfrm>
            <a:off x="2219637" y="1415141"/>
            <a:ext cx="43152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b="1" i="1" dirty="0">
                <a:cs typeface="Arial" panose="020B0604020202020204" pitchFamily="34" charset="0"/>
              </a:rPr>
              <a:t>Salta</a:t>
            </a:r>
          </a:p>
        </p:txBody>
      </p:sp>
      <p:sp>
        <p:nvSpPr>
          <p:cNvPr id="107" name="TextBox 111">
            <a:extLst>
              <a:ext uri="{FF2B5EF4-FFF2-40B4-BE49-F238E27FC236}">
                <a16:creationId xmlns:a16="http://schemas.microsoft.com/office/drawing/2014/main" id="{686C36BA-B862-4699-9D6E-5EDE39658C9C}"/>
              </a:ext>
            </a:extLst>
          </p:cNvPr>
          <p:cNvSpPr txBox="1">
            <a:spLocks noChangeArrowheads="1"/>
          </p:cNvSpPr>
          <p:nvPr/>
        </p:nvSpPr>
        <p:spPr bwMode="auto">
          <a:xfrm>
            <a:off x="3849804" y="2800829"/>
            <a:ext cx="69922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b="1" i="1" dirty="0">
                <a:cs typeface="Arial" panose="020B0604020202020204" pitchFamily="34" charset="0"/>
              </a:rPr>
              <a:t>Corrientes</a:t>
            </a:r>
          </a:p>
        </p:txBody>
      </p:sp>
      <p:sp>
        <p:nvSpPr>
          <p:cNvPr id="108" name="TextBox 103">
            <a:extLst>
              <a:ext uri="{FF2B5EF4-FFF2-40B4-BE49-F238E27FC236}">
                <a16:creationId xmlns:a16="http://schemas.microsoft.com/office/drawing/2014/main" id="{E54668AF-F365-4576-A181-D50964E01EE4}"/>
              </a:ext>
            </a:extLst>
          </p:cNvPr>
          <p:cNvSpPr txBox="1">
            <a:spLocks noChangeArrowheads="1"/>
          </p:cNvSpPr>
          <p:nvPr/>
        </p:nvSpPr>
        <p:spPr bwMode="auto">
          <a:xfrm>
            <a:off x="3431506" y="1987281"/>
            <a:ext cx="67197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00" b="1" i="1" dirty="0">
                <a:cs typeface="Arial" panose="020B0604020202020204" pitchFamily="34" charset="0"/>
              </a:rPr>
              <a:t>Formosa</a:t>
            </a:r>
          </a:p>
        </p:txBody>
      </p:sp>
      <p:sp>
        <p:nvSpPr>
          <p:cNvPr id="109" name="TextBox 107">
            <a:extLst>
              <a:ext uri="{FF2B5EF4-FFF2-40B4-BE49-F238E27FC236}">
                <a16:creationId xmlns:a16="http://schemas.microsoft.com/office/drawing/2014/main" id="{74241BA8-15F0-4923-A3EC-A7C3FFC81DE4}"/>
              </a:ext>
            </a:extLst>
          </p:cNvPr>
          <p:cNvSpPr txBox="1">
            <a:spLocks noChangeArrowheads="1"/>
          </p:cNvSpPr>
          <p:nvPr/>
        </p:nvSpPr>
        <p:spPr bwMode="auto">
          <a:xfrm>
            <a:off x="1817154" y="2326382"/>
            <a:ext cx="35779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00" b="1" i="1" dirty="0">
                <a:cs typeface="Arial" panose="020B0604020202020204" pitchFamily="34" charset="0"/>
              </a:rPr>
              <a:t>Tu.</a:t>
            </a:r>
          </a:p>
        </p:txBody>
      </p:sp>
      <p:sp>
        <p:nvSpPr>
          <p:cNvPr id="87" name="Text Box 3">
            <a:extLst>
              <a:ext uri="{FF2B5EF4-FFF2-40B4-BE49-F238E27FC236}">
                <a16:creationId xmlns:a16="http://schemas.microsoft.com/office/drawing/2014/main" id="{8F58110B-FE0B-4CF3-8FB8-3CE8C8F3C97F}"/>
              </a:ext>
            </a:extLst>
          </p:cNvPr>
          <p:cNvSpPr txBox="1">
            <a:spLocks noChangeArrowheads="1"/>
          </p:cNvSpPr>
          <p:nvPr/>
        </p:nvSpPr>
        <p:spPr bwMode="auto">
          <a:xfrm>
            <a:off x="3308418" y="24714"/>
            <a:ext cx="549926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b="1" dirty="0">
                <a:latin typeface="Arial" charset="0"/>
              </a:rPr>
              <a:t>Argentina: Corn and Soybean Yields</a:t>
            </a:r>
          </a:p>
          <a:p>
            <a:pPr algn="ctr" eaLnBrk="1" hangingPunct="1">
              <a:spcBef>
                <a:spcPct val="0"/>
              </a:spcBef>
              <a:buFontTx/>
              <a:buNone/>
            </a:pPr>
            <a:r>
              <a:rPr lang="en-US" altLang="en-US" sz="1800" b="1" dirty="0">
                <a:latin typeface="Arial" charset="0"/>
              </a:rPr>
              <a:t>(Relative Productivity)</a:t>
            </a:r>
          </a:p>
        </p:txBody>
      </p:sp>
      <p:sp>
        <p:nvSpPr>
          <p:cNvPr id="88" name="TextBox 87">
            <a:extLst>
              <a:ext uri="{FF2B5EF4-FFF2-40B4-BE49-F238E27FC236}">
                <a16:creationId xmlns:a16="http://schemas.microsoft.com/office/drawing/2014/main" id="{0FA48AFF-EDB6-4D22-BCE9-02DD0448CA6A}"/>
              </a:ext>
            </a:extLst>
          </p:cNvPr>
          <p:cNvSpPr txBox="1">
            <a:spLocks noChangeArrowheads="1"/>
          </p:cNvSpPr>
          <p:nvPr/>
        </p:nvSpPr>
        <p:spPr bwMode="auto">
          <a:xfrm>
            <a:off x="9549535" y="4617864"/>
            <a:ext cx="5613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b="1" i="1" dirty="0">
                <a:cs typeface="Arial" panose="020B0604020202020204" pitchFamily="34" charset="0"/>
              </a:rPr>
              <a:t>Buenos</a:t>
            </a:r>
          </a:p>
          <a:p>
            <a:pPr algn="ctr" eaLnBrk="1" hangingPunct="1">
              <a:spcBef>
                <a:spcPct val="0"/>
              </a:spcBef>
              <a:buFontTx/>
              <a:buNone/>
            </a:pPr>
            <a:r>
              <a:rPr lang="en-US" altLang="en-US" sz="800" b="1" i="1" dirty="0">
                <a:cs typeface="Arial" panose="020B0604020202020204" pitchFamily="34" charset="0"/>
              </a:rPr>
              <a:t>Aires</a:t>
            </a:r>
          </a:p>
        </p:txBody>
      </p:sp>
      <p:sp>
        <p:nvSpPr>
          <p:cNvPr id="89" name="TextBox 88">
            <a:extLst>
              <a:ext uri="{FF2B5EF4-FFF2-40B4-BE49-F238E27FC236}">
                <a16:creationId xmlns:a16="http://schemas.microsoft.com/office/drawing/2014/main" id="{3C37A274-CA84-497C-974E-5003BAE80789}"/>
              </a:ext>
            </a:extLst>
          </p:cNvPr>
          <p:cNvSpPr txBox="1">
            <a:spLocks noChangeArrowheads="1"/>
          </p:cNvSpPr>
          <p:nvPr/>
        </p:nvSpPr>
        <p:spPr bwMode="auto">
          <a:xfrm>
            <a:off x="7694296" y="4917017"/>
            <a:ext cx="67197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b="1" i="1" dirty="0">
                <a:cs typeface="Arial" panose="020B0604020202020204" pitchFamily="34" charset="0"/>
              </a:rPr>
              <a:t>La Pampa</a:t>
            </a:r>
          </a:p>
        </p:txBody>
      </p:sp>
      <p:sp>
        <p:nvSpPr>
          <p:cNvPr id="90" name="TextBox 89">
            <a:extLst>
              <a:ext uri="{FF2B5EF4-FFF2-40B4-BE49-F238E27FC236}">
                <a16:creationId xmlns:a16="http://schemas.microsoft.com/office/drawing/2014/main" id="{5C69226E-7FB7-4A6B-A4AC-0B84ED79B157}"/>
              </a:ext>
            </a:extLst>
          </p:cNvPr>
          <p:cNvSpPr txBox="1">
            <a:spLocks noChangeArrowheads="1"/>
          </p:cNvSpPr>
          <p:nvPr/>
        </p:nvSpPr>
        <p:spPr bwMode="auto">
          <a:xfrm>
            <a:off x="9775239" y="3739521"/>
            <a:ext cx="4475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b="1" i="1" dirty="0">
                <a:cs typeface="Arial" panose="020B0604020202020204" pitchFamily="34" charset="0"/>
              </a:rPr>
              <a:t>Entre</a:t>
            </a:r>
          </a:p>
          <a:p>
            <a:pPr algn="ctr" eaLnBrk="1" hangingPunct="1">
              <a:spcBef>
                <a:spcPct val="0"/>
              </a:spcBef>
              <a:buFontTx/>
              <a:buNone/>
            </a:pPr>
            <a:r>
              <a:rPr lang="en-US" altLang="en-US" sz="800" b="1" i="1" dirty="0">
                <a:cs typeface="Arial" panose="020B0604020202020204" pitchFamily="34" charset="0"/>
              </a:rPr>
              <a:t>Rios</a:t>
            </a:r>
          </a:p>
        </p:txBody>
      </p:sp>
      <p:sp>
        <p:nvSpPr>
          <p:cNvPr id="91" name="TextBox 90">
            <a:extLst>
              <a:ext uri="{FF2B5EF4-FFF2-40B4-BE49-F238E27FC236}">
                <a16:creationId xmlns:a16="http://schemas.microsoft.com/office/drawing/2014/main" id="{0A5C4093-6B7D-4FE9-A26D-2193795E02BA}"/>
              </a:ext>
            </a:extLst>
          </p:cNvPr>
          <p:cNvSpPr txBox="1">
            <a:spLocks noChangeArrowheads="1"/>
          </p:cNvSpPr>
          <p:nvPr/>
        </p:nvSpPr>
        <p:spPr bwMode="auto">
          <a:xfrm>
            <a:off x="9297395" y="2939140"/>
            <a:ext cx="4651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b="1" i="1" dirty="0">
                <a:cs typeface="Arial" panose="020B0604020202020204" pitchFamily="34" charset="0"/>
              </a:rPr>
              <a:t>Santa</a:t>
            </a:r>
          </a:p>
          <a:p>
            <a:pPr algn="ctr" eaLnBrk="1" hangingPunct="1">
              <a:spcBef>
                <a:spcPct val="0"/>
              </a:spcBef>
              <a:buFontTx/>
              <a:buNone/>
            </a:pPr>
            <a:r>
              <a:rPr lang="en-US" altLang="en-US" sz="800" b="1" i="1" dirty="0">
                <a:cs typeface="Arial" panose="020B0604020202020204" pitchFamily="34" charset="0"/>
              </a:rPr>
              <a:t>Fe</a:t>
            </a:r>
          </a:p>
        </p:txBody>
      </p:sp>
      <p:sp>
        <p:nvSpPr>
          <p:cNvPr id="92" name="TextBox 91">
            <a:extLst>
              <a:ext uri="{FF2B5EF4-FFF2-40B4-BE49-F238E27FC236}">
                <a16:creationId xmlns:a16="http://schemas.microsoft.com/office/drawing/2014/main" id="{BB92F6E1-1BD6-46F0-BA60-0D4FC0089BA9}"/>
              </a:ext>
            </a:extLst>
          </p:cNvPr>
          <p:cNvSpPr txBox="1">
            <a:spLocks noChangeArrowheads="1"/>
          </p:cNvSpPr>
          <p:nvPr/>
        </p:nvSpPr>
        <p:spPr bwMode="auto">
          <a:xfrm>
            <a:off x="8484175" y="3492517"/>
            <a:ext cx="6062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b="1" i="1" dirty="0">
                <a:cs typeface="Arial" panose="020B0604020202020204" pitchFamily="34" charset="0"/>
              </a:rPr>
              <a:t>Cordoba</a:t>
            </a:r>
          </a:p>
        </p:txBody>
      </p:sp>
      <p:sp>
        <p:nvSpPr>
          <p:cNvPr id="93" name="TextBox 92">
            <a:extLst>
              <a:ext uri="{FF2B5EF4-FFF2-40B4-BE49-F238E27FC236}">
                <a16:creationId xmlns:a16="http://schemas.microsoft.com/office/drawing/2014/main" id="{F71FAF42-A84A-422D-A6B1-2FFABE9D654D}"/>
              </a:ext>
            </a:extLst>
          </p:cNvPr>
          <p:cNvSpPr txBox="1">
            <a:spLocks noChangeArrowheads="1"/>
          </p:cNvSpPr>
          <p:nvPr/>
        </p:nvSpPr>
        <p:spPr bwMode="auto">
          <a:xfrm>
            <a:off x="9422417" y="2387181"/>
            <a:ext cx="4988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b="1" i="1" dirty="0">
                <a:cs typeface="Arial" panose="020B0604020202020204" pitchFamily="34" charset="0"/>
              </a:rPr>
              <a:t>Chaco</a:t>
            </a:r>
          </a:p>
        </p:txBody>
      </p:sp>
      <p:sp>
        <p:nvSpPr>
          <p:cNvPr id="94" name="TextBox 104">
            <a:extLst>
              <a:ext uri="{FF2B5EF4-FFF2-40B4-BE49-F238E27FC236}">
                <a16:creationId xmlns:a16="http://schemas.microsoft.com/office/drawing/2014/main" id="{AAD8B0EB-4389-4E49-B837-576D1A6F7844}"/>
              </a:ext>
            </a:extLst>
          </p:cNvPr>
          <p:cNvSpPr txBox="1">
            <a:spLocks noChangeArrowheads="1"/>
          </p:cNvSpPr>
          <p:nvPr/>
        </p:nvSpPr>
        <p:spPr bwMode="auto">
          <a:xfrm>
            <a:off x="8477763" y="2475637"/>
            <a:ext cx="619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b="1" i="1" dirty="0">
                <a:cs typeface="Arial" panose="020B0604020202020204" pitchFamily="34" charset="0"/>
              </a:rPr>
              <a:t>Santiago</a:t>
            </a:r>
          </a:p>
          <a:p>
            <a:pPr algn="ctr" eaLnBrk="1" hangingPunct="1">
              <a:spcBef>
                <a:spcPct val="0"/>
              </a:spcBef>
              <a:buFontTx/>
              <a:buNone/>
            </a:pPr>
            <a:r>
              <a:rPr lang="en-US" altLang="en-US" sz="800" b="1" i="1" dirty="0">
                <a:cs typeface="Arial" panose="020B0604020202020204" pitchFamily="34" charset="0"/>
              </a:rPr>
              <a:t>del</a:t>
            </a:r>
          </a:p>
          <a:p>
            <a:pPr algn="ctr" eaLnBrk="1" hangingPunct="1">
              <a:spcBef>
                <a:spcPct val="0"/>
              </a:spcBef>
              <a:buFontTx/>
              <a:buNone/>
            </a:pPr>
            <a:r>
              <a:rPr lang="en-US" altLang="en-US" sz="800" b="1" i="1" dirty="0">
                <a:cs typeface="Arial" panose="020B0604020202020204" pitchFamily="34" charset="0"/>
              </a:rPr>
              <a:t>Estero</a:t>
            </a:r>
          </a:p>
        </p:txBody>
      </p:sp>
      <p:sp>
        <p:nvSpPr>
          <p:cNvPr id="95" name="TextBox 105">
            <a:extLst>
              <a:ext uri="{FF2B5EF4-FFF2-40B4-BE49-F238E27FC236}">
                <a16:creationId xmlns:a16="http://schemas.microsoft.com/office/drawing/2014/main" id="{7681CB4E-4AD5-46BA-9D7C-8A49DE53058F}"/>
              </a:ext>
            </a:extLst>
          </p:cNvPr>
          <p:cNvSpPr txBox="1">
            <a:spLocks noChangeArrowheads="1"/>
          </p:cNvSpPr>
          <p:nvPr/>
        </p:nvSpPr>
        <p:spPr bwMode="auto">
          <a:xfrm>
            <a:off x="7958292" y="4253436"/>
            <a:ext cx="3962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b="1" i="1" dirty="0">
                <a:cs typeface="Arial" panose="020B0604020202020204" pitchFamily="34" charset="0"/>
              </a:rPr>
              <a:t>San</a:t>
            </a:r>
          </a:p>
          <a:p>
            <a:pPr algn="ctr" eaLnBrk="1" hangingPunct="1">
              <a:spcBef>
                <a:spcPct val="0"/>
              </a:spcBef>
              <a:buFontTx/>
              <a:buNone/>
            </a:pPr>
            <a:r>
              <a:rPr lang="en-US" altLang="en-US" sz="800" b="1" i="1" dirty="0">
                <a:cs typeface="Arial" panose="020B0604020202020204" pitchFamily="34" charset="0"/>
              </a:rPr>
              <a:t>Luis</a:t>
            </a:r>
          </a:p>
        </p:txBody>
      </p:sp>
      <p:sp>
        <p:nvSpPr>
          <p:cNvPr id="96" name="TextBox 106">
            <a:extLst>
              <a:ext uri="{FF2B5EF4-FFF2-40B4-BE49-F238E27FC236}">
                <a16:creationId xmlns:a16="http://schemas.microsoft.com/office/drawing/2014/main" id="{430B3948-714B-432C-8F4B-3F156A9743C8}"/>
              </a:ext>
            </a:extLst>
          </p:cNvPr>
          <p:cNvSpPr txBox="1">
            <a:spLocks noChangeArrowheads="1"/>
          </p:cNvSpPr>
          <p:nvPr/>
        </p:nvSpPr>
        <p:spPr bwMode="auto">
          <a:xfrm>
            <a:off x="8522456" y="1415140"/>
            <a:ext cx="43152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b="1" i="1" dirty="0">
                <a:cs typeface="Arial" panose="020B0604020202020204" pitchFamily="34" charset="0"/>
              </a:rPr>
              <a:t>Salta</a:t>
            </a:r>
          </a:p>
        </p:txBody>
      </p:sp>
      <p:sp>
        <p:nvSpPr>
          <p:cNvPr id="97" name="TextBox 111">
            <a:extLst>
              <a:ext uri="{FF2B5EF4-FFF2-40B4-BE49-F238E27FC236}">
                <a16:creationId xmlns:a16="http://schemas.microsoft.com/office/drawing/2014/main" id="{50C640A6-DCDF-479C-B176-EA5B7B939607}"/>
              </a:ext>
            </a:extLst>
          </p:cNvPr>
          <p:cNvSpPr txBox="1">
            <a:spLocks noChangeArrowheads="1"/>
          </p:cNvSpPr>
          <p:nvPr/>
        </p:nvSpPr>
        <p:spPr bwMode="auto">
          <a:xfrm>
            <a:off x="10152623" y="2800828"/>
            <a:ext cx="69922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 b="1" i="1" dirty="0">
                <a:cs typeface="Arial" panose="020B0604020202020204" pitchFamily="34" charset="0"/>
              </a:rPr>
              <a:t>Corrientes</a:t>
            </a:r>
          </a:p>
        </p:txBody>
      </p:sp>
      <p:sp>
        <p:nvSpPr>
          <p:cNvPr id="118" name="TextBox 103">
            <a:extLst>
              <a:ext uri="{FF2B5EF4-FFF2-40B4-BE49-F238E27FC236}">
                <a16:creationId xmlns:a16="http://schemas.microsoft.com/office/drawing/2014/main" id="{04784538-FB01-4AEA-890B-F8FBF01A6E1A}"/>
              </a:ext>
            </a:extLst>
          </p:cNvPr>
          <p:cNvSpPr txBox="1">
            <a:spLocks noChangeArrowheads="1"/>
          </p:cNvSpPr>
          <p:nvPr/>
        </p:nvSpPr>
        <p:spPr bwMode="auto">
          <a:xfrm>
            <a:off x="9734325" y="1987280"/>
            <a:ext cx="67197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00" b="1" i="1" dirty="0">
                <a:cs typeface="Arial" panose="020B0604020202020204" pitchFamily="34" charset="0"/>
              </a:rPr>
              <a:t>Formosa</a:t>
            </a:r>
          </a:p>
        </p:txBody>
      </p:sp>
      <p:sp>
        <p:nvSpPr>
          <p:cNvPr id="120" name="TextBox 107">
            <a:extLst>
              <a:ext uri="{FF2B5EF4-FFF2-40B4-BE49-F238E27FC236}">
                <a16:creationId xmlns:a16="http://schemas.microsoft.com/office/drawing/2014/main" id="{B5021DA8-A776-4AC6-8F7D-AE4500E679E5}"/>
              </a:ext>
            </a:extLst>
          </p:cNvPr>
          <p:cNvSpPr txBox="1">
            <a:spLocks noChangeArrowheads="1"/>
          </p:cNvSpPr>
          <p:nvPr/>
        </p:nvSpPr>
        <p:spPr bwMode="auto">
          <a:xfrm>
            <a:off x="8119973" y="2326381"/>
            <a:ext cx="35779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00" b="1" i="1" dirty="0">
                <a:cs typeface="Arial" panose="020B0604020202020204" pitchFamily="34" charset="0"/>
              </a:rPr>
              <a:t>Tu.</a:t>
            </a:r>
          </a:p>
        </p:txBody>
      </p:sp>
      <p:sp>
        <p:nvSpPr>
          <p:cNvPr id="121" name="TextBox 120">
            <a:extLst>
              <a:ext uri="{FF2B5EF4-FFF2-40B4-BE49-F238E27FC236}">
                <a16:creationId xmlns:a16="http://schemas.microsoft.com/office/drawing/2014/main" id="{0BD535AB-97F1-4708-A30B-CA472A40DAA5}"/>
              </a:ext>
            </a:extLst>
          </p:cNvPr>
          <p:cNvSpPr txBox="1">
            <a:spLocks noChangeArrowheads="1"/>
          </p:cNvSpPr>
          <p:nvPr/>
        </p:nvSpPr>
        <p:spPr bwMode="auto">
          <a:xfrm>
            <a:off x="4567315" y="3885039"/>
            <a:ext cx="138162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050" b="1" dirty="0"/>
              <a:t>Stations in </a:t>
            </a:r>
          </a:p>
          <a:p>
            <a:pPr algn="ctr" eaLnBrk="1" hangingPunct="1">
              <a:spcBef>
                <a:spcPct val="0"/>
              </a:spcBef>
              <a:buFontTx/>
              <a:buNone/>
            </a:pPr>
            <a:r>
              <a:rPr lang="en-US" altLang="en-US" sz="1050" b="1" dirty="0"/>
              <a:t>“Main Crop Area”</a:t>
            </a:r>
          </a:p>
        </p:txBody>
      </p:sp>
      <p:sp>
        <p:nvSpPr>
          <p:cNvPr id="122" name="Oval 121">
            <a:extLst>
              <a:ext uri="{FF2B5EF4-FFF2-40B4-BE49-F238E27FC236}">
                <a16:creationId xmlns:a16="http://schemas.microsoft.com/office/drawing/2014/main" id="{7AE25656-2B0B-4988-BCA9-2C044442B91F}"/>
              </a:ext>
            </a:extLst>
          </p:cNvPr>
          <p:cNvSpPr/>
          <p:nvPr/>
        </p:nvSpPr>
        <p:spPr>
          <a:xfrm>
            <a:off x="4474033" y="4027330"/>
            <a:ext cx="109240" cy="10924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400"/>
          </a:p>
        </p:txBody>
      </p:sp>
    </p:spTree>
    <p:extLst>
      <p:ext uri="{BB962C8B-B14F-4D97-AF65-F5344CB8AC3E}">
        <p14:creationId xmlns:p14="http://schemas.microsoft.com/office/powerpoint/2010/main" val="4037133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150">
            <a:extLst>
              <a:ext uri="{FF2B5EF4-FFF2-40B4-BE49-F238E27FC236}">
                <a16:creationId xmlns:a16="http://schemas.microsoft.com/office/drawing/2014/main" id="{0DD516A0-FF1E-423F-B398-455C619648F9}"/>
              </a:ext>
            </a:extLst>
          </p:cNvPr>
          <p:cNvGrpSpPr>
            <a:grpSpLocks/>
          </p:cNvGrpSpPr>
          <p:nvPr/>
        </p:nvGrpSpPr>
        <p:grpSpPr bwMode="auto">
          <a:xfrm>
            <a:off x="1524001" y="5346756"/>
            <a:ext cx="4233863" cy="1038260"/>
            <a:chOff x="228600" y="4540404"/>
            <a:chExt cx="5645608" cy="1182935"/>
          </a:xfrm>
        </p:grpSpPr>
        <p:sp>
          <p:nvSpPr>
            <p:cNvPr id="58" name="Rectangle 12">
              <a:extLst>
                <a:ext uri="{FF2B5EF4-FFF2-40B4-BE49-F238E27FC236}">
                  <a16:creationId xmlns:a16="http://schemas.microsoft.com/office/drawing/2014/main" id="{75A2586B-753B-4F85-9321-228288526429}"/>
                </a:ext>
              </a:extLst>
            </p:cNvPr>
            <p:cNvSpPr>
              <a:spLocks noChangeArrowheads="1"/>
            </p:cNvSpPr>
            <p:nvPr/>
          </p:nvSpPr>
          <p:spPr bwMode="auto">
            <a:xfrm>
              <a:off x="228600" y="4709208"/>
              <a:ext cx="5645608" cy="888122"/>
            </a:xfrm>
            <a:prstGeom prst="rect">
              <a:avLst/>
            </a:prstGeom>
            <a:solidFill>
              <a:schemeClr val="bg1"/>
            </a:solidFill>
            <a:ln w="17526">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cs typeface="Arial" panose="020B0604020202020204" pitchFamily="34" charset="0"/>
              </a:endParaRPr>
            </a:p>
          </p:txBody>
        </p:sp>
        <p:sp>
          <p:nvSpPr>
            <p:cNvPr id="59" name="Rectangle 13">
              <a:extLst>
                <a:ext uri="{FF2B5EF4-FFF2-40B4-BE49-F238E27FC236}">
                  <a16:creationId xmlns:a16="http://schemas.microsoft.com/office/drawing/2014/main" id="{BB636525-E769-49E6-83E3-FBE8F29FB85C}"/>
                </a:ext>
              </a:extLst>
            </p:cNvPr>
            <p:cNvSpPr>
              <a:spLocks noChangeArrowheads="1"/>
            </p:cNvSpPr>
            <p:nvPr/>
          </p:nvSpPr>
          <p:spPr bwMode="auto">
            <a:xfrm>
              <a:off x="2221355" y="5618140"/>
              <a:ext cx="194514" cy="10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
                  <a:solidFill>
                    <a:srgbClr val="000000"/>
                  </a:solidFill>
                  <a:cs typeface="Arial" panose="020B0604020202020204" pitchFamily="34" charset="0"/>
                </a:rPr>
                <a:t>JAN</a:t>
              </a:r>
              <a:endParaRPr lang="en-US" altLang="en-US" sz="1800">
                <a:cs typeface="Arial" panose="020B0604020202020204" pitchFamily="34" charset="0"/>
              </a:endParaRPr>
            </a:p>
          </p:txBody>
        </p:sp>
        <p:sp>
          <p:nvSpPr>
            <p:cNvPr id="60" name="Rectangle 14">
              <a:extLst>
                <a:ext uri="{FF2B5EF4-FFF2-40B4-BE49-F238E27FC236}">
                  <a16:creationId xmlns:a16="http://schemas.microsoft.com/office/drawing/2014/main" id="{2E92A613-5696-4845-AAEA-EFFCDFDD9C8C}"/>
                </a:ext>
              </a:extLst>
            </p:cNvPr>
            <p:cNvSpPr>
              <a:spLocks noChangeArrowheads="1"/>
            </p:cNvSpPr>
            <p:nvPr/>
          </p:nvSpPr>
          <p:spPr bwMode="auto">
            <a:xfrm>
              <a:off x="2671883" y="5618140"/>
              <a:ext cx="198789" cy="10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
                  <a:solidFill>
                    <a:srgbClr val="000000"/>
                  </a:solidFill>
                  <a:cs typeface="Arial" panose="020B0604020202020204" pitchFamily="34" charset="0"/>
                </a:rPr>
                <a:t>FEB</a:t>
              </a:r>
              <a:endParaRPr lang="en-US" altLang="en-US" sz="1800">
                <a:cs typeface="Arial" panose="020B0604020202020204" pitchFamily="34" charset="0"/>
              </a:endParaRPr>
            </a:p>
          </p:txBody>
        </p:sp>
        <p:sp>
          <p:nvSpPr>
            <p:cNvPr id="61" name="Rectangle 15">
              <a:extLst>
                <a:ext uri="{FF2B5EF4-FFF2-40B4-BE49-F238E27FC236}">
                  <a16:creationId xmlns:a16="http://schemas.microsoft.com/office/drawing/2014/main" id="{8B39383C-F885-4358-A31B-9E2DBC2E8981}"/>
                </a:ext>
              </a:extLst>
            </p:cNvPr>
            <p:cNvSpPr>
              <a:spLocks noChangeArrowheads="1"/>
            </p:cNvSpPr>
            <p:nvPr/>
          </p:nvSpPr>
          <p:spPr bwMode="auto">
            <a:xfrm>
              <a:off x="3139654" y="5615984"/>
              <a:ext cx="228715" cy="10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
                  <a:solidFill>
                    <a:srgbClr val="000000"/>
                  </a:solidFill>
                  <a:cs typeface="Arial" panose="020B0604020202020204" pitchFamily="34" charset="0"/>
                </a:rPr>
                <a:t>MAR</a:t>
              </a:r>
              <a:endParaRPr lang="en-US" altLang="en-US" sz="1800">
                <a:cs typeface="Arial" panose="020B0604020202020204" pitchFamily="34" charset="0"/>
              </a:endParaRPr>
            </a:p>
          </p:txBody>
        </p:sp>
        <p:sp>
          <p:nvSpPr>
            <p:cNvPr id="62" name="Rectangle 16">
              <a:extLst>
                <a:ext uri="{FF2B5EF4-FFF2-40B4-BE49-F238E27FC236}">
                  <a16:creationId xmlns:a16="http://schemas.microsoft.com/office/drawing/2014/main" id="{BBE46B4A-76FF-4BC9-BF5D-463F8CEEFFE1}"/>
                </a:ext>
              </a:extLst>
            </p:cNvPr>
            <p:cNvSpPr>
              <a:spLocks noChangeArrowheads="1"/>
            </p:cNvSpPr>
            <p:nvPr/>
          </p:nvSpPr>
          <p:spPr bwMode="auto">
            <a:xfrm>
              <a:off x="3622518" y="5615984"/>
              <a:ext cx="211614" cy="10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
                  <a:solidFill>
                    <a:srgbClr val="000000"/>
                  </a:solidFill>
                  <a:cs typeface="Arial" panose="020B0604020202020204" pitchFamily="34" charset="0"/>
                </a:rPr>
                <a:t>APR</a:t>
              </a:r>
              <a:endParaRPr lang="en-US" altLang="en-US" sz="1800">
                <a:cs typeface="Arial" panose="020B0604020202020204" pitchFamily="34" charset="0"/>
              </a:endParaRPr>
            </a:p>
          </p:txBody>
        </p:sp>
        <p:sp>
          <p:nvSpPr>
            <p:cNvPr id="63" name="Rectangle 17">
              <a:extLst>
                <a:ext uri="{FF2B5EF4-FFF2-40B4-BE49-F238E27FC236}">
                  <a16:creationId xmlns:a16="http://schemas.microsoft.com/office/drawing/2014/main" id="{4D460743-E8F8-4012-9C92-F55499364526}"/>
                </a:ext>
              </a:extLst>
            </p:cNvPr>
            <p:cNvSpPr>
              <a:spLocks noChangeArrowheads="1"/>
            </p:cNvSpPr>
            <p:nvPr/>
          </p:nvSpPr>
          <p:spPr bwMode="auto">
            <a:xfrm>
              <a:off x="4090290" y="5615984"/>
              <a:ext cx="222301" cy="10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
                  <a:solidFill>
                    <a:srgbClr val="000000"/>
                  </a:solidFill>
                  <a:cs typeface="Arial" panose="020B0604020202020204" pitchFamily="34" charset="0"/>
                </a:rPr>
                <a:t>MAY</a:t>
              </a:r>
              <a:endParaRPr lang="en-US" altLang="en-US" sz="1800">
                <a:cs typeface="Arial" panose="020B0604020202020204" pitchFamily="34" charset="0"/>
              </a:endParaRPr>
            </a:p>
          </p:txBody>
        </p:sp>
        <p:sp>
          <p:nvSpPr>
            <p:cNvPr id="64" name="Rectangle 18">
              <a:extLst>
                <a:ext uri="{FF2B5EF4-FFF2-40B4-BE49-F238E27FC236}">
                  <a16:creationId xmlns:a16="http://schemas.microsoft.com/office/drawing/2014/main" id="{C5D461D4-AAF1-4883-84D3-44DE52310D9B}"/>
                </a:ext>
              </a:extLst>
            </p:cNvPr>
            <p:cNvSpPr>
              <a:spLocks noChangeArrowheads="1"/>
            </p:cNvSpPr>
            <p:nvPr/>
          </p:nvSpPr>
          <p:spPr bwMode="auto">
            <a:xfrm>
              <a:off x="4570997" y="5615984"/>
              <a:ext cx="200926" cy="10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
                  <a:solidFill>
                    <a:srgbClr val="000000"/>
                  </a:solidFill>
                  <a:cs typeface="Arial" panose="020B0604020202020204" pitchFamily="34" charset="0"/>
                </a:rPr>
                <a:t>JUN</a:t>
              </a:r>
              <a:endParaRPr lang="en-US" altLang="en-US" sz="1800">
                <a:cs typeface="Arial" panose="020B0604020202020204" pitchFamily="34" charset="0"/>
              </a:endParaRPr>
            </a:p>
          </p:txBody>
        </p:sp>
        <p:sp>
          <p:nvSpPr>
            <p:cNvPr id="65" name="Rectangle 19">
              <a:extLst>
                <a:ext uri="{FF2B5EF4-FFF2-40B4-BE49-F238E27FC236}">
                  <a16:creationId xmlns:a16="http://schemas.microsoft.com/office/drawing/2014/main" id="{6CFCDF42-B306-42BD-B409-7190B90FAC46}"/>
                </a:ext>
              </a:extLst>
            </p:cNvPr>
            <p:cNvSpPr>
              <a:spLocks noChangeArrowheads="1"/>
            </p:cNvSpPr>
            <p:nvPr/>
          </p:nvSpPr>
          <p:spPr bwMode="auto">
            <a:xfrm>
              <a:off x="5053859" y="5615984"/>
              <a:ext cx="183826" cy="10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
                  <a:solidFill>
                    <a:srgbClr val="000000"/>
                  </a:solidFill>
                  <a:cs typeface="Arial" panose="020B0604020202020204" pitchFamily="34" charset="0"/>
                </a:rPr>
                <a:t>JUL</a:t>
              </a:r>
              <a:endParaRPr lang="en-US" altLang="en-US" sz="1800">
                <a:cs typeface="Arial" panose="020B0604020202020204" pitchFamily="34" charset="0"/>
              </a:endParaRPr>
            </a:p>
          </p:txBody>
        </p:sp>
        <p:sp>
          <p:nvSpPr>
            <p:cNvPr id="66" name="Rectangle 20">
              <a:extLst>
                <a:ext uri="{FF2B5EF4-FFF2-40B4-BE49-F238E27FC236}">
                  <a16:creationId xmlns:a16="http://schemas.microsoft.com/office/drawing/2014/main" id="{BB2AF5F0-EC28-481A-923B-10FEEA508F27}"/>
                </a:ext>
              </a:extLst>
            </p:cNvPr>
            <p:cNvSpPr>
              <a:spLocks noChangeArrowheads="1"/>
            </p:cNvSpPr>
            <p:nvPr/>
          </p:nvSpPr>
          <p:spPr bwMode="auto">
            <a:xfrm>
              <a:off x="5497920" y="5615984"/>
              <a:ext cx="222301" cy="10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
                  <a:solidFill>
                    <a:srgbClr val="000000"/>
                  </a:solidFill>
                  <a:cs typeface="Arial" panose="020B0604020202020204" pitchFamily="34" charset="0"/>
                </a:rPr>
                <a:t>AUG</a:t>
              </a:r>
              <a:endParaRPr lang="en-US" altLang="en-US" sz="1800">
                <a:cs typeface="Arial" panose="020B0604020202020204" pitchFamily="34" charset="0"/>
              </a:endParaRPr>
            </a:p>
          </p:txBody>
        </p:sp>
        <p:sp>
          <p:nvSpPr>
            <p:cNvPr id="67" name="Rectangle 21">
              <a:extLst>
                <a:ext uri="{FF2B5EF4-FFF2-40B4-BE49-F238E27FC236}">
                  <a16:creationId xmlns:a16="http://schemas.microsoft.com/office/drawing/2014/main" id="{AD9FCC36-82D5-4E90-8E95-D7B2960FF20A}"/>
                </a:ext>
              </a:extLst>
            </p:cNvPr>
            <p:cNvSpPr>
              <a:spLocks noChangeArrowheads="1"/>
            </p:cNvSpPr>
            <p:nvPr/>
          </p:nvSpPr>
          <p:spPr bwMode="auto">
            <a:xfrm>
              <a:off x="339622" y="5615990"/>
              <a:ext cx="205201" cy="10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
                  <a:solidFill>
                    <a:srgbClr val="000000"/>
                  </a:solidFill>
                  <a:cs typeface="Arial" panose="020B0604020202020204" pitchFamily="34" charset="0"/>
                </a:rPr>
                <a:t>SEP</a:t>
              </a:r>
              <a:endParaRPr lang="en-US" altLang="en-US" sz="1800">
                <a:cs typeface="Arial" panose="020B0604020202020204" pitchFamily="34" charset="0"/>
              </a:endParaRPr>
            </a:p>
          </p:txBody>
        </p:sp>
        <p:sp>
          <p:nvSpPr>
            <p:cNvPr id="68" name="Rectangle 22">
              <a:extLst>
                <a:ext uri="{FF2B5EF4-FFF2-40B4-BE49-F238E27FC236}">
                  <a16:creationId xmlns:a16="http://schemas.microsoft.com/office/drawing/2014/main" id="{FD077D19-F79A-45D8-A829-4DAD53173C4E}"/>
                </a:ext>
              </a:extLst>
            </p:cNvPr>
            <p:cNvSpPr>
              <a:spLocks noChangeArrowheads="1"/>
            </p:cNvSpPr>
            <p:nvPr/>
          </p:nvSpPr>
          <p:spPr bwMode="auto">
            <a:xfrm>
              <a:off x="809551" y="5615990"/>
              <a:ext cx="215889" cy="10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
                  <a:solidFill>
                    <a:srgbClr val="000000"/>
                  </a:solidFill>
                  <a:cs typeface="Arial" panose="020B0604020202020204" pitchFamily="34" charset="0"/>
                </a:rPr>
                <a:t>OCT</a:t>
              </a:r>
              <a:endParaRPr lang="en-US" altLang="en-US" sz="1800">
                <a:cs typeface="Arial" panose="020B0604020202020204" pitchFamily="34" charset="0"/>
              </a:endParaRPr>
            </a:p>
          </p:txBody>
        </p:sp>
        <p:sp>
          <p:nvSpPr>
            <p:cNvPr id="69" name="Rectangle 23">
              <a:extLst>
                <a:ext uri="{FF2B5EF4-FFF2-40B4-BE49-F238E27FC236}">
                  <a16:creationId xmlns:a16="http://schemas.microsoft.com/office/drawing/2014/main" id="{61FB558D-0B93-4F1A-852B-8DADFDA48DAB}"/>
                </a:ext>
              </a:extLst>
            </p:cNvPr>
            <p:cNvSpPr>
              <a:spLocks noChangeArrowheads="1"/>
            </p:cNvSpPr>
            <p:nvPr/>
          </p:nvSpPr>
          <p:spPr bwMode="auto">
            <a:xfrm>
              <a:off x="1277324" y="5615990"/>
              <a:ext cx="222301" cy="10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
                  <a:solidFill>
                    <a:srgbClr val="000000"/>
                  </a:solidFill>
                  <a:cs typeface="Arial" panose="020B0604020202020204" pitchFamily="34" charset="0"/>
                </a:rPr>
                <a:t>NOV</a:t>
              </a:r>
              <a:endParaRPr lang="en-US" altLang="en-US" sz="1800">
                <a:cs typeface="Arial" panose="020B0604020202020204" pitchFamily="34" charset="0"/>
              </a:endParaRPr>
            </a:p>
          </p:txBody>
        </p:sp>
        <p:sp>
          <p:nvSpPr>
            <p:cNvPr id="70" name="Rectangle 24">
              <a:extLst>
                <a:ext uri="{FF2B5EF4-FFF2-40B4-BE49-F238E27FC236}">
                  <a16:creationId xmlns:a16="http://schemas.microsoft.com/office/drawing/2014/main" id="{C4C69BBB-6CCE-41C1-81C7-A47EF20999FA}"/>
                </a:ext>
              </a:extLst>
            </p:cNvPr>
            <p:cNvSpPr>
              <a:spLocks noChangeArrowheads="1"/>
            </p:cNvSpPr>
            <p:nvPr/>
          </p:nvSpPr>
          <p:spPr bwMode="auto">
            <a:xfrm>
              <a:off x="1770964" y="5615990"/>
              <a:ext cx="218026" cy="10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
                  <a:solidFill>
                    <a:srgbClr val="000000"/>
                  </a:solidFill>
                  <a:cs typeface="Arial" panose="020B0604020202020204" pitchFamily="34" charset="0"/>
                </a:rPr>
                <a:t>DEC</a:t>
              </a:r>
              <a:endParaRPr lang="en-US" altLang="en-US" sz="1800">
                <a:cs typeface="Arial" panose="020B0604020202020204" pitchFamily="34" charset="0"/>
              </a:endParaRPr>
            </a:p>
          </p:txBody>
        </p:sp>
        <p:sp>
          <p:nvSpPr>
            <p:cNvPr id="71" name="Line 25">
              <a:extLst>
                <a:ext uri="{FF2B5EF4-FFF2-40B4-BE49-F238E27FC236}">
                  <a16:creationId xmlns:a16="http://schemas.microsoft.com/office/drawing/2014/main" id="{E8D7436C-2BF2-4FCC-8943-875016FBA269}"/>
                </a:ext>
              </a:extLst>
            </p:cNvPr>
            <p:cNvSpPr>
              <a:spLocks noChangeShapeType="1"/>
            </p:cNvSpPr>
            <p:nvPr/>
          </p:nvSpPr>
          <p:spPr bwMode="auto">
            <a:xfrm>
              <a:off x="1616829" y="5530505"/>
              <a:ext cx="2156" cy="1595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72" name="Line 26">
              <a:extLst>
                <a:ext uri="{FF2B5EF4-FFF2-40B4-BE49-F238E27FC236}">
                  <a16:creationId xmlns:a16="http://schemas.microsoft.com/office/drawing/2014/main" id="{335BDF90-4C4C-4DAF-B595-A6BB4E1D673F}"/>
                </a:ext>
              </a:extLst>
            </p:cNvPr>
            <p:cNvSpPr>
              <a:spLocks noChangeShapeType="1"/>
            </p:cNvSpPr>
            <p:nvPr/>
          </p:nvSpPr>
          <p:spPr bwMode="auto">
            <a:xfrm>
              <a:off x="661883" y="5539127"/>
              <a:ext cx="2156" cy="15520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73" name="Line 27">
              <a:extLst>
                <a:ext uri="{FF2B5EF4-FFF2-40B4-BE49-F238E27FC236}">
                  <a16:creationId xmlns:a16="http://schemas.microsoft.com/office/drawing/2014/main" id="{DE62841A-8475-48A0-9ED8-52BD2442CCAA}"/>
                </a:ext>
              </a:extLst>
            </p:cNvPr>
            <p:cNvSpPr>
              <a:spLocks noChangeShapeType="1"/>
            </p:cNvSpPr>
            <p:nvPr/>
          </p:nvSpPr>
          <p:spPr bwMode="auto">
            <a:xfrm>
              <a:off x="1140434" y="5532660"/>
              <a:ext cx="2156" cy="15736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74" name="Line 28">
              <a:extLst>
                <a:ext uri="{FF2B5EF4-FFF2-40B4-BE49-F238E27FC236}">
                  <a16:creationId xmlns:a16="http://schemas.microsoft.com/office/drawing/2014/main" id="{0D50996C-F5B1-4A03-B5D1-D6B8C142F1A2}"/>
                </a:ext>
              </a:extLst>
            </p:cNvPr>
            <p:cNvSpPr>
              <a:spLocks noChangeShapeType="1"/>
            </p:cNvSpPr>
            <p:nvPr/>
          </p:nvSpPr>
          <p:spPr bwMode="auto">
            <a:xfrm>
              <a:off x="2080290" y="5539127"/>
              <a:ext cx="2156" cy="15520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75" name="Line 29">
              <a:extLst>
                <a:ext uri="{FF2B5EF4-FFF2-40B4-BE49-F238E27FC236}">
                  <a16:creationId xmlns:a16="http://schemas.microsoft.com/office/drawing/2014/main" id="{1CCC8B64-D2F8-4457-91CC-842ECA4B7DA5}"/>
                </a:ext>
              </a:extLst>
            </p:cNvPr>
            <p:cNvSpPr>
              <a:spLocks noChangeShapeType="1"/>
            </p:cNvSpPr>
            <p:nvPr/>
          </p:nvSpPr>
          <p:spPr bwMode="auto">
            <a:xfrm>
              <a:off x="3033081" y="5539127"/>
              <a:ext cx="2156" cy="15736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76" name="Line 30">
              <a:extLst>
                <a:ext uri="{FF2B5EF4-FFF2-40B4-BE49-F238E27FC236}">
                  <a16:creationId xmlns:a16="http://schemas.microsoft.com/office/drawing/2014/main" id="{F140F677-6D72-4BD3-9C4F-26412AA9B877}"/>
                </a:ext>
              </a:extLst>
            </p:cNvPr>
            <p:cNvSpPr>
              <a:spLocks noChangeShapeType="1"/>
            </p:cNvSpPr>
            <p:nvPr/>
          </p:nvSpPr>
          <p:spPr bwMode="auto">
            <a:xfrm>
              <a:off x="3503010" y="5541283"/>
              <a:ext cx="2156" cy="1595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77" name="Line 31">
              <a:extLst>
                <a:ext uri="{FF2B5EF4-FFF2-40B4-BE49-F238E27FC236}">
                  <a16:creationId xmlns:a16="http://schemas.microsoft.com/office/drawing/2014/main" id="{6F8B1A03-6E76-42BF-B290-59C85142D87C}"/>
                </a:ext>
              </a:extLst>
            </p:cNvPr>
            <p:cNvSpPr>
              <a:spLocks noChangeShapeType="1"/>
            </p:cNvSpPr>
            <p:nvPr/>
          </p:nvSpPr>
          <p:spPr bwMode="auto">
            <a:xfrm>
              <a:off x="3985872" y="5539127"/>
              <a:ext cx="2156" cy="15736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78" name="Line 32">
              <a:extLst>
                <a:ext uri="{FF2B5EF4-FFF2-40B4-BE49-F238E27FC236}">
                  <a16:creationId xmlns:a16="http://schemas.microsoft.com/office/drawing/2014/main" id="{445E3EC4-69AC-49EC-A339-9BE1293CCF42}"/>
                </a:ext>
              </a:extLst>
            </p:cNvPr>
            <p:cNvSpPr>
              <a:spLocks noChangeShapeType="1"/>
            </p:cNvSpPr>
            <p:nvPr/>
          </p:nvSpPr>
          <p:spPr bwMode="auto">
            <a:xfrm>
              <a:off x="4451489" y="5539127"/>
              <a:ext cx="2156" cy="15736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79" name="Line 33">
              <a:extLst>
                <a:ext uri="{FF2B5EF4-FFF2-40B4-BE49-F238E27FC236}">
                  <a16:creationId xmlns:a16="http://schemas.microsoft.com/office/drawing/2014/main" id="{BF17B5D5-8CFE-4555-B143-561EC1828D4E}"/>
                </a:ext>
              </a:extLst>
            </p:cNvPr>
            <p:cNvSpPr>
              <a:spLocks noChangeShapeType="1"/>
            </p:cNvSpPr>
            <p:nvPr/>
          </p:nvSpPr>
          <p:spPr bwMode="auto">
            <a:xfrm>
              <a:off x="4923573" y="5541283"/>
              <a:ext cx="2156" cy="1595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80" name="Line 34">
              <a:extLst>
                <a:ext uri="{FF2B5EF4-FFF2-40B4-BE49-F238E27FC236}">
                  <a16:creationId xmlns:a16="http://schemas.microsoft.com/office/drawing/2014/main" id="{D2045277-D508-48FC-91EB-F02D06DEFC2B}"/>
                </a:ext>
              </a:extLst>
            </p:cNvPr>
            <p:cNvSpPr>
              <a:spLocks noChangeShapeType="1"/>
            </p:cNvSpPr>
            <p:nvPr/>
          </p:nvSpPr>
          <p:spPr bwMode="auto">
            <a:xfrm>
              <a:off x="5402124" y="5539127"/>
              <a:ext cx="2156" cy="15520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81" name="Line 35">
              <a:extLst>
                <a:ext uri="{FF2B5EF4-FFF2-40B4-BE49-F238E27FC236}">
                  <a16:creationId xmlns:a16="http://schemas.microsoft.com/office/drawing/2014/main" id="{DCD5077D-E496-4425-A82A-15AD508777C7}"/>
                </a:ext>
              </a:extLst>
            </p:cNvPr>
            <p:cNvSpPr>
              <a:spLocks noChangeShapeType="1"/>
            </p:cNvSpPr>
            <p:nvPr/>
          </p:nvSpPr>
          <p:spPr bwMode="auto">
            <a:xfrm>
              <a:off x="2554530" y="5539127"/>
              <a:ext cx="2156" cy="15520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82" name="Rectangle 36">
              <a:extLst>
                <a:ext uri="{FF2B5EF4-FFF2-40B4-BE49-F238E27FC236}">
                  <a16:creationId xmlns:a16="http://schemas.microsoft.com/office/drawing/2014/main" id="{B7900B24-9E66-4CEF-8F00-979ECECD0E17}"/>
                </a:ext>
              </a:extLst>
            </p:cNvPr>
            <p:cNvSpPr>
              <a:spLocks noChangeArrowheads="1"/>
            </p:cNvSpPr>
            <p:nvPr/>
          </p:nvSpPr>
          <p:spPr bwMode="auto">
            <a:xfrm>
              <a:off x="230383" y="4540404"/>
              <a:ext cx="3018164" cy="15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900" b="1" dirty="0">
                  <a:solidFill>
                    <a:srgbClr val="000000"/>
                  </a:solidFill>
                  <a:cs typeface="Arial" panose="020B0604020202020204" pitchFamily="34" charset="0"/>
                </a:rPr>
                <a:t>Corn crop calendar for most of Argentina</a:t>
              </a:r>
              <a:endParaRPr lang="en-US" altLang="en-US" sz="900" dirty="0">
                <a:cs typeface="Arial" panose="020B0604020202020204" pitchFamily="34" charset="0"/>
              </a:endParaRPr>
            </a:p>
          </p:txBody>
        </p:sp>
        <p:sp>
          <p:nvSpPr>
            <p:cNvPr id="83" name="Rectangle 37">
              <a:extLst>
                <a:ext uri="{FF2B5EF4-FFF2-40B4-BE49-F238E27FC236}">
                  <a16:creationId xmlns:a16="http://schemas.microsoft.com/office/drawing/2014/main" id="{0ABBD890-A8E8-44E9-BBC0-6F51ADEEA439}"/>
                </a:ext>
              </a:extLst>
            </p:cNvPr>
            <p:cNvSpPr>
              <a:spLocks noChangeArrowheads="1"/>
            </p:cNvSpPr>
            <p:nvPr/>
          </p:nvSpPr>
          <p:spPr bwMode="auto">
            <a:xfrm>
              <a:off x="411748" y="4753732"/>
              <a:ext cx="2083291" cy="155206"/>
            </a:xfrm>
            <a:prstGeom prst="rect">
              <a:avLst/>
            </a:prstGeom>
            <a:solidFill>
              <a:srgbClr val="FFFF00"/>
            </a:solidFill>
            <a:ln w="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cs typeface="Arial" panose="020B0604020202020204" pitchFamily="34" charset="0"/>
              </a:endParaRPr>
            </a:p>
          </p:txBody>
        </p:sp>
        <p:sp>
          <p:nvSpPr>
            <p:cNvPr id="84" name="Rectangle 38">
              <a:extLst>
                <a:ext uri="{FF2B5EF4-FFF2-40B4-BE49-F238E27FC236}">
                  <a16:creationId xmlns:a16="http://schemas.microsoft.com/office/drawing/2014/main" id="{FB2EA4AB-7D8C-480C-9FE0-3B971A2E5F75}"/>
                </a:ext>
              </a:extLst>
            </p:cNvPr>
            <p:cNvSpPr>
              <a:spLocks noChangeArrowheads="1"/>
            </p:cNvSpPr>
            <p:nvPr/>
          </p:nvSpPr>
          <p:spPr bwMode="auto">
            <a:xfrm>
              <a:off x="1218735" y="4764411"/>
              <a:ext cx="455290" cy="14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b="1" dirty="0">
                  <a:solidFill>
                    <a:srgbClr val="000000"/>
                  </a:solidFill>
                  <a:cs typeface="Arial" panose="020B0604020202020204" pitchFamily="34" charset="0"/>
                </a:rPr>
                <a:t>PLANT</a:t>
              </a:r>
              <a:endParaRPr lang="en-US" altLang="en-US" sz="800" dirty="0">
                <a:cs typeface="Arial" panose="020B0604020202020204" pitchFamily="34" charset="0"/>
              </a:endParaRPr>
            </a:p>
          </p:txBody>
        </p:sp>
        <p:sp>
          <p:nvSpPr>
            <p:cNvPr id="85" name="Rectangle 39">
              <a:extLst>
                <a:ext uri="{FF2B5EF4-FFF2-40B4-BE49-F238E27FC236}">
                  <a16:creationId xmlns:a16="http://schemas.microsoft.com/office/drawing/2014/main" id="{27D7EE59-C996-49A9-9A91-63E6D616F4B3}"/>
                </a:ext>
              </a:extLst>
            </p:cNvPr>
            <p:cNvSpPr>
              <a:spLocks noChangeArrowheads="1"/>
            </p:cNvSpPr>
            <p:nvPr/>
          </p:nvSpPr>
          <p:spPr bwMode="auto">
            <a:xfrm>
              <a:off x="3412778" y="5364211"/>
              <a:ext cx="2034723" cy="155825"/>
            </a:xfrm>
            <a:prstGeom prst="rect">
              <a:avLst/>
            </a:prstGeom>
            <a:solidFill>
              <a:srgbClr val="FFFF00"/>
            </a:solidFill>
            <a:ln w="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cs typeface="Arial" panose="020B0604020202020204" pitchFamily="34" charset="0"/>
              </a:endParaRPr>
            </a:p>
          </p:txBody>
        </p:sp>
        <p:sp>
          <p:nvSpPr>
            <p:cNvPr id="86" name="Rectangle 40">
              <a:extLst>
                <a:ext uri="{FF2B5EF4-FFF2-40B4-BE49-F238E27FC236}">
                  <a16:creationId xmlns:a16="http://schemas.microsoft.com/office/drawing/2014/main" id="{3823A3D1-5D87-4C53-9334-36BC1B8FD430}"/>
                </a:ext>
              </a:extLst>
            </p:cNvPr>
            <p:cNvSpPr>
              <a:spLocks noChangeArrowheads="1"/>
            </p:cNvSpPr>
            <p:nvPr/>
          </p:nvSpPr>
          <p:spPr bwMode="auto">
            <a:xfrm>
              <a:off x="4140000" y="5376225"/>
              <a:ext cx="654078" cy="14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b="1" dirty="0">
                  <a:solidFill>
                    <a:srgbClr val="000000"/>
                  </a:solidFill>
                  <a:cs typeface="Arial" panose="020B0604020202020204" pitchFamily="34" charset="0"/>
                </a:rPr>
                <a:t>HARVEST</a:t>
              </a:r>
              <a:endParaRPr lang="en-US" altLang="en-US" sz="800" dirty="0">
                <a:cs typeface="Arial" panose="020B0604020202020204" pitchFamily="34" charset="0"/>
              </a:endParaRPr>
            </a:p>
          </p:txBody>
        </p:sp>
        <p:sp>
          <p:nvSpPr>
            <p:cNvPr id="87" name="Rectangle 41">
              <a:extLst>
                <a:ext uri="{FF2B5EF4-FFF2-40B4-BE49-F238E27FC236}">
                  <a16:creationId xmlns:a16="http://schemas.microsoft.com/office/drawing/2014/main" id="{88CF3E9D-5B0A-4384-904C-85A52BB990EE}"/>
                </a:ext>
              </a:extLst>
            </p:cNvPr>
            <p:cNvSpPr>
              <a:spLocks noChangeArrowheads="1"/>
            </p:cNvSpPr>
            <p:nvPr/>
          </p:nvSpPr>
          <p:spPr bwMode="auto">
            <a:xfrm>
              <a:off x="1647980" y="4934139"/>
              <a:ext cx="1409997" cy="155206"/>
            </a:xfrm>
            <a:prstGeom prst="rect">
              <a:avLst/>
            </a:prstGeom>
            <a:solidFill>
              <a:srgbClr val="FF9494"/>
            </a:solidFill>
            <a:ln w="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cs typeface="Arial" panose="020B0604020202020204" pitchFamily="34" charset="0"/>
              </a:endParaRPr>
            </a:p>
          </p:txBody>
        </p:sp>
        <p:sp>
          <p:nvSpPr>
            <p:cNvPr id="88" name="Rectangle 42">
              <a:extLst>
                <a:ext uri="{FF2B5EF4-FFF2-40B4-BE49-F238E27FC236}">
                  <a16:creationId xmlns:a16="http://schemas.microsoft.com/office/drawing/2014/main" id="{9DCB60EA-060B-4917-A451-2D3E726A8FF2}"/>
                </a:ext>
              </a:extLst>
            </p:cNvPr>
            <p:cNvSpPr>
              <a:spLocks noChangeArrowheads="1"/>
            </p:cNvSpPr>
            <p:nvPr/>
          </p:nvSpPr>
          <p:spPr bwMode="auto">
            <a:xfrm>
              <a:off x="2312669" y="5119564"/>
              <a:ext cx="1900677" cy="155825"/>
            </a:xfrm>
            <a:prstGeom prst="rect">
              <a:avLst/>
            </a:prstGeom>
            <a:solidFill>
              <a:srgbClr val="FF9494"/>
            </a:solidFill>
            <a:ln w="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cs typeface="Arial" panose="020B0604020202020204" pitchFamily="34" charset="0"/>
              </a:endParaRPr>
            </a:p>
          </p:txBody>
        </p:sp>
        <p:sp>
          <p:nvSpPr>
            <p:cNvPr id="89" name="Rectangle 43">
              <a:extLst>
                <a:ext uri="{FF2B5EF4-FFF2-40B4-BE49-F238E27FC236}">
                  <a16:creationId xmlns:a16="http://schemas.microsoft.com/office/drawing/2014/main" id="{CAD09ECF-78F6-4AFA-911E-B37F6A6C8F99}"/>
                </a:ext>
              </a:extLst>
            </p:cNvPr>
            <p:cNvSpPr>
              <a:spLocks noChangeArrowheads="1"/>
            </p:cNvSpPr>
            <p:nvPr/>
          </p:nvSpPr>
          <p:spPr bwMode="auto">
            <a:xfrm>
              <a:off x="3114206" y="5126685"/>
              <a:ext cx="288565" cy="14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b="1" dirty="0">
                  <a:solidFill>
                    <a:srgbClr val="000000"/>
                  </a:solidFill>
                  <a:cs typeface="Arial" panose="020B0604020202020204" pitchFamily="34" charset="0"/>
                </a:rPr>
                <a:t>FILL</a:t>
              </a:r>
              <a:endParaRPr lang="en-US" altLang="en-US" sz="800" dirty="0">
                <a:cs typeface="Arial" panose="020B0604020202020204" pitchFamily="34" charset="0"/>
              </a:endParaRPr>
            </a:p>
          </p:txBody>
        </p:sp>
        <p:sp>
          <p:nvSpPr>
            <p:cNvPr id="90" name="Rectangle 44">
              <a:extLst>
                <a:ext uri="{FF2B5EF4-FFF2-40B4-BE49-F238E27FC236}">
                  <a16:creationId xmlns:a16="http://schemas.microsoft.com/office/drawing/2014/main" id="{A53514A5-38D9-4E8C-8B44-0809171A402D}"/>
                </a:ext>
              </a:extLst>
            </p:cNvPr>
            <p:cNvSpPr>
              <a:spLocks noChangeArrowheads="1"/>
            </p:cNvSpPr>
            <p:nvPr/>
          </p:nvSpPr>
          <p:spPr bwMode="auto">
            <a:xfrm>
              <a:off x="2157880" y="4939240"/>
              <a:ext cx="312076" cy="14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b="1" dirty="0">
                  <a:solidFill>
                    <a:srgbClr val="000000"/>
                  </a:solidFill>
                  <a:cs typeface="Arial" panose="020B0604020202020204" pitchFamily="34" charset="0"/>
                </a:rPr>
                <a:t>SILK</a:t>
              </a:r>
              <a:endParaRPr lang="en-US" altLang="en-US" sz="800" dirty="0">
                <a:cs typeface="Arial" panose="020B0604020202020204" pitchFamily="34" charset="0"/>
              </a:endParaRPr>
            </a:p>
          </p:txBody>
        </p:sp>
      </p:grpSp>
      <p:sp>
        <p:nvSpPr>
          <p:cNvPr id="91" name="Rectangle 90">
            <a:extLst>
              <a:ext uri="{FF2B5EF4-FFF2-40B4-BE49-F238E27FC236}">
                <a16:creationId xmlns:a16="http://schemas.microsoft.com/office/drawing/2014/main" id="{D5AB4838-0F3E-4C68-A565-B1F02C46F8A5}"/>
              </a:ext>
            </a:extLst>
          </p:cNvPr>
          <p:cNvSpPr/>
          <p:nvPr/>
        </p:nvSpPr>
        <p:spPr>
          <a:xfrm>
            <a:off x="1870924" y="5494917"/>
            <a:ext cx="699557" cy="779503"/>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150">
            <a:extLst>
              <a:ext uri="{FF2B5EF4-FFF2-40B4-BE49-F238E27FC236}">
                <a16:creationId xmlns:a16="http://schemas.microsoft.com/office/drawing/2014/main" id="{558E21CC-AA4D-4D74-9B13-A4C35365D082}"/>
              </a:ext>
            </a:extLst>
          </p:cNvPr>
          <p:cNvGrpSpPr>
            <a:grpSpLocks/>
          </p:cNvGrpSpPr>
          <p:nvPr/>
        </p:nvGrpSpPr>
        <p:grpSpPr bwMode="auto">
          <a:xfrm>
            <a:off x="6357938" y="5346756"/>
            <a:ext cx="4233863" cy="1038260"/>
            <a:chOff x="228600" y="4540404"/>
            <a:chExt cx="5645608" cy="1182935"/>
          </a:xfrm>
        </p:grpSpPr>
        <p:sp>
          <p:nvSpPr>
            <p:cNvPr id="93" name="Rectangle 12">
              <a:extLst>
                <a:ext uri="{FF2B5EF4-FFF2-40B4-BE49-F238E27FC236}">
                  <a16:creationId xmlns:a16="http://schemas.microsoft.com/office/drawing/2014/main" id="{FC44237B-E459-4216-AA19-A79F79BD35A2}"/>
                </a:ext>
              </a:extLst>
            </p:cNvPr>
            <p:cNvSpPr>
              <a:spLocks noChangeArrowheads="1"/>
            </p:cNvSpPr>
            <p:nvPr/>
          </p:nvSpPr>
          <p:spPr bwMode="auto">
            <a:xfrm>
              <a:off x="228600" y="4709208"/>
              <a:ext cx="5645608" cy="888122"/>
            </a:xfrm>
            <a:prstGeom prst="rect">
              <a:avLst/>
            </a:prstGeom>
            <a:solidFill>
              <a:schemeClr val="bg1"/>
            </a:solidFill>
            <a:ln w="17526">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cs typeface="Arial" panose="020B0604020202020204" pitchFamily="34" charset="0"/>
              </a:endParaRPr>
            </a:p>
          </p:txBody>
        </p:sp>
        <p:sp>
          <p:nvSpPr>
            <p:cNvPr id="94" name="Rectangle 13">
              <a:extLst>
                <a:ext uri="{FF2B5EF4-FFF2-40B4-BE49-F238E27FC236}">
                  <a16:creationId xmlns:a16="http://schemas.microsoft.com/office/drawing/2014/main" id="{FFFB7DD1-E48D-42B5-B370-957CF7A1FEC7}"/>
                </a:ext>
              </a:extLst>
            </p:cNvPr>
            <p:cNvSpPr>
              <a:spLocks noChangeArrowheads="1"/>
            </p:cNvSpPr>
            <p:nvPr/>
          </p:nvSpPr>
          <p:spPr bwMode="auto">
            <a:xfrm>
              <a:off x="2221355" y="5618140"/>
              <a:ext cx="194514" cy="10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
                  <a:solidFill>
                    <a:srgbClr val="000000"/>
                  </a:solidFill>
                  <a:cs typeface="Arial" panose="020B0604020202020204" pitchFamily="34" charset="0"/>
                </a:rPr>
                <a:t>JAN</a:t>
              </a:r>
              <a:endParaRPr lang="en-US" altLang="en-US" sz="1800">
                <a:cs typeface="Arial" panose="020B0604020202020204" pitchFamily="34" charset="0"/>
              </a:endParaRPr>
            </a:p>
          </p:txBody>
        </p:sp>
        <p:sp>
          <p:nvSpPr>
            <p:cNvPr id="95" name="Rectangle 14">
              <a:extLst>
                <a:ext uri="{FF2B5EF4-FFF2-40B4-BE49-F238E27FC236}">
                  <a16:creationId xmlns:a16="http://schemas.microsoft.com/office/drawing/2014/main" id="{E44F058E-C4EB-43C7-94E3-5B84051250B1}"/>
                </a:ext>
              </a:extLst>
            </p:cNvPr>
            <p:cNvSpPr>
              <a:spLocks noChangeArrowheads="1"/>
            </p:cNvSpPr>
            <p:nvPr/>
          </p:nvSpPr>
          <p:spPr bwMode="auto">
            <a:xfrm>
              <a:off x="2671883" y="5618140"/>
              <a:ext cx="198789" cy="10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
                  <a:solidFill>
                    <a:srgbClr val="000000"/>
                  </a:solidFill>
                  <a:cs typeface="Arial" panose="020B0604020202020204" pitchFamily="34" charset="0"/>
                </a:rPr>
                <a:t>FEB</a:t>
              </a:r>
              <a:endParaRPr lang="en-US" altLang="en-US" sz="1800">
                <a:cs typeface="Arial" panose="020B0604020202020204" pitchFamily="34" charset="0"/>
              </a:endParaRPr>
            </a:p>
          </p:txBody>
        </p:sp>
        <p:sp>
          <p:nvSpPr>
            <p:cNvPr id="96" name="Rectangle 15">
              <a:extLst>
                <a:ext uri="{FF2B5EF4-FFF2-40B4-BE49-F238E27FC236}">
                  <a16:creationId xmlns:a16="http://schemas.microsoft.com/office/drawing/2014/main" id="{0C2AC685-3FD2-4D8A-8ACF-0D6C14E590DE}"/>
                </a:ext>
              </a:extLst>
            </p:cNvPr>
            <p:cNvSpPr>
              <a:spLocks noChangeArrowheads="1"/>
            </p:cNvSpPr>
            <p:nvPr/>
          </p:nvSpPr>
          <p:spPr bwMode="auto">
            <a:xfrm>
              <a:off x="3139654" y="5615984"/>
              <a:ext cx="228715" cy="10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
                  <a:solidFill>
                    <a:srgbClr val="000000"/>
                  </a:solidFill>
                  <a:cs typeface="Arial" panose="020B0604020202020204" pitchFamily="34" charset="0"/>
                </a:rPr>
                <a:t>MAR</a:t>
              </a:r>
              <a:endParaRPr lang="en-US" altLang="en-US" sz="1800">
                <a:cs typeface="Arial" panose="020B0604020202020204" pitchFamily="34" charset="0"/>
              </a:endParaRPr>
            </a:p>
          </p:txBody>
        </p:sp>
        <p:sp>
          <p:nvSpPr>
            <p:cNvPr id="97" name="Rectangle 16">
              <a:extLst>
                <a:ext uri="{FF2B5EF4-FFF2-40B4-BE49-F238E27FC236}">
                  <a16:creationId xmlns:a16="http://schemas.microsoft.com/office/drawing/2014/main" id="{9D967C4E-9B5B-4D07-83EC-8A9150288867}"/>
                </a:ext>
              </a:extLst>
            </p:cNvPr>
            <p:cNvSpPr>
              <a:spLocks noChangeArrowheads="1"/>
            </p:cNvSpPr>
            <p:nvPr/>
          </p:nvSpPr>
          <p:spPr bwMode="auto">
            <a:xfrm>
              <a:off x="3622518" y="5615984"/>
              <a:ext cx="211614" cy="10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
                  <a:solidFill>
                    <a:srgbClr val="000000"/>
                  </a:solidFill>
                  <a:cs typeface="Arial" panose="020B0604020202020204" pitchFamily="34" charset="0"/>
                </a:rPr>
                <a:t>APR</a:t>
              </a:r>
              <a:endParaRPr lang="en-US" altLang="en-US" sz="1800">
                <a:cs typeface="Arial" panose="020B0604020202020204" pitchFamily="34" charset="0"/>
              </a:endParaRPr>
            </a:p>
          </p:txBody>
        </p:sp>
        <p:sp>
          <p:nvSpPr>
            <p:cNvPr id="98" name="Rectangle 17">
              <a:extLst>
                <a:ext uri="{FF2B5EF4-FFF2-40B4-BE49-F238E27FC236}">
                  <a16:creationId xmlns:a16="http://schemas.microsoft.com/office/drawing/2014/main" id="{89772A9C-4F9C-4EC4-B721-642842748A56}"/>
                </a:ext>
              </a:extLst>
            </p:cNvPr>
            <p:cNvSpPr>
              <a:spLocks noChangeArrowheads="1"/>
            </p:cNvSpPr>
            <p:nvPr/>
          </p:nvSpPr>
          <p:spPr bwMode="auto">
            <a:xfrm>
              <a:off x="4090290" y="5615984"/>
              <a:ext cx="222301" cy="10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
                  <a:solidFill>
                    <a:srgbClr val="000000"/>
                  </a:solidFill>
                  <a:cs typeface="Arial" panose="020B0604020202020204" pitchFamily="34" charset="0"/>
                </a:rPr>
                <a:t>MAY</a:t>
              </a:r>
              <a:endParaRPr lang="en-US" altLang="en-US" sz="1800">
                <a:cs typeface="Arial" panose="020B0604020202020204" pitchFamily="34" charset="0"/>
              </a:endParaRPr>
            </a:p>
          </p:txBody>
        </p:sp>
        <p:sp>
          <p:nvSpPr>
            <p:cNvPr id="99" name="Rectangle 18">
              <a:extLst>
                <a:ext uri="{FF2B5EF4-FFF2-40B4-BE49-F238E27FC236}">
                  <a16:creationId xmlns:a16="http://schemas.microsoft.com/office/drawing/2014/main" id="{680D84BB-3CC3-441A-9994-516E9B658FB1}"/>
                </a:ext>
              </a:extLst>
            </p:cNvPr>
            <p:cNvSpPr>
              <a:spLocks noChangeArrowheads="1"/>
            </p:cNvSpPr>
            <p:nvPr/>
          </p:nvSpPr>
          <p:spPr bwMode="auto">
            <a:xfrm>
              <a:off x="4570997" y="5615984"/>
              <a:ext cx="200926" cy="10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
                  <a:solidFill>
                    <a:srgbClr val="000000"/>
                  </a:solidFill>
                  <a:cs typeface="Arial" panose="020B0604020202020204" pitchFamily="34" charset="0"/>
                </a:rPr>
                <a:t>JUN</a:t>
              </a:r>
              <a:endParaRPr lang="en-US" altLang="en-US" sz="1800">
                <a:cs typeface="Arial" panose="020B0604020202020204" pitchFamily="34" charset="0"/>
              </a:endParaRPr>
            </a:p>
          </p:txBody>
        </p:sp>
        <p:sp>
          <p:nvSpPr>
            <p:cNvPr id="100" name="Rectangle 19">
              <a:extLst>
                <a:ext uri="{FF2B5EF4-FFF2-40B4-BE49-F238E27FC236}">
                  <a16:creationId xmlns:a16="http://schemas.microsoft.com/office/drawing/2014/main" id="{2BCEEE5B-FB79-4F13-B850-BEDBFE7D0125}"/>
                </a:ext>
              </a:extLst>
            </p:cNvPr>
            <p:cNvSpPr>
              <a:spLocks noChangeArrowheads="1"/>
            </p:cNvSpPr>
            <p:nvPr/>
          </p:nvSpPr>
          <p:spPr bwMode="auto">
            <a:xfrm>
              <a:off x="5053859" y="5615984"/>
              <a:ext cx="183826" cy="10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
                  <a:solidFill>
                    <a:srgbClr val="000000"/>
                  </a:solidFill>
                  <a:cs typeface="Arial" panose="020B0604020202020204" pitchFamily="34" charset="0"/>
                </a:rPr>
                <a:t>JUL</a:t>
              </a:r>
              <a:endParaRPr lang="en-US" altLang="en-US" sz="1800">
                <a:cs typeface="Arial" panose="020B0604020202020204" pitchFamily="34" charset="0"/>
              </a:endParaRPr>
            </a:p>
          </p:txBody>
        </p:sp>
        <p:sp>
          <p:nvSpPr>
            <p:cNvPr id="101" name="Rectangle 20">
              <a:extLst>
                <a:ext uri="{FF2B5EF4-FFF2-40B4-BE49-F238E27FC236}">
                  <a16:creationId xmlns:a16="http://schemas.microsoft.com/office/drawing/2014/main" id="{B87362F3-9F21-4516-8AB1-FC4F751D1531}"/>
                </a:ext>
              </a:extLst>
            </p:cNvPr>
            <p:cNvSpPr>
              <a:spLocks noChangeArrowheads="1"/>
            </p:cNvSpPr>
            <p:nvPr/>
          </p:nvSpPr>
          <p:spPr bwMode="auto">
            <a:xfrm>
              <a:off x="5497920" y="5615984"/>
              <a:ext cx="222301" cy="10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
                  <a:solidFill>
                    <a:srgbClr val="000000"/>
                  </a:solidFill>
                  <a:cs typeface="Arial" panose="020B0604020202020204" pitchFamily="34" charset="0"/>
                </a:rPr>
                <a:t>AUG</a:t>
              </a:r>
              <a:endParaRPr lang="en-US" altLang="en-US" sz="1800">
                <a:cs typeface="Arial" panose="020B0604020202020204" pitchFamily="34" charset="0"/>
              </a:endParaRPr>
            </a:p>
          </p:txBody>
        </p:sp>
        <p:sp>
          <p:nvSpPr>
            <p:cNvPr id="102" name="Rectangle 21">
              <a:extLst>
                <a:ext uri="{FF2B5EF4-FFF2-40B4-BE49-F238E27FC236}">
                  <a16:creationId xmlns:a16="http://schemas.microsoft.com/office/drawing/2014/main" id="{A144EE15-A998-4123-8E76-9CD00D3D8FE4}"/>
                </a:ext>
              </a:extLst>
            </p:cNvPr>
            <p:cNvSpPr>
              <a:spLocks noChangeArrowheads="1"/>
            </p:cNvSpPr>
            <p:nvPr/>
          </p:nvSpPr>
          <p:spPr bwMode="auto">
            <a:xfrm>
              <a:off x="339622" y="5615990"/>
              <a:ext cx="205201" cy="10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
                  <a:solidFill>
                    <a:srgbClr val="000000"/>
                  </a:solidFill>
                  <a:cs typeface="Arial" panose="020B0604020202020204" pitchFamily="34" charset="0"/>
                </a:rPr>
                <a:t>SEP</a:t>
              </a:r>
              <a:endParaRPr lang="en-US" altLang="en-US" sz="1800">
                <a:cs typeface="Arial" panose="020B0604020202020204" pitchFamily="34" charset="0"/>
              </a:endParaRPr>
            </a:p>
          </p:txBody>
        </p:sp>
        <p:sp>
          <p:nvSpPr>
            <p:cNvPr id="103" name="Rectangle 22">
              <a:extLst>
                <a:ext uri="{FF2B5EF4-FFF2-40B4-BE49-F238E27FC236}">
                  <a16:creationId xmlns:a16="http://schemas.microsoft.com/office/drawing/2014/main" id="{AF5EFE45-0BB6-4F83-BEE0-4BD40D153CD5}"/>
                </a:ext>
              </a:extLst>
            </p:cNvPr>
            <p:cNvSpPr>
              <a:spLocks noChangeArrowheads="1"/>
            </p:cNvSpPr>
            <p:nvPr/>
          </p:nvSpPr>
          <p:spPr bwMode="auto">
            <a:xfrm>
              <a:off x="809551" y="5615990"/>
              <a:ext cx="215889" cy="10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
                  <a:solidFill>
                    <a:srgbClr val="000000"/>
                  </a:solidFill>
                  <a:cs typeface="Arial" panose="020B0604020202020204" pitchFamily="34" charset="0"/>
                </a:rPr>
                <a:t>OCT</a:t>
              </a:r>
              <a:endParaRPr lang="en-US" altLang="en-US" sz="1800">
                <a:cs typeface="Arial" panose="020B0604020202020204" pitchFamily="34" charset="0"/>
              </a:endParaRPr>
            </a:p>
          </p:txBody>
        </p:sp>
        <p:sp>
          <p:nvSpPr>
            <p:cNvPr id="104" name="Rectangle 23">
              <a:extLst>
                <a:ext uri="{FF2B5EF4-FFF2-40B4-BE49-F238E27FC236}">
                  <a16:creationId xmlns:a16="http://schemas.microsoft.com/office/drawing/2014/main" id="{ADD0BA57-B3DF-4906-96F1-70BA14D2FD8C}"/>
                </a:ext>
              </a:extLst>
            </p:cNvPr>
            <p:cNvSpPr>
              <a:spLocks noChangeArrowheads="1"/>
            </p:cNvSpPr>
            <p:nvPr/>
          </p:nvSpPr>
          <p:spPr bwMode="auto">
            <a:xfrm>
              <a:off x="1277324" y="5615990"/>
              <a:ext cx="222301" cy="10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
                  <a:solidFill>
                    <a:srgbClr val="000000"/>
                  </a:solidFill>
                  <a:cs typeface="Arial" panose="020B0604020202020204" pitchFamily="34" charset="0"/>
                </a:rPr>
                <a:t>NOV</a:t>
              </a:r>
              <a:endParaRPr lang="en-US" altLang="en-US" sz="1800">
                <a:cs typeface="Arial" panose="020B0604020202020204" pitchFamily="34" charset="0"/>
              </a:endParaRPr>
            </a:p>
          </p:txBody>
        </p:sp>
        <p:sp>
          <p:nvSpPr>
            <p:cNvPr id="105" name="Rectangle 24">
              <a:extLst>
                <a:ext uri="{FF2B5EF4-FFF2-40B4-BE49-F238E27FC236}">
                  <a16:creationId xmlns:a16="http://schemas.microsoft.com/office/drawing/2014/main" id="{09728BE4-9C1C-45ED-8C06-9C829A919982}"/>
                </a:ext>
              </a:extLst>
            </p:cNvPr>
            <p:cNvSpPr>
              <a:spLocks noChangeArrowheads="1"/>
            </p:cNvSpPr>
            <p:nvPr/>
          </p:nvSpPr>
          <p:spPr bwMode="auto">
            <a:xfrm>
              <a:off x="1770964" y="5615990"/>
              <a:ext cx="218026" cy="10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
                  <a:solidFill>
                    <a:srgbClr val="000000"/>
                  </a:solidFill>
                  <a:cs typeface="Arial" panose="020B0604020202020204" pitchFamily="34" charset="0"/>
                </a:rPr>
                <a:t>DEC</a:t>
              </a:r>
              <a:endParaRPr lang="en-US" altLang="en-US" sz="1800">
                <a:cs typeface="Arial" panose="020B0604020202020204" pitchFamily="34" charset="0"/>
              </a:endParaRPr>
            </a:p>
          </p:txBody>
        </p:sp>
        <p:sp>
          <p:nvSpPr>
            <p:cNvPr id="106" name="Line 25">
              <a:extLst>
                <a:ext uri="{FF2B5EF4-FFF2-40B4-BE49-F238E27FC236}">
                  <a16:creationId xmlns:a16="http://schemas.microsoft.com/office/drawing/2014/main" id="{B4FF70EF-BDAF-4405-AB5F-F874FEBDAD3C}"/>
                </a:ext>
              </a:extLst>
            </p:cNvPr>
            <p:cNvSpPr>
              <a:spLocks noChangeShapeType="1"/>
            </p:cNvSpPr>
            <p:nvPr/>
          </p:nvSpPr>
          <p:spPr bwMode="auto">
            <a:xfrm>
              <a:off x="1616829" y="5530505"/>
              <a:ext cx="2156" cy="1595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07" name="Line 26">
              <a:extLst>
                <a:ext uri="{FF2B5EF4-FFF2-40B4-BE49-F238E27FC236}">
                  <a16:creationId xmlns:a16="http://schemas.microsoft.com/office/drawing/2014/main" id="{C0127F53-EBF0-4DB4-A737-64879054B71C}"/>
                </a:ext>
              </a:extLst>
            </p:cNvPr>
            <p:cNvSpPr>
              <a:spLocks noChangeShapeType="1"/>
            </p:cNvSpPr>
            <p:nvPr/>
          </p:nvSpPr>
          <p:spPr bwMode="auto">
            <a:xfrm>
              <a:off x="661883" y="5539127"/>
              <a:ext cx="2156" cy="15520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08" name="Line 27">
              <a:extLst>
                <a:ext uri="{FF2B5EF4-FFF2-40B4-BE49-F238E27FC236}">
                  <a16:creationId xmlns:a16="http://schemas.microsoft.com/office/drawing/2014/main" id="{E580C67C-7841-4B67-B113-AD0A5CDA2A36}"/>
                </a:ext>
              </a:extLst>
            </p:cNvPr>
            <p:cNvSpPr>
              <a:spLocks noChangeShapeType="1"/>
            </p:cNvSpPr>
            <p:nvPr/>
          </p:nvSpPr>
          <p:spPr bwMode="auto">
            <a:xfrm>
              <a:off x="1140434" y="5532660"/>
              <a:ext cx="2156" cy="15736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09" name="Line 28">
              <a:extLst>
                <a:ext uri="{FF2B5EF4-FFF2-40B4-BE49-F238E27FC236}">
                  <a16:creationId xmlns:a16="http://schemas.microsoft.com/office/drawing/2014/main" id="{4E20FB6A-D5E2-4A55-8DBE-A890CFBAD7AE}"/>
                </a:ext>
              </a:extLst>
            </p:cNvPr>
            <p:cNvSpPr>
              <a:spLocks noChangeShapeType="1"/>
            </p:cNvSpPr>
            <p:nvPr/>
          </p:nvSpPr>
          <p:spPr bwMode="auto">
            <a:xfrm>
              <a:off x="2080290" y="5539127"/>
              <a:ext cx="2156" cy="15520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10" name="Line 29">
              <a:extLst>
                <a:ext uri="{FF2B5EF4-FFF2-40B4-BE49-F238E27FC236}">
                  <a16:creationId xmlns:a16="http://schemas.microsoft.com/office/drawing/2014/main" id="{30B5F6A1-9699-4E24-9535-D79BE3EBFA54}"/>
                </a:ext>
              </a:extLst>
            </p:cNvPr>
            <p:cNvSpPr>
              <a:spLocks noChangeShapeType="1"/>
            </p:cNvSpPr>
            <p:nvPr/>
          </p:nvSpPr>
          <p:spPr bwMode="auto">
            <a:xfrm>
              <a:off x="3033081" y="5539127"/>
              <a:ext cx="2156" cy="15736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11" name="Line 30">
              <a:extLst>
                <a:ext uri="{FF2B5EF4-FFF2-40B4-BE49-F238E27FC236}">
                  <a16:creationId xmlns:a16="http://schemas.microsoft.com/office/drawing/2014/main" id="{A375A788-240F-404B-BA45-3F616EA2FAF2}"/>
                </a:ext>
              </a:extLst>
            </p:cNvPr>
            <p:cNvSpPr>
              <a:spLocks noChangeShapeType="1"/>
            </p:cNvSpPr>
            <p:nvPr/>
          </p:nvSpPr>
          <p:spPr bwMode="auto">
            <a:xfrm>
              <a:off x="3503010" y="5541283"/>
              <a:ext cx="2156" cy="1595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12" name="Line 31">
              <a:extLst>
                <a:ext uri="{FF2B5EF4-FFF2-40B4-BE49-F238E27FC236}">
                  <a16:creationId xmlns:a16="http://schemas.microsoft.com/office/drawing/2014/main" id="{AD6FA45F-C529-47AA-AE77-E989D4F31D21}"/>
                </a:ext>
              </a:extLst>
            </p:cNvPr>
            <p:cNvSpPr>
              <a:spLocks noChangeShapeType="1"/>
            </p:cNvSpPr>
            <p:nvPr/>
          </p:nvSpPr>
          <p:spPr bwMode="auto">
            <a:xfrm>
              <a:off x="3985872" y="5539127"/>
              <a:ext cx="2156" cy="15736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13" name="Line 32">
              <a:extLst>
                <a:ext uri="{FF2B5EF4-FFF2-40B4-BE49-F238E27FC236}">
                  <a16:creationId xmlns:a16="http://schemas.microsoft.com/office/drawing/2014/main" id="{D8D79EC5-DFCC-48FA-AC9B-5AA8F26ECB18}"/>
                </a:ext>
              </a:extLst>
            </p:cNvPr>
            <p:cNvSpPr>
              <a:spLocks noChangeShapeType="1"/>
            </p:cNvSpPr>
            <p:nvPr/>
          </p:nvSpPr>
          <p:spPr bwMode="auto">
            <a:xfrm>
              <a:off x="4451489" y="5539127"/>
              <a:ext cx="2156" cy="15736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14" name="Line 33">
              <a:extLst>
                <a:ext uri="{FF2B5EF4-FFF2-40B4-BE49-F238E27FC236}">
                  <a16:creationId xmlns:a16="http://schemas.microsoft.com/office/drawing/2014/main" id="{A0448EE4-7A68-412C-BF04-81040803F581}"/>
                </a:ext>
              </a:extLst>
            </p:cNvPr>
            <p:cNvSpPr>
              <a:spLocks noChangeShapeType="1"/>
            </p:cNvSpPr>
            <p:nvPr/>
          </p:nvSpPr>
          <p:spPr bwMode="auto">
            <a:xfrm>
              <a:off x="4923573" y="5541283"/>
              <a:ext cx="2156" cy="1595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15" name="Line 34">
              <a:extLst>
                <a:ext uri="{FF2B5EF4-FFF2-40B4-BE49-F238E27FC236}">
                  <a16:creationId xmlns:a16="http://schemas.microsoft.com/office/drawing/2014/main" id="{84A64129-FFFD-488B-9964-747B2044ABA9}"/>
                </a:ext>
              </a:extLst>
            </p:cNvPr>
            <p:cNvSpPr>
              <a:spLocks noChangeShapeType="1"/>
            </p:cNvSpPr>
            <p:nvPr/>
          </p:nvSpPr>
          <p:spPr bwMode="auto">
            <a:xfrm>
              <a:off x="5402124" y="5539127"/>
              <a:ext cx="2156" cy="15520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16" name="Line 35">
              <a:extLst>
                <a:ext uri="{FF2B5EF4-FFF2-40B4-BE49-F238E27FC236}">
                  <a16:creationId xmlns:a16="http://schemas.microsoft.com/office/drawing/2014/main" id="{14E79AF1-3802-48C1-BA30-1FF30229A52B}"/>
                </a:ext>
              </a:extLst>
            </p:cNvPr>
            <p:cNvSpPr>
              <a:spLocks noChangeShapeType="1"/>
            </p:cNvSpPr>
            <p:nvPr/>
          </p:nvSpPr>
          <p:spPr bwMode="auto">
            <a:xfrm>
              <a:off x="2554530" y="5539127"/>
              <a:ext cx="2156" cy="15520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17" name="Rectangle 36">
              <a:extLst>
                <a:ext uri="{FF2B5EF4-FFF2-40B4-BE49-F238E27FC236}">
                  <a16:creationId xmlns:a16="http://schemas.microsoft.com/office/drawing/2014/main" id="{CC8E40FB-43E8-4B4B-A9E9-021E7890EDB5}"/>
                </a:ext>
              </a:extLst>
            </p:cNvPr>
            <p:cNvSpPr>
              <a:spLocks noChangeArrowheads="1"/>
            </p:cNvSpPr>
            <p:nvPr/>
          </p:nvSpPr>
          <p:spPr bwMode="auto">
            <a:xfrm>
              <a:off x="230383" y="4540404"/>
              <a:ext cx="3300317" cy="15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900" b="1" dirty="0">
                  <a:solidFill>
                    <a:srgbClr val="000000"/>
                  </a:solidFill>
                  <a:cs typeface="Arial" panose="020B0604020202020204" pitchFamily="34" charset="0"/>
                </a:rPr>
                <a:t>Soybean crop calendar for most of Argentina</a:t>
              </a:r>
              <a:endParaRPr lang="en-US" altLang="en-US" sz="900" dirty="0">
                <a:cs typeface="Arial" panose="020B0604020202020204" pitchFamily="34" charset="0"/>
              </a:endParaRPr>
            </a:p>
          </p:txBody>
        </p:sp>
        <p:sp>
          <p:nvSpPr>
            <p:cNvPr id="118" name="Rectangle 37">
              <a:extLst>
                <a:ext uri="{FF2B5EF4-FFF2-40B4-BE49-F238E27FC236}">
                  <a16:creationId xmlns:a16="http://schemas.microsoft.com/office/drawing/2014/main" id="{9DA16B9C-E18E-408B-B558-3F59D0DD44BB}"/>
                </a:ext>
              </a:extLst>
            </p:cNvPr>
            <p:cNvSpPr>
              <a:spLocks noChangeArrowheads="1"/>
            </p:cNvSpPr>
            <p:nvPr/>
          </p:nvSpPr>
          <p:spPr bwMode="auto">
            <a:xfrm>
              <a:off x="1025441" y="4753615"/>
              <a:ext cx="1469599" cy="159517"/>
            </a:xfrm>
            <a:prstGeom prst="rect">
              <a:avLst/>
            </a:prstGeom>
            <a:solidFill>
              <a:srgbClr val="FFFF00"/>
            </a:solidFill>
            <a:ln w="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cs typeface="Arial" panose="020B0604020202020204" pitchFamily="34" charset="0"/>
              </a:endParaRPr>
            </a:p>
          </p:txBody>
        </p:sp>
        <p:sp>
          <p:nvSpPr>
            <p:cNvPr id="119" name="Rectangle 38">
              <a:extLst>
                <a:ext uri="{FF2B5EF4-FFF2-40B4-BE49-F238E27FC236}">
                  <a16:creationId xmlns:a16="http://schemas.microsoft.com/office/drawing/2014/main" id="{5263B966-0790-4746-8DF2-5EA7983D86C1}"/>
                </a:ext>
              </a:extLst>
            </p:cNvPr>
            <p:cNvSpPr>
              <a:spLocks noChangeArrowheads="1"/>
            </p:cNvSpPr>
            <p:nvPr/>
          </p:nvSpPr>
          <p:spPr bwMode="auto">
            <a:xfrm>
              <a:off x="1466415" y="4764411"/>
              <a:ext cx="455290" cy="14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b="1" dirty="0">
                  <a:solidFill>
                    <a:srgbClr val="000000"/>
                  </a:solidFill>
                  <a:cs typeface="Arial" panose="020B0604020202020204" pitchFamily="34" charset="0"/>
                </a:rPr>
                <a:t>PLANT</a:t>
              </a:r>
              <a:endParaRPr lang="en-US" altLang="en-US" sz="800" dirty="0">
                <a:cs typeface="Arial" panose="020B0604020202020204" pitchFamily="34" charset="0"/>
              </a:endParaRPr>
            </a:p>
          </p:txBody>
        </p:sp>
        <p:sp>
          <p:nvSpPr>
            <p:cNvPr id="120" name="Rectangle 39">
              <a:extLst>
                <a:ext uri="{FF2B5EF4-FFF2-40B4-BE49-F238E27FC236}">
                  <a16:creationId xmlns:a16="http://schemas.microsoft.com/office/drawing/2014/main" id="{559145DD-AAC4-4BAA-9828-7C04265BCF98}"/>
                </a:ext>
              </a:extLst>
            </p:cNvPr>
            <p:cNvSpPr>
              <a:spLocks noChangeArrowheads="1"/>
            </p:cNvSpPr>
            <p:nvPr/>
          </p:nvSpPr>
          <p:spPr bwMode="auto">
            <a:xfrm>
              <a:off x="3412779" y="5364211"/>
              <a:ext cx="1272636" cy="155825"/>
            </a:xfrm>
            <a:prstGeom prst="rect">
              <a:avLst/>
            </a:prstGeom>
            <a:solidFill>
              <a:srgbClr val="FFFF00"/>
            </a:solidFill>
            <a:ln w="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cs typeface="Arial" panose="020B0604020202020204" pitchFamily="34" charset="0"/>
              </a:endParaRPr>
            </a:p>
          </p:txBody>
        </p:sp>
        <p:sp>
          <p:nvSpPr>
            <p:cNvPr id="121" name="Rectangle 40">
              <a:extLst>
                <a:ext uri="{FF2B5EF4-FFF2-40B4-BE49-F238E27FC236}">
                  <a16:creationId xmlns:a16="http://schemas.microsoft.com/office/drawing/2014/main" id="{86FDB7E2-DDC3-4FF3-B180-15C052818757}"/>
                </a:ext>
              </a:extLst>
            </p:cNvPr>
            <p:cNvSpPr>
              <a:spLocks noChangeArrowheads="1"/>
            </p:cNvSpPr>
            <p:nvPr/>
          </p:nvSpPr>
          <p:spPr bwMode="auto">
            <a:xfrm>
              <a:off x="3835164" y="5376225"/>
              <a:ext cx="654078" cy="14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b="1" dirty="0">
                  <a:solidFill>
                    <a:srgbClr val="000000"/>
                  </a:solidFill>
                  <a:cs typeface="Arial" panose="020B0604020202020204" pitchFamily="34" charset="0"/>
                </a:rPr>
                <a:t>HARVEST</a:t>
              </a:r>
              <a:endParaRPr lang="en-US" altLang="en-US" sz="800" dirty="0">
                <a:cs typeface="Arial" panose="020B0604020202020204" pitchFamily="34" charset="0"/>
              </a:endParaRPr>
            </a:p>
          </p:txBody>
        </p:sp>
        <p:sp>
          <p:nvSpPr>
            <p:cNvPr id="122" name="Rectangle 41">
              <a:extLst>
                <a:ext uri="{FF2B5EF4-FFF2-40B4-BE49-F238E27FC236}">
                  <a16:creationId xmlns:a16="http://schemas.microsoft.com/office/drawing/2014/main" id="{0CF764EA-5F78-4E52-9DDF-20B5E6ED3D88}"/>
                </a:ext>
              </a:extLst>
            </p:cNvPr>
            <p:cNvSpPr>
              <a:spLocks noChangeArrowheads="1"/>
            </p:cNvSpPr>
            <p:nvPr/>
          </p:nvSpPr>
          <p:spPr bwMode="auto">
            <a:xfrm>
              <a:off x="1770964" y="4934139"/>
              <a:ext cx="1242711" cy="155206"/>
            </a:xfrm>
            <a:prstGeom prst="rect">
              <a:avLst/>
            </a:prstGeom>
            <a:solidFill>
              <a:srgbClr val="FF9494"/>
            </a:solidFill>
            <a:ln w="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cs typeface="Arial" panose="020B0604020202020204" pitchFamily="34" charset="0"/>
              </a:endParaRPr>
            </a:p>
          </p:txBody>
        </p:sp>
        <p:sp>
          <p:nvSpPr>
            <p:cNvPr id="123" name="Rectangle 42">
              <a:extLst>
                <a:ext uri="{FF2B5EF4-FFF2-40B4-BE49-F238E27FC236}">
                  <a16:creationId xmlns:a16="http://schemas.microsoft.com/office/drawing/2014/main" id="{87D39499-30C3-4FDA-8704-70A7C7C2EEC9}"/>
                </a:ext>
              </a:extLst>
            </p:cNvPr>
            <p:cNvSpPr>
              <a:spLocks noChangeArrowheads="1"/>
            </p:cNvSpPr>
            <p:nvPr/>
          </p:nvSpPr>
          <p:spPr bwMode="auto">
            <a:xfrm>
              <a:off x="2554530" y="5119564"/>
              <a:ext cx="1341258" cy="155825"/>
            </a:xfrm>
            <a:prstGeom prst="rect">
              <a:avLst/>
            </a:prstGeom>
            <a:solidFill>
              <a:srgbClr val="FF9494"/>
            </a:solidFill>
            <a:ln w="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cs typeface="Arial" panose="020B0604020202020204" pitchFamily="34" charset="0"/>
              </a:endParaRPr>
            </a:p>
          </p:txBody>
        </p:sp>
        <p:sp>
          <p:nvSpPr>
            <p:cNvPr id="124" name="Rectangle 43">
              <a:extLst>
                <a:ext uri="{FF2B5EF4-FFF2-40B4-BE49-F238E27FC236}">
                  <a16:creationId xmlns:a16="http://schemas.microsoft.com/office/drawing/2014/main" id="{6190BC25-279C-486C-AD1C-14DEDCD3163F}"/>
                </a:ext>
              </a:extLst>
            </p:cNvPr>
            <p:cNvSpPr>
              <a:spLocks noChangeArrowheads="1"/>
            </p:cNvSpPr>
            <p:nvPr/>
          </p:nvSpPr>
          <p:spPr bwMode="auto">
            <a:xfrm>
              <a:off x="3114206" y="5126685"/>
              <a:ext cx="288565" cy="14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b="1" dirty="0">
                  <a:solidFill>
                    <a:srgbClr val="000000"/>
                  </a:solidFill>
                  <a:cs typeface="Arial" panose="020B0604020202020204" pitchFamily="34" charset="0"/>
                </a:rPr>
                <a:t>FILL</a:t>
              </a:r>
              <a:endParaRPr lang="en-US" altLang="en-US" sz="800" dirty="0">
                <a:cs typeface="Arial" panose="020B0604020202020204" pitchFamily="34" charset="0"/>
              </a:endParaRPr>
            </a:p>
          </p:txBody>
        </p:sp>
        <p:sp>
          <p:nvSpPr>
            <p:cNvPr id="125" name="Rectangle 44">
              <a:extLst>
                <a:ext uri="{FF2B5EF4-FFF2-40B4-BE49-F238E27FC236}">
                  <a16:creationId xmlns:a16="http://schemas.microsoft.com/office/drawing/2014/main" id="{3640E551-BD9E-4141-BA6F-81446650F67B}"/>
                </a:ext>
              </a:extLst>
            </p:cNvPr>
            <p:cNvSpPr>
              <a:spLocks noChangeArrowheads="1"/>
            </p:cNvSpPr>
            <p:nvPr/>
          </p:nvSpPr>
          <p:spPr bwMode="auto">
            <a:xfrm>
              <a:off x="2157880" y="4939240"/>
              <a:ext cx="592091" cy="14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b="1" dirty="0">
                  <a:solidFill>
                    <a:srgbClr val="000000"/>
                  </a:solidFill>
                  <a:cs typeface="Arial" panose="020B0604020202020204" pitchFamily="34" charset="0"/>
                </a:rPr>
                <a:t>FLOWER</a:t>
              </a:r>
              <a:endParaRPr lang="en-US" altLang="en-US" sz="800" dirty="0">
                <a:cs typeface="Arial" panose="020B0604020202020204" pitchFamily="34" charset="0"/>
              </a:endParaRPr>
            </a:p>
          </p:txBody>
        </p:sp>
      </p:grpSp>
      <p:sp>
        <p:nvSpPr>
          <p:cNvPr id="126" name="Rectangle 125">
            <a:extLst>
              <a:ext uri="{FF2B5EF4-FFF2-40B4-BE49-F238E27FC236}">
                <a16:creationId xmlns:a16="http://schemas.microsoft.com/office/drawing/2014/main" id="{CE59803B-9DD3-4CE0-9007-B716D9B256FA}"/>
              </a:ext>
            </a:extLst>
          </p:cNvPr>
          <p:cNvSpPr/>
          <p:nvPr/>
        </p:nvSpPr>
        <p:spPr>
          <a:xfrm>
            <a:off x="6705601" y="5486401"/>
            <a:ext cx="699557" cy="779503"/>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6818B6B-9AB3-41BF-A09A-7190697378C0}"/>
              </a:ext>
            </a:extLst>
          </p:cNvPr>
          <p:cNvSpPr txBox="1"/>
          <p:nvPr/>
        </p:nvSpPr>
        <p:spPr>
          <a:xfrm>
            <a:off x="6761892" y="1"/>
            <a:ext cx="3553345" cy="769441"/>
          </a:xfrm>
          <a:prstGeom prst="rect">
            <a:avLst/>
          </a:prstGeom>
          <a:noFill/>
        </p:spPr>
        <p:txBody>
          <a:bodyPr wrap="none" rtlCol="0">
            <a:spAutoFit/>
          </a:bodyPr>
          <a:lstStyle/>
          <a:p>
            <a:pPr algn="ctr"/>
            <a:r>
              <a:rPr lang="en-US" sz="2400" b="1" dirty="0"/>
              <a:t>Total Precipitation (mm)</a:t>
            </a:r>
          </a:p>
          <a:p>
            <a:pPr algn="ctr"/>
            <a:r>
              <a:rPr lang="en-US" sz="2000" b="1" dirty="0"/>
              <a:t>October 1 - November 30, 2020</a:t>
            </a:r>
          </a:p>
        </p:txBody>
      </p:sp>
      <p:pic>
        <p:nvPicPr>
          <p:cNvPr id="3" name="Picture 2">
            <a:extLst>
              <a:ext uri="{FF2B5EF4-FFF2-40B4-BE49-F238E27FC236}">
                <a16:creationId xmlns:a16="http://schemas.microsoft.com/office/drawing/2014/main" id="{A9437A86-3901-4E57-8F07-4B4CA52FD9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6636" y="713816"/>
            <a:ext cx="4543764" cy="4543984"/>
          </a:xfrm>
          <a:prstGeom prst="rect">
            <a:avLst/>
          </a:prstGeom>
        </p:spPr>
      </p:pic>
      <p:sp>
        <p:nvSpPr>
          <p:cNvPr id="6" name="TextBox 5">
            <a:extLst>
              <a:ext uri="{FF2B5EF4-FFF2-40B4-BE49-F238E27FC236}">
                <a16:creationId xmlns:a16="http://schemas.microsoft.com/office/drawing/2014/main" id="{16CAE0F4-BAAF-4881-954F-DC49D02D9373}"/>
              </a:ext>
            </a:extLst>
          </p:cNvPr>
          <p:cNvSpPr txBox="1"/>
          <p:nvPr/>
        </p:nvSpPr>
        <p:spPr>
          <a:xfrm>
            <a:off x="1371600" y="-2315"/>
            <a:ext cx="4701223" cy="769441"/>
          </a:xfrm>
          <a:prstGeom prst="rect">
            <a:avLst/>
          </a:prstGeom>
          <a:noFill/>
        </p:spPr>
        <p:txBody>
          <a:bodyPr wrap="none" rtlCol="0">
            <a:spAutoFit/>
          </a:bodyPr>
          <a:lstStyle/>
          <a:p>
            <a:pPr algn="ctr"/>
            <a:r>
              <a:rPr lang="en-US" sz="2400" b="1" dirty="0"/>
              <a:t>Percent of Normal Precipitation (%)</a:t>
            </a:r>
          </a:p>
          <a:p>
            <a:pPr algn="ctr"/>
            <a:r>
              <a:rPr lang="en-US" sz="2000" b="1" dirty="0"/>
              <a:t>October 1 - November 30, 2020</a:t>
            </a:r>
          </a:p>
        </p:txBody>
      </p:sp>
      <p:pic>
        <p:nvPicPr>
          <p:cNvPr id="9" name="Picture 8">
            <a:extLst>
              <a:ext uri="{FF2B5EF4-FFF2-40B4-BE49-F238E27FC236}">
                <a16:creationId xmlns:a16="http://schemas.microsoft.com/office/drawing/2014/main" id="{8FF691C1-008F-43C7-8282-473600F849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713816"/>
            <a:ext cx="4543764" cy="4543984"/>
          </a:xfrm>
          <a:prstGeom prst="rect">
            <a:avLst/>
          </a:prstGeom>
        </p:spPr>
      </p:pic>
      <p:grpSp>
        <p:nvGrpSpPr>
          <p:cNvPr id="127" name="Group 67">
            <a:extLst>
              <a:ext uri="{FF2B5EF4-FFF2-40B4-BE49-F238E27FC236}">
                <a16:creationId xmlns:a16="http://schemas.microsoft.com/office/drawing/2014/main" id="{B0D32EFD-BCC0-43EA-9215-389038B2EEA5}"/>
              </a:ext>
            </a:extLst>
          </p:cNvPr>
          <p:cNvGrpSpPr>
            <a:grpSpLocks/>
          </p:cNvGrpSpPr>
          <p:nvPr/>
        </p:nvGrpSpPr>
        <p:grpSpPr bwMode="auto">
          <a:xfrm>
            <a:off x="76200" y="6459537"/>
            <a:ext cx="2595563" cy="398463"/>
            <a:chOff x="96" y="4080"/>
            <a:chExt cx="1635" cy="251"/>
          </a:xfrm>
        </p:grpSpPr>
        <p:sp>
          <p:nvSpPr>
            <p:cNvPr id="129" name="Text Box 68">
              <a:extLst>
                <a:ext uri="{FF2B5EF4-FFF2-40B4-BE49-F238E27FC236}">
                  <a16:creationId xmlns:a16="http://schemas.microsoft.com/office/drawing/2014/main" id="{BDDFBB52-2715-4FE1-8264-7FA59ECA5D8C}"/>
                </a:ext>
              </a:extLst>
            </p:cNvPr>
            <p:cNvSpPr txBox="1">
              <a:spLocks noChangeArrowheads="1"/>
            </p:cNvSpPr>
            <p:nvPr/>
          </p:nvSpPr>
          <p:spPr bwMode="auto">
            <a:xfrm>
              <a:off x="385" y="4080"/>
              <a:ext cx="134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003399"/>
                  </a:solidFill>
                  <a:latin typeface="Arial" charset="0"/>
                </a:rPr>
                <a:t>Agricultural Weather Assessments</a:t>
              </a:r>
            </a:p>
          </p:txBody>
        </p:sp>
        <p:pic>
          <p:nvPicPr>
            <p:cNvPr id="130" name="Picture 69" descr="USDALOGO">
              <a:extLst>
                <a:ext uri="{FF2B5EF4-FFF2-40B4-BE49-F238E27FC236}">
                  <a16:creationId xmlns:a16="http://schemas.microsoft.com/office/drawing/2014/main" id="{94969140-5918-4226-A4A3-C06DFFD93AF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 y="4107"/>
              <a:ext cx="2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 name="Text Box 70">
              <a:extLst>
                <a:ext uri="{FF2B5EF4-FFF2-40B4-BE49-F238E27FC236}">
                  <a16:creationId xmlns:a16="http://schemas.microsoft.com/office/drawing/2014/main" id="{63A64C29-2265-4D81-89A9-8C2830455515}"/>
                </a:ext>
              </a:extLst>
            </p:cNvPr>
            <p:cNvSpPr txBox="1">
              <a:spLocks noChangeArrowheads="1"/>
            </p:cNvSpPr>
            <p:nvPr/>
          </p:nvSpPr>
          <p:spPr bwMode="auto">
            <a:xfrm>
              <a:off x="387" y="4176"/>
              <a:ext cx="128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37914C"/>
                  </a:solidFill>
                  <a:latin typeface="Arial" charset="0"/>
                </a:rPr>
                <a:t>World Agricultural Outlook Board</a:t>
              </a:r>
            </a:p>
          </p:txBody>
        </p:sp>
      </p:grpSp>
    </p:spTree>
    <p:extLst>
      <p:ext uri="{BB962C8B-B14F-4D97-AF65-F5344CB8AC3E}">
        <p14:creationId xmlns:p14="http://schemas.microsoft.com/office/powerpoint/2010/main" val="3588500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62B6F4-292F-4A83-B3FC-89867072BE2B}"/>
              </a:ext>
            </a:extLst>
          </p:cNvPr>
          <p:cNvPicPr>
            <a:picLocks noChangeAspect="1"/>
          </p:cNvPicPr>
          <p:nvPr/>
        </p:nvPicPr>
        <p:blipFill>
          <a:blip r:embed="rId2"/>
          <a:stretch>
            <a:fillRect/>
          </a:stretch>
        </p:blipFill>
        <p:spPr>
          <a:xfrm>
            <a:off x="0" y="0"/>
            <a:ext cx="12192000" cy="6858000"/>
          </a:xfrm>
          <a:prstGeom prst="rect">
            <a:avLst/>
          </a:prstGeom>
        </p:spPr>
      </p:pic>
      <p:grpSp>
        <p:nvGrpSpPr>
          <p:cNvPr id="13" name="Group 67">
            <a:extLst>
              <a:ext uri="{FF2B5EF4-FFF2-40B4-BE49-F238E27FC236}">
                <a16:creationId xmlns:a16="http://schemas.microsoft.com/office/drawing/2014/main" id="{28D62E3F-A635-4DC4-98BB-69355D426F59}"/>
              </a:ext>
            </a:extLst>
          </p:cNvPr>
          <p:cNvGrpSpPr>
            <a:grpSpLocks/>
          </p:cNvGrpSpPr>
          <p:nvPr/>
        </p:nvGrpSpPr>
        <p:grpSpPr bwMode="auto">
          <a:xfrm>
            <a:off x="76200" y="6459537"/>
            <a:ext cx="2595563" cy="398463"/>
            <a:chOff x="96" y="4080"/>
            <a:chExt cx="1635" cy="251"/>
          </a:xfrm>
        </p:grpSpPr>
        <p:sp>
          <p:nvSpPr>
            <p:cNvPr id="14" name="Text Box 68">
              <a:extLst>
                <a:ext uri="{FF2B5EF4-FFF2-40B4-BE49-F238E27FC236}">
                  <a16:creationId xmlns:a16="http://schemas.microsoft.com/office/drawing/2014/main" id="{974BD38A-74DA-46E7-910F-C7304749316A}"/>
                </a:ext>
              </a:extLst>
            </p:cNvPr>
            <p:cNvSpPr txBox="1">
              <a:spLocks noChangeArrowheads="1"/>
            </p:cNvSpPr>
            <p:nvPr/>
          </p:nvSpPr>
          <p:spPr bwMode="auto">
            <a:xfrm>
              <a:off x="385" y="4080"/>
              <a:ext cx="134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003399"/>
                  </a:solidFill>
                  <a:latin typeface="Arial" charset="0"/>
                </a:rPr>
                <a:t>Agricultural Weather Assessments</a:t>
              </a:r>
            </a:p>
          </p:txBody>
        </p:sp>
        <p:pic>
          <p:nvPicPr>
            <p:cNvPr id="15" name="Picture 69" descr="USDALOGO">
              <a:extLst>
                <a:ext uri="{FF2B5EF4-FFF2-40B4-BE49-F238E27FC236}">
                  <a16:creationId xmlns:a16="http://schemas.microsoft.com/office/drawing/2014/main" id="{E3B570B4-693A-43B3-B35F-A64AAB98F5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 y="4107"/>
              <a:ext cx="2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70">
              <a:extLst>
                <a:ext uri="{FF2B5EF4-FFF2-40B4-BE49-F238E27FC236}">
                  <a16:creationId xmlns:a16="http://schemas.microsoft.com/office/drawing/2014/main" id="{DA8AEA1F-6F83-4A95-9BE6-A1859D6216CF}"/>
                </a:ext>
              </a:extLst>
            </p:cNvPr>
            <p:cNvSpPr txBox="1">
              <a:spLocks noChangeArrowheads="1"/>
            </p:cNvSpPr>
            <p:nvPr/>
          </p:nvSpPr>
          <p:spPr bwMode="auto">
            <a:xfrm>
              <a:off x="387" y="4176"/>
              <a:ext cx="128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37914C"/>
                  </a:solidFill>
                  <a:latin typeface="Arial" charset="0"/>
                </a:rPr>
                <a:t>World Agricultural Outlook Board</a:t>
              </a:r>
            </a:p>
          </p:txBody>
        </p:sp>
      </p:grpSp>
      <p:sp>
        <p:nvSpPr>
          <p:cNvPr id="17" name="Oval 16">
            <a:extLst>
              <a:ext uri="{FF2B5EF4-FFF2-40B4-BE49-F238E27FC236}">
                <a16:creationId xmlns:a16="http://schemas.microsoft.com/office/drawing/2014/main" id="{C681B303-A6F4-4FE8-ACAE-81D90E35CEBA}"/>
              </a:ext>
            </a:extLst>
          </p:cNvPr>
          <p:cNvSpPr/>
          <p:nvPr/>
        </p:nvSpPr>
        <p:spPr>
          <a:xfrm>
            <a:off x="7877765" y="4638804"/>
            <a:ext cx="471488" cy="471487"/>
          </a:xfrm>
          <a:prstGeom prst="ellipse">
            <a:avLst/>
          </a:prstGeom>
          <a:noFill/>
          <a:ln w="3810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 name="Oval 17">
            <a:extLst>
              <a:ext uri="{FF2B5EF4-FFF2-40B4-BE49-F238E27FC236}">
                <a16:creationId xmlns:a16="http://schemas.microsoft.com/office/drawing/2014/main" id="{08F4E2E1-31FD-4780-ACC1-EBB8A9DECF05}"/>
              </a:ext>
            </a:extLst>
          </p:cNvPr>
          <p:cNvSpPr/>
          <p:nvPr/>
        </p:nvSpPr>
        <p:spPr>
          <a:xfrm>
            <a:off x="11235538" y="4074160"/>
            <a:ext cx="471488" cy="471487"/>
          </a:xfrm>
          <a:prstGeom prst="ellipse">
            <a:avLst/>
          </a:prstGeom>
          <a:noFill/>
          <a:ln w="3810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TextBox 18">
            <a:extLst>
              <a:ext uri="{FF2B5EF4-FFF2-40B4-BE49-F238E27FC236}">
                <a16:creationId xmlns:a16="http://schemas.microsoft.com/office/drawing/2014/main" id="{0EAEA747-BD31-4A76-ADB7-EB99E73D7924}"/>
              </a:ext>
            </a:extLst>
          </p:cNvPr>
          <p:cNvSpPr txBox="1"/>
          <p:nvPr/>
        </p:nvSpPr>
        <p:spPr>
          <a:xfrm>
            <a:off x="7428763" y="2144879"/>
            <a:ext cx="898003" cy="338554"/>
          </a:xfrm>
          <a:prstGeom prst="rect">
            <a:avLst/>
          </a:prstGeom>
          <a:noFill/>
        </p:spPr>
        <p:txBody>
          <a:bodyPr wrap="none" rtlCol="0">
            <a:spAutoFit/>
          </a:bodyPr>
          <a:lstStyle/>
          <a:p>
            <a:r>
              <a:rPr lang="en-US" sz="1600" b="1" dirty="0">
                <a:solidFill>
                  <a:srgbClr val="990000"/>
                </a:solidFill>
              </a:rPr>
              <a:t>2010/11</a:t>
            </a:r>
          </a:p>
        </p:txBody>
      </p:sp>
      <p:cxnSp>
        <p:nvCxnSpPr>
          <p:cNvPr id="20" name="Straight Connector 19">
            <a:extLst>
              <a:ext uri="{FF2B5EF4-FFF2-40B4-BE49-F238E27FC236}">
                <a16:creationId xmlns:a16="http://schemas.microsoft.com/office/drawing/2014/main" id="{3C809801-0C3E-4A08-A4C9-765EE203928A}"/>
              </a:ext>
            </a:extLst>
          </p:cNvPr>
          <p:cNvCxnSpPr>
            <a:cxnSpLocks/>
          </p:cNvCxnSpPr>
          <p:nvPr/>
        </p:nvCxnSpPr>
        <p:spPr>
          <a:xfrm>
            <a:off x="11353800" y="2314156"/>
            <a:ext cx="117482" cy="1712826"/>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8D81031-BE70-4056-9421-859627DB9E12}"/>
              </a:ext>
            </a:extLst>
          </p:cNvPr>
          <p:cNvCxnSpPr>
            <a:cxnSpLocks/>
          </p:cNvCxnSpPr>
          <p:nvPr/>
        </p:nvCxnSpPr>
        <p:spPr>
          <a:xfrm>
            <a:off x="7918797" y="2483433"/>
            <a:ext cx="194712" cy="2120109"/>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D5F5DF2-9E08-4E1A-801C-E54443EC38CF}"/>
              </a:ext>
            </a:extLst>
          </p:cNvPr>
          <p:cNvSpPr txBox="1"/>
          <p:nvPr/>
        </p:nvSpPr>
        <p:spPr>
          <a:xfrm>
            <a:off x="2057398" y="1426024"/>
            <a:ext cx="1590885" cy="400110"/>
          </a:xfrm>
          <a:prstGeom prst="rect">
            <a:avLst/>
          </a:prstGeom>
          <a:noFill/>
        </p:spPr>
        <p:txBody>
          <a:bodyPr wrap="none" rtlCol="0">
            <a:spAutoFit/>
          </a:bodyPr>
          <a:lstStyle/>
          <a:p>
            <a:r>
              <a:rPr lang="en-US" sz="2000" b="1" dirty="0">
                <a:solidFill>
                  <a:srgbClr val="990000"/>
                </a:solidFill>
              </a:rPr>
              <a:t>La Niña Years</a:t>
            </a:r>
          </a:p>
        </p:txBody>
      </p:sp>
      <p:sp>
        <p:nvSpPr>
          <p:cNvPr id="23" name="Oval 22">
            <a:extLst>
              <a:ext uri="{FF2B5EF4-FFF2-40B4-BE49-F238E27FC236}">
                <a16:creationId xmlns:a16="http://schemas.microsoft.com/office/drawing/2014/main" id="{C436823E-811D-455E-8300-EAD430D796E5}"/>
              </a:ext>
            </a:extLst>
          </p:cNvPr>
          <p:cNvSpPr/>
          <p:nvPr/>
        </p:nvSpPr>
        <p:spPr>
          <a:xfrm>
            <a:off x="1669256" y="1447796"/>
            <a:ext cx="333714" cy="333713"/>
          </a:xfrm>
          <a:prstGeom prst="ellipse">
            <a:avLst/>
          </a:prstGeom>
          <a:noFill/>
          <a:ln w="3810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TextBox 23">
            <a:extLst>
              <a:ext uri="{FF2B5EF4-FFF2-40B4-BE49-F238E27FC236}">
                <a16:creationId xmlns:a16="http://schemas.microsoft.com/office/drawing/2014/main" id="{76B10199-7344-4859-BC3F-38494644D5D1}"/>
              </a:ext>
            </a:extLst>
          </p:cNvPr>
          <p:cNvSpPr txBox="1"/>
          <p:nvPr/>
        </p:nvSpPr>
        <p:spPr>
          <a:xfrm>
            <a:off x="9830258" y="2050689"/>
            <a:ext cx="898003" cy="338554"/>
          </a:xfrm>
          <a:prstGeom prst="rect">
            <a:avLst/>
          </a:prstGeom>
          <a:noFill/>
        </p:spPr>
        <p:txBody>
          <a:bodyPr wrap="none" rtlCol="0">
            <a:spAutoFit/>
          </a:bodyPr>
          <a:lstStyle/>
          <a:p>
            <a:r>
              <a:rPr lang="en-US" sz="1600" b="1" dirty="0">
                <a:solidFill>
                  <a:srgbClr val="990000"/>
                </a:solidFill>
              </a:rPr>
              <a:t>2017/18</a:t>
            </a:r>
          </a:p>
        </p:txBody>
      </p:sp>
      <p:sp>
        <p:nvSpPr>
          <p:cNvPr id="25" name="TextBox 24">
            <a:extLst>
              <a:ext uri="{FF2B5EF4-FFF2-40B4-BE49-F238E27FC236}">
                <a16:creationId xmlns:a16="http://schemas.microsoft.com/office/drawing/2014/main" id="{FB8D1ECC-20A4-4926-B9F2-48A6551EA674}"/>
              </a:ext>
            </a:extLst>
          </p:cNvPr>
          <p:cNvSpPr txBox="1"/>
          <p:nvPr/>
        </p:nvSpPr>
        <p:spPr>
          <a:xfrm>
            <a:off x="10904798" y="1985373"/>
            <a:ext cx="898003" cy="338554"/>
          </a:xfrm>
          <a:prstGeom prst="rect">
            <a:avLst/>
          </a:prstGeom>
          <a:noFill/>
        </p:spPr>
        <p:txBody>
          <a:bodyPr wrap="none" rtlCol="0">
            <a:spAutoFit/>
          </a:bodyPr>
          <a:lstStyle/>
          <a:p>
            <a:r>
              <a:rPr lang="en-US" sz="1600" b="1" dirty="0">
                <a:solidFill>
                  <a:srgbClr val="990000"/>
                </a:solidFill>
              </a:rPr>
              <a:t>2020/21</a:t>
            </a:r>
          </a:p>
        </p:txBody>
      </p:sp>
      <p:cxnSp>
        <p:nvCxnSpPr>
          <p:cNvPr id="26" name="Straight Connector 25">
            <a:extLst>
              <a:ext uri="{FF2B5EF4-FFF2-40B4-BE49-F238E27FC236}">
                <a16:creationId xmlns:a16="http://schemas.microsoft.com/office/drawing/2014/main" id="{EB9DA055-4776-40F3-A12F-54DD1D8F5A45}"/>
              </a:ext>
            </a:extLst>
          </p:cNvPr>
          <p:cNvCxnSpPr>
            <a:cxnSpLocks/>
          </p:cNvCxnSpPr>
          <p:nvPr/>
        </p:nvCxnSpPr>
        <p:spPr>
          <a:xfrm>
            <a:off x="10319654" y="2412126"/>
            <a:ext cx="117482" cy="1712826"/>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221AE163-9545-4973-9177-4D0C7BB1AC8D}"/>
              </a:ext>
            </a:extLst>
          </p:cNvPr>
          <p:cNvSpPr/>
          <p:nvPr/>
        </p:nvSpPr>
        <p:spPr>
          <a:xfrm>
            <a:off x="10234050" y="4193902"/>
            <a:ext cx="471488" cy="471487"/>
          </a:xfrm>
          <a:prstGeom prst="ellipse">
            <a:avLst/>
          </a:prstGeom>
          <a:noFill/>
          <a:ln w="3810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17812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www.ncdc.noaa.gov/paleo/drought/images/sst_9798_animated.gif">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3400" y="685800"/>
            <a:ext cx="11125200" cy="5673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67"/>
          <p:cNvGrpSpPr>
            <a:grpSpLocks/>
          </p:cNvGrpSpPr>
          <p:nvPr/>
        </p:nvGrpSpPr>
        <p:grpSpPr bwMode="auto">
          <a:xfrm>
            <a:off x="76200" y="6459537"/>
            <a:ext cx="2595563" cy="398463"/>
            <a:chOff x="96" y="4080"/>
            <a:chExt cx="1635" cy="251"/>
          </a:xfrm>
        </p:grpSpPr>
        <p:sp>
          <p:nvSpPr>
            <p:cNvPr id="5" name="Text Box 68"/>
            <p:cNvSpPr txBox="1">
              <a:spLocks noChangeArrowheads="1"/>
            </p:cNvSpPr>
            <p:nvPr/>
          </p:nvSpPr>
          <p:spPr bwMode="auto">
            <a:xfrm>
              <a:off x="385" y="4080"/>
              <a:ext cx="134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003399"/>
                  </a:solidFill>
                  <a:latin typeface="Arial" charset="0"/>
                </a:rPr>
                <a:t>Agricultural Weather Assessments</a:t>
              </a:r>
            </a:p>
          </p:txBody>
        </p:sp>
        <p:pic>
          <p:nvPicPr>
            <p:cNvPr id="8" name="Picture 69" descr="USD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 y="4107"/>
              <a:ext cx="2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0"/>
            <p:cNvSpPr txBox="1">
              <a:spLocks noChangeArrowheads="1"/>
            </p:cNvSpPr>
            <p:nvPr/>
          </p:nvSpPr>
          <p:spPr bwMode="auto">
            <a:xfrm>
              <a:off x="387" y="4176"/>
              <a:ext cx="128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37914C"/>
                  </a:solidFill>
                  <a:latin typeface="Arial" charset="0"/>
                </a:rPr>
                <a:t>World Agricultural Outlook Board</a:t>
              </a:r>
            </a:p>
          </p:txBody>
        </p:sp>
      </p:grpSp>
      <p:sp>
        <p:nvSpPr>
          <p:cNvPr id="10" name="TextBox 3"/>
          <p:cNvSpPr txBox="1">
            <a:spLocks noChangeArrowheads="1"/>
          </p:cNvSpPr>
          <p:nvPr/>
        </p:nvSpPr>
        <p:spPr bwMode="auto">
          <a:xfrm>
            <a:off x="4648200" y="152400"/>
            <a:ext cx="30796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dirty="0">
                <a:solidFill>
                  <a:srgbClr val="006600"/>
                </a:solidFill>
              </a:rPr>
              <a:t>What is La Niña?</a:t>
            </a:r>
          </a:p>
        </p:txBody>
      </p:sp>
      <p:sp>
        <p:nvSpPr>
          <p:cNvPr id="2" name="TextBox 1"/>
          <p:cNvSpPr txBox="1"/>
          <p:nvPr/>
        </p:nvSpPr>
        <p:spPr>
          <a:xfrm>
            <a:off x="8305800" y="6474777"/>
            <a:ext cx="1662635" cy="369332"/>
          </a:xfrm>
          <a:prstGeom prst="rect">
            <a:avLst/>
          </a:prstGeom>
          <a:noFill/>
        </p:spPr>
        <p:txBody>
          <a:bodyPr wrap="none" rtlCol="0">
            <a:spAutoFit/>
          </a:bodyPr>
          <a:lstStyle/>
          <a:p>
            <a:r>
              <a:rPr lang="en-US" b="1" dirty="0"/>
              <a:t>SOURCE: NOAA</a:t>
            </a:r>
          </a:p>
        </p:txBody>
      </p:sp>
    </p:spTree>
    <p:extLst>
      <p:ext uri="{BB962C8B-B14F-4D97-AF65-F5344CB8AC3E}">
        <p14:creationId xmlns:p14="http://schemas.microsoft.com/office/powerpoint/2010/main" val="4030284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9A1FFA63-257E-4BD6-8B60-8C0DE19EE715}"/>
              </a:ext>
            </a:extLst>
          </p:cNvPr>
          <p:cNvPicPr>
            <a:picLocks noChangeAspect="1"/>
          </p:cNvPicPr>
          <p:nvPr/>
        </p:nvPicPr>
        <p:blipFill>
          <a:blip r:embed="rId2"/>
          <a:stretch>
            <a:fillRect/>
          </a:stretch>
        </p:blipFill>
        <p:spPr>
          <a:xfrm>
            <a:off x="907082" y="0"/>
            <a:ext cx="10116572" cy="6502399"/>
          </a:xfrm>
          <a:prstGeom prst="rect">
            <a:avLst/>
          </a:prstGeom>
        </p:spPr>
      </p:pic>
      <p:sp>
        <p:nvSpPr>
          <p:cNvPr id="5" name="Oval 4">
            <a:extLst>
              <a:ext uri="{FF2B5EF4-FFF2-40B4-BE49-F238E27FC236}">
                <a16:creationId xmlns:a16="http://schemas.microsoft.com/office/drawing/2014/main" id="{C0216BC6-56CD-4836-8397-3CB7FA0382D1}"/>
              </a:ext>
            </a:extLst>
          </p:cNvPr>
          <p:cNvSpPr/>
          <p:nvPr/>
        </p:nvSpPr>
        <p:spPr>
          <a:xfrm>
            <a:off x="2558968" y="1922510"/>
            <a:ext cx="298450" cy="298450"/>
          </a:xfrm>
          <a:prstGeom prst="ellipse">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56AD2BD-FAB9-4DC5-8F56-152B8D33C1B8}"/>
              </a:ext>
            </a:extLst>
          </p:cNvPr>
          <p:cNvSpPr/>
          <p:nvPr/>
        </p:nvSpPr>
        <p:spPr>
          <a:xfrm>
            <a:off x="2913587" y="1894752"/>
            <a:ext cx="298450" cy="298450"/>
          </a:xfrm>
          <a:prstGeom prst="ellipse">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ED6A9AB-6C3B-4017-BDA5-BEDB9E068211}"/>
              </a:ext>
            </a:extLst>
          </p:cNvPr>
          <p:cNvSpPr/>
          <p:nvPr/>
        </p:nvSpPr>
        <p:spPr>
          <a:xfrm>
            <a:off x="3200062" y="1661796"/>
            <a:ext cx="298450" cy="298450"/>
          </a:xfrm>
          <a:prstGeom prst="ellipse">
            <a:avLst/>
          </a:prstGeom>
          <a:noFill/>
          <a:ln w="539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377B01B-F51F-4B2A-930A-83CA5D77FEB7}"/>
              </a:ext>
            </a:extLst>
          </p:cNvPr>
          <p:cNvSpPr/>
          <p:nvPr/>
        </p:nvSpPr>
        <p:spPr>
          <a:xfrm>
            <a:off x="5016829" y="1677688"/>
            <a:ext cx="298450" cy="298450"/>
          </a:xfrm>
          <a:prstGeom prst="ellipse">
            <a:avLst/>
          </a:prstGeom>
          <a:noFill/>
          <a:ln w="539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B7F17E6-127E-477F-8EDE-B9B7190371B3}"/>
              </a:ext>
            </a:extLst>
          </p:cNvPr>
          <p:cNvSpPr/>
          <p:nvPr/>
        </p:nvSpPr>
        <p:spPr>
          <a:xfrm>
            <a:off x="5716978" y="1496190"/>
            <a:ext cx="298450" cy="298450"/>
          </a:xfrm>
          <a:prstGeom prst="ellipse">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BEDEF0A-9109-4D02-90D9-A34C8EB32E10}"/>
              </a:ext>
            </a:extLst>
          </p:cNvPr>
          <p:cNvSpPr/>
          <p:nvPr/>
        </p:nvSpPr>
        <p:spPr>
          <a:xfrm>
            <a:off x="6041253" y="2488191"/>
            <a:ext cx="298450" cy="298450"/>
          </a:xfrm>
          <a:prstGeom prst="ellipse">
            <a:avLst/>
          </a:prstGeom>
          <a:noFill/>
          <a:ln w="539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5BA969B-970F-4D24-9F18-4D15C0236C19}"/>
              </a:ext>
            </a:extLst>
          </p:cNvPr>
          <p:cNvSpPr/>
          <p:nvPr/>
        </p:nvSpPr>
        <p:spPr>
          <a:xfrm>
            <a:off x="6833597" y="1654244"/>
            <a:ext cx="298450" cy="298450"/>
          </a:xfrm>
          <a:prstGeom prst="ellipse">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7E8FFD8-D950-4641-BA1E-F1DACB9E6E1B}"/>
              </a:ext>
            </a:extLst>
          </p:cNvPr>
          <p:cNvSpPr/>
          <p:nvPr/>
        </p:nvSpPr>
        <p:spPr>
          <a:xfrm>
            <a:off x="10369534" y="1449071"/>
            <a:ext cx="298450" cy="298450"/>
          </a:xfrm>
          <a:prstGeom prst="ellipse">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734BD95-97A6-4DB4-8EA2-6A77D2F05E9E}"/>
              </a:ext>
            </a:extLst>
          </p:cNvPr>
          <p:cNvSpPr/>
          <p:nvPr/>
        </p:nvSpPr>
        <p:spPr>
          <a:xfrm>
            <a:off x="9310386" y="2072715"/>
            <a:ext cx="298450" cy="298450"/>
          </a:xfrm>
          <a:prstGeom prst="ellipse">
            <a:avLst/>
          </a:prstGeom>
          <a:noFill/>
          <a:ln w="539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6493A77-22CF-4810-BA75-7DA75A1E6DCA}"/>
              </a:ext>
            </a:extLst>
          </p:cNvPr>
          <p:cNvSpPr/>
          <p:nvPr/>
        </p:nvSpPr>
        <p:spPr>
          <a:xfrm>
            <a:off x="7150792" y="2150130"/>
            <a:ext cx="298450" cy="298450"/>
          </a:xfrm>
          <a:prstGeom prst="ellipse">
            <a:avLst/>
          </a:prstGeom>
          <a:noFill/>
          <a:ln w="539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7FEAF5D8-B15B-48BE-91BC-5A4AC6478A33}"/>
              </a:ext>
            </a:extLst>
          </p:cNvPr>
          <p:cNvGrpSpPr/>
          <p:nvPr/>
        </p:nvGrpSpPr>
        <p:grpSpPr>
          <a:xfrm>
            <a:off x="3585357" y="2882818"/>
            <a:ext cx="2509430" cy="1508845"/>
            <a:chOff x="6852513" y="3012272"/>
            <a:chExt cx="2509430" cy="1508845"/>
          </a:xfrm>
        </p:grpSpPr>
        <p:sp>
          <p:nvSpPr>
            <p:cNvPr id="17" name="Rectangle 16">
              <a:extLst>
                <a:ext uri="{FF2B5EF4-FFF2-40B4-BE49-F238E27FC236}">
                  <a16:creationId xmlns:a16="http://schemas.microsoft.com/office/drawing/2014/main" id="{590DA223-F60F-49FF-A1B0-047A9F7AD62C}"/>
                </a:ext>
              </a:extLst>
            </p:cNvPr>
            <p:cNvSpPr/>
            <p:nvPr/>
          </p:nvSpPr>
          <p:spPr>
            <a:xfrm>
              <a:off x="6852513" y="3012272"/>
              <a:ext cx="2509430" cy="15088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3F085FC-2DC8-49BE-8710-DBE50D91035B}"/>
                </a:ext>
              </a:extLst>
            </p:cNvPr>
            <p:cNvSpPr txBox="1"/>
            <p:nvPr/>
          </p:nvSpPr>
          <p:spPr>
            <a:xfrm>
              <a:off x="6950776" y="3059431"/>
              <a:ext cx="2357633" cy="369332"/>
            </a:xfrm>
            <a:prstGeom prst="rect">
              <a:avLst/>
            </a:prstGeom>
            <a:noFill/>
          </p:spPr>
          <p:txBody>
            <a:bodyPr wrap="none" rtlCol="0">
              <a:spAutoFit/>
            </a:bodyPr>
            <a:lstStyle/>
            <a:p>
              <a:r>
                <a:rPr lang="en-US" dirty="0"/>
                <a:t>*La Niña Intensity - DJF</a:t>
              </a:r>
            </a:p>
          </p:txBody>
        </p:sp>
        <p:sp>
          <p:nvSpPr>
            <p:cNvPr id="15" name="Oval 14">
              <a:extLst>
                <a:ext uri="{FF2B5EF4-FFF2-40B4-BE49-F238E27FC236}">
                  <a16:creationId xmlns:a16="http://schemas.microsoft.com/office/drawing/2014/main" id="{0B99576D-63BB-431E-A437-6DA8CF83AAED}"/>
                </a:ext>
              </a:extLst>
            </p:cNvPr>
            <p:cNvSpPr/>
            <p:nvPr/>
          </p:nvSpPr>
          <p:spPr>
            <a:xfrm>
              <a:off x="7035776" y="3537670"/>
              <a:ext cx="298450" cy="298450"/>
            </a:xfrm>
            <a:prstGeom prst="ellipse">
              <a:avLst/>
            </a:prstGeom>
            <a:noFill/>
            <a:ln w="539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9CB78C1-FA27-4C17-8DAE-1860A6DCF406}"/>
                </a:ext>
              </a:extLst>
            </p:cNvPr>
            <p:cNvSpPr/>
            <p:nvPr/>
          </p:nvSpPr>
          <p:spPr>
            <a:xfrm>
              <a:off x="7047206" y="4033605"/>
              <a:ext cx="298450" cy="298450"/>
            </a:xfrm>
            <a:prstGeom prst="ellipse">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A10C445-0B3A-4E41-B561-0BEB15460B53}"/>
                </a:ext>
              </a:extLst>
            </p:cNvPr>
            <p:cNvSpPr txBox="1"/>
            <p:nvPr/>
          </p:nvSpPr>
          <p:spPr>
            <a:xfrm>
              <a:off x="7397816" y="3506471"/>
              <a:ext cx="1738105" cy="338554"/>
            </a:xfrm>
            <a:prstGeom prst="rect">
              <a:avLst/>
            </a:prstGeom>
            <a:noFill/>
          </p:spPr>
          <p:txBody>
            <a:bodyPr wrap="none" rtlCol="0">
              <a:spAutoFit/>
            </a:bodyPr>
            <a:lstStyle/>
            <a:p>
              <a:r>
                <a:rPr lang="en-US" sz="1600" dirty="0"/>
                <a:t>Weak (-0.5 to -1.0)</a:t>
              </a:r>
            </a:p>
          </p:txBody>
        </p:sp>
        <p:sp>
          <p:nvSpPr>
            <p:cNvPr id="19" name="TextBox 18">
              <a:extLst>
                <a:ext uri="{FF2B5EF4-FFF2-40B4-BE49-F238E27FC236}">
                  <a16:creationId xmlns:a16="http://schemas.microsoft.com/office/drawing/2014/main" id="{F02CCD35-F7FA-4A7D-A038-3DEC0353E7B6}"/>
                </a:ext>
              </a:extLst>
            </p:cNvPr>
            <p:cNvSpPr txBox="1"/>
            <p:nvPr/>
          </p:nvSpPr>
          <p:spPr>
            <a:xfrm>
              <a:off x="7397816" y="4004311"/>
              <a:ext cx="1372363" cy="338554"/>
            </a:xfrm>
            <a:prstGeom prst="rect">
              <a:avLst/>
            </a:prstGeom>
            <a:noFill/>
          </p:spPr>
          <p:txBody>
            <a:bodyPr wrap="none" rtlCol="0">
              <a:spAutoFit/>
            </a:bodyPr>
            <a:lstStyle/>
            <a:p>
              <a:r>
                <a:rPr lang="en-US" sz="1600" dirty="0"/>
                <a:t>Strong (&lt; -1.0)</a:t>
              </a:r>
            </a:p>
          </p:txBody>
        </p:sp>
      </p:grpSp>
      <p:sp>
        <p:nvSpPr>
          <p:cNvPr id="21" name="TextBox 20">
            <a:extLst>
              <a:ext uri="{FF2B5EF4-FFF2-40B4-BE49-F238E27FC236}">
                <a16:creationId xmlns:a16="http://schemas.microsoft.com/office/drawing/2014/main" id="{D410E411-2FF7-4073-AC9A-2C94151FE399}"/>
              </a:ext>
            </a:extLst>
          </p:cNvPr>
          <p:cNvSpPr txBox="1"/>
          <p:nvPr/>
        </p:nvSpPr>
        <p:spPr>
          <a:xfrm>
            <a:off x="2331144" y="6102314"/>
            <a:ext cx="7498656" cy="369332"/>
          </a:xfrm>
          <a:prstGeom prst="rect">
            <a:avLst/>
          </a:prstGeom>
          <a:noFill/>
        </p:spPr>
        <p:txBody>
          <a:bodyPr wrap="none" rtlCol="0">
            <a:spAutoFit/>
          </a:bodyPr>
          <a:lstStyle/>
          <a:p>
            <a:r>
              <a:rPr lang="en-US" dirty="0"/>
              <a:t>* Source: Climate Prediction Center December, January, and February Average</a:t>
            </a:r>
          </a:p>
        </p:txBody>
      </p:sp>
      <p:cxnSp>
        <p:nvCxnSpPr>
          <p:cNvPr id="22" name="Straight Connector 21">
            <a:extLst>
              <a:ext uri="{FF2B5EF4-FFF2-40B4-BE49-F238E27FC236}">
                <a16:creationId xmlns:a16="http://schemas.microsoft.com/office/drawing/2014/main" id="{6D0B080E-DA95-4E2C-B75F-71340FF00BFE}"/>
              </a:ext>
            </a:extLst>
          </p:cNvPr>
          <p:cNvCxnSpPr>
            <a:cxnSpLocks/>
          </p:cNvCxnSpPr>
          <p:nvPr/>
        </p:nvCxnSpPr>
        <p:spPr>
          <a:xfrm flipH="1">
            <a:off x="9682480" y="1803469"/>
            <a:ext cx="687054" cy="65017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C233006-AA46-4012-9D8E-881F7659C4C5}"/>
              </a:ext>
            </a:extLst>
          </p:cNvPr>
          <p:cNvSpPr txBox="1"/>
          <p:nvPr/>
        </p:nvSpPr>
        <p:spPr>
          <a:xfrm>
            <a:off x="7075910" y="2545716"/>
            <a:ext cx="3030894" cy="892552"/>
          </a:xfrm>
          <a:prstGeom prst="rect">
            <a:avLst/>
          </a:prstGeom>
          <a:solidFill>
            <a:schemeClr val="bg1"/>
          </a:solidFill>
          <a:ln>
            <a:solidFill>
              <a:schemeClr val="tx1"/>
            </a:solidFill>
          </a:ln>
        </p:spPr>
        <p:txBody>
          <a:bodyPr wrap="none" rtlCol="0">
            <a:spAutoFit/>
          </a:bodyPr>
          <a:lstStyle/>
          <a:p>
            <a:pPr algn="ctr"/>
            <a:r>
              <a:rPr lang="en-US" sz="2000" dirty="0"/>
              <a:t>Model Consensus Forecast:</a:t>
            </a:r>
          </a:p>
          <a:p>
            <a:pPr algn="ctr"/>
            <a:r>
              <a:rPr lang="en-US" dirty="0"/>
              <a:t>Between -1.0 and -1.5</a:t>
            </a:r>
          </a:p>
          <a:p>
            <a:pPr algn="ctr"/>
            <a:r>
              <a:rPr lang="en-US" sz="1400" dirty="0"/>
              <a:t>(CPC: November 2020)</a:t>
            </a:r>
          </a:p>
        </p:txBody>
      </p:sp>
      <p:sp>
        <p:nvSpPr>
          <p:cNvPr id="2" name="TextBox 1">
            <a:extLst>
              <a:ext uri="{FF2B5EF4-FFF2-40B4-BE49-F238E27FC236}">
                <a16:creationId xmlns:a16="http://schemas.microsoft.com/office/drawing/2014/main" id="{970B15A2-E020-4C81-BD16-033DB3740827}"/>
              </a:ext>
            </a:extLst>
          </p:cNvPr>
          <p:cNvSpPr txBox="1"/>
          <p:nvPr/>
        </p:nvSpPr>
        <p:spPr>
          <a:xfrm>
            <a:off x="4361693" y="4640184"/>
            <a:ext cx="3956019" cy="307777"/>
          </a:xfrm>
          <a:prstGeom prst="rect">
            <a:avLst/>
          </a:prstGeom>
          <a:noFill/>
        </p:spPr>
        <p:txBody>
          <a:bodyPr wrap="none" rtlCol="0">
            <a:spAutoFit/>
          </a:bodyPr>
          <a:lstStyle/>
          <a:p>
            <a:r>
              <a:rPr lang="en-US" sz="1400" dirty="0"/>
              <a:t>Yields Calculated Using PSD Updated February 2021</a:t>
            </a:r>
          </a:p>
        </p:txBody>
      </p:sp>
      <p:sp>
        <p:nvSpPr>
          <p:cNvPr id="31" name="TextBox 30">
            <a:extLst>
              <a:ext uri="{FF2B5EF4-FFF2-40B4-BE49-F238E27FC236}">
                <a16:creationId xmlns:a16="http://schemas.microsoft.com/office/drawing/2014/main" id="{1BFB9AA9-93F2-4A5B-AAEB-7FFB53046E7E}"/>
              </a:ext>
            </a:extLst>
          </p:cNvPr>
          <p:cNvSpPr txBox="1"/>
          <p:nvPr/>
        </p:nvSpPr>
        <p:spPr>
          <a:xfrm>
            <a:off x="6647274" y="1116841"/>
            <a:ext cx="652743" cy="369332"/>
          </a:xfrm>
          <a:prstGeom prst="rect">
            <a:avLst/>
          </a:prstGeom>
          <a:noFill/>
        </p:spPr>
        <p:txBody>
          <a:bodyPr wrap="none" rtlCol="0">
            <a:spAutoFit/>
          </a:bodyPr>
          <a:lstStyle/>
          <a:p>
            <a:r>
              <a:rPr lang="en-US" b="1" dirty="0">
                <a:solidFill>
                  <a:srgbClr val="C00000"/>
                </a:solidFill>
              </a:rPr>
              <a:t>2010</a:t>
            </a:r>
          </a:p>
        </p:txBody>
      </p:sp>
      <p:sp>
        <p:nvSpPr>
          <p:cNvPr id="32" name="TextBox 31">
            <a:extLst>
              <a:ext uri="{FF2B5EF4-FFF2-40B4-BE49-F238E27FC236}">
                <a16:creationId xmlns:a16="http://schemas.microsoft.com/office/drawing/2014/main" id="{5AD2A995-0E11-4B06-B049-13754A365CC4}"/>
              </a:ext>
            </a:extLst>
          </p:cNvPr>
          <p:cNvSpPr txBox="1"/>
          <p:nvPr/>
        </p:nvSpPr>
        <p:spPr>
          <a:xfrm>
            <a:off x="9070343" y="844361"/>
            <a:ext cx="652743" cy="369332"/>
          </a:xfrm>
          <a:prstGeom prst="rect">
            <a:avLst/>
          </a:prstGeom>
          <a:noFill/>
        </p:spPr>
        <p:txBody>
          <a:bodyPr wrap="none" rtlCol="0">
            <a:spAutoFit/>
          </a:bodyPr>
          <a:lstStyle/>
          <a:p>
            <a:r>
              <a:rPr lang="en-US" b="1" dirty="0">
                <a:solidFill>
                  <a:srgbClr val="C00000"/>
                </a:solidFill>
              </a:rPr>
              <a:t>2017</a:t>
            </a:r>
          </a:p>
        </p:txBody>
      </p:sp>
      <p:grpSp>
        <p:nvGrpSpPr>
          <p:cNvPr id="34" name="Group 67">
            <a:extLst>
              <a:ext uri="{FF2B5EF4-FFF2-40B4-BE49-F238E27FC236}">
                <a16:creationId xmlns:a16="http://schemas.microsoft.com/office/drawing/2014/main" id="{0D638DED-499E-4080-ABBB-EB2A2D4909BE}"/>
              </a:ext>
            </a:extLst>
          </p:cNvPr>
          <p:cNvGrpSpPr>
            <a:grpSpLocks/>
          </p:cNvGrpSpPr>
          <p:nvPr/>
        </p:nvGrpSpPr>
        <p:grpSpPr bwMode="auto">
          <a:xfrm>
            <a:off x="76200" y="6459537"/>
            <a:ext cx="2595563" cy="398463"/>
            <a:chOff x="96" y="4080"/>
            <a:chExt cx="1635" cy="251"/>
          </a:xfrm>
        </p:grpSpPr>
        <p:sp>
          <p:nvSpPr>
            <p:cNvPr id="35" name="Text Box 68">
              <a:extLst>
                <a:ext uri="{FF2B5EF4-FFF2-40B4-BE49-F238E27FC236}">
                  <a16:creationId xmlns:a16="http://schemas.microsoft.com/office/drawing/2014/main" id="{E2E4D040-E6A7-409D-866D-8FAF9DAD7FEF}"/>
                </a:ext>
              </a:extLst>
            </p:cNvPr>
            <p:cNvSpPr txBox="1">
              <a:spLocks noChangeArrowheads="1"/>
            </p:cNvSpPr>
            <p:nvPr/>
          </p:nvSpPr>
          <p:spPr bwMode="auto">
            <a:xfrm>
              <a:off x="385" y="4080"/>
              <a:ext cx="134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003399"/>
                  </a:solidFill>
                  <a:latin typeface="Arial" charset="0"/>
                </a:rPr>
                <a:t>Agricultural Weather Assessments</a:t>
              </a:r>
            </a:p>
          </p:txBody>
        </p:sp>
        <p:pic>
          <p:nvPicPr>
            <p:cNvPr id="36" name="Picture 69" descr="USDALOGO">
              <a:extLst>
                <a:ext uri="{FF2B5EF4-FFF2-40B4-BE49-F238E27FC236}">
                  <a16:creationId xmlns:a16="http://schemas.microsoft.com/office/drawing/2014/main" id="{ED7C2C59-6C3B-47C2-9044-FB612E1F15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 y="4107"/>
              <a:ext cx="2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 Box 70">
              <a:extLst>
                <a:ext uri="{FF2B5EF4-FFF2-40B4-BE49-F238E27FC236}">
                  <a16:creationId xmlns:a16="http://schemas.microsoft.com/office/drawing/2014/main" id="{AE137AB6-B328-4B8C-B2E2-A56589874A06}"/>
                </a:ext>
              </a:extLst>
            </p:cNvPr>
            <p:cNvSpPr txBox="1">
              <a:spLocks noChangeArrowheads="1"/>
            </p:cNvSpPr>
            <p:nvPr/>
          </p:nvSpPr>
          <p:spPr bwMode="auto">
            <a:xfrm>
              <a:off x="387" y="4176"/>
              <a:ext cx="128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37914C"/>
                  </a:solidFill>
                  <a:latin typeface="Arial" charset="0"/>
                </a:rPr>
                <a:t>World Agricultural Outlook Board</a:t>
              </a:r>
            </a:p>
          </p:txBody>
        </p:sp>
      </p:grpSp>
    </p:spTree>
    <p:extLst>
      <p:ext uri="{BB962C8B-B14F-4D97-AF65-F5344CB8AC3E}">
        <p14:creationId xmlns:p14="http://schemas.microsoft.com/office/powerpoint/2010/main" val="20038861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6005690D-290D-4561-B491-FAE710EB86E3}"/>
              </a:ext>
            </a:extLst>
          </p:cNvPr>
          <p:cNvPicPr>
            <a:picLocks noChangeAspect="1"/>
          </p:cNvPicPr>
          <p:nvPr/>
        </p:nvPicPr>
        <p:blipFill>
          <a:blip r:embed="rId2"/>
          <a:stretch>
            <a:fillRect/>
          </a:stretch>
        </p:blipFill>
        <p:spPr>
          <a:xfrm>
            <a:off x="914400" y="0"/>
            <a:ext cx="10116572" cy="6502400"/>
          </a:xfrm>
          <a:prstGeom prst="rect">
            <a:avLst/>
          </a:prstGeom>
        </p:spPr>
      </p:pic>
      <p:sp>
        <p:nvSpPr>
          <p:cNvPr id="6" name="Oval 5">
            <a:extLst>
              <a:ext uri="{FF2B5EF4-FFF2-40B4-BE49-F238E27FC236}">
                <a16:creationId xmlns:a16="http://schemas.microsoft.com/office/drawing/2014/main" id="{2DF71DE2-6402-43A8-BF35-7DDA84684E87}"/>
              </a:ext>
            </a:extLst>
          </p:cNvPr>
          <p:cNvSpPr/>
          <p:nvPr/>
        </p:nvSpPr>
        <p:spPr>
          <a:xfrm>
            <a:off x="2522538" y="2387148"/>
            <a:ext cx="298450" cy="298450"/>
          </a:xfrm>
          <a:prstGeom prst="ellipse">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9E57899-BBC7-4EFF-9519-9A31ABD6005F}"/>
              </a:ext>
            </a:extLst>
          </p:cNvPr>
          <p:cNvSpPr/>
          <p:nvPr/>
        </p:nvSpPr>
        <p:spPr>
          <a:xfrm>
            <a:off x="2901950" y="2286001"/>
            <a:ext cx="298450" cy="298450"/>
          </a:xfrm>
          <a:prstGeom prst="ellipse">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20AD3DA-4F27-4776-8454-0243D3E0D6CA}"/>
              </a:ext>
            </a:extLst>
          </p:cNvPr>
          <p:cNvSpPr/>
          <p:nvPr/>
        </p:nvSpPr>
        <p:spPr>
          <a:xfrm>
            <a:off x="3231776" y="2304416"/>
            <a:ext cx="298450" cy="298450"/>
          </a:xfrm>
          <a:prstGeom prst="ellipse">
            <a:avLst/>
          </a:prstGeom>
          <a:noFill/>
          <a:ln w="539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F7ED07B-6BE0-4E33-841C-8FC43ABFB45C}"/>
              </a:ext>
            </a:extLst>
          </p:cNvPr>
          <p:cNvSpPr/>
          <p:nvPr/>
        </p:nvSpPr>
        <p:spPr>
          <a:xfrm>
            <a:off x="5014740" y="1862537"/>
            <a:ext cx="298450" cy="298450"/>
          </a:xfrm>
          <a:prstGeom prst="ellipse">
            <a:avLst/>
          </a:prstGeom>
          <a:noFill/>
          <a:ln w="539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A13E5B8-FAB0-4698-B53E-C4A6F9696E04}"/>
              </a:ext>
            </a:extLst>
          </p:cNvPr>
          <p:cNvSpPr/>
          <p:nvPr/>
        </p:nvSpPr>
        <p:spPr>
          <a:xfrm>
            <a:off x="5735723" y="1893049"/>
            <a:ext cx="298450" cy="298450"/>
          </a:xfrm>
          <a:prstGeom prst="ellipse">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630A724-9D36-4AB5-9E24-521E5A4FB3D3}"/>
              </a:ext>
            </a:extLst>
          </p:cNvPr>
          <p:cNvSpPr/>
          <p:nvPr/>
        </p:nvSpPr>
        <p:spPr>
          <a:xfrm>
            <a:off x="6088421" y="1987551"/>
            <a:ext cx="298450" cy="298450"/>
          </a:xfrm>
          <a:prstGeom prst="ellipse">
            <a:avLst/>
          </a:prstGeom>
          <a:noFill/>
          <a:ln w="539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EB8E3D7-D549-444A-8D44-1F3644FB5461}"/>
              </a:ext>
            </a:extLst>
          </p:cNvPr>
          <p:cNvSpPr/>
          <p:nvPr/>
        </p:nvSpPr>
        <p:spPr>
          <a:xfrm>
            <a:off x="6833292" y="1755765"/>
            <a:ext cx="298450" cy="298450"/>
          </a:xfrm>
          <a:prstGeom prst="ellipse">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EEBC00D-E071-4CC3-8B24-F3F2F4EF910B}"/>
              </a:ext>
            </a:extLst>
          </p:cNvPr>
          <p:cNvSpPr/>
          <p:nvPr/>
        </p:nvSpPr>
        <p:spPr>
          <a:xfrm>
            <a:off x="10402203" y="1229877"/>
            <a:ext cx="298450" cy="298450"/>
          </a:xfrm>
          <a:prstGeom prst="ellipse">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2A9FD9E-8F33-41F4-B9FE-239730E35192}"/>
              </a:ext>
            </a:extLst>
          </p:cNvPr>
          <p:cNvSpPr/>
          <p:nvPr/>
        </p:nvSpPr>
        <p:spPr>
          <a:xfrm>
            <a:off x="9287927" y="1972744"/>
            <a:ext cx="298450" cy="298450"/>
          </a:xfrm>
          <a:prstGeom prst="ellipse">
            <a:avLst/>
          </a:prstGeom>
          <a:noFill/>
          <a:ln w="539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46699E3-AF17-4722-A0C9-EF674F4C97A1}"/>
              </a:ext>
            </a:extLst>
          </p:cNvPr>
          <p:cNvSpPr/>
          <p:nvPr/>
        </p:nvSpPr>
        <p:spPr>
          <a:xfrm>
            <a:off x="7173655" y="2191499"/>
            <a:ext cx="298450" cy="298450"/>
          </a:xfrm>
          <a:prstGeom prst="ellipse">
            <a:avLst/>
          </a:prstGeom>
          <a:noFill/>
          <a:ln w="539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5D16B830-7FD3-469E-BCAA-97A852559C4C}"/>
              </a:ext>
            </a:extLst>
          </p:cNvPr>
          <p:cNvGrpSpPr/>
          <p:nvPr/>
        </p:nvGrpSpPr>
        <p:grpSpPr>
          <a:xfrm>
            <a:off x="3585357" y="2882818"/>
            <a:ext cx="2509430" cy="1508845"/>
            <a:chOff x="6852513" y="3012272"/>
            <a:chExt cx="2509430" cy="1508845"/>
          </a:xfrm>
        </p:grpSpPr>
        <p:sp>
          <p:nvSpPr>
            <p:cNvPr id="25" name="Rectangle 24">
              <a:extLst>
                <a:ext uri="{FF2B5EF4-FFF2-40B4-BE49-F238E27FC236}">
                  <a16:creationId xmlns:a16="http://schemas.microsoft.com/office/drawing/2014/main" id="{9EEC6EC2-D7BE-4422-B0B4-DFE535008406}"/>
                </a:ext>
              </a:extLst>
            </p:cNvPr>
            <p:cNvSpPr/>
            <p:nvPr/>
          </p:nvSpPr>
          <p:spPr>
            <a:xfrm>
              <a:off x="6852513" y="3012272"/>
              <a:ext cx="2509430" cy="15088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A287CD7-B7E6-4020-A3E2-728E8500B795}"/>
                </a:ext>
              </a:extLst>
            </p:cNvPr>
            <p:cNvSpPr txBox="1"/>
            <p:nvPr/>
          </p:nvSpPr>
          <p:spPr>
            <a:xfrm>
              <a:off x="6950776" y="3059431"/>
              <a:ext cx="2357633" cy="369332"/>
            </a:xfrm>
            <a:prstGeom prst="rect">
              <a:avLst/>
            </a:prstGeom>
            <a:noFill/>
          </p:spPr>
          <p:txBody>
            <a:bodyPr wrap="none" rtlCol="0">
              <a:spAutoFit/>
            </a:bodyPr>
            <a:lstStyle/>
            <a:p>
              <a:r>
                <a:rPr lang="en-US" dirty="0"/>
                <a:t>*La Niña Intensity - DJF</a:t>
              </a:r>
            </a:p>
          </p:txBody>
        </p:sp>
        <p:sp>
          <p:nvSpPr>
            <p:cNvPr id="27" name="Oval 26">
              <a:extLst>
                <a:ext uri="{FF2B5EF4-FFF2-40B4-BE49-F238E27FC236}">
                  <a16:creationId xmlns:a16="http://schemas.microsoft.com/office/drawing/2014/main" id="{BC054CC3-282D-42BE-BDD7-E40E2CFF676C}"/>
                </a:ext>
              </a:extLst>
            </p:cNvPr>
            <p:cNvSpPr/>
            <p:nvPr/>
          </p:nvSpPr>
          <p:spPr>
            <a:xfrm>
              <a:off x="7035776" y="3537670"/>
              <a:ext cx="298450" cy="298450"/>
            </a:xfrm>
            <a:prstGeom prst="ellipse">
              <a:avLst/>
            </a:prstGeom>
            <a:noFill/>
            <a:ln w="539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CED5421-BF71-4EE2-A78A-8606A3C9BCCB}"/>
                </a:ext>
              </a:extLst>
            </p:cNvPr>
            <p:cNvSpPr/>
            <p:nvPr/>
          </p:nvSpPr>
          <p:spPr>
            <a:xfrm>
              <a:off x="7047206" y="4033605"/>
              <a:ext cx="298450" cy="298450"/>
            </a:xfrm>
            <a:prstGeom prst="ellipse">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9E69B12-A329-4E99-9BFB-F0D32B85E409}"/>
                </a:ext>
              </a:extLst>
            </p:cNvPr>
            <p:cNvSpPr txBox="1"/>
            <p:nvPr/>
          </p:nvSpPr>
          <p:spPr>
            <a:xfrm>
              <a:off x="7397816" y="3506471"/>
              <a:ext cx="1738105" cy="338554"/>
            </a:xfrm>
            <a:prstGeom prst="rect">
              <a:avLst/>
            </a:prstGeom>
            <a:noFill/>
          </p:spPr>
          <p:txBody>
            <a:bodyPr wrap="none" rtlCol="0">
              <a:spAutoFit/>
            </a:bodyPr>
            <a:lstStyle/>
            <a:p>
              <a:r>
                <a:rPr lang="en-US" sz="1600" dirty="0"/>
                <a:t>Weak (-0.5 to -1.0)</a:t>
              </a:r>
            </a:p>
          </p:txBody>
        </p:sp>
        <p:sp>
          <p:nvSpPr>
            <p:cNvPr id="30" name="TextBox 29">
              <a:extLst>
                <a:ext uri="{FF2B5EF4-FFF2-40B4-BE49-F238E27FC236}">
                  <a16:creationId xmlns:a16="http://schemas.microsoft.com/office/drawing/2014/main" id="{961706A9-300F-4D9C-9F6A-5F7F33E439A1}"/>
                </a:ext>
              </a:extLst>
            </p:cNvPr>
            <p:cNvSpPr txBox="1"/>
            <p:nvPr/>
          </p:nvSpPr>
          <p:spPr>
            <a:xfrm>
              <a:off x="7397816" y="4004311"/>
              <a:ext cx="1372363" cy="338554"/>
            </a:xfrm>
            <a:prstGeom prst="rect">
              <a:avLst/>
            </a:prstGeom>
            <a:noFill/>
          </p:spPr>
          <p:txBody>
            <a:bodyPr wrap="none" rtlCol="0">
              <a:spAutoFit/>
            </a:bodyPr>
            <a:lstStyle/>
            <a:p>
              <a:r>
                <a:rPr lang="en-US" sz="1600" dirty="0"/>
                <a:t>Strong (&lt; -1.0)</a:t>
              </a:r>
            </a:p>
          </p:txBody>
        </p:sp>
      </p:grpSp>
      <p:cxnSp>
        <p:nvCxnSpPr>
          <p:cNvPr id="31" name="Straight Connector 30">
            <a:extLst>
              <a:ext uri="{FF2B5EF4-FFF2-40B4-BE49-F238E27FC236}">
                <a16:creationId xmlns:a16="http://schemas.microsoft.com/office/drawing/2014/main" id="{CF6FE02C-0117-4DDD-BC4F-0369BCDE98BC}"/>
              </a:ext>
            </a:extLst>
          </p:cNvPr>
          <p:cNvCxnSpPr>
            <a:cxnSpLocks/>
          </p:cNvCxnSpPr>
          <p:nvPr/>
        </p:nvCxnSpPr>
        <p:spPr>
          <a:xfrm flipH="1">
            <a:off x="9682480" y="1528327"/>
            <a:ext cx="804731" cy="92531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3488E6C-0600-4C3A-A11C-AB979B2D51F0}"/>
              </a:ext>
            </a:extLst>
          </p:cNvPr>
          <p:cNvSpPr txBox="1"/>
          <p:nvPr/>
        </p:nvSpPr>
        <p:spPr>
          <a:xfrm>
            <a:off x="7075910" y="2545716"/>
            <a:ext cx="3030894" cy="892552"/>
          </a:xfrm>
          <a:prstGeom prst="rect">
            <a:avLst/>
          </a:prstGeom>
          <a:solidFill>
            <a:schemeClr val="bg1"/>
          </a:solidFill>
          <a:ln>
            <a:solidFill>
              <a:schemeClr val="tx1"/>
            </a:solidFill>
          </a:ln>
        </p:spPr>
        <p:txBody>
          <a:bodyPr wrap="none" rtlCol="0">
            <a:spAutoFit/>
          </a:bodyPr>
          <a:lstStyle/>
          <a:p>
            <a:pPr algn="ctr"/>
            <a:r>
              <a:rPr lang="en-US" sz="2000" dirty="0"/>
              <a:t>Model Consensus Forecast:</a:t>
            </a:r>
          </a:p>
          <a:p>
            <a:pPr algn="ctr"/>
            <a:r>
              <a:rPr lang="en-US" dirty="0"/>
              <a:t>Between -1.0 and -1.5</a:t>
            </a:r>
          </a:p>
          <a:p>
            <a:pPr algn="ctr"/>
            <a:r>
              <a:rPr lang="en-US" sz="1400" dirty="0"/>
              <a:t>(CPC: November 2020)</a:t>
            </a:r>
          </a:p>
        </p:txBody>
      </p:sp>
      <p:sp>
        <p:nvSpPr>
          <p:cNvPr id="39" name="TextBox 38">
            <a:extLst>
              <a:ext uri="{FF2B5EF4-FFF2-40B4-BE49-F238E27FC236}">
                <a16:creationId xmlns:a16="http://schemas.microsoft.com/office/drawing/2014/main" id="{44F88CDD-92DB-40CC-B6AA-9840B5051F11}"/>
              </a:ext>
            </a:extLst>
          </p:cNvPr>
          <p:cNvSpPr txBox="1"/>
          <p:nvPr/>
        </p:nvSpPr>
        <p:spPr>
          <a:xfrm>
            <a:off x="6647274" y="860545"/>
            <a:ext cx="652743" cy="369332"/>
          </a:xfrm>
          <a:prstGeom prst="rect">
            <a:avLst/>
          </a:prstGeom>
          <a:noFill/>
        </p:spPr>
        <p:txBody>
          <a:bodyPr wrap="none" rtlCol="0">
            <a:spAutoFit/>
          </a:bodyPr>
          <a:lstStyle/>
          <a:p>
            <a:r>
              <a:rPr lang="en-US" b="1" dirty="0">
                <a:solidFill>
                  <a:srgbClr val="C00000"/>
                </a:solidFill>
              </a:rPr>
              <a:t>2010</a:t>
            </a:r>
          </a:p>
        </p:txBody>
      </p:sp>
      <p:sp>
        <p:nvSpPr>
          <p:cNvPr id="40" name="TextBox 39">
            <a:extLst>
              <a:ext uri="{FF2B5EF4-FFF2-40B4-BE49-F238E27FC236}">
                <a16:creationId xmlns:a16="http://schemas.microsoft.com/office/drawing/2014/main" id="{B90AB610-CF77-409D-8BBB-BEF405B35166}"/>
              </a:ext>
            </a:extLst>
          </p:cNvPr>
          <p:cNvSpPr txBox="1"/>
          <p:nvPr/>
        </p:nvSpPr>
        <p:spPr>
          <a:xfrm>
            <a:off x="9097464" y="748087"/>
            <a:ext cx="652743" cy="369332"/>
          </a:xfrm>
          <a:prstGeom prst="rect">
            <a:avLst/>
          </a:prstGeom>
          <a:noFill/>
        </p:spPr>
        <p:txBody>
          <a:bodyPr wrap="none" rtlCol="0">
            <a:spAutoFit/>
          </a:bodyPr>
          <a:lstStyle/>
          <a:p>
            <a:r>
              <a:rPr lang="en-US" b="1" dirty="0">
                <a:solidFill>
                  <a:srgbClr val="C00000"/>
                </a:solidFill>
              </a:rPr>
              <a:t>2017</a:t>
            </a:r>
          </a:p>
        </p:txBody>
      </p:sp>
      <p:grpSp>
        <p:nvGrpSpPr>
          <p:cNvPr id="38" name="Group 67">
            <a:extLst>
              <a:ext uri="{FF2B5EF4-FFF2-40B4-BE49-F238E27FC236}">
                <a16:creationId xmlns:a16="http://schemas.microsoft.com/office/drawing/2014/main" id="{E8239CF9-55CA-40B1-B93B-B9A113B389D3}"/>
              </a:ext>
            </a:extLst>
          </p:cNvPr>
          <p:cNvGrpSpPr>
            <a:grpSpLocks/>
          </p:cNvGrpSpPr>
          <p:nvPr/>
        </p:nvGrpSpPr>
        <p:grpSpPr bwMode="auto">
          <a:xfrm>
            <a:off x="76200" y="6459537"/>
            <a:ext cx="2595563" cy="398463"/>
            <a:chOff x="96" y="4080"/>
            <a:chExt cx="1635" cy="251"/>
          </a:xfrm>
        </p:grpSpPr>
        <p:sp>
          <p:nvSpPr>
            <p:cNvPr id="42" name="Text Box 68">
              <a:extLst>
                <a:ext uri="{FF2B5EF4-FFF2-40B4-BE49-F238E27FC236}">
                  <a16:creationId xmlns:a16="http://schemas.microsoft.com/office/drawing/2014/main" id="{0A52C734-C4C9-4859-874F-73CE384807C2}"/>
                </a:ext>
              </a:extLst>
            </p:cNvPr>
            <p:cNvSpPr txBox="1">
              <a:spLocks noChangeArrowheads="1"/>
            </p:cNvSpPr>
            <p:nvPr/>
          </p:nvSpPr>
          <p:spPr bwMode="auto">
            <a:xfrm>
              <a:off x="385" y="4080"/>
              <a:ext cx="134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003399"/>
                  </a:solidFill>
                  <a:latin typeface="Arial" charset="0"/>
                </a:rPr>
                <a:t>Agricultural Weather Assessments</a:t>
              </a:r>
            </a:p>
          </p:txBody>
        </p:sp>
        <p:pic>
          <p:nvPicPr>
            <p:cNvPr id="43" name="Picture 69" descr="USDALOGO">
              <a:extLst>
                <a:ext uri="{FF2B5EF4-FFF2-40B4-BE49-F238E27FC236}">
                  <a16:creationId xmlns:a16="http://schemas.microsoft.com/office/drawing/2014/main" id="{9BCC4354-F2B3-4324-A0C0-93CD6B9FE8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 y="4107"/>
              <a:ext cx="2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 Box 70">
              <a:extLst>
                <a:ext uri="{FF2B5EF4-FFF2-40B4-BE49-F238E27FC236}">
                  <a16:creationId xmlns:a16="http://schemas.microsoft.com/office/drawing/2014/main" id="{3AF5B5A5-595C-4D50-A44B-0915D64501CA}"/>
                </a:ext>
              </a:extLst>
            </p:cNvPr>
            <p:cNvSpPr txBox="1">
              <a:spLocks noChangeArrowheads="1"/>
            </p:cNvSpPr>
            <p:nvPr/>
          </p:nvSpPr>
          <p:spPr bwMode="auto">
            <a:xfrm>
              <a:off x="387" y="4176"/>
              <a:ext cx="128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37914C"/>
                  </a:solidFill>
                  <a:latin typeface="Arial" charset="0"/>
                </a:rPr>
                <a:t>World Agricultural Outlook Board</a:t>
              </a:r>
            </a:p>
          </p:txBody>
        </p:sp>
      </p:grpSp>
      <p:sp>
        <p:nvSpPr>
          <p:cNvPr id="35" name="TextBox 34">
            <a:extLst>
              <a:ext uri="{FF2B5EF4-FFF2-40B4-BE49-F238E27FC236}">
                <a16:creationId xmlns:a16="http://schemas.microsoft.com/office/drawing/2014/main" id="{DDDFD509-0C17-4A1A-AE04-DD612A7E4238}"/>
              </a:ext>
            </a:extLst>
          </p:cNvPr>
          <p:cNvSpPr txBox="1"/>
          <p:nvPr/>
        </p:nvSpPr>
        <p:spPr>
          <a:xfrm>
            <a:off x="2331144" y="6102314"/>
            <a:ext cx="7498656" cy="369332"/>
          </a:xfrm>
          <a:prstGeom prst="rect">
            <a:avLst/>
          </a:prstGeom>
          <a:noFill/>
        </p:spPr>
        <p:txBody>
          <a:bodyPr wrap="none" rtlCol="0">
            <a:spAutoFit/>
          </a:bodyPr>
          <a:lstStyle/>
          <a:p>
            <a:r>
              <a:rPr lang="en-US" dirty="0"/>
              <a:t>* Source: Climate Prediction Center December, January, and February Average</a:t>
            </a:r>
          </a:p>
        </p:txBody>
      </p:sp>
      <p:sp>
        <p:nvSpPr>
          <p:cNvPr id="36" name="TextBox 35">
            <a:extLst>
              <a:ext uri="{FF2B5EF4-FFF2-40B4-BE49-F238E27FC236}">
                <a16:creationId xmlns:a16="http://schemas.microsoft.com/office/drawing/2014/main" id="{FFA2402D-D037-44B4-8DBA-E94B1262A373}"/>
              </a:ext>
            </a:extLst>
          </p:cNvPr>
          <p:cNvSpPr txBox="1"/>
          <p:nvPr/>
        </p:nvSpPr>
        <p:spPr>
          <a:xfrm>
            <a:off x="4361693" y="4640184"/>
            <a:ext cx="3956019" cy="307777"/>
          </a:xfrm>
          <a:prstGeom prst="rect">
            <a:avLst/>
          </a:prstGeom>
          <a:noFill/>
        </p:spPr>
        <p:txBody>
          <a:bodyPr wrap="none" rtlCol="0">
            <a:spAutoFit/>
          </a:bodyPr>
          <a:lstStyle/>
          <a:p>
            <a:r>
              <a:rPr lang="en-US" sz="1400" dirty="0"/>
              <a:t>Yields Calculated Using PSD Updated February 2021</a:t>
            </a:r>
          </a:p>
        </p:txBody>
      </p:sp>
    </p:spTree>
    <p:extLst>
      <p:ext uri="{BB962C8B-B14F-4D97-AF65-F5344CB8AC3E}">
        <p14:creationId xmlns:p14="http://schemas.microsoft.com/office/powerpoint/2010/main" val="23291277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81E195-DF48-460D-99AB-0E4085128B6A}"/>
              </a:ext>
            </a:extLst>
          </p:cNvPr>
          <p:cNvPicPr>
            <a:picLocks noChangeAspect="1"/>
          </p:cNvPicPr>
          <p:nvPr/>
        </p:nvPicPr>
        <p:blipFill>
          <a:blip r:embed="rId3"/>
          <a:stretch>
            <a:fillRect/>
          </a:stretch>
        </p:blipFill>
        <p:spPr>
          <a:xfrm>
            <a:off x="0" y="-1"/>
            <a:ext cx="12192000" cy="6858001"/>
          </a:xfrm>
          <a:prstGeom prst="rect">
            <a:avLst/>
          </a:prstGeom>
          <a:ln w="31750">
            <a:solidFill>
              <a:schemeClr val="bg1"/>
            </a:solidFill>
          </a:ln>
        </p:spPr>
      </p:pic>
      <p:sp>
        <p:nvSpPr>
          <p:cNvPr id="12" name="TextBox 11">
            <a:extLst>
              <a:ext uri="{FF2B5EF4-FFF2-40B4-BE49-F238E27FC236}">
                <a16:creationId xmlns:a16="http://schemas.microsoft.com/office/drawing/2014/main" id="{0E7E3650-9290-44FF-989A-54CA5F391FF8}"/>
              </a:ext>
            </a:extLst>
          </p:cNvPr>
          <p:cNvSpPr txBox="1"/>
          <p:nvPr/>
        </p:nvSpPr>
        <p:spPr>
          <a:xfrm>
            <a:off x="3475056" y="3530026"/>
            <a:ext cx="987771" cy="369332"/>
          </a:xfrm>
          <a:prstGeom prst="rect">
            <a:avLst/>
          </a:prstGeom>
          <a:noFill/>
        </p:spPr>
        <p:txBody>
          <a:bodyPr wrap="none" rtlCol="0">
            <a:spAutoFit/>
          </a:bodyPr>
          <a:lstStyle/>
          <a:p>
            <a:r>
              <a:rPr lang="en-US" b="1" i="1" dirty="0">
                <a:solidFill>
                  <a:srgbClr val="FF0000"/>
                </a:solidFill>
              </a:rPr>
              <a:t>2020/21</a:t>
            </a:r>
          </a:p>
        </p:txBody>
      </p:sp>
      <p:grpSp>
        <p:nvGrpSpPr>
          <p:cNvPr id="15" name="Group 14">
            <a:extLst>
              <a:ext uri="{FF2B5EF4-FFF2-40B4-BE49-F238E27FC236}">
                <a16:creationId xmlns:a16="http://schemas.microsoft.com/office/drawing/2014/main" id="{D390C99D-25A3-4E13-9704-3848AD5119FB}"/>
              </a:ext>
            </a:extLst>
          </p:cNvPr>
          <p:cNvGrpSpPr/>
          <p:nvPr/>
        </p:nvGrpSpPr>
        <p:grpSpPr>
          <a:xfrm>
            <a:off x="1763485" y="1447801"/>
            <a:ext cx="1817955" cy="1922621"/>
            <a:chOff x="1428751" y="1259681"/>
            <a:chExt cx="3170261" cy="3352784"/>
          </a:xfrm>
        </p:grpSpPr>
        <p:pic>
          <p:nvPicPr>
            <p:cNvPr id="16" name="Picture 1">
              <a:extLst>
                <a:ext uri="{FF2B5EF4-FFF2-40B4-BE49-F238E27FC236}">
                  <a16:creationId xmlns:a16="http://schemas.microsoft.com/office/drawing/2014/main" id="{79A52F59-BD5D-4BEF-9722-4EC6EF401DB3}"/>
                </a:ext>
              </a:extLst>
            </p:cNvPr>
            <p:cNvPicPr>
              <a:picLocks noChangeAspect="1"/>
            </p:cNvPicPr>
            <p:nvPr/>
          </p:nvPicPr>
          <p:blipFill>
            <a:blip r:embed="rId4" cstate="print">
              <a:extLst>
                <a:ext uri="{28A0092B-C50C-407E-A947-70E740481C1C}">
                  <a14:useLocalDpi xmlns:a14="http://schemas.microsoft.com/office/drawing/2010/main" val="0"/>
                </a:ext>
              </a:extLst>
            </a:blip>
            <a:srcRect t="6374" r="29704"/>
            <a:stretch>
              <a:fillRect/>
            </a:stretch>
          </p:blipFill>
          <p:spPr bwMode="auto">
            <a:xfrm>
              <a:off x="1428751" y="1259681"/>
              <a:ext cx="3032522" cy="330517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 name="Text Box 3">
              <a:extLst>
                <a:ext uri="{FF2B5EF4-FFF2-40B4-BE49-F238E27FC236}">
                  <a16:creationId xmlns:a16="http://schemas.microsoft.com/office/drawing/2014/main" id="{16B41C7B-A92C-4FEF-BA89-67A6908078DE}"/>
                </a:ext>
              </a:extLst>
            </p:cNvPr>
            <p:cNvSpPr txBox="1">
              <a:spLocks noChangeArrowheads="1"/>
            </p:cNvSpPr>
            <p:nvPr/>
          </p:nvSpPr>
          <p:spPr bwMode="auto">
            <a:xfrm>
              <a:off x="2890455" y="4183090"/>
              <a:ext cx="1708557" cy="42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b="1" dirty="0"/>
                <a:t>* Corn Yields</a:t>
              </a:r>
            </a:p>
          </p:txBody>
        </p:sp>
        <p:sp>
          <p:nvSpPr>
            <p:cNvPr id="18" name="TextBox 97">
              <a:extLst>
                <a:ext uri="{FF2B5EF4-FFF2-40B4-BE49-F238E27FC236}">
                  <a16:creationId xmlns:a16="http://schemas.microsoft.com/office/drawing/2014/main" id="{E4BC5B92-2964-473F-B6E9-CE41D5240ACE}"/>
                </a:ext>
              </a:extLst>
            </p:cNvPr>
            <p:cNvSpPr txBox="1">
              <a:spLocks noChangeArrowheads="1"/>
            </p:cNvSpPr>
            <p:nvPr/>
          </p:nvSpPr>
          <p:spPr bwMode="auto">
            <a:xfrm>
              <a:off x="3105543" y="3468292"/>
              <a:ext cx="489756" cy="26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 b="1" i="1">
                  <a:cs typeface="Arial" panose="020B0604020202020204" pitchFamily="34" charset="0"/>
                </a:rPr>
                <a:t>Buenos</a:t>
              </a:r>
            </a:p>
            <a:p>
              <a:pPr algn="ctr" eaLnBrk="1" hangingPunct="1">
                <a:spcBef>
                  <a:spcPct val="0"/>
                </a:spcBef>
                <a:buFontTx/>
                <a:buNone/>
              </a:pPr>
              <a:r>
                <a:rPr lang="en-US" altLang="en-US" sz="200" b="1" i="1">
                  <a:cs typeface="Arial" panose="020B0604020202020204" pitchFamily="34" charset="0"/>
                </a:rPr>
                <a:t>Aires</a:t>
              </a:r>
            </a:p>
          </p:txBody>
        </p:sp>
        <p:sp>
          <p:nvSpPr>
            <p:cNvPr id="19" name="TextBox 98">
              <a:extLst>
                <a:ext uri="{FF2B5EF4-FFF2-40B4-BE49-F238E27FC236}">
                  <a16:creationId xmlns:a16="http://schemas.microsoft.com/office/drawing/2014/main" id="{FD3ABD40-1A95-415D-A17A-1E7E7A36CC2B}"/>
                </a:ext>
              </a:extLst>
            </p:cNvPr>
            <p:cNvSpPr txBox="1">
              <a:spLocks noChangeArrowheads="1"/>
            </p:cNvSpPr>
            <p:nvPr/>
          </p:nvSpPr>
          <p:spPr bwMode="auto">
            <a:xfrm>
              <a:off x="2238431" y="3508774"/>
              <a:ext cx="534483" cy="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 b="1" i="1">
                  <a:cs typeface="Arial" panose="020B0604020202020204" pitchFamily="34" charset="0"/>
                </a:rPr>
                <a:t>La Pampa</a:t>
              </a:r>
            </a:p>
          </p:txBody>
        </p:sp>
        <p:sp>
          <p:nvSpPr>
            <p:cNvPr id="20" name="TextBox 99">
              <a:extLst>
                <a:ext uri="{FF2B5EF4-FFF2-40B4-BE49-F238E27FC236}">
                  <a16:creationId xmlns:a16="http://schemas.microsoft.com/office/drawing/2014/main" id="{F84E26B2-EFFD-41FE-9760-8F253E1A0275}"/>
                </a:ext>
              </a:extLst>
            </p:cNvPr>
            <p:cNvSpPr txBox="1">
              <a:spLocks noChangeArrowheads="1"/>
            </p:cNvSpPr>
            <p:nvPr/>
          </p:nvSpPr>
          <p:spPr bwMode="auto">
            <a:xfrm>
              <a:off x="3171984" y="2744392"/>
              <a:ext cx="436645" cy="26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 b="1" i="1">
                  <a:cs typeface="Arial" panose="020B0604020202020204" pitchFamily="34" charset="0"/>
                </a:rPr>
                <a:t>Entre</a:t>
              </a:r>
            </a:p>
            <a:p>
              <a:pPr algn="ctr" eaLnBrk="1" hangingPunct="1">
                <a:spcBef>
                  <a:spcPct val="0"/>
                </a:spcBef>
                <a:buFontTx/>
                <a:buNone/>
              </a:pPr>
              <a:r>
                <a:rPr lang="en-US" altLang="en-US" sz="200" b="1" i="1">
                  <a:cs typeface="Arial" panose="020B0604020202020204" pitchFamily="34" charset="0"/>
                </a:rPr>
                <a:t>Rios</a:t>
              </a:r>
            </a:p>
          </p:txBody>
        </p:sp>
        <p:sp>
          <p:nvSpPr>
            <p:cNvPr id="21" name="TextBox 100">
              <a:extLst>
                <a:ext uri="{FF2B5EF4-FFF2-40B4-BE49-F238E27FC236}">
                  <a16:creationId xmlns:a16="http://schemas.microsoft.com/office/drawing/2014/main" id="{E70748C3-0EC6-4260-ADA4-1FC5BC2C6217}"/>
                </a:ext>
              </a:extLst>
            </p:cNvPr>
            <p:cNvSpPr txBox="1">
              <a:spLocks noChangeArrowheads="1"/>
            </p:cNvSpPr>
            <p:nvPr/>
          </p:nvSpPr>
          <p:spPr bwMode="auto">
            <a:xfrm>
              <a:off x="2957645" y="2284812"/>
              <a:ext cx="445030" cy="26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 b="1" i="1">
                  <a:cs typeface="Arial" panose="020B0604020202020204" pitchFamily="34" charset="0"/>
                </a:rPr>
                <a:t>Santa</a:t>
              </a:r>
            </a:p>
            <a:p>
              <a:pPr algn="ctr" eaLnBrk="1" hangingPunct="1">
                <a:spcBef>
                  <a:spcPct val="0"/>
                </a:spcBef>
                <a:buFontTx/>
                <a:buNone/>
              </a:pPr>
              <a:r>
                <a:rPr lang="en-US" altLang="en-US" sz="200" b="1" i="1">
                  <a:cs typeface="Arial" panose="020B0604020202020204" pitchFamily="34" charset="0"/>
                </a:rPr>
                <a:t>Fe</a:t>
              </a:r>
            </a:p>
          </p:txBody>
        </p:sp>
        <p:sp>
          <p:nvSpPr>
            <p:cNvPr id="22" name="TextBox 101">
              <a:extLst>
                <a:ext uri="{FF2B5EF4-FFF2-40B4-BE49-F238E27FC236}">
                  <a16:creationId xmlns:a16="http://schemas.microsoft.com/office/drawing/2014/main" id="{F39E0F2D-474E-4712-8134-EC31482345A8}"/>
                </a:ext>
              </a:extLst>
            </p:cNvPr>
            <p:cNvSpPr txBox="1">
              <a:spLocks noChangeArrowheads="1"/>
            </p:cNvSpPr>
            <p:nvPr/>
          </p:nvSpPr>
          <p:spPr bwMode="auto">
            <a:xfrm>
              <a:off x="2436746" y="2619375"/>
              <a:ext cx="509326" cy="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 b="1" i="1">
                  <a:cs typeface="Arial" panose="020B0604020202020204" pitchFamily="34" charset="0"/>
                </a:rPr>
                <a:t>Cordoba</a:t>
              </a:r>
            </a:p>
          </p:txBody>
        </p:sp>
        <p:sp>
          <p:nvSpPr>
            <p:cNvPr id="23" name="TextBox 102">
              <a:extLst>
                <a:ext uri="{FF2B5EF4-FFF2-40B4-BE49-F238E27FC236}">
                  <a16:creationId xmlns:a16="http://schemas.microsoft.com/office/drawing/2014/main" id="{37BD2A3A-E99B-4FFC-B13C-C3C502696627}"/>
                </a:ext>
              </a:extLst>
            </p:cNvPr>
            <p:cNvSpPr txBox="1">
              <a:spLocks noChangeArrowheads="1"/>
            </p:cNvSpPr>
            <p:nvPr/>
          </p:nvSpPr>
          <p:spPr bwMode="auto">
            <a:xfrm>
              <a:off x="2924851" y="1884761"/>
              <a:ext cx="461804" cy="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 b="1" i="1">
                  <a:cs typeface="Arial" panose="020B0604020202020204" pitchFamily="34" charset="0"/>
                </a:rPr>
                <a:t>Chaco</a:t>
              </a:r>
            </a:p>
          </p:txBody>
        </p:sp>
        <p:sp>
          <p:nvSpPr>
            <p:cNvPr id="24" name="TextBox 104">
              <a:extLst>
                <a:ext uri="{FF2B5EF4-FFF2-40B4-BE49-F238E27FC236}">
                  <a16:creationId xmlns:a16="http://schemas.microsoft.com/office/drawing/2014/main" id="{2BB9D4A2-BA8E-438E-8087-40E4542940D0}"/>
                </a:ext>
              </a:extLst>
            </p:cNvPr>
            <p:cNvSpPr txBox="1">
              <a:spLocks noChangeArrowheads="1"/>
            </p:cNvSpPr>
            <p:nvPr/>
          </p:nvSpPr>
          <p:spPr bwMode="auto">
            <a:xfrm>
              <a:off x="2554412" y="2088359"/>
              <a:ext cx="512121" cy="322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 b="1" i="1">
                  <a:cs typeface="Arial" panose="020B0604020202020204" pitchFamily="34" charset="0"/>
                </a:rPr>
                <a:t>Santiago</a:t>
              </a:r>
            </a:p>
            <a:p>
              <a:pPr algn="ctr" eaLnBrk="1" hangingPunct="1">
                <a:spcBef>
                  <a:spcPct val="0"/>
                </a:spcBef>
                <a:buFontTx/>
                <a:buNone/>
              </a:pPr>
              <a:r>
                <a:rPr lang="en-US" altLang="en-US" sz="200" b="1" i="1">
                  <a:cs typeface="Arial" panose="020B0604020202020204" pitchFamily="34" charset="0"/>
                </a:rPr>
                <a:t>del</a:t>
              </a:r>
            </a:p>
            <a:p>
              <a:pPr algn="ctr" eaLnBrk="1" hangingPunct="1">
                <a:spcBef>
                  <a:spcPct val="0"/>
                </a:spcBef>
                <a:buFontTx/>
                <a:buNone/>
              </a:pPr>
              <a:r>
                <a:rPr lang="en-US" altLang="en-US" sz="200" b="1" i="1">
                  <a:cs typeface="Arial" panose="020B0604020202020204" pitchFamily="34" charset="0"/>
                </a:rPr>
                <a:t>Estero</a:t>
              </a:r>
            </a:p>
          </p:txBody>
        </p:sp>
        <p:sp>
          <p:nvSpPr>
            <p:cNvPr id="25" name="TextBox 105">
              <a:extLst>
                <a:ext uri="{FF2B5EF4-FFF2-40B4-BE49-F238E27FC236}">
                  <a16:creationId xmlns:a16="http://schemas.microsoft.com/office/drawing/2014/main" id="{4A536EE5-A028-4B30-A149-10B105556A9E}"/>
                </a:ext>
              </a:extLst>
            </p:cNvPr>
            <p:cNvSpPr txBox="1">
              <a:spLocks noChangeArrowheads="1"/>
            </p:cNvSpPr>
            <p:nvPr/>
          </p:nvSpPr>
          <p:spPr bwMode="auto">
            <a:xfrm>
              <a:off x="2160419" y="2988470"/>
              <a:ext cx="414282" cy="26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 b="1" i="1">
                  <a:cs typeface="Arial" panose="020B0604020202020204" pitchFamily="34" charset="0"/>
                </a:rPr>
                <a:t>San</a:t>
              </a:r>
            </a:p>
            <a:p>
              <a:pPr algn="ctr" eaLnBrk="1" hangingPunct="1">
                <a:spcBef>
                  <a:spcPct val="0"/>
                </a:spcBef>
                <a:buFontTx/>
                <a:buNone/>
              </a:pPr>
              <a:r>
                <a:rPr lang="en-US" altLang="en-US" sz="200" b="1" i="1">
                  <a:cs typeface="Arial" panose="020B0604020202020204" pitchFamily="34" charset="0"/>
                </a:rPr>
                <a:t>Luis</a:t>
              </a:r>
            </a:p>
          </p:txBody>
        </p:sp>
        <p:sp>
          <p:nvSpPr>
            <p:cNvPr id="26" name="TextBox 106">
              <a:extLst>
                <a:ext uri="{FF2B5EF4-FFF2-40B4-BE49-F238E27FC236}">
                  <a16:creationId xmlns:a16="http://schemas.microsoft.com/office/drawing/2014/main" id="{A4D47ABD-1CC0-4D66-8A2B-181DB7EADE94}"/>
                </a:ext>
              </a:extLst>
            </p:cNvPr>
            <p:cNvSpPr txBox="1">
              <a:spLocks noChangeArrowheads="1"/>
            </p:cNvSpPr>
            <p:nvPr/>
          </p:nvSpPr>
          <p:spPr bwMode="auto">
            <a:xfrm>
              <a:off x="2318333" y="1771651"/>
              <a:ext cx="428257" cy="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 b="1" i="1">
                  <a:cs typeface="Arial" panose="020B0604020202020204" pitchFamily="34" charset="0"/>
                </a:rPr>
                <a:t>Salta</a:t>
              </a:r>
            </a:p>
          </p:txBody>
        </p:sp>
        <p:sp>
          <p:nvSpPr>
            <p:cNvPr id="27" name="TextBox 111">
              <a:extLst>
                <a:ext uri="{FF2B5EF4-FFF2-40B4-BE49-F238E27FC236}">
                  <a16:creationId xmlns:a16="http://schemas.microsoft.com/office/drawing/2014/main" id="{8B5DF641-DB6E-4B9C-9C3E-B6E6460A6BF1}"/>
                </a:ext>
              </a:extLst>
            </p:cNvPr>
            <p:cNvSpPr txBox="1">
              <a:spLocks noChangeArrowheads="1"/>
            </p:cNvSpPr>
            <p:nvPr/>
          </p:nvSpPr>
          <p:spPr bwMode="auto">
            <a:xfrm>
              <a:off x="3343692" y="2209801"/>
              <a:ext cx="545666" cy="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 b="1" i="1">
                  <a:cs typeface="Arial" panose="020B0604020202020204" pitchFamily="34" charset="0"/>
                </a:rPr>
                <a:t>Corrientes</a:t>
              </a:r>
            </a:p>
          </p:txBody>
        </p:sp>
        <p:sp>
          <p:nvSpPr>
            <p:cNvPr id="28" name="TextBox 103">
              <a:extLst>
                <a:ext uri="{FF2B5EF4-FFF2-40B4-BE49-F238E27FC236}">
                  <a16:creationId xmlns:a16="http://schemas.microsoft.com/office/drawing/2014/main" id="{DC1B55F9-EE49-41F9-817F-AD71462F424A}"/>
                </a:ext>
              </a:extLst>
            </p:cNvPr>
            <p:cNvSpPr txBox="1">
              <a:spLocks noChangeArrowheads="1"/>
            </p:cNvSpPr>
            <p:nvPr/>
          </p:nvSpPr>
          <p:spPr bwMode="auto">
            <a:xfrm>
              <a:off x="3085637" y="1740694"/>
              <a:ext cx="509326" cy="24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 b="1" i="1">
                  <a:cs typeface="Arial" panose="020B0604020202020204" pitchFamily="34" charset="0"/>
                </a:rPr>
                <a:t>Form.</a:t>
              </a:r>
            </a:p>
          </p:txBody>
        </p:sp>
        <p:sp>
          <p:nvSpPr>
            <p:cNvPr id="29" name="TextBox 107">
              <a:extLst>
                <a:ext uri="{FF2B5EF4-FFF2-40B4-BE49-F238E27FC236}">
                  <a16:creationId xmlns:a16="http://schemas.microsoft.com/office/drawing/2014/main" id="{FB4E3C39-DCA1-4601-81B8-11F7B70C2968}"/>
                </a:ext>
              </a:extLst>
            </p:cNvPr>
            <p:cNvSpPr txBox="1">
              <a:spLocks noChangeArrowheads="1"/>
            </p:cNvSpPr>
            <p:nvPr/>
          </p:nvSpPr>
          <p:spPr bwMode="auto">
            <a:xfrm>
              <a:off x="2272103" y="1989536"/>
              <a:ext cx="425464" cy="24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 b="1" i="1">
                  <a:cs typeface="Arial" panose="020B0604020202020204" pitchFamily="34" charset="0"/>
                </a:rPr>
                <a:t>Tu.</a:t>
              </a:r>
            </a:p>
          </p:txBody>
        </p:sp>
      </p:grpSp>
      <p:sp>
        <p:nvSpPr>
          <p:cNvPr id="10" name="Oval 9">
            <a:extLst>
              <a:ext uri="{FF2B5EF4-FFF2-40B4-BE49-F238E27FC236}">
                <a16:creationId xmlns:a16="http://schemas.microsoft.com/office/drawing/2014/main" id="{7FAD40FA-D892-4117-B279-FAE074A64555}"/>
              </a:ext>
            </a:extLst>
          </p:cNvPr>
          <p:cNvSpPr/>
          <p:nvPr/>
        </p:nvSpPr>
        <p:spPr>
          <a:xfrm rot="155324">
            <a:off x="2441945" y="2252672"/>
            <a:ext cx="561153" cy="55590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TextBox 35">
            <a:extLst>
              <a:ext uri="{FF2B5EF4-FFF2-40B4-BE49-F238E27FC236}">
                <a16:creationId xmlns:a16="http://schemas.microsoft.com/office/drawing/2014/main" id="{1B273AC1-34F3-4D77-B96E-0AA95045F3D4}"/>
              </a:ext>
            </a:extLst>
          </p:cNvPr>
          <p:cNvSpPr txBox="1"/>
          <p:nvPr/>
        </p:nvSpPr>
        <p:spPr>
          <a:xfrm>
            <a:off x="10528366" y="3227539"/>
            <a:ext cx="987771" cy="369332"/>
          </a:xfrm>
          <a:prstGeom prst="rect">
            <a:avLst/>
          </a:prstGeom>
          <a:noFill/>
        </p:spPr>
        <p:txBody>
          <a:bodyPr wrap="none" rtlCol="0">
            <a:spAutoFit/>
          </a:bodyPr>
          <a:lstStyle/>
          <a:p>
            <a:r>
              <a:rPr lang="en-US" b="1" i="1" dirty="0">
                <a:solidFill>
                  <a:srgbClr val="006600"/>
                </a:solidFill>
              </a:rPr>
              <a:t>2017/18</a:t>
            </a:r>
          </a:p>
        </p:txBody>
      </p:sp>
      <p:sp>
        <p:nvSpPr>
          <p:cNvPr id="9" name="TextBox 8">
            <a:extLst>
              <a:ext uri="{FF2B5EF4-FFF2-40B4-BE49-F238E27FC236}">
                <a16:creationId xmlns:a16="http://schemas.microsoft.com/office/drawing/2014/main" id="{85F0B53E-75A0-4454-BBA9-8191D8500591}"/>
              </a:ext>
            </a:extLst>
          </p:cNvPr>
          <p:cNvSpPr txBox="1"/>
          <p:nvPr/>
        </p:nvSpPr>
        <p:spPr>
          <a:xfrm>
            <a:off x="4397828" y="792481"/>
            <a:ext cx="831125" cy="461665"/>
          </a:xfrm>
          <a:prstGeom prst="rect">
            <a:avLst/>
          </a:prstGeom>
          <a:noFill/>
        </p:spPr>
        <p:txBody>
          <a:bodyPr wrap="none" rtlCol="0">
            <a:spAutoFit/>
          </a:bodyPr>
          <a:lstStyle/>
          <a:p>
            <a:pPr algn="ctr"/>
            <a:r>
              <a:rPr lang="en-US" sz="1200" b="1" i="1" dirty="0"/>
              <a:t>December</a:t>
            </a:r>
          </a:p>
          <a:p>
            <a:pPr algn="ctr"/>
            <a:r>
              <a:rPr lang="en-US" sz="1200" b="1" i="1" dirty="0"/>
              <a:t>WASDE</a:t>
            </a:r>
          </a:p>
        </p:txBody>
      </p:sp>
      <p:sp>
        <p:nvSpPr>
          <p:cNvPr id="35" name="TextBox 34">
            <a:extLst>
              <a:ext uri="{FF2B5EF4-FFF2-40B4-BE49-F238E27FC236}">
                <a16:creationId xmlns:a16="http://schemas.microsoft.com/office/drawing/2014/main" id="{C72E2A17-7640-4090-889C-995D5765ECBC}"/>
              </a:ext>
            </a:extLst>
          </p:cNvPr>
          <p:cNvSpPr txBox="1"/>
          <p:nvPr/>
        </p:nvSpPr>
        <p:spPr>
          <a:xfrm>
            <a:off x="10535238" y="2057400"/>
            <a:ext cx="987771" cy="369332"/>
          </a:xfrm>
          <a:prstGeom prst="rect">
            <a:avLst/>
          </a:prstGeom>
          <a:noFill/>
        </p:spPr>
        <p:txBody>
          <a:bodyPr wrap="none" rtlCol="0">
            <a:spAutoFit/>
          </a:bodyPr>
          <a:lstStyle/>
          <a:p>
            <a:r>
              <a:rPr lang="en-US" b="1" i="1" dirty="0">
                <a:solidFill>
                  <a:srgbClr val="0033CC"/>
                </a:solidFill>
              </a:rPr>
              <a:t>2010/11</a:t>
            </a:r>
          </a:p>
        </p:txBody>
      </p:sp>
      <p:sp>
        <p:nvSpPr>
          <p:cNvPr id="5" name="TextBox 4">
            <a:extLst>
              <a:ext uri="{FF2B5EF4-FFF2-40B4-BE49-F238E27FC236}">
                <a16:creationId xmlns:a16="http://schemas.microsoft.com/office/drawing/2014/main" id="{79D14749-27E2-49CF-9788-36150C4E344B}"/>
              </a:ext>
            </a:extLst>
          </p:cNvPr>
          <p:cNvSpPr txBox="1"/>
          <p:nvPr/>
        </p:nvSpPr>
        <p:spPr>
          <a:xfrm>
            <a:off x="10439399" y="2362201"/>
            <a:ext cx="1165704" cy="584775"/>
          </a:xfrm>
          <a:prstGeom prst="rect">
            <a:avLst/>
          </a:prstGeom>
          <a:noFill/>
        </p:spPr>
        <p:txBody>
          <a:bodyPr wrap="none" rtlCol="0">
            <a:spAutoFit/>
          </a:bodyPr>
          <a:lstStyle/>
          <a:p>
            <a:r>
              <a:rPr lang="en-US" sz="1600" b="1" dirty="0">
                <a:solidFill>
                  <a:srgbClr val="0033CC"/>
                </a:solidFill>
              </a:rPr>
              <a:t>Corn: -5.1%</a:t>
            </a:r>
          </a:p>
          <a:p>
            <a:r>
              <a:rPr lang="en-US" sz="1600" b="1" dirty="0">
                <a:solidFill>
                  <a:srgbClr val="0033CC"/>
                </a:solidFill>
              </a:rPr>
              <a:t>  Soy: -2.2%</a:t>
            </a:r>
          </a:p>
        </p:txBody>
      </p:sp>
      <p:sp>
        <p:nvSpPr>
          <p:cNvPr id="40" name="TextBox 39">
            <a:extLst>
              <a:ext uri="{FF2B5EF4-FFF2-40B4-BE49-F238E27FC236}">
                <a16:creationId xmlns:a16="http://schemas.microsoft.com/office/drawing/2014/main" id="{9AE67F9B-D882-4214-9B18-65DC7FD32AD0}"/>
              </a:ext>
            </a:extLst>
          </p:cNvPr>
          <p:cNvSpPr txBox="1"/>
          <p:nvPr/>
        </p:nvSpPr>
        <p:spPr>
          <a:xfrm>
            <a:off x="10388701" y="3530026"/>
            <a:ext cx="1269899" cy="584775"/>
          </a:xfrm>
          <a:prstGeom prst="rect">
            <a:avLst/>
          </a:prstGeom>
          <a:noFill/>
        </p:spPr>
        <p:txBody>
          <a:bodyPr wrap="none" rtlCol="0">
            <a:spAutoFit/>
          </a:bodyPr>
          <a:lstStyle/>
          <a:p>
            <a:r>
              <a:rPr lang="en-US" sz="1600" b="1" dirty="0">
                <a:solidFill>
                  <a:srgbClr val="006600"/>
                </a:solidFill>
              </a:rPr>
              <a:t>Corn: -22.4%</a:t>
            </a:r>
          </a:p>
          <a:p>
            <a:r>
              <a:rPr lang="en-US" sz="1600" b="1" dirty="0">
                <a:solidFill>
                  <a:srgbClr val="006600"/>
                </a:solidFill>
              </a:rPr>
              <a:t>  Soy: -20.7%</a:t>
            </a:r>
          </a:p>
        </p:txBody>
      </p:sp>
      <p:sp>
        <p:nvSpPr>
          <p:cNvPr id="6" name="TextBox 5">
            <a:extLst>
              <a:ext uri="{FF2B5EF4-FFF2-40B4-BE49-F238E27FC236}">
                <a16:creationId xmlns:a16="http://schemas.microsoft.com/office/drawing/2014/main" id="{60324E4E-D4F5-438A-88F4-3D81020E0D3E}"/>
              </a:ext>
            </a:extLst>
          </p:cNvPr>
          <p:cNvSpPr txBox="1"/>
          <p:nvPr/>
        </p:nvSpPr>
        <p:spPr>
          <a:xfrm>
            <a:off x="10432725" y="4296324"/>
            <a:ext cx="1149674" cy="892552"/>
          </a:xfrm>
          <a:prstGeom prst="rect">
            <a:avLst/>
          </a:prstGeom>
          <a:noFill/>
        </p:spPr>
        <p:txBody>
          <a:bodyPr wrap="none" rtlCol="0">
            <a:spAutoFit/>
          </a:bodyPr>
          <a:lstStyle/>
          <a:p>
            <a:pPr algn="ctr"/>
            <a:r>
              <a:rPr lang="en-US" b="1" u="sng" dirty="0"/>
              <a:t>Sources</a:t>
            </a:r>
          </a:p>
          <a:p>
            <a:r>
              <a:rPr lang="en-US" sz="1600" b="1" dirty="0"/>
              <a:t>Corn: Bolsa</a:t>
            </a:r>
          </a:p>
          <a:p>
            <a:r>
              <a:rPr lang="en-US" sz="1600" b="1" dirty="0"/>
              <a:t>  Soy: PSD</a:t>
            </a:r>
          </a:p>
        </p:txBody>
      </p:sp>
      <p:cxnSp>
        <p:nvCxnSpPr>
          <p:cNvPr id="8" name="Straight Connector 7">
            <a:extLst>
              <a:ext uri="{FF2B5EF4-FFF2-40B4-BE49-F238E27FC236}">
                <a16:creationId xmlns:a16="http://schemas.microsoft.com/office/drawing/2014/main" id="{1DE04944-DAC6-42E9-8626-2E8ABF688ABE}"/>
              </a:ext>
            </a:extLst>
          </p:cNvPr>
          <p:cNvCxnSpPr>
            <a:cxnSpLocks/>
          </p:cNvCxnSpPr>
          <p:nvPr/>
        </p:nvCxnSpPr>
        <p:spPr>
          <a:xfrm>
            <a:off x="4023366" y="3899358"/>
            <a:ext cx="374462" cy="90124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7" name="Group 67">
            <a:extLst>
              <a:ext uri="{FF2B5EF4-FFF2-40B4-BE49-F238E27FC236}">
                <a16:creationId xmlns:a16="http://schemas.microsoft.com/office/drawing/2014/main" id="{DDFE3D9C-4CC1-4AF7-BE72-6FB73C04D3D3}"/>
              </a:ext>
            </a:extLst>
          </p:cNvPr>
          <p:cNvGrpSpPr>
            <a:grpSpLocks/>
          </p:cNvGrpSpPr>
          <p:nvPr/>
        </p:nvGrpSpPr>
        <p:grpSpPr bwMode="auto">
          <a:xfrm>
            <a:off x="76200" y="6459537"/>
            <a:ext cx="2595563" cy="398463"/>
            <a:chOff x="96" y="4080"/>
            <a:chExt cx="1635" cy="251"/>
          </a:xfrm>
        </p:grpSpPr>
        <p:sp>
          <p:nvSpPr>
            <p:cNvPr id="38" name="Text Box 68">
              <a:extLst>
                <a:ext uri="{FF2B5EF4-FFF2-40B4-BE49-F238E27FC236}">
                  <a16:creationId xmlns:a16="http://schemas.microsoft.com/office/drawing/2014/main" id="{60CCA9F0-DFA5-4B69-B72D-1F1CECE3E297}"/>
                </a:ext>
              </a:extLst>
            </p:cNvPr>
            <p:cNvSpPr txBox="1">
              <a:spLocks noChangeArrowheads="1"/>
            </p:cNvSpPr>
            <p:nvPr/>
          </p:nvSpPr>
          <p:spPr bwMode="auto">
            <a:xfrm>
              <a:off x="385" y="4080"/>
              <a:ext cx="134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003399"/>
                  </a:solidFill>
                  <a:latin typeface="Arial" charset="0"/>
                </a:rPr>
                <a:t>Agricultural Weather Assessments</a:t>
              </a:r>
            </a:p>
          </p:txBody>
        </p:sp>
        <p:pic>
          <p:nvPicPr>
            <p:cNvPr id="39" name="Picture 69" descr="USDALOGO">
              <a:extLst>
                <a:ext uri="{FF2B5EF4-FFF2-40B4-BE49-F238E27FC236}">
                  <a16:creationId xmlns:a16="http://schemas.microsoft.com/office/drawing/2014/main" id="{31D2F2E1-03E4-457A-8D35-0807112C7C9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 y="4107"/>
              <a:ext cx="2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 Box 70">
              <a:extLst>
                <a:ext uri="{FF2B5EF4-FFF2-40B4-BE49-F238E27FC236}">
                  <a16:creationId xmlns:a16="http://schemas.microsoft.com/office/drawing/2014/main" id="{C9BCC6CD-FCE9-4A7C-8EBE-C9394195AA33}"/>
                </a:ext>
              </a:extLst>
            </p:cNvPr>
            <p:cNvSpPr txBox="1">
              <a:spLocks noChangeArrowheads="1"/>
            </p:cNvSpPr>
            <p:nvPr/>
          </p:nvSpPr>
          <p:spPr bwMode="auto">
            <a:xfrm>
              <a:off x="387" y="4176"/>
              <a:ext cx="128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37914C"/>
                  </a:solidFill>
                  <a:latin typeface="Arial" charset="0"/>
                </a:rPr>
                <a:t>World Agricultural Outlook Board</a:t>
              </a:r>
            </a:p>
          </p:txBody>
        </p:sp>
      </p:grpSp>
      <p:sp>
        <p:nvSpPr>
          <p:cNvPr id="33" name="TextBox 32">
            <a:extLst>
              <a:ext uri="{FF2B5EF4-FFF2-40B4-BE49-F238E27FC236}">
                <a16:creationId xmlns:a16="http://schemas.microsoft.com/office/drawing/2014/main" id="{36A09D12-845B-40CE-B4A3-6F3C3A8A70A6}"/>
              </a:ext>
            </a:extLst>
          </p:cNvPr>
          <p:cNvSpPr txBox="1"/>
          <p:nvPr/>
        </p:nvSpPr>
        <p:spPr>
          <a:xfrm>
            <a:off x="8231562" y="1299865"/>
            <a:ext cx="978153" cy="646331"/>
          </a:xfrm>
          <a:prstGeom prst="rect">
            <a:avLst/>
          </a:prstGeom>
          <a:noFill/>
        </p:spPr>
        <p:txBody>
          <a:bodyPr wrap="none" rtlCol="0">
            <a:spAutoFit/>
          </a:bodyPr>
          <a:lstStyle/>
          <a:p>
            <a:pPr algn="ctr"/>
            <a:r>
              <a:rPr lang="en-US" b="1" i="1" dirty="0"/>
              <a:t>30-year</a:t>
            </a:r>
          </a:p>
          <a:p>
            <a:pPr algn="ctr"/>
            <a:r>
              <a:rPr lang="en-US" b="1" i="1" dirty="0"/>
              <a:t>Average</a:t>
            </a:r>
          </a:p>
        </p:txBody>
      </p:sp>
      <p:sp>
        <p:nvSpPr>
          <p:cNvPr id="4" name="Freeform: Shape 3">
            <a:extLst>
              <a:ext uri="{FF2B5EF4-FFF2-40B4-BE49-F238E27FC236}">
                <a16:creationId xmlns:a16="http://schemas.microsoft.com/office/drawing/2014/main" id="{901FF2DD-8D38-4789-AD99-A1E761C590A3}"/>
              </a:ext>
            </a:extLst>
          </p:cNvPr>
          <p:cNvSpPr/>
          <p:nvPr/>
        </p:nvSpPr>
        <p:spPr>
          <a:xfrm>
            <a:off x="4821713" y="4448718"/>
            <a:ext cx="1445731" cy="406915"/>
          </a:xfrm>
          <a:custGeom>
            <a:avLst/>
            <a:gdLst>
              <a:gd name="connsiteX0" fmla="*/ 0 w 1375834"/>
              <a:gd name="connsiteY0" fmla="*/ 406915 h 406915"/>
              <a:gd name="connsiteX1" fmla="*/ 0 w 1375834"/>
              <a:gd name="connsiteY1" fmla="*/ 406915 h 406915"/>
              <a:gd name="connsiteX2" fmla="*/ 33867 w 1375834"/>
              <a:gd name="connsiteY2" fmla="*/ 389982 h 406915"/>
              <a:gd name="connsiteX3" fmla="*/ 63500 w 1375834"/>
              <a:gd name="connsiteY3" fmla="*/ 381515 h 406915"/>
              <a:gd name="connsiteX4" fmla="*/ 88900 w 1375834"/>
              <a:gd name="connsiteY4" fmla="*/ 364582 h 406915"/>
              <a:gd name="connsiteX5" fmla="*/ 101600 w 1375834"/>
              <a:gd name="connsiteY5" fmla="*/ 356115 h 406915"/>
              <a:gd name="connsiteX6" fmla="*/ 114300 w 1375834"/>
              <a:gd name="connsiteY6" fmla="*/ 351882 h 406915"/>
              <a:gd name="connsiteX7" fmla="*/ 127000 w 1375834"/>
              <a:gd name="connsiteY7" fmla="*/ 343415 h 406915"/>
              <a:gd name="connsiteX8" fmla="*/ 211667 w 1375834"/>
              <a:gd name="connsiteY8" fmla="*/ 334949 h 406915"/>
              <a:gd name="connsiteX9" fmla="*/ 287867 w 1375834"/>
              <a:gd name="connsiteY9" fmla="*/ 339182 h 406915"/>
              <a:gd name="connsiteX10" fmla="*/ 313267 w 1375834"/>
              <a:gd name="connsiteY10" fmla="*/ 347649 h 406915"/>
              <a:gd name="connsiteX11" fmla="*/ 317500 w 1375834"/>
              <a:gd name="connsiteY11" fmla="*/ 334949 h 406915"/>
              <a:gd name="connsiteX12" fmla="*/ 338667 w 1375834"/>
              <a:gd name="connsiteY12" fmla="*/ 309549 h 406915"/>
              <a:gd name="connsiteX13" fmla="*/ 347134 w 1375834"/>
              <a:gd name="connsiteY13" fmla="*/ 296849 h 406915"/>
              <a:gd name="connsiteX14" fmla="*/ 351367 w 1375834"/>
              <a:gd name="connsiteY14" fmla="*/ 267215 h 406915"/>
              <a:gd name="connsiteX15" fmla="*/ 355600 w 1375834"/>
              <a:gd name="connsiteY15" fmla="*/ 254515 h 406915"/>
              <a:gd name="connsiteX16" fmla="*/ 368300 w 1375834"/>
              <a:gd name="connsiteY16" fmla="*/ 246049 h 406915"/>
              <a:gd name="connsiteX17" fmla="*/ 372534 w 1375834"/>
              <a:gd name="connsiteY17" fmla="*/ 233349 h 406915"/>
              <a:gd name="connsiteX18" fmla="*/ 376767 w 1375834"/>
              <a:gd name="connsiteY18" fmla="*/ 216415 h 406915"/>
              <a:gd name="connsiteX19" fmla="*/ 389467 w 1375834"/>
              <a:gd name="connsiteY19" fmla="*/ 212182 h 406915"/>
              <a:gd name="connsiteX20" fmla="*/ 410634 w 1375834"/>
              <a:gd name="connsiteY20" fmla="*/ 207949 h 406915"/>
              <a:gd name="connsiteX21" fmla="*/ 482600 w 1375834"/>
              <a:gd name="connsiteY21" fmla="*/ 216415 h 406915"/>
              <a:gd name="connsiteX22" fmla="*/ 508000 w 1375834"/>
              <a:gd name="connsiteY22" fmla="*/ 224882 h 406915"/>
              <a:gd name="connsiteX23" fmla="*/ 723900 w 1375834"/>
              <a:gd name="connsiteY23" fmla="*/ 220649 h 406915"/>
              <a:gd name="connsiteX24" fmla="*/ 749300 w 1375834"/>
              <a:gd name="connsiteY24" fmla="*/ 207949 h 406915"/>
              <a:gd name="connsiteX25" fmla="*/ 795867 w 1375834"/>
              <a:gd name="connsiteY25" fmla="*/ 195249 h 406915"/>
              <a:gd name="connsiteX26" fmla="*/ 808567 w 1375834"/>
              <a:gd name="connsiteY26" fmla="*/ 191015 h 406915"/>
              <a:gd name="connsiteX27" fmla="*/ 817034 w 1375834"/>
              <a:gd name="connsiteY27" fmla="*/ 178315 h 406915"/>
              <a:gd name="connsiteX28" fmla="*/ 842434 w 1375834"/>
              <a:gd name="connsiteY28" fmla="*/ 165615 h 406915"/>
              <a:gd name="connsiteX29" fmla="*/ 867834 w 1375834"/>
              <a:gd name="connsiteY29" fmla="*/ 144449 h 406915"/>
              <a:gd name="connsiteX30" fmla="*/ 880534 w 1375834"/>
              <a:gd name="connsiteY30" fmla="*/ 140215 h 406915"/>
              <a:gd name="connsiteX31" fmla="*/ 889000 w 1375834"/>
              <a:gd name="connsiteY31" fmla="*/ 127515 h 406915"/>
              <a:gd name="connsiteX32" fmla="*/ 931334 w 1375834"/>
              <a:gd name="connsiteY32" fmla="*/ 114815 h 406915"/>
              <a:gd name="connsiteX33" fmla="*/ 1075267 w 1375834"/>
              <a:gd name="connsiteY33" fmla="*/ 110582 h 406915"/>
              <a:gd name="connsiteX34" fmla="*/ 1121834 w 1375834"/>
              <a:gd name="connsiteY34" fmla="*/ 106349 h 406915"/>
              <a:gd name="connsiteX35" fmla="*/ 1147234 w 1375834"/>
              <a:gd name="connsiteY35" fmla="*/ 97882 h 406915"/>
              <a:gd name="connsiteX36" fmla="*/ 1189567 w 1375834"/>
              <a:gd name="connsiteY36" fmla="*/ 55549 h 406915"/>
              <a:gd name="connsiteX37" fmla="*/ 1202267 w 1375834"/>
              <a:gd name="connsiteY37" fmla="*/ 47082 h 406915"/>
              <a:gd name="connsiteX38" fmla="*/ 1210734 w 1375834"/>
              <a:gd name="connsiteY38" fmla="*/ 34382 h 406915"/>
              <a:gd name="connsiteX39" fmla="*/ 1248834 w 1375834"/>
              <a:gd name="connsiteY39" fmla="*/ 17449 h 406915"/>
              <a:gd name="connsiteX40" fmla="*/ 1261534 w 1375834"/>
              <a:gd name="connsiteY40" fmla="*/ 13215 h 406915"/>
              <a:gd name="connsiteX41" fmla="*/ 1295400 w 1375834"/>
              <a:gd name="connsiteY41" fmla="*/ 4749 h 406915"/>
              <a:gd name="connsiteX42" fmla="*/ 1308100 w 1375834"/>
              <a:gd name="connsiteY42" fmla="*/ 515 h 406915"/>
              <a:gd name="connsiteX43" fmla="*/ 1367367 w 1375834"/>
              <a:gd name="connsiteY43" fmla="*/ 515 h 406915"/>
              <a:gd name="connsiteX44" fmla="*/ 1375834 w 1375834"/>
              <a:gd name="connsiteY44" fmla="*/ 515 h 40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75834" h="406915">
                <a:moveTo>
                  <a:pt x="0" y="406915"/>
                </a:moveTo>
                <a:lnTo>
                  <a:pt x="0" y="406915"/>
                </a:lnTo>
                <a:cubicBezTo>
                  <a:pt x="11289" y="401271"/>
                  <a:pt x="22216" y="394836"/>
                  <a:pt x="33867" y="389982"/>
                </a:cubicBezTo>
                <a:cubicBezTo>
                  <a:pt x="42647" y="386324"/>
                  <a:pt x="54855" y="386318"/>
                  <a:pt x="63500" y="381515"/>
                </a:cubicBezTo>
                <a:cubicBezTo>
                  <a:pt x="72395" y="376573"/>
                  <a:pt x="80433" y="370226"/>
                  <a:pt x="88900" y="364582"/>
                </a:cubicBezTo>
                <a:cubicBezTo>
                  <a:pt x="93133" y="361760"/>
                  <a:pt x="96773" y="357724"/>
                  <a:pt x="101600" y="356115"/>
                </a:cubicBezTo>
                <a:lnTo>
                  <a:pt x="114300" y="351882"/>
                </a:lnTo>
                <a:cubicBezTo>
                  <a:pt x="118533" y="349060"/>
                  <a:pt x="122449" y="345690"/>
                  <a:pt x="127000" y="343415"/>
                </a:cubicBezTo>
                <a:cubicBezTo>
                  <a:pt x="149085" y="332372"/>
                  <a:pt x="207473" y="335196"/>
                  <a:pt x="211667" y="334949"/>
                </a:cubicBezTo>
                <a:cubicBezTo>
                  <a:pt x="237067" y="336360"/>
                  <a:pt x="262624" y="336027"/>
                  <a:pt x="287867" y="339182"/>
                </a:cubicBezTo>
                <a:cubicBezTo>
                  <a:pt x="296723" y="340289"/>
                  <a:pt x="313267" y="347649"/>
                  <a:pt x="313267" y="347649"/>
                </a:cubicBezTo>
                <a:cubicBezTo>
                  <a:pt x="314678" y="343416"/>
                  <a:pt x="315504" y="338940"/>
                  <a:pt x="317500" y="334949"/>
                </a:cubicBezTo>
                <a:cubicBezTo>
                  <a:pt x="325382" y="319185"/>
                  <a:pt x="326965" y="323591"/>
                  <a:pt x="338667" y="309549"/>
                </a:cubicBezTo>
                <a:cubicBezTo>
                  <a:pt x="341924" y="305640"/>
                  <a:pt x="344312" y="301082"/>
                  <a:pt x="347134" y="296849"/>
                </a:cubicBezTo>
                <a:cubicBezTo>
                  <a:pt x="348545" y="286971"/>
                  <a:pt x="349410" y="277000"/>
                  <a:pt x="351367" y="267215"/>
                </a:cubicBezTo>
                <a:cubicBezTo>
                  <a:pt x="352242" y="262839"/>
                  <a:pt x="352812" y="257999"/>
                  <a:pt x="355600" y="254515"/>
                </a:cubicBezTo>
                <a:cubicBezTo>
                  <a:pt x="358778" y="250542"/>
                  <a:pt x="364067" y="248871"/>
                  <a:pt x="368300" y="246049"/>
                </a:cubicBezTo>
                <a:cubicBezTo>
                  <a:pt x="369711" y="241816"/>
                  <a:pt x="371308" y="237640"/>
                  <a:pt x="372534" y="233349"/>
                </a:cubicBezTo>
                <a:cubicBezTo>
                  <a:pt x="374132" y="227755"/>
                  <a:pt x="373132" y="220958"/>
                  <a:pt x="376767" y="216415"/>
                </a:cubicBezTo>
                <a:cubicBezTo>
                  <a:pt x="379555" y="212930"/>
                  <a:pt x="385138" y="213264"/>
                  <a:pt x="389467" y="212182"/>
                </a:cubicBezTo>
                <a:cubicBezTo>
                  <a:pt x="396448" y="210437"/>
                  <a:pt x="403578" y="209360"/>
                  <a:pt x="410634" y="207949"/>
                </a:cubicBezTo>
                <a:cubicBezTo>
                  <a:pt x="446807" y="210731"/>
                  <a:pt x="455616" y="208320"/>
                  <a:pt x="482600" y="216415"/>
                </a:cubicBezTo>
                <a:cubicBezTo>
                  <a:pt x="491148" y="218980"/>
                  <a:pt x="508000" y="224882"/>
                  <a:pt x="508000" y="224882"/>
                </a:cubicBezTo>
                <a:lnTo>
                  <a:pt x="723900" y="220649"/>
                </a:lnTo>
                <a:cubicBezTo>
                  <a:pt x="736528" y="220181"/>
                  <a:pt x="738472" y="212762"/>
                  <a:pt x="749300" y="207949"/>
                </a:cubicBezTo>
                <a:cubicBezTo>
                  <a:pt x="772661" y="197566"/>
                  <a:pt x="773096" y="200942"/>
                  <a:pt x="795867" y="195249"/>
                </a:cubicBezTo>
                <a:cubicBezTo>
                  <a:pt x="800196" y="194167"/>
                  <a:pt x="804334" y="192426"/>
                  <a:pt x="808567" y="191015"/>
                </a:cubicBezTo>
                <a:cubicBezTo>
                  <a:pt x="811389" y="186782"/>
                  <a:pt x="813436" y="181913"/>
                  <a:pt x="817034" y="178315"/>
                </a:cubicBezTo>
                <a:cubicBezTo>
                  <a:pt x="829163" y="166186"/>
                  <a:pt x="828665" y="172500"/>
                  <a:pt x="842434" y="165615"/>
                </a:cubicBezTo>
                <a:cubicBezTo>
                  <a:pt x="870136" y="151764"/>
                  <a:pt x="839745" y="163175"/>
                  <a:pt x="867834" y="144449"/>
                </a:cubicBezTo>
                <a:cubicBezTo>
                  <a:pt x="871547" y="141974"/>
                  <a:pt x="876301" y="141626"/>
                  <a:pt x="880534" y="140215"/>
                </a:cubicBezTo>
                <a:cubicBezTo>
                  <a:pt x="883356" y="135982"/>
                  <a:pt x="884686" y="130211"/>
                  <a:pt x="889000" y="127515"/>
                </a:cubicBezTo>
                <a:cubicBezTo>
                  <a:pt x="890624" y="126500"/>
                  <a:pt x="924841" y="115157"/>
                  <a:pt x="931334" y="114815"/>
                </a:cubicBezTo>
                <a:cubicBezTo>
                  <a:pt x="979266" y="112292"/>
                  <a:pt x="1027289" y="111993"/>
                  <a:pt x="1075267" y="110582"/>
                </a:cubicBezTo>
                <a:cubicBezTo>
                  <a:pt x="1090789" y="109171"/>
                  <a:pt x="1106485" y="109058"/>
                  <a:pt x="1121834" y="106349"/>
                </a:cubicBezTo>
                <a:cubicBezTo>
                  <a:pt x="1130623" y="104798"/>
                  <a:pt x="1147234" y="97882"/>
                  <a:pt x="1147234" y="97882"/>
                </a:cubicBezTo>
                <a:cubicBezTo>
                  <a:pt x="1169812" y="64015"/>
                  <a:pt x="1155700" y="78127"/>
                  <a:pt x="1189567" y="55549"/>
                </a:cubicBezTo>
                <a:lnTo>
                  <a:pt x="1202267" y="47082"/>
                </a:lnTo>
                <a:cubicBezTo>
                  <a:pt x="1205089" y="42849"/>
                  <a:pt x="1207136" y="37980"/>
                  <a:pt x="1210734" y="34382"/>
                </a:cubicBezTo>
                <a:cubicBezTo>
                  <a:pt x="1220798" y="24318"/>
                  <a:pt x="1236256" y="21642"/>
                  <a:pt x="1248834" y="17449"/>
                </a:cubicBezTo>
                <a:cubicBezTo>
                  <a:pt x="1253067" y="16038"/>
                  <a:pt x="1257205" y="14297"/>
                  <a:pt x="1261534" y="13215"/>
                </a:cubicBezTo>
                <a:cubicBezTo>
                  <a:pt x="1272823" y="10393"/>
                  <a:pt x="1284361" y="8429"/>
                  <a:pt x="1295400" y="4749"/>
                </a:cubicBezTo>
                <a:cubicBezTo>
                  <a:pt x="1299633" y="3338"/>
                  <a:pt x="1303645" y="777"/>
                  <a:pt x="1308100" y="515"/>
                </a:cubicBezTo>
                <a:cubicBezTo>
                  <a:pt x="1327822" y="-645"/>
                  <a:pt x="1347611" y="515"/>
                  <a:pt x="1367367" y="515"/>
                </a:cubicBezTo>
                <a:lnTo>
                  <a:pt x="1375834" y="515"/>
                </a:lnTo>
              </a:path>
            </a:pathLst>
          </a:custGeom>
          <a:noFill/>
          <a:ln w="1111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D40D5A02-6DBE-43A9-8742-19ED9F5F957B}"/>
              </a:ext>
            </a:extLst>
          </p:cNvPr>
          <p:cNvCxnSpPr/>
          <p:nvPr/>
        </p:nvCxnSpPr>
        <p:spPr>
          <a:xfrm>
            <a:off x="5065183" y="4679950"/>
            <a:ext cx="73236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EF69581-9B68-4B40-9E3F-0AD985B01712}"/>
              </a:ext>
            </a:extLst>
          </p:cNvPr>
          <p:cNvCxnSpPr/>
          <p:nvPr/>
        </p:nvCxnSpPr>
        <p:spPr>
          <a:xfrm flipV="1">
            <a:off x="4798426" y="1219200"/>
            <a:ext cx="0" cy="480060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2" name="Freeform: Shape 31">
            <a:extLst>
              <a:ext uri="{FF2B5EF4-FFF2-40B4-BE49-F238E27FC236}">
                <a16:creationId xmlns:a16="http://schemas.microsoft.com/office/drawing/2014/main" id="{FDF372FB-782B-43B7-84D8-7157C7494DE7}"/>
              </a:ext>
            </a:extLst>
          </p:cNvPr>
          <p:cNvSpPr/>
          <p:nvPr/>
        </p:nvSpPr>
        <p:spPr>
          <a:xfrm>
            <a:off x="5103284" y="4584700"/>
            <a:ext cx="270934" cy="264583"/>
          </a:xfrm>
          <a:custGeom>
            <a:avLst/>
            <a:gdLst>
              <a:gd name="connsiteX0" fmla="*/ 4233 w 262467"/>
              <a:gd name="connsiteY0" fmla="*/ 264583 h 264583"/>
              <a:gd name="connsiteX1" fmla="*/ 4233 w 262467"/>
              <a:gd name="connsiteY1" fmla="*/ 264583 h 264583"/>
              <a:gd name="connsiteX2" fmla="*/ 2117 w 262467"/>
              <a:gd name="connsiteY2" fmla="*/ 205317 h 264583"/>
              <a:gd name="connsiteX3" fmla="*/ 0 w 262467"/>
              <a:gd name="connsiteY3" fmla="*/ 192617 h 264583"/>
              <a:gd name="connsiteX4" fmla="*/ 2117 w 262467"/>
              <a:gd name="connsiteY4" fmla="*/ 154517 h 264583"/>
              <a:gd name="connsiteX5" fmla="*/ 4233 w 262467"/>
              <a:gd name="connsiteY5" fmla="*/ 143933 h 264583"/>
              <a:gd name="connsiteX6" fmla="*/ 12700 w 262467"/>
              <a:gd name="connsiteY6" fmla="*/ 131233 h 264583"/>
              <a:gd name="connsiteX7" fmla="*/ 16933 w 262467"/>
              <a:gd name="connsiteY7" fmla="*/ 124883 h 264583"/>
              <a:gd name="connsiteX8" fmla="*/ 29633 w 262467"/>
              <a:gd name="connsiteY8" fmla="*/ 114300 h 264583"/>
              <a:gd name="connsiteX9" fmla="*/ 42333 w 262467"/>
              <a:gd name="connsiteY9" fmla="*/ 110067 h 264583"/>
              <a:gd name="connsiteX10" fmla="*/ 48683 w 262467"/>
              <a:gd name="connsiteY10" fmla="*/ 107950 h 264583"/>
              <a:gd name="connsiteX11" fmla="*/ 52917 w 262467"/>
              <a:gd name="connsiteY11" fmla="*/ 103717 h 264583"/>
              <a:gd name="connsiteX12" fmla="*/ 59267 w 262467"/>
              <a:gd name="connsiteY12" fmla="*/ 101600 h 264583"/>
              <a:gd name="connsiteX13" fmla="*/ 84667 w 262467"/>
              <a:gd name="connsiteY13" fmla="*/ 97367 h 264583"/>
              <a:gd name="connsiteX14" fmla="*/ 91017 w 262467"/>
              <a:gd name="connsiteY14" fmla="*/ 95250 h 264583"/>
              <a:gd name="connsiteX15" fmla="*/ 154517 w 262467"/>
              <a:gd name="connsiteY15" fmla="*/ 91017 h 264583"/>
              <a:gd name="connsiteX16" fmla="*/ 177800 w 262467"/>
              <a:gd name="connsiteY16" fmla="*/ 88900 h 264583"/>
              <a:gd name="connsiteX17" fmla="*/ 190500 w 262467"/>
              <a:gd name="connsiteY17" fmla="*/ 84667 h 264583"/>
              <a:gd name="connsiteX18" fmla="*/ 205317 w 262467"/>
              <a:gd name="connsiteY18" fmla="*/ 74083 h 264583"/>
              <a:gd name="connsiteX19" fmla="*/ 222250 w 262467"/>
              <a:gd name="connsiteY19" fmla="*/ 59267 h 264583"/>
              <a:gd name="connsiteX20" fmla="*/ 237067 w 262467"/>
              <a:gd name="connsiteY20" fmla="*/ 46567 h 264583"/>
              <a:gd name="connsiteX21" fmla="*/ 241300 w 262467"/>
              <a:gd name="connsiteY21" fmla="*/ 40217 h 264583"/>
              <a:gd name="connsiteX22" fmla="*/ 243417 w 262467"/>
              <a:gd name="connsiteY22" fmla="*/ 33867 h 264583"/>
              <a:gd name="connsiteX23" fmla="*/ 247650 w 262467"/>
              <a:gd name="connsiteY23" fmla="*/ 29633 h 264583"/>
              <a:gd name="connsiteX24" fmla="*/ 254000 w 262467"/>
              <a:gd name="connsiteY24" fmla="*/ 10583 h 264583"/>
              <a:gd name="connsiteX25" fmla="*/ 256117 w 262467"/>
              <a:gd name="connsiteY25" fmla="*/ 4233 h 264583"/>
              <a:gd name="connsiteX26" fmla="*/ 260350 w 262467"/>
              <a:gd name="connsiteY26" fmla="*/ 0 h 264583"/>
              <a:gd name="connsiteX27" fmla="*/ 262467 w 262467"/>
              <a:gd name="connsiteY27" fmla="*/ 0 h 26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2467" h="264583">
                <a:moveTo>
                  <a:pt x="4233" y="264583"/>
                </a:moveTo>
                <a:lnTo>
                  <a:pt x="4233" y="264583"/>
                </a:lnTo>
                <a:cubicBezTo>
                  <a:pt x="3528" y="244828"/>
                  <a:pt x="3278" y="225051"/>
                  <a:pt x="2117" y="205317"/>
                </a:cubicBezTo>
                <a:cubicBezTo>
                  <a:pt x="1865" y="201033"/>
                  <a:pt x="0" y="196909"/>
                  <a:pt x="0" y="192617"/>
                </a:cubicBezTo>
                <a:cubicBezTo>
                  <a:pt x="0" y="179897"/>
                  <a:pt x="1015" y="167189"/>
                  <a:pt x="2117" y="154517"/>
                </a:cubicBezTo>
                <a:cubicBezTo>
                  <a:pt x="2429" y="150933"/>
                  <a:pt x="2744" y="147208"/>
                  <a:pt x="4233" y="143933"/>
                </a:cubicBezTo>
                <a:cubicBezTo>
                  <a:pt x="6338" y="139301"/>
                  <a:pt x="9878" y="135466"/>
                  <a:pt x="12700" y="131233"/>
                </a:cubicBezTo>
                <a:cubicBezTo>
                  <a:pt x="14111" y="129116"/>
                  <a:pt x="15134" y="126682"/>
                  <a:pt x="16933" y="124883"/>
                </a:cubicBezTo>
                <a:cubicBezTo>
                  <a:pt x="20813" y="121004"/>
                  <a:pt x="24605" y="116814"/>
                  <a:pt x="29633" y="114300"/>
                </a:cubicBezTo>
                <a:cubicBezTo>
                  <a:pt x="33624" y="112304"/>
                  <a:pt x="38100" y="111478"/>
                  <a:pt x="42333" y="110067"/>
                </a:cubicBezTo>
                <a:lnTo>
                  <a:pt x="48683" y="107950"/>
                </a:lnTo>
                <a:cubicBezTo>
                  <a:pt x="50094" y="106539"/>
                  <a:pt x="51206" y="104744"/>
                  <a:pt x="52917" y="103717"/>
                </a:cubicBezTo>
                <a:cubicBezTo>
                  <a:pt x="54830" y="102569"/>
                  <a:pt x="57122" y="102213"/>
                  <a:pt x="59267" y="101600"/>
                </a:cubicBezTo>
                <a:cubicBezTo>
                  <a:pt x="70146" y="98491"/>
                  <a:pt x="70920" y="99085"/>
                  <a:pt x="84667" y="97367"/>
                </a:cubicBezTo>
                <a:cubicBezTo>
                  <a:pt x="86784" y="96661"/>
                  <a:pt x="88839" y="95734"/>
                  <a:pt x="91017" y="95250"/>
                </a:cubicBezTo>
                <a:cubicBezTo>
                  <a:pt x="111384" y="90723"/>
                  <a:pt x="135169" y="91823"/>
                  <a:pt x="154517" y="91017"/>
                </a:cubicBezTo>
                <a:cubicBezTo>
                  <a:pt x="162278" y="90311"/>
                  <a:pt x="170126" y="90254"/>
                  <a:pt x="177800" y="88900"/>
                </a:cubicBezTo>
                <a:cubicBezTo>
                  <a:pt x="182194" y="88125"/>
                  <a:pt x="190500" y="84667"/>
                  <a:pt x="190500" y="84667"/>
                </a:cubicBezTo>
                <a:cubicBezTo>
                  <a:pt x="200545" y="74622"/>
                  <a:pt x="195181" y="77462"/>
                  <a:pt x="205317" y="74083"/>
                </a:cubicBezTo>
                <a:cubicBezTo>
                  <a:pt x="217311" y="56091"/>
                  <a:pt x="197556" y="83961"/>
                  <a:pt x="222250" y="59267"/>
                </a:cubicBezTo>
                <a:cubicBezTo>
                  <a:pt x="232516" y="49001"/>
                  <a:pt x="227396" y="53014"/>
                  <a:pt x="237067" y="46567"/>
                </a:cubicBezTo>
                <a:cubicBezTo>
                  <a:pt x="238478" y="44450"/>
                  <a:pt x="240162" y="42492"/>
                  <a:pt x="241300" y="40217"/>
                </a:cubicBezTo>
                <a:cubicBezTo>
                  <a:pt x="242298" y="38221"/>
                  <a:pt x="242269" y="35780"/>
                  <a:pt x="243417" y="33867"/>
                </a:cubicBezTo>
                <a:cubicBezTo>
                  <a:pt x="244444" y="32156"/>
                  <a:pt x="246239" y="31044"/>
                  <a:pt x="247650" y="29633"/>
                </a:cubicBezTo>
                <a:lnTo>
                  <a:pt x="254000" y="10583"/>
                </a:lnTo>
                <a:cubicBezTo>
                  <a:pt x="254706" y="8466"/>
                  <a:pt x="254539" y="5811"/>
                  <a:pt x="256117" y="4233"/>
                </a:cubicBezTo>
                <a:lnTo>
                  <a:pt x="260350" y="0"/>
                </a:lnTo>
                <a:lnTo>
                  <a:pt x="262467" y="0"/>
                </a:lnTo>
              </a:path>
            </a:pathLst>
          </a:custGeom>
          <a:noFill/>
          <a:ln w="476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325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150">
            <a:extLst>
              <a:ext uri="{FF2B5EF4-FFF2-40B4-BE49-F238E27FC236}">
                <a16:creationId xmlns:a16="http://schemas.microsoft.com/office/drawing/2014/main" id="{0DD516A0-FF1E-423F-B398-455C619648F9}"/>
              </a:ext>
            </a:extLst>
          </p:cNvPr>
          <p:cNvGrpSpPr>
            <a:grpSpLocks/>
          </p:cNvGrpSpPr>
          <p:nvPr/>
        </p:nvGrpSpPr>
        <p:grpSpPr bwMode="auto">
          <a:xfrm>
            <a:off x="1524000" y="5346756"/>
            <a:ext cx="4233863" cy="1038260"/>
            <a:chOff x="228600" y="4540404"/>
            <a:chExt cx="5645608" cy="1182935"/>
          </a:xfrm>
        </p:grpSpPr>
        <p:sp>
          <p:nvSpPr>
            <p:cNvPr id="58" name="Rectangle 12">
              <a:extLst>
                <a:ext uri="{FF2B5EF4-FFF2-40B4-BE49-F238E27FC236}">
                  <a16:creationId xmlns:a16="http://schemas.microsoft.com/office/drawing/2014/main" id="{75A2586B-753B-4F85-9321-228288526429}"/>
                </a:ext>
              </a:extLst>
            </p:cNvPr>
            <p:cNvSpPr>
              <a:spLocks noChangeArrowheads="1"/>
            </p:cNvSpPr>
            <p:nvPr/>
          </p:nvSpPr>
          <p:spPr bwMode="auto">
            <a:xfrm>
              <a:off x="228600" y="4709208"/>
              <a:ext cx="5645608" cy="888122"/>
            </a:xfrm>
            <a:prstGeom prst="rect">
              <a:avLst/>
            </a:prstGeom>
            <a:solidFill>
              <a:schemeClr val="bg1"/>
            </a:solidFill>
            <a:ln w="17526">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cs typeface="Arial" panose="020B0604020202020204" pitchFamily="34" charset="0"/>
              </a:endParaRPr>
            </a:p>
          </p:txBody>
        </p:sp>
        <p:sp>
          <p:nvSpPr>
            <p:cNvPr id="59" name="Rectangle 13">
              <a:extLst>
                <a:ext uri="{FF2B5EF4-FFF2-40B4-BE49-F238E27FC236}">
                  <a16:creationId xmlns:a16="http://schemas.microsoft.com/office/drawing/2014/main" id="{BB636525-E769-49E6-83E3-FBE8F29FB85C}"/>
                </a:ext>
              </a:extLst>
            </p:cNvPr>
            <p:cNvSpPr>
              <a:spLocks noChangeArrowheads="1"/>
            </p:cNvSpPr>
            <p:nvPr/>
          </p:nvSpPr>
          <p:spPr bwMode="auto">
            <a:xfrm>
              <a:off x="2221355" y="5618140"/>
              <a:ext cx="194514" cy="10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
                  <a:solidFill>
                    <a:srgbClr val="000000"/>
                  </a:solidFill>
                  <a:cs typeface="Arial" panose="020B0604020202020204" pitchFamily="34" charset="0"/>
                </a:rPr>
                <a:t>JAN</a:t>
              </a:r>
              <a:endParaRPr lang="en-US" altLang="en-US" sz="1800">
                <a:cs typeface="Arial" panose="020B0604020202020204" pitchFamily="34" charset="0"/>
              </a:endParaRPr>
            </a:p>
          </p:txBody>
        </p:sp>
        <p:sp>
          <p:nvSpPr>
            <p:cNvPr id="60" name="Rectangle 14">
              <a:extLst>
                <a:ext uri="{FF2B5EF4-FFF2-40B4-BE49-F238E27FC236}">
                  <a16:creationId xmlns:a16="http://schemas.microsoft.com/office/drawing/2014/main" id="{2E92A613-5696-4845-AAEA-EFFCDFDD9C8C}"/>
                </a:ext>
              </a:extLst>
            </p:cNvPr>
            <p:cNvSpPr>
              <a:spLocks noChangeArrowheads="1"/>
            </p:cNvSpPr>
            <p:nvPr/>
          </p:nvSpPr>
          <p:spPr bwMode="auto">
            <a:xfrm>
              <a:off x="2671883" y="5618140"/>
              <a:ext cx="198789" cy="10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
                  <a:solidFill>
                    <a:srgbClr val="000000"/>
                  </a:solidFill>
                  <a:cs typeface="Arial" panose="020B0604020202020204" pitchFamily="34" charset="0"/>
                </a:rPr>
                <a:t>FEB</a:t>
              </a:r>
              <a:endParaRPr lang="en-US" altLang="en-US" sz="1800">
                <a:cs typeface="Arial" panose="020B0604020202020204" pitchFamily="34" charset="0"/>
              </a:endParaRPr>
            </a:p>
          </p:txBody>
        </p:sp>
        <p:sp>
          <p:nvSpPr>
            <p:cNvPr id="61" name="Rectangle 15">
              <a:extLst>
                <a:ext uri="{FF2B5EF4-FFF2-40B4-BE49-F238E27FC236}">
                  <a16:creationId xmlns:a16="http://schemas.microsoft.com/office/drawing/2014/main" id="{8B39383C-F885-4358-A31B-9E2DBC2E8981}"/>
                </a:ext>
              </a:extLst>
            </p:cNvPr>
            <p:cNvSpPr>
              <a:spLocks noChangeArrowheads="1"/>
            </p:cNvSpPr>
            <p:nvPr/>
          </p:nvSpPr>
          <p:spPr bwMode="auto">
            <a:xfrm>
              <a:off x="3139654" y="5615984"/>
              <a:ext cx="228715" cy="10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
                  <a:solidFill>
                    <a:srgbClr val="000000"/>
                  </a:solidFill>
                  <a:cs typeface="Arial" panose="020B0604020202020204" pitchFamily="34" charset="0"/>
                </a:rPr>
                <a:t>MAR</a:t>
              </a:r>
              <a:endParaRPr lang="en-US" altLang="en-US" sz="1800">
                <a:cs typeface="Arial" panose="020B0604020202020204" pitchFamily="34" charset="0"/>
              </a:endParaRPr>
            </a:p>
          </p:txBody>
        </p:sp>
        <p:sp>
          <p:nvSpPr>
            <p:cNvPr id="62" name="Rectangle 16">
              <a:extLst>
                <a:ext uri="{FF2B5EF4-FFF2-40B4-BE49-F238E27FC236}">
                  <a16:creationId xmlns:a16="http://schemas.microsoft.com/office/drawing/2014/main" id="{BBE46B4A-76FF-4BC9-BF5D-463F8CEEFFE1}"/>
                </a:ext>
              </a:extLst>
            </p:cNvPr>
            <p:cNvSpPr>
              <a:spLocks noChangeArrowheads="1"/>
            </p:cNvSpPr>
            <p:nvPr/>
          </p:nvSpPr>
          <p:spPr bwMode="auto">
            <a:xfrm>
              <a:off x="3622518" y="5615984"/>
              <a:ext cx="211614" cy="10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
                  <a:solidFill>
                    <a:srgbClr val="000000"/>
                  </a:solidFill>
                  <a:cs typeface="Arial" panose="020B0604020202020204" pitchFamily="34" charset="0"/>
                </a:rPr>
                <a:t>APR</a:t>
              </a:r>
              <a:endParaRPr lang="en-US" altLang="en-US" sz="1800">
                <a:cs typeface="Arial" panose="020B0604020202020204" pitchFamily="34" charset="0"/>
              </a:endParaRPr>
            </a:p>
          </p:txBody>
        </p:sp>
        <p:sp>
          <p:nvSpPr>
            <p:cNvPr id="63" name="Rectangle 17">
              <a:extLst>
                <a:ext uri="{FF2B5EF4-FFF2-40B4-BE49-F238E27FC236}">
                  <a16:creationId xmlns:a16="http://schemas.microsoft.com/office/drawing/2014/main" id="{4D460743-E8F8-4012-9C92-F55499364526}"/>
                </a:ext>
              </a:extLst>
            </p:cNvPr>
            <p:cNvSpPr>
              <a:spLocks noChangeArrowheads="1"/>
            </p:cNvSpPr>
            <p:nvPr/>
          </p:nvSpPr>
          <p:spPr bwMode="auto">
            <a:xfrm>
              <a:off x="4090290" y="5615984"/>
              <a:ext cx="222301" cy="10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
                  <a:solidFill>
                    <a:srgbClr val="000000"/>
                  </a:solidFill>
                  <a:cs typeface="Arial" panose="020B0604020202020204" pitchFamily="34" charset="0"/>
                </a:rPr>
                <a:t>MAY</a:t>
              </a:r>
              <a:endParaRPr lang="en-US" altLang="en-US" sz="1800">
                <a:cs typeface="Arial" panose="020B0604020202020204" pitchFamily="34" charset="0"/>
              </a:endParaRPr>
            </a:p>
          </p:txBody>
        </p:sp>
        <p:sp>
          <p:nvSpPr>
            <p:cNvPr id="64" name="Rectangle 18">
              <a:extLst>
                <a:ext uri="{FF2B5EF4-FFF2-40B4-BE49-F238E27FC236}">
                  <a16:creationId xmlns:a16="http://schemas.microsoft.com/office/drawing/2014/main" id="{C5D461D4-AAF1-4883-84D3-44DE52310D9B}"/>
                </a:ext>
              </a:extLst>
            </p:cNvPr>
            <p:cNvSpPr>
              <a:spLocks noChangeArrowheads="1"/>
            </p:cNvSpPr>
            <p:nvPr/>
          </p:nvSpPr>
          <p:spPr bwMode="auto">
            <a:xfrm>
              <a:off x="4570997" y="5615984"/>
              <a:ext cx="200926" cy="10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
                  <a:solidFill>
                    <a:srgbClr val="000000"/>
                  </a:solidFill>
                  <a:cs typeface="Arial" panose="020B0604020202020204" pitchFamily="34" charset="0"/>
                </a:rPr>
                <a:t>JUN</a:t>
              </a:r>
              <a:endParaRPr lang="en-US" altLang="en-US" sz="1800">
                <a:cs typeface="Arial" panose="020B0604020202020204" pitchFamily="34" charset="0"/>
              </a:endParaRPr>
            </a:p>
          </p:txBody>
        </p:sp>
        <p:sp>
          <p:nvSpPr>
            <p:cNvPr id="65" name="Rectangle 19">
              <a:extLst>
                <a:ext uri="{FF2B5EF4-FFF2-40B4-BE49-F238E27FC236}">
                  <a16:creationId xmlns:a16="http://schemas.microsoft.com/office/drawing/2014/main" id="{6CFCDF42-B306-42BD-B409-7190B90FAC46}"/>
                </a:ext>
              </a:extLst>
            </p:cNvPr>
            <p:cNvSpPr>
              <a:spLocks noChangeArrowheads="1"/>
            </p:cNvSpPr>
            <p:nvPr/>
          </p:nvSpPr>
          <p:spPr bwMode="auto">
            <a:xfrm>
              <a:off x="5053859" y="5615984"/>
              <a:ext cx="183826" cy="10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
                  <a:solidFill>
                    <a:srgbClr val="000000"/>
                  </a:solidFill>
                  <a:cs typeface="Arial" panose="020B0604020202020204" pitchFamily="34" charset="0"/>
                </a:rPr>
                <a:t>JUL</a:t>
              </a:r>
              <a:endParaRPr lang="en-US" altLang="en-US" sz="1800">
                <a:cs typeface="Arial" panose="020B0604020202020204" pitchFamily="34" charset="0"/>
              </a:endParaRPr>
            </a:p>
          </p:txBody>
        </p:sp>
        <p:sp>
          <p:nvSpPr>
            <p:cNvPr id="66" name="Rectangle 20">
              <a:extLst>
                <a:ext uri="{FF2B5EF4-FFF2-40B4-BE49-F238E27FC236}">
                  <a16:creationId xmlns:a16="http://schemas.microsoft.com/office/drawing/2014/main" id="{BB2AF5F0-EC28-481A-923B-10FEEA508F27}"/>
                </a:ext>
              </a:extLst>
            </p:cNvPr>
            <p:cNvSpPr>
              <a:spLocks noChangeArrowheads="1"/>
            </p:cNvSpPr>
            <p:nvPr/>
          </p:nvSpPr>
          <p:spPr bwMode="auto">
            <a:xfrm>
              <a:off x="5497920" y="5615984"/>
              <a:ext cx="222301" cy="10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
                  <a:solidFill>
                    <a:srgbClr val="000000"/>
                  </a:solidFill>
                  <a:cs typeface="Arial" panose="020B0604020202020204" pitchFamily="34" charset="0"/>
                </a:rPr>
                <a:t>AUG</a:t>
              </a:r>
              <a:endParaRPr lang="en-US" altLang="en-US" sz="1800">
                <a:cs typeface="Arial" panose="020B0604020202020204" pitchFamily="34" charset="0"/>
              </a:endParaRPr>
            </a:p>
          </p:txBody>
        </p:sp>
        <p:sp>
          <p:nvSpPr>
            <p:cNvPr id="67" name="Rectangle 21">
              <a:extLst>
                <a:ext uri="{FF2B5EF4-FFF2-40B4-BE49-F238E27FC236}">
                  <a16:creationId xmlns:a16="http://schemas.microsoft.com/office/drawing/2014/main" id="{AD9FCC36-82D5-4E90-8E95-D7B2960FF20A}"/>
                </a:ext>
              </a:extLst>
            </p:cNvPr>
            <p:cNvSpPr>
              <a:spLocks noChangeArrowheads="1"/>
            </p:cNvSpPr>
            <p:nvPr/>
          </p:nvSpPr>
          <p:spPr bwMode="auto">
            <a:xfrm>
              <a:off x="339622" y="5615990"/>
              <a:ext cx="205201" cy="10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
                  <a:solidFill>
                    <a:srgbClr val="000000"/>
                  </a:solidFill>
                  <a:cs typeface="Arial" panose="020B0604020202020204" pitchFamily="34" charset="0"/>
                </a:rPr>
                <a:t>SEP</a:t>
              </a:r>
              <a:endParaRPr lang="en-US" altLang="en-US" sz="1800">
                <a:cs typeface="Arial" panose="020B0604020202020204" pitchFamily="34" charset="0"/>
              </a:endParaRPr>
            </a:p>
          </p:txBody>
        </p:sp>
        <p:sp>
          <p:nvSpPr>
            <p:cNvPr id="68" name="Rectangle 22">
              <a:extLst>
                <a:ext uri="{FF2B5EF4-FFF2-40B4-BE49-F238E27FC236}">
                  <a16:creationId xmlns:a16="http://schemas.microsoft.com/office/drawing/2014/main" id="{FD077D19-F79A-45D8-A829-4DAD53173C4E}"/>
                </a:ext>
              </a:extLst>
            </p:cNvPr>
            <p:cNvSpPr>
              <a:spLocks noChangeArrowheads="1"/>
            </p:cNvSpPr>
            <p:nvPr/>
          </p:nvSpPr>
          <p:spPr bwMode="auto">
            <a:xfrm>
              <a:off x="809551" y="5615990"/>
              <a:ext cx="215889" cy="10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
                  <a:solidFill>
                    <a:srgbClr val="000000"/>
                  </a:solidFill>
                  <a:cs typeface="Arial" panose="020B0604020202020204" pitchFamily="34" charset="0"/>
                </a:rPr>
                <a:t>OCT</a:t>
              </a:r>
              <a:endParaRPr lang="en-US" altLang="en-US" sz="1800">
                <a:cs typeface="Arial" panose="020B0604020202020204" pitchFamily="34" charset="0"/>
              </a:endParaRPr>
            </a:p>
          </p:txBody>
        </p:sp>
        <p:sp>
          <p:nvSpPr>
            <p:cNvPr id="69" name="Rectangle 23">
              <a:extLst>
                <a:ext uri="{FF2B5EF4-FFF2-40B4-BE49-F238E27FC236}">
                  <a16:creationId xmlns:a16="http://schemas.microsoft.com/office/drawing/2014/main" id="{61FB558D-0B93-4F1A-852B-8DADFDA48DAB}"/>
                </a:ext>
              </a:extLst>
            </p:cNvPr>
            <p:cNvSpPr>
              <a:spLocks noChangeArrowheads="1"/>
            </p:cNvSpPr>
            <p:nvPr/>
          </p:nvSpPr>
          <p:spPr bwMode="auto">
            <a:xfrm>
              <a:off x="1277324" y="5615990"/>
              <a:ext cx="222301" cy="10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
                  <a:solidFill>
                    <a:srgbClr val="000000"/>
                  </a:solidFill>
                  <a:cs typeface="Arial" panose="020B0604020202020204" pitchFamily="34" charset="0"/>
                </a:rPr>
                <a:t>NOV</a:t>
              </a:r>
              <a:endParaRPr lang="en-US" altLang="en-US" sz="1800">
                <a:cs typeface="Arial" panose="020B0604020202020204" pitchFamily="34" charset="0"/>
              </a:endParaRPr>
            </a:p>
          </p:txBody>
        </p:sp>
        <p:sp>
          <p:nvSpPr>
            <p:cNvPr id="70" name="Rectangle 24">
              <a:extLst>
                <a:ext uri="{FF2B5EF4-FFF2-40B4-BE49-F238E27FC236}">
                  <a16:creationId xmlns:a16="http://schemas.microsoft.com/office/drawing/2014/main" id="{C4C69BBB-6CCE-41C1-81C7-A47EF20999FA}"/>
                </a:ext>
              </a:extLst>
            </p:cNvPr>
            <p:cNvSpPr>
              <a:spLocks noChangeArrowheads="1"/>
            </p:cNvSpPr>
            <p:nvPr/>
          </p:nvSpPr>
          <p:spPr bwMode="auto">
            <a:xfrm>
              <a:off x="1770964" y="5615990"/>
              <a:ext cx="218026" cy="10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
                  <a:solidFill>
                    <a:srgbClr val="000000"/>
                  </a:solidFill>
                  <a:cs typeface="Arial" panose="020B0604020202020204" pitchFamily="34" charset="0"/>
                </a:rPr>
                <a:t>DEC</a:t>
              </a:r>
              <a:endParaRPr lang="en-US" altLang="en-US" sz="1800">
                <a:cs typeface="Arial" panose="020B0604020202020204" pitchFamily="34" charset="0"/>
              </a:endParaRPr>
            </a:p>
          </p:txBody>
        </p:sp>
        <p:sp>
          <p:nvSpPr>
            <p:cNvPr id="71" name="Line 25">
              <a:extLst>
                <a:ext uri="{FF2B5EF4-FFF2-40B4-BE49-F238E27FC236}">
                  <a16:creationId xmlns:a16="http://schemas.microsoft.com/office/drawing/2014/main" id="{E8D7436C-2BF2-4FCC-8943-875016FBA269}"/>
                </a:ext>
              </a:extLst>
            </p:cNvPr>
            <p:cNvSpPr>
              <a:spLocks noChangeShapeType="1"/>
            </p:cNvSpPr>
            <p:nvPr/>
          </p:nvSpPr>
          <p:spPr bwMode="auto">
            <a:xfrm>
              <a:off x="1616829" y="5530505"/>
              <a:ext cx="2156" cy="1595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72" name="Line 26">
              <a:extLst>
                <a:ext uri="{FF2B5EF4-FFF2-40B4-BE49-F238E27FC236}">
                  <a16:creationId xmlns:a16="http://schemas.microsoft.com/office/drawing/2014/main" id="{335BDF90-4C4C-4DAF-B595-A6BB4E1D673F}"/>
                </a:ext>
              </a:extLst>
            </p:cNvPr>
            <p:cNvSpPr>
              <a:spLocks noChangeShapeType="1"/>
            </p:cNvSpPr>
            <p:nvPr/>
          </p:nvSpPr>
          <p:spPr bwMode="auto">
            <a:xfrm>
              <a:off x="661883" y="5539127"/>
              <a:ext cx="2156" cy="15520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73" name="Line 27">
              <a:extLst>
                <a:ext uri="{FF2B5EF4-FFF2-40B4-BE49-F238E27FC236}">
                  <a16:creationId xmlns:a16="http://schemas.microsoft.com/office/drawing/2014/main" id="{DE62841A-8475-48A0-9ED8-52BD2442CCAA}"/>
                </a:ext>
              </a:extLst>
            </p:cNvPr>
            <p:cNvSpPr>
              <a:spLocks noChangeShapeType="1"/>
            </p:cNvSpPr>
            <p:nvPr/>
          </p:nvSpPr>
          <p:spPr bwMode="auto">
            <a:xfrm>
              <a:off x="1140434" y="5532660"/>
              <a:ext cx="2156" cy="15736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74" name="Line 28">
              <a:extLst>
                <a:ext uri="{FF2B5EF4-FFF2-40B4-BE49-F238E27FC236}">
                  <a16:creationId xmlns:a16="http://schemas.microsoft.com/office/drawing/2014/main" id="{0D50996C-F5B1-4A03-B5D1-D6B8C142F1A2}"/>
                </a:ext>
              </a:extLst>
            </p:cNvPr>
            <p:cNvSpPr>
              <a:spLocks noChangeShapeType="1"/>
            </p:cNvSpPr>
            <p:nvPr/>
          </p:nvSpPr>
          <p:spPr bwMode="auto">
            <a:xfrm>
              <a:off x="2080290" y="5539127"/>
              <a:ext cx="2156" cy="15520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75" name="Line 29">
              <a:extLst>
                <a:ext uri="{FF2B5EF4-FFF2-40B4-BE49-F238E27FC236}">
                  <a16:creationId xmlns:a16="http://schemas.microsoft.com/office/drawing/2014/main" id="{1CCC8B64-D2F8-4457-91CC-842ECA4B7DA5}"/>
                </a:ext>
              </a:extLst>
            </p:cNvPr>
            <p:cNvSpPr>
              <a:spLocks noChangeShapeType="1"/>
            </p:cNvSpPr>
            <p:nvPr/>
          </p:nvSpPr>
          <p:spPr bwMode="auto">
            <a:xfrm>
              <a:off x="3033081" y="5539127"/>
              <a:ext cx="2156" cy="15736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76" name="Line 30">
              <a:extLst>
                <a:ext uri="{FF2B5EF4-FFF2-40B4-BE49-F238E27FC236}">
                  <a16:creationId xmlns:a16="http://schemas.microsoft.com/office/drawing/2014/main" id="{F140F677-6D72-4BD3-9C4F-26412AA9B877}"/>
                </a:ext>
              </a:extLst>
            </p:cNvPr>
            <p:cNvSpPr>
              <a:spLocks noChangeShapeType="1"/>
            </p:cNvSpPr>
            <p:nvPr/>
          </p:nvSpPr>
          <p:spPr bwMode="auto">
            <a:xfrm>
              <a:off x="3503010" y="5541283"/>
              <a:ext cx="2156" cy="1595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77" name="Line 31">
              <a:extLst>
                <a:ext uri="{FF2B5EF4-FFF2-40B4-BE49-F238E27FC236}">
                  <a16:creationId xmlns:a16="http://schemas.microsoft.com/office/drawing/2014/main" id="{6F8B1A03-6E76-42BF-B290-59C85142D87C}"/>
                </a:ext>
              </a:extLst>
            </p:cNvPr>
            <p:cNvSpPr>
              <a:spLocks noChangeShapeType="1"/>
            </p:cNvSpPr>
            <p:nvPr/>
          </p:nvSpPr>
          <p:spPr bwMode="auto">
            <a:xfrm>
              <a:off x="3985872" y="5539127"/>
              <a:ext cx="2156" cy="15736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78" name="Line 32">
              <a:extLst>
                <a:ext uri="{FF2B5EF4-FFF2-40B4-BE49-F238E27FC236}">
                  <a16:creationId xmlns:a16="http://schemas.microsoft.com/office/drawing/2014/main" id="{445E3EC4-69AC-49EC-A339-9BE1293CCF42}"/>
                </a:ext>
              </a:extLst>
            </p:cNvPr>
            <p:cNvSpPr>
              <a:spLocks noChangeShapeType="1"/>
            </p:cNvSpPr>
            <p:nvPr/>
          </p:nvSpPr>
          <p:spPr bwMode="auto">
            <a:xfrm>
              <a:off x="4451489" y="5539127"/>
              <a:ext cx="2156" cy="15736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79" name="Line 33">
              <a:extLst>
                <a:ext uri="{FF2B5EF4-FFF2-40B4-BE49-F238E27FC236}">
                  <a16:creationId xmlns:a16="http://schemas.microsoft.com/office/drawing/2014/main" id="{BF17B5D5-8CFE-4555-B143-561EC1828D4E}"/>
                </a:ext>
              </a:extLst>
            </p:cNvPr>
            <p:cNvSpPr>
              <a:spLocks noChangeShapeType="1"/>
            </p:cNvSpPr>
            <p:nvPr/>
          </p:nvSpPr>
          <p:spPr bwMode="auto">
            <a:xfrm>
              <a:off x="4923573" y="5541283"/>
              <a:ext cx="2156" cy="1595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80" name="Line 34">
              <a:extLst>
                <a:ext uri="{FF2B5EF4-FFF2-40B4-BE49-F238E27FC236}">
                  <a16:creationId xmlns:a16="http://schemas.microsoft.com/office/drawing/2014/main" id="{D2045277-D508-48FC-91EB-F02D06DEFC2B}"/>
                </a:ext>
              </a:extLst>
            </p:cNvPr>
            <p:cNvSpPr>
              <a:spLocks noChangeShapeType="1"/>
            </p:cNvSpPr>
            <p:nvPr/>
          </p:nvSpPr>
          <p:spPr bwMode="auto">
            <a:xfrm>
              <a:off x="5402124" y="5539127"/>
              <a:ext cx="2156" cy="15520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81" name="Line 35">
              <a:extLst>
                <a:ext uri="{FF2B5EF4-FFF2-40B4-BE49-F238E27FC236}">
                  <a16:creationId xmlns:a16="http://schemas.microsoft.com/office/drawing/2014/main" id="{DCD5077D-E496-4425-A82A-15AD508777C7}"/>
                </a:ext>
              </a:extLst>
            </p:cNvPr>
            <p:cNvSpPr>
              <a:spLocks noChangeShapeType="1"/>
            </p:cNvSpPr>
            <p:nvPr/>
          </p:nvSpPr>
          <p:spPr bwMode="auto">
            <a:xfrm>
              <a:off x="2554530" y="5539127"/>
              <a:ext cx="2156" cy="15520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82" name="Rectangle 36">
              <a:extLst>
                <a:ext uri="{FF2B5EF4-FFF2-40B4-BE49-F238E27FC236}">
                  <a16:creationId xmlns:a16="http://schemas.microsoft.com/office/drawing/2014/main" id="{B7900B24-9E66-4CEF-8F00-979ECECD0E17}"/>
                </a:ext>
              </a:extLst>
            </p:cNvPr>
            <p:cNvSpPr>
              <a:spLocks noChangeArrowheads="1"/>
            </p:cNvSpPr>
            <p:nvPr/>
          </p:nvSpPr>
          <p:spPr bwMode="auto">
            <a:xfrm>
              <a:off x="230383" y="4540404"/>
              <a:ext cx="3018164" cy="15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900" b="1" dirty="0">
                  <a:solidFill>
                    <a:srgbClr val="000000"/>
                  </a:solidFill>
                  <a:cs typeface="Arial" panose="020B0604020202020204" pitchFamily="34" charset="0"/>
                </a:rPr>
                <a:t>Corn crop calendar for most of Argentina</a:t>
              </a:r>
              <a:endParaRPr lang="en-US" altLang="en-US" sz="900" dirty="0">
                <a:cs typeface="Arial" panose="020B0604020202020204" pitchFamily="34" charset="0"/>
              </a:endParaRPr>
            </a:p>
          </p:txBody>
        </p:sp>
        <p:sp>
          <p:nvSpPr>
            <p:cNvPr id="83" name="Rectangle 37">
              <a:extLst>
                <a:ext uri="{FF2B5EF4-FFF2-40B4-BE49-F238E27FC236}">
                  <a16:creationId xmlns:a16="http://schemas.microsoft.com/office/drawing/2014/main" id="{0ABBD890-A8E8-44E9-BBC0-6F51ADEEA439}"/>
                </a:ext>
              </a:extLst>
            </p:cNvPr>
            <p:cNvSpPr>
              <a:spLocks noChangeArrowheads="1"/>
            </p:cNvSpPr>
            <p:nvPr/>
          </p:nvSpPr>
          <p:spPr bwMode="auto">
            <a:xfrm>
              <a:off x="411748" y="4753732"/>
              <a:ext cx="2083291" cy="155206"/>
            </a:xfrm>
            <a:prstGeom prst="rect">
              <a:avLst/>
            </a:prstGeom>
            <a:solidFill>
              <a:srgbClr val="FFFF00"/>
            </a:solidFill>
            <a:ln w="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cs typeface="Arial" panose="020B0604020202020204" pitchFamily="34" charset="0"/>
              </a:endParaRPr>
            </a:p>
          </p:txBody>
        </p:sp>
        <p:sp>
          <p:nvSpPr>
            <p:cNvPr id="84" name="Rectangle 38">
              <a:extLst>
                <a:ext uri="{FF2B5EF4-FFF2-40B4-BE49-F238E27FC236}">
                  <a16:creationId xmlns:a16="http://schemas.microsoft.com/office/drawing/2014/main" id="{FB2EA4AB-7D8C-480C-9FE0-3B971A2E5F75}"/>
                </a:ext>
              </a:extLst>
            </p:cNvPr>
            <p:cNvSpPr>
              <a:spLocks noChangeArrowheads="1"/>
            </p:cNvSpPr>
            <p:nvPr/>
          </p:nvSpPr>
          <p:spPr bwMode="auto">
            <a:xfrm>
              <a:off x="1218735" y="4764411"/>
              <a:ext cx="455290" cy="14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b="1" dirty="0">
                  <a:solidFill>
                    <a:srgbClr val="000000"/>
                  </a:solidFill>
                  <a:cs typeface="Arial" panose="020B0604020202020204" pitchFamily="34" charset="0"/>
                </a:rPr>
                <a:t>PLANT</a:t>
              </a:r>
              <a:endParaRPr lang="en-US" altLang="en-US" sz="800" dirty="0">
                <a:cs typeface="Arial" panose="020B0604020202020204" pitchFamily="34" charset="0"/>
              </a:endParaRPr>
            </a:p>
          </p:txBody>
        </p:sp>
        <p:sp>
          <p:nvSpPr>
            <p:cNvPr id="85" name="Rectangle 39">
              <a:extLst>
                <a:ext uri="{FF2B5EF4-FFF2-40B4-BE49-F238E27FC236}">
                  <a16:creationId xmlns:a16="http://schemas.microsoft.com/office/drawing/2014/main" id="{27D7EE59-C996-49A9-9A91-63E6D616F4B3}"/>
                </a:ext>
              </a:extLst>
            </p:cNvPr>
            <p:cNvSpPr>
              <a:spLocks noChangeArrowheads="1"/>
            </p:cNvSpPr>
            <p:nvPr/>
          </p:nvSpPr>
          <p:spPr bwMode="auto">
            <a:xfrm>
              <a:off x="3412778" y="5364211"/>
              <a:ext cx="2034723" cy="155825"/>
            </a:xfrm>
            <a:prstGeom prst="rect">
              <a:avLst/>
            </a:prstGeom>
            <a:solidFill>
              <a:srgbClr val="FFFF00"/>
            </a:solidFill>
            <a:ln w="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cs typeface="Arial" panose="020B0604020202020204" pitchFamily="34" charset="0"/>
              </a:endParaRPr>
            </a:p>
          </p:txBody>
        </p:sp>
        <p:sp>
          <p:nvSpPr>
            <p:cNvPr id="86" name="Rectangle 40">
              <a:extLst>
                <a:ext uri="{FF2B5EF4-FFF2-40B4-BE49-F238E27FC236}">
                  <a16:creationId xmlns:a16="http://schemas.microsoft.com/office/drawing/2014/main" id="{3823A3D1-5D87-4C53-9334-36BC1B8FD430}"/>
                </a:ext>
              </a:extLst>
            </p:cNvPr>
            <p:cNvSpPr>
              <a:spLocks noChangeArrowheads="1"/>
            </p:cNvSpPr>
            <p:nvPr/>
          </p:nvSpPr>
          <p:spPr bwMode="auto">
            <a:xfrm>
              <a:off x="4140000" y="5376225"/>
              <a:ext cx="654078" cy="14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b="1" dirty="0">
                  <a:solidFill>
                    <a:srgbClr val="000000"/>
                  </a:solidFill>
                  <a:cs typeface="Arial" panose="020B0604020202020204" pitchFamily="34" charset="0"/>
                </a:rPr>
                <a:t>HARVEST</a:t>
              </a:r>
              <a:endParaRPr lang="en-US" altLang="en-US" sz="800" dirty="0">
                <a:cs typeface="Arial" panose="020B0604020202020204" pitchFamily="34" charset="0"/>
              </a:endParaRPr>
            </a:p>
          </p:txBody>
        </p:sp>
        <p:sp>
          <p:nvSpPr>
            <p:cNvPr id="87" name="Rectangle 41">
              <a:extLst>
                <a:ext uri="{FF2B5EF4-FFF2-40B4-BE49-F238E27FC236}">
                  <a16:creationId xmlns:a16="http://schemas.microsoft.com/office/drawing/2014/main" id="{88CF3E9D-5B0A-4384-904C-85A52BB990EE}"/>
                </a:ext>
              </a:extLst>
            </p:cNvPr>
            <p:cNvSpPr>
              <a:spLocks noChangeArrowheads="1"/>
            </p:cNvSpPr>
            <p:nvPr/>
          </p:nvSpPr>
          <p:spPr bwMode="auto">
            <a:xfrm>
              <a:off x="1647980" y="4934139"/>
              <a:ext cx="1409997" cy="155206"/>
            </a:xfrm>
            <a:prstGeom prst="rect">
              <a:avLst/>
            </a:prstGeom>
            <a:solidFill>
              <a:srgbClr val="FF9494"/>
            </a:solidFill>
            <a:ln w="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cs typeface="Arial" panose="020B0604020202020204" pitchFamily="34" charset="0"/>
              </a:endParaRPr>
            </a:p>
          </p:txBody>
        </p:sp>
        <p:sp>
          <p:nvSpPr>
            <p:cNvPr id="88" name="Rectangle 42">
              <a:extLst>
                <a:ext uri="{FF2B5EF4-FFF2-40B4-BE49-F238E27FC236}">
                  <a16:creationId xmlns:a16="http://schemas.microsoft.com/office/drawing/2014/main" id="{9DCB60EA-060B-4917-A451-2D3E726A8FF2}"/>
                </a:ext>
              </a:extLst>
            </p:cNvPr>
            <p:cNvSpPr>
              <a:spLocks noChangeArrowheads="1"/>
            </p:cNvSpPr>
            <p:nvPr/>
          </p:nvSpPr>
          <p:spPr bwMode="auto">
            <a:xfrm>
              <a:off x="2312669" y="5119564"/>
              <a:ext cx="1900677" cy="155825"/>
            </a:xfrm>
            <a:prstGeom prst="rect">
              <a:avLst/>
            </a:prstGeom>
            <a:solidFill>
              <a:srgbClr val="FF9494"/>
            </a:solidFill>
            <a:ln w="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cs typeface="Arial" panose="020B0604020202020204" pitchFamily="34" charset="0"/>
              </a:endParaRPr>
            </a:p>
          </p:txBody>
        </p:sp>
        <p:sp>
          <p:nvSpPr>
            <p:cNvPr id="89" name="Rectangle 43">
              <a:extLst>
                <a:ext uri="{FF2B5EF4-FFF2-40B4-BE49-F238E27FC236}">
                  <a16:creationId xmlns:a16="http://schemas.microsoft.com/office/drawing/2014/main" id="{CAD09ECF-78F6-4AFA-911E-B37F6A6C8F99}"/>
                </a:ext>
              </a:extLst>
            </p:cNvPr>
            <p:cNvSpPr>
              <a:spLocks noChangeArrowheads="1"/>
            </p:cNvSpPr>
            <p:nvPr/>
          </p:nvSpPr>
          <p:spPr bwMode="auto">
            <a:xfrm>
              <a:off x="3114206" y="5126685"/>
              <a:ext cx="288565" cy="14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b="1" dirty="0">
                  <a:solidFill>
                    <a:srgbClr val="000000"/>
                  </a:solidFill>
                  <a:cs typeface="Arial" panose="020B0604020202020204" pitchFamily="34" charset="0"/>
                </a:rPr>
                <a:t>FILL</a:t>
              </a:r>
              <a:endParaRPr lang="en-US" altLang="en-US" sz="800" dirty="0">
                <a:cs typeface="Arial" panose="020B0604020202020204" pitchFamily="34" charset="0"/>
              </a:endParaRPr>
            </a:p>
          </p:txBody>
        </p:sp>
        <p:sp>
          <p:nvSpPr>
            <p:cNvPr id="90" name="Rectangle 44">
              <a:extLst>
                <a:ext uri="{FF2B5EF4-FFF2-40B4-BE49-F238E27FC236}">
                  <a16:creationId xmlns:a16="http://schemas.microsoft.com/office/drawing/2014/main" id="{A53514A5-38D9-4E8C-8B44-0809171A402D}"/>
                </a:ext>
              </a:extLst>
            </p:cNvPr>
            <p:cNvSpPr>
              <a:spLocks noChangeArrowheads="1"/>
            </p:cNvSpPr>
            <p:nvPr/>
          </p:nvSpPr>
          <p:spPr bwMode="auto">
            <a:xfrm>
              <a:off x="2157880" y="4939240"/>
              <a:ext cx="312076" cy="14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b="1" dirty="0">
                  <a:solidFill>
                    <a:srgbClr val="000000"/>
                  </a:solidFill>
                  <a:cs typeface="Arial" panose="020B0604020202020204" pitchFamily="34" charset="0"/>
                </a:rPr>
                <a:t>SILK</a:t>
              </a:r>
              <a:endParaRPr lang="en-US" altLang="en-US" sz="800" dirty="0">
                <a:cs typeface="Arial" panose="020B0604020202020204" pitchFamily="34" charset="0"/>
              </a:endParaRPr>
            </a:p>
          </p:txBody>
        </p:sp>
      </p:grpSp>
      <p:sp>
        <p:nvSpPr>
          <p:cNvPr id="91" name="Rectangle 90">
            <a:extLst>
              <a:ext uri="{FF2B5EF4-FFF2-40B4-BE49-F238E27FC236}">
                <a16:creationId xmlns:a16="http://schemas.microsoft.com/office/drawing/2014/main" id="{D5AB4838-0F3E-4C68-A565-B1F02C46F8A5}"/>
              </a:ext>
            </a:extLst>
          </p:cNvPr>
          <p:cNvSpPr/>
          <p:nvPr/>
        </p:nvSpPr>
        <p:spPr>
          <a:xfrm>
            <a:off x="2591830" y="5494917"/>
            <a:ext cx="676476" cy="779503"/>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150">
            <a:extLst>
              <a:ext uri="{FF2B5EF4-FFF2-40B4-BE49-F238E27FC236}">
                <a16:creationId xmlns:a16="http://schemas.microsoft.com/office/drawing/2014/main" id="{558E21CC-AA4D-4D74-9B13-A4C35365D082}"/>
              </a:ext>
            </a:extLst>
          </p:cNvPr>
          <p:cNvGrpSpPr>
            <a:grpSpLocks/>
          </p:cNvGrpSpPr>
          <p:nvPr/>
        </p:nvGrpSpPr>
        <p:grpSpPr bwMode="auto">
          <a:xfrm>
            <a:off x="6350635" y="5346756"/>
            <a:ext cx="4233863" cy="1038260"/>
            <a:chOff x="228600" y="4540404"/>
            <a:chExt cx="5645608" cy="1182935"/>
          </a:xfrm>
        </p:grpSpPr>
        <p:sp>
          <p:nvSpPr>
            <p:cNvPr id="93" name="Rectangle 12">
              <a:extLst>
                <a:ext uri="{FF2B5EF4-FFF2-40B4-BE49-F238E27FC236}">
                  <a16:creationId xmlns:a16="http://schemas.microsoft.com/office/drawing/2014/main" id="{FC44237B-E459-4216-AA19-A79F79BD35A2}"/>
                </a:ext>
              </a:extLst>
            </p:cNvPr>
            <p:cNvSpPr>
              <a:spLocks noChangeArrowheads="1"/>
            </p:cNvSpPr>
            <p:nvPr/>
          </p:nvSpPr>
          <p:spPr bwMode="auto">
            <a:xfrm>
              <a:off x="228600" y="4709208"/>
              <a:ext cx="5645608" cy="888122"/>
            </a:xfrm>
            <a:prstGeom prst="rect">
              <a:avLst/>
            </a:prstGeom>
            <a:solidFill>
              <a:schemeClr val="bg1"/>
            </a:solidFill>
            <a:ln w="17526">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cs typeface="Arial" panose="020B0604020202020204" pitchFamily="34" charset="0"/>
              </a:endParaRPr>
            </a:p>
          </p:txBody>
        </p:sp>
        <p:sp>
          <p:nvSpPr>
            <p:cNvPr id="94" name="Rectangle 13">
              <a:extLst>
                <a:ext uri="{FF2B5EF4-FFF2-40B4-BE49-F238E27FC236}">
                  <a16:creationId xmlns:a16="http://schemas.microsoft.com/office/drawing/2014/main" id="{FFFB7DD1-E48D-42B5-B370-957CF7A1FEC7}"/>
                </a:ext>
              </a:extLst>
            </p:cNvPr>
            <p:cNvSpPr>
              <a:spLocks noChangeArrowheads="1"/>
            </p:cNvSpPr>
            <p:nvPr/>
          </p:nvSpPr>
          <p:spPr bwMode="auto">
            <a:xfrm>
              <a:off x="2221355" y="5618140"/>
              <a:ext cx="194514" cy="10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
                  <a:solidFill>
                    <a:srgbClr val="000000"/>
                  </a:solidFill>
                  <a:cs typeface="Arial" panose="020B0604020202020204" pitchFamily="34" charset="0"/>
                </a:rPr>
                <a:t>JAN</a:t>
              </a:r>
              <a:endParaRPr lang="en-US" altLang="en-US" sz="1800">
                <a:cs typeface="Arial" panose="020B0604020202020204" pitchFamily="34" charset="0"/>
              </a:endParaRPr>
            </a:p>
          </p:txBody>
        </p:sp>
        <p:sp>
          <p:nvSpPr>
            <p:cNvPr id="95" name="Rectangle 14">
              <a:extLst>
                <a:ext uri="{FF2B5EF4-FFF2-40B4-BE49-F238E27FC236}">
                  <a16:creationId xmlns:a16="http://schemas.microsoft.com/office/drawing/2014/main" id="{E44F058E-C4EB-43C7-94E3-5B84051250B1}"/>
                </a:ext>
              </a:extLst>
            </p:cNvPr>
            <p:cNvSpPr>
              <a:spLocks noChangeArrowheads="1"/>
            </p:cNvSpPr>
            <p:nvPr/>
          </p:nvSpPr>
          <p:spPr bwMode="auto">
            <a:xfrm>
              <a:off x="2671883" y="5618140"/>
              <a:ext cx="198789" cy="10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
                  <a:solidFill>
                    <a:srgbClr val="000000"/>
                  </a:solidFill>
                  <a:cs typeface="Arial" panose="020B0604020202020204" pitchFamily="34" charset="0"/>
                </a:rPr>
                <a:t>FEB</a:t>
              </a:r>
              <a:endParaRPr lang="en-US" altLang="en-US" sz="1800">
                <a:cs typeface="Arial" panose="020B0604020202020204" pitchFamily="34" charset="0"/>
              </a:endParaRPr>
            </a:p>
          </p:txBody>
        </p:sp>
        <p:sp>
          <p:nvSpPr>
            <p:cNvPr id="96" name="Rectangle 15">
              <a:extLst>
                <a:ext uri="{FF2B5EF4-FFF2-40B4-BE49-F238E27FC236}">
                  <a16:creationId xmlns:a16="http://schemas.microsoft.com/office/drawing/2014/main" id="{0C2AC685-3FD2-4D8A-8ACF-0D6C14E590DE}"/>
                </a:ext>
              </a:extLst>
            </p:cNvPr>
            <p:cNvSpPr>
              <a:spLocks noChangeArrowheads="1"/>
            </p:cNvSpPr>
            <p:nvPr/>
          </p:nvSpPr>
          <p:spPr bwMode="auto">
            <a:xfrm>
              <a:off x="3139654" y="5615984"/>
              <a:ext cx="228715" cy="10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
                  <a:solidFill>
                    <a:srgbClr val="000000"/>
                  </a:solidFill>
                  <a:cs typeface="Arial" panose="020B0604020202020204" pitchFamily="34" charset="0"/>
                </a:rPr>
                <a:t>MAR</a:t>
              </a:r>
              <a:endParaRPr lang="en-US" altLang="en-US" sz="1800">
                <a:cs typeface="Arial" panose="020B0604020202020204" pitchFamily="34" charset="0"/>
              </a:endParaRPr>
            </a:p>
          </p:txBody>
        </p:sp>
        <p:sp>
          <p:nvSpPr>
            <p:cNvPr id="97" name="Rectangle 16">
              <a:extLst>
                <a:ext uri="{FF2B5EF4-FFF2-40B4-BE49-F238E27FC236}">
                  <a16:creationId xmlns:a16="http://schemas.microsoft.com/office/drawing/2014/main" id="{9D967C4E-9B5B-4D07-83EC-8A9150288867}"/>
                </a:ext>
              </a:extLst>
            </p:cNvPr>
            <p:cNvSpPr>
              <a:spLocks noChangeArrowheads="1"/>
            </p:cNvSpPr>
            <p:nvPr/>
          </p:nvSpPr>
          <p:spPr bwMode="auto">
            <a:xfrm>
              <a:off x="3622518" y="5615984"/>
              <a:ext cx="211614" cy="10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
                  <a:solidFill>
                    <a:srgbClr val="000000"/>
                  </a:solidFill>
                  <a:cs typeface="Arial" panose="020B0604020202020204" pitchFamily="34" charset="0"/>
                </a:rPr>
                <a:t>APR</a:t>
              </a:r>
              <a:endParaRPr lang="en-US" altLang="en-US" sz="1800">
                <a:cs typeface="Arial" panose="020B0604020202020204" pitchFamily="34" charset="0"/>
              </a:endParaRPr>
            </a:p>
          </p:txBody>
        </p:sp>
        <p:sp>
          <p:nvSpPr>
            <p:cNvPr id="98" name="Rectangle 17">
              <a:extLst>
                <a:ext uri="{FF2B5EF4-FFF2-40B4-BE49-F238E27FC236}">
                  <a16:creationId xmlns:a16="http://schemas.microsoft.com/office/drawing/2014/main" id="{89772A9C-4F9C-4EC4-B721-642842748A56}"/>
                </a:ext>
              </a:extLst>
            </p:cNvPr>
            <p:cNvSpPr>
              <a:spLocks noChangeArrowheads="1"/>
            </p:cNvSpPr>
            <p:nvPr/>
          </p:nvSpPr>
          <p:spPr bwMode="auto">
            <a:xfrm>
              <a:off x="4090290" y="5615984"/>
              <a:ext cx="222301" cy="10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
                  <a:solidFill>
                    <a:srgbClr val="000000"/>
                  </a:solidFill>
                  <a:cs typeface="Arial" panose="020B0604020202020204" pitchFamily="34" charset="0"/>
                </a:rPr>
                <a:t>MAY</a:t>
              </a:r>
              <a:endParaRPr lang="en-US" altLang="en-US" sz="1800">
                <a:cs typeface="Arial" panose="020B0604020202020204" pitchFamily="34" charset="0"/>
              </a:endParaRPr>
            </a:p>
          </p:txBody>
        </p:sp>
        <p:sp>
          <p:nvSpPr>
            <p:cNvPr id="99" name="Rectangle 18">
              <a:extLst>
                <a:ext uri="{FF2B5EF4-FFF2-40B4-BE49-F238E27FC236}">
                  <a16:creationId xmlns:a16="http://schemas.microsoft.com/office/drawing/2014/main" id="{680D84BB-3CC3-441A-9994-516E9B658FB1}"/>
                </a:ext>
              </a:extLst>
            </p:cNvPr>
            <p:cNvSpPr>
              <a:spLocks noChangeArrowheads="1"/>
            </p:cNvSpPr>
            <p:nvPr/>
          </p:nvSpPr>
          <p:spPr bwMode="auto">
            <a:xfrm>
              <a:off x="4570997" y="5615984"/>
              <a:ext cx="200926" cy="10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
                  <a:solidFill>
                    <a:srgbClr val="000000"/>
                  </a:solidFill>
                  <a:cs typeface="Arial" panose="020B0604020202020204" pitchFamily="34" charset="0"/>
                </a:rPr>
                <a:t>JUN</a:t>
              </a:r>
              <a:endParaRPr lang="en-US" altLang="en-US" sz="1800">
                <a:cs typeface="Arial" panose="020B0604020202020204" pitchFamily="34" charset="0"/>
              </a:endParaRPr>
            </a:p>
          </p:txBody>
        </p:sp>
        <p:sp>
          <p:nvSpPr>
            <p:cNvPr id="100" name="Rectangle 19">
              <a:extLst>
                <a:ext uri="{FF2B5EF4-FFF2-40B4-BE49-F238E27FC236}">
                  <a16:creationId xmlns:a16="http://schemas.microsoft.com/office/drawing/2014/main" id="{2BCEEE5B-FB79-4F13-B850-BEDBFE7D0125}"/>
                </a:ext>
              </a:extLst>
            </p:cNvPr>
            <p:cNvSpPr>
              <a:spLocks noChangeArrowheads="1"/>
            </p:cNvSpPr>
            <p:nvPr/>
          </p:nvSpPr>
          <p:spPr bwMode="auto">
            <a:xfrm>
              <a:off x="5053859" y="5615984"/>
              <a:ext cx="183826" cy="10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
                  <a:solidFill>
                    <a:srgbClr val="000000"/>
                  </a:solidFill>
                  <a:cs typeface="Arial" panose="020B0604020202020204" pitchFamily="34" charset="0"/>
                </a:rPr>
                <a:t>JUL</a:t>
              </a:r>
              <a:endParaRPr lang="en-US" altLang="en-US" sz="1800">
                <a:cs typeface="Arial" panose="020B0604020202020204" pitchFamily="34" charset="0"/>
              </a:endParaRPr>
            </a:p>
          </p:txBody>
        </p:sp>
        <p:sp>
          <p:nvSpPr>
            <p:cNvPr id="101" name="Rectangle 20">
              <a:extLst>
                <a:ext uri="{FF2B5EF4-FFF2-40B4-BE49-F238E27FC236}">
                  <a16:creationId xmlns:a16="http://schemas.microsoft.com/office/drawing/2014/main" id="{B87362F3-9F21-4516-8AB1-FC4F751D1531}"/>
                </a:ext>
              </a:extLst>
            </p:cNvPr>
            <p:cNvSpPr>
              <a:spLocks noChangeArrowheads="1"/>
            </p:cNvSpPr>
            <p:nvPr/>
          </p:nvSpPr>
          <p:spPr bwMode="auto">
            <a:xfrm>
              <a:off x="5497920" y="5615984"/>
              <a:ext cx="222301" cy="10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
                  <a:solidFill>
                    <a:srgbClr val="000000"/>
                  </a:solidFill>
                  <a:cs typeface="Arial" panose="020B0604020202020204" pitchFamily="34" charset="0"/>
                </a:rPr>
                <a:t>AUG</a:t>
              </a:r>
              <a:endParaRPr lang="en-US" altLang="en-US" sz="1800">
                <a:cs typeface="Arial" panose="020B0604020202020204" pitchFamily="34" charset="0"/>
              </a:endParaRPr>
            </a:p>
          </p:txBody>
        </p:sp>
        <p:sp>
          <p:nvSpPr>
            <p:cNvPr id="102" name="Rectangle 21">
              <a:extLst>
                <a:ext uri="{FF2B5EF4-FFF2-40B4-BE49-F238E27FC236}">
                  <a16:creationId xmlns:a16="http://schemas.microsoft.com/office/drawing/2014/main" id="{A144EE15-A998-4123-8E76-9CD00D3D8FE4}"/>
                </a:ext>
              </a:extLst>
            </p:cNvPr>
            <p:cNvSpPr>
              <a:spLocks noChangeArrowheads="1"/>
            </p:cNvSpPr>
            <p:nvPr/>
          </p:nvSpPr>
          <p:spPr bwMode="auto">
            <a:xfrm>
              <a:off x="339622" y="5615990"/>
              <a:ext cx="205201" cy="10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
                  <a:solidFill>
                    <a:srgbClr val="000000"/>
                  </a:solidFill>
                  <a:cs typeface="Arial" panose="020B0604020202020204" pitchFamily="34" charset="0"/>
                </a:rPr>
                <a:t>SEP</a:t>
              </a:r>
              <a:endParaRPr lang="en-US" altLang="en-US" sz="1800">
                <a:cs typeface="Arial" panose="020B0604020202020204" pitchFamily="34" charset="0"/>
              </a:endParaRPr>
            </a:p>
          </p:txBody>
        </p:sp>
        <p:sp>
          <p:nvSpPr>
            <p:cNvPr id="103" name="Rectangle 22">
              <a:extLst>
                <a:ext uri="{FF2B5EF4-FFF2-40B4-BE49-F238E27FC236}">
                  <a16:creationId xmlns:a16="http://schemas.microsoft.com/office/drawing/2014/main" id="{AF5EFE45-0BB6-4F83-BEE0-4BD40D153CD5}"/>
                </a:ext>
              </a:extLst>
            </p:cNvPr>
            <p:cNvSpPr>
              <a:spLocks noChangeArrowheads="1"/>
            </p:cNvSpPr>
            <p:nvPr/>
          </p:nvSpPr>
          <p:spPr bwMode="auto">
            <a:xfrm>
              <a:off x="809551" y="5615990"/>
              <a:ext cx="215889" cy="10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
                  <a:solidFill>
                    <a:srgbClr val="000000"/>
                  </a:solidFill>
                  <a:cs typeface="Arial" panose="020B0604020202020204" pitchFamily="34" charset="0"/>
                </a:rPr>
                <a:t>OCT</a:t>
              </a:r>
              <a:endParaRPr lang="en-US" altLang="en-US" sz="1800">
                <a:cs typeface="Arial" panose="020B0604020202020204" pitchFamily="34" charset="0"/>
              </a:endParaRPr>
            </a:p>
          </p:txBody>
        </p:sp>
        <p:sp>
          <p:nvSpPr>
            <p:cNvPr id="104" name="Rectangle 23">
              <a:extLst>
                <a:ext uri="{FF2B5EF4-FFF2-40B4-BE49-F238E27FC236}">
                  <a16:creationId xmlns:a16="http://schemas.microsoft.com/office/drawing/2014/main" id="{ADD0BA57-B3DF-4906-96F1-70BA14D2FD8C}"/>
                </a:ext>
              </a:extLst>
            </p:cNvPr>
            <p:cNvSpPr>
              <a:spLocks noChangeArrowheads="1"/>
            </p:cNvSpPr>
            <p:nvPr/>
          </p:nvSpPr>
          <p:spPr bwMode="auto">
            <a:xfrm>
              <a:off x="1277324" y="5615990"/>
              <a:ext cx="222301" cy="10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
                  <a:solidFill>
                    <a:srgbClr val="000000"/>
                  </a:solidFill>
                  <a:cs typeface="Arial" panose="020B0604020202020204" pitchFamily="34" charset="0"/>
                </a:rPr>
                <a:t>NOV</a:t>
              </a:r>
              <a:endParaRPr lang="en-US" altLang="en-US" sz="1800">
                <a:cs typeface="Arial" panose="020B0604020202020204" pitchFamily="34" charset="0"/>
              </a:endParaRPr>
            </a:p>
          </p:txBody>
        </p:sp>
        <p:sp>
          <p:nvSpPr>
            <p:cNvPr id="105" name="Rectangle 24">
              <a:extLst>
                <a:ext uri="{FF2B5EF4-FFF2-40B4-BE49-F238E27FC236}">
                  <a16:creationId xmlns:a16="http://schemas.microsoft.com/office/drawing/2014/main" id="{09728BE4-9C1C-45ED-8C06-9C829A919982}"/>
                </a:ext>
              </a:extLst>
            </p:cNvPr>
            <p:cNvSpPr>
              <a:spLocks noChangeArrowheads="1"/>
            </p:cNvSpPr>
            <p:nvPr/>
          </p:nvSpPr>
          <p:spPr bwMode="auto">
            <a:xfrm>
              <a:off x="1770964" y="5615990"/>
              <a:ext cx="218026" cy="10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
                  <a:solidFill>
                    <a:srgbClr val="000000"/>
                  </a:solidFill>
                  <a:cs typeface="Arial" panose="020B0604020202020204" pitchFamily="34" charset="0"/>
                </a:rPr>
                <a:t>DEC</a:t>
              </a:r>
              <a:endParaRPr lang="en-US" altLang="en-US" sz="1800">
                <a:cs typeface="Arial" panose="020B0604020202020204" pitchFamily="34" charset="0"/>
              </a:endParaRPr>
            </a:p>
          </p:txBody>
        </p:sp>
        <p:sp>
          <p:nvSpPr>
            <p:cNvPr id="106" name="Line 25">
              <a:extLst>
                <a:ext uri="{FF2B5EF4-FFF2-40B4-BE49-F238E27FC236}">
                  <a16:creationId xmlns:a16="http://schemas.microsoft.com/office/drawing/2014/main" id="{B4FF70EF-BDAF-4405-AB5F-F874FEBDAD3C}"/>
                </a:ext>
              </a:extLst>
            </p:cNvPr>
            <p:cNvSpPr>
              <a:spLocks noChangeShapeType="1"/>
            </p:cNvSpPr>
            <p:nvPr/>
          </p:nvSpPr>
          <p:spPr bwMode="auto">
            <a:xfrm>
              <a:off x="1616829" y="5530505"/>
              <a:ext cx="2156" cy="1595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07" name="Line 26">
              <a:extLst>
                <a:ext uri="{FF2B5EF4-FFF2-40B4-BE49-F238E27FC236}">
                  <a16:creationId xmlns:a16="http://schemas.microsoft.com/office/drawing/2014/main" id="{C0127F53-EBF0-4DB4-A737-64879054B71C}"/>
                </a:ext>
              </a:extLst>
            </p:cNvPr>
            <p:cNvSpPr>
              <a:spLocks noChangeShapeType="1"/>
            </p:cNvSpPr>
            <p:nvPr/>
          </p:nvSpPr>
          <p:spPr bwMode="auto">
            <a:xfrm>
              <a:off x="661883" y="5539127"/>
              <a:ext cx="2156" cy="15520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08" name="Line 27">
              <a:extLst>
                <a:ext uri="{FF2B5EF4-FFF2-40B4-BE49-F238E27FC236}">
                  <a16:creationId xmlns:a16="http://schemas.microsoft.com/office/drawing/2014/main" id="{E580C67C-7841-4B67-B113-AD0A5CDA2A36}"/>
                </a:ext>
              </a:extLst>
            </p:cNvPr>
            <p:cNvSpPr>
              <a:spLocks noChangeShapeType="1"/>
            </p:cNvSpPr>
            <p:nvPr/>
          </p:nvSpPr>
          <p:spPr bwMode="auto">
            <a:xfrm>
              <a:off x="1140434" y="5532660"/>
              <a:ext cx="2156" cy="15736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09" name="Line 28">
              <a:extLst>
                <a:ext uri="{FF2B5EF4-FFF2-40B4-BE49-F238E27FC236}">
                  <a16:creationId xmlns:a16="http://schemas.microsoft.com/office/drawing/2014/main" id="{4E20FB6A-D5E2-4A55-8DBE-A890CFBAD7AE}"/>
                </a:ext>
              </a:extLst>
            </p:cNvPr>
            <p:cNvSpPr>
              <a:spLocks noChangeShapeType="1"/>
            </p:cNvSpPr>
            <p:nvPr/>
          </p:nvSpPr>
          <p:spPr bwMode="auto">
            <a:xfrm>
              <a:off x="2080290" y="5539127"/>
              <a:ext cx="2156" cy="15520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10" name="Line 29">
              <a:extLst>
                <a:ext uri="{FF2B5EF4-FFF2-40B4-BE49-F238E27FC236}">
                  <a16:creationId xmlns:a16="http://schemas.microsoft.com/office/drawing/2014/main" id="{30B5F6A1-9699-4E24-9535-D79BE3EBFA54}"/>
                </a:ext>
              </a:extLst>
            </p:cNvPr>
            <p:cNvSpPr>
              <a:spLocks noChangeShapeType="1"/>
            </p:cNvSpPr>
            <p:nvPr/>
          </p:nvSpPr>
          <p:spPr bwMode="auto">
            <a:xfrm>
              <a:off x="3033081" y="5539127"/>
              <a:ext cx="2156" cy="15736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11" name="Line 30">
              <a:extLst>
                <a:ext uri="{FF2B5EF4-FFF2-40B4-BE49-F238E27FC236}">
                  <a16:creationId xmlns:a16="http://schemas.microsoft.com/office/drawing/2014/main" id="{A375A788-240F-404B-BA45-3F616EA2FAF2}"/>
                </a:ext>
              </a:extLst>
            </p:cNvPr>
            <p:cNvSpPr>
              <a:spLocks noChangeShapeType="1"/>
            </p:cNvSpPr>
            <p:nvPr/>
          </p:nvSpPr>
          <p:spPr bwMode="auto">
            <a:xfrm>
              <a:off x="3503010" y="5541283"/>
              <a:ext cx="2156" cy="1595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12" name="Line 31">
              <a:extLst>
                <a:ext uri="{FF2B5EF4-FFF2-40B4-BE49-F238E27FC236}">
                  <a16:creationId xmlns:a16="http://schemas.microsoft.com/office/drawing/2014/main" id="{AD6FA45F-C529-47AA-AE77-E989D4F31D21}"/>
                </a:ext>
              </a:extLst>
            </p:cNvPr>
            <p:cNvSpPr>
              <a:spLocks noChangeShapeType="1"/>
            </p:cNvSpPr>
            <p:nvPr/>
          </p:nvSpPr>
          <p:spPr bwMode="auto">
            <a:xfrm>
              <a:off x="3985872" y="5539127"/>
              <a:ext cx="2156" cy="15736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13" name="Line 32">
              <a:extLst>
                <a:ext uri="{FF2B5EF4-FFF2-40B4-BE49-F238E27FC236}">
                  <a16:creationId xmlns:a16="http://schemas.microsoft.com/office/drawing/2014/main" id="{D8D79EC5-DFCC-48FA-AC9B-5AA8F26ECB18}"/>
                </a:ext>
              </a:extLst>
            </p:cNvPr>
            <p:cNvSpPr>
              <a:spLocks noChangeShapeType="1"/>
            </p:cNvSpPr>
            <p:nvPr/>
          </p:nvSpPr>
          <p:spPr bwMode="auto">
            <a:xfrm>
              <a:off x="4451489" y="5539127"/>
              <a:ext cx="2156" cy="15736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14" name="Line 33">
              <a:extLst>
                <a:ext uri="{FF2B5EF4-FFF2-40B4-BE49-F238E27FC236}">
                  <a16:creationId xmlns:a16="http://schemas.microsoft.com/office/drawing/2014/main" id="{A0448EE4-7A68-412C-BF04-81040803F581}"/>
                </a:ext>
              </a:extLst>
            </p:cNvPr>
            <p:cNvSpPr>
              <a:spLocks noChangeShapeType="1"/>
            </p:cNvSpPr>
            <p:nvPr/>
          </p:nvSpPr>
          <p:spPr bwMode="auto">
            <a:xfrm>
              <a:off x="4923573" y="5541283"/>
              <a:ext cx="2156" cy="1595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15" name="Line 34">
              <a:extLst>
                <a:ext uri="{FF2B5EF4-FFF2-40B4-BE49-F238E27FC236}">
                  <a16:creationId xmlns:a16="http://schemas.microsoft.com/office/drawing/2014/main" id="{84A64129-FFFD-488B-9964-747B2044ABA9}"/>
                </a:ext>
              </a:extLst>
            </p:cNvPr>
            <p:cNvSpPr>
              <a:spLocks noChangeShapeType="1"/>
            </p:cNvSpPr>
            <p:nvPr/>
          </p:nvSpPr>
          <p:spPr bwMode="auto">
            <a:xfrm>
              <a:off x="5402124" y="5539127"/>
              <a:ext cx="2156" cy="15520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16" name="Line 35">
              <a:extLst>
                <a:ext uri="{FF2B5EF4-FFF2-40B4-BE49-F238E27FC236}">
                  <a16:creationId xmlns:a16="http://schemas.microsoft.com/office/drawing/2014/main" id="{14E79AF1-3802-48C1-BA30-1FF30229A52B}"/>
                </a:ext>
              </a:extLst>
            </p:cNvPr>
            <p:cNvSpPr>
              <a:spLocks noChangeShapeType="1"/>
            </p:cNvSpPr>
            <p:nvPr/>
          </p:nvSpPr>
          <p:spPr bwMode="auto">
            <a:xfrm>
              <a:off x="2554530" y="5539127"/>
              <a:ext cx="2156" cy="15520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17" name="Rectangle 36">
              <a:extLst>
                <a:ext uri="{FF2B5EF4-FFF2-40B4-BE49-F238E27FC236}">
                  <a16:creationId xmlns:a16="http://schemas.microsoft.com/office/drawing/2014/main" id="{CC8E40FB-43E8-4B4B-A9E9-021E7890EDB5}"/>
                </a:ext>
              </a:extLst>
            </p:cNvPr>
            <p:cNvSpPr>
              <a:spLocks noChangeArrowheads="1"/>
            </p:cNvSpPr>
            <p:nvPr/>
          </p:nvSpPr>
          <p:spPr bwMode="auto">
            <a:xfrm>
              <a:off x="230383" y="4540404"/>
              <a:ext cx="3300317" cy="15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900" b="1" dirty="0">
                  <a:solidFill>
                    <a:srgbClr val="000000"/>
                  </a:solidFill>
                  <a:cs typeface="Arial" panose="020B0604020202020204" pitchFamily="34" charset="0"/>
                </a:rPr>
                <a:t>Soybean crop calendar for most of Argentina</a:t>
              </a:r>
              <a:endParaRPr lang="en-US" altLang="en-US" sz="900" dirty="0">
                <a:cs typeface="Arial" panose="020B0604020202020204" pitchFamily="34" charset="0"/>
              </a:endParaRPr>
            </a:p>
          </p:txBody>
        </p:sp>
        <p:sp>
          <p:nvSpPr>
            <p:cNvPr id="118" name="Rectangle 37">
              <a:extLst>
                <a:ext uri="{FF2B5EF4-FFF2-40B4-BE49-F238E27FC236}">
                  <a16:creationId xmlns:a16="http://schemas.microsoft.com/office/drawing/2014/main" id="{9DA16B9C-E18E-408B-B558-3F59D0DD44BB}"/>
                </a:ext>
              </a:extLst>
            </p:cNvPr>
            <p:cNvSpPr>
              <a:spLocks noChangeArrowheads="1"/>
            </p:cNvSpPr>
            <p:nvPr/>
          </p:nvSpPr>
          <p:spPr bwMode="auto">
            <a:xfrm>
              <a:off x="1025441" y="4753615"/>
              <a:ext cx="1469599" cy="159517"/>
            </a:xfrm>
            <a:prstGeom prst="rect">
              <a:avLst/>
            </a:prstGeom>
            <a:solidFill>
              <a:srgbClr val="FFFF00"/>
            </a:solidFill>
            <a:ln w="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cs typeface="Arial" panose="020B0604020202020204" pitchFamily="34" charset="0"/>
              </a:endParaRPr>
            </a:p>
          </p:txBody>
        </p:sp>
        <p:sp>
          <p:nvSpPr>
            <p:cNvPr id="119" name="Rectangle 38">
              <a:extLst>
                <a:ext uri="{FF2B5EF4-FFF2-40B4-BE49-F238E27FC236}">
                  <a16:creationId xmlns:a16="http://schemas.microsoft.com/office/drawing/2014/main" id="{5263B966-0790-4746-8DF2-5EA7983D86C1}"/>
                </a:ext>
              </a:extLst>
            </p:cNvPr>
            <p:cNvSpPr>
              <a:spLocks noChangeArrowheads="1"/>
            </p:cNvSpPr>
            <p:nvPr/>
          </p:nvSpPr>
          <p:spPr bwMode="auto">
            <a:xfrm>
              <a:off x="1466415" y="4764411"/>
              <a:ext cx="455290" cy="14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b="1" dirty="0">
                  <a:solidFill>
                    <a:srgbClr val="000000"/>
                  </a:solidFill>
                  <a:cs typeface="Arial" panose="020B0604020202020204" pitchFamily="34" charset="0"/>
                </a:rPr>
                <a:t>PLANT</a:t>
              </a:r>
              <a:endParaRPr lang="en-US" altLang="en-US" sz="800" dirty="0">
                <a:cs typeface="Arial" panose="020B0604020202020204" pitchFamily="34" charset="0"/>
              </a:endParaRPr>
            </a:p>
          </p:txBody>
        </p:sp>
        <p:sp>
          <p:nvSpPr>
            <p:cNvPr id="120" name="Rectangle 39">
              <a:extLst>
                <a:ext uri="{FF2B5EF4-FFF2-40B4-BE49-F238E27FC236}">
                  <a16:creationId xmlns:a16="http://schemas.microsoft.com/office/drawing/2014/main" id="{559145DD-AAC4-4BAA-9828-7C04265BCF98}"/>
                </a:ext>
              </a:extLst>
            </p:cNvPr>
            <p:cNvSpPr>
              <a:spLocks noChangeArrowheads="1"/>
            </p:cNvSpPr>
            <p:nvPr/>
          </p:nvSpPr>
          <p:spPr bwMode="auto">
            <a:xfrm>
              <a:off x="3412779" y="5364211"/>
              <a:ext cx="1272636" cy="155825"/>
            </a:xfrm>
            <a:prstGeom prst="rect">
              <a:avLst/>
            </a:prstGeom>
            <a:solidFill>
              <a:srgbClr val="FFFF00"/>
            </a:solidFill>
            <a:ln w="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cs typeface="Arial" panose="020B0604020202020204" pitchFamily="34" charset="0"/>
              </a:endParaRPr>
            </a:p>
          </p:txBody>
        </p:sp>
        <p:sp>
          <p:nvSpPr>
            <p:cNvPr id="121" name="Rectangle 40">
              <a:extLst>
                <a:ext uri="{FF2B5EF4-FFF2-40B4-BE49-F238E27FC236}">
                  <a16:creationId xmlns:a16="http://schemas.microsoft.com/office/drawing/2014/main" id="{86FDB7E2-DDC3-4FF3-B180-15C052818757}"/>
                </a:ext>
              </a:extLst>
            </p:cNvPr>
            <p:cNvSpPr>
              <a:spLocks noChangeArrowheads="1"/>
            </p:cNvSpPr>
            <p:nvPr/>
          </p:nvSpPr>
          <p:spPr bwMode="auto">
            <a:xfrm>
              <a:off x="3835164" y="5376225"/>
              <a:ext cx="654078" cy="14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b="1" dirty="0">
                  <a:solidFill>
                    <a:srgbClr val="000000"/>
                  </a:solidFill>
                  <a:cs typeface="Arial" panose="020B0604020202020204" pitchFamily="34" charset="0"/>
                </a:rPr>
                <a:t>HARVEST</a:t>
              </a:r>
              <a:endParaRPr lang="en-US" altLang="en-US" sz="800" dirty="0">
                <a:cs typeface="Arial" panose="020B0604020202020204" pitchFamily="34" charset="0"/>
              </a:endParaRPr>
            </a:p>
          </p:txBody>
        </p:sp>
        <p:sp>
          <p:nvSpPr>
            <p:cNvPr id="122" name="Rectangle 41">
              <a:extLst>
                <a:ext uri="{FF2B5EF4-FFF2-40B4-BE49-F238E27FC236}">
                  <a16:creationId xmlns:a16="http://schemas.microsoft.com/office/drawing/2014/main" id="{0CF764EA-5F78-4E52-9DDF-20B5E6ED3D88}"/>
                </a:ext>
              </a:extLst>
            </p:cNvPr>
            <p:cNvSpPr>
              <a:spLocks noChangeArrowheads="1"/>
            </p:cNvSpPr>
            <p:nvPr/>
          </p:nvSpPr>
          <p:spPr bwMode="auto">
            <a:xfrm>
              <a:off x="1770964" y="4934139"/>
              <a:ext cx="1242711" cy="155206"/>
            </a:xfrm>
            <a:prstGeom prst="rect">
              <a:avLst/>
            </a:prstGeom>
            <a:solidFill>
              <a:srgbClr val="FF9494"/>
            </a:solidFill>
            <a:ln w="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cs typeface="Arial" panose="020B0604020202020204" pitchFamily="34" charset="0"/>
              </a:endParaRPr>
            </a:p>
          </p:txBody>
        </p:sp>
        <p:sp>
          <p:nvSpPr>
            <p:cNvPr id="123" name="Rectangle 42">
              <a:extLst>
                <a:ext uri="{FF2B5EF4-FFF2-40B4-BE49-F238E27FC236}">
                  <a16:creationId xmlns:a16="http://schemas.microsoft.com/office/drawing/2014/main" id="{87D39499-30C3-4FDA-8704-70A7C7C2EEC9}"/>
                </a:ext>
              </a:extLst>
            </p:cNvPr>
            <p:cNvSpPr>
              <a:spLocks noChangeArrowheads="1"/>
            </p:cNvSpPr>
            <p:nvPr/>
          </p:nvSpPr>
          <p:spPr bwMode="auto">
            <a:xfrm>
              <a:off x="2554530" y="5119564"/>
              <a:ext cx="1341258" cy="155825"/>
            </a:xfrm>
            <a:prstGeom prst="rect">
              <a:avLst/>
            </a:prstGeom>
            <a:solidFill>
              <a:srgbClr val="FF9494"/>
            </a:solidFill>
            <a:ln w="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cs typeface="Arial" panose="020B0604020202020204" pitchFamily="34" charset="0"/>
              </a:endParaRPr>
            </a:p>
          </p:txBody>
        </p:sp>
        <p:sp>
          <p:nvSpPr>
            <p:cNvPr id="124" name="Rectangle 43">
              <a:extLst>
                <a:ext uri="{FF2B5EF4-FFF2-40B4-BE49-F238E27FC236}">
                  <a16:creationId xmlns:a16="http://schemas.microsoft.com/office/drawing/2014/main" id="{6190BC25-279C-486C-AD1C-14DEDCD3163F}"/>
                </a:ext>
              </a:extLst>
            </p:cNvPr>
            <p:cNvSpPr>
              <a:spLocks noChangeArrowheads="1"/>
            </p:cNvSpPr>
            <p:nvPr/>
          </p:nvSpPr>
          <p:spPr bwMode="auto">
            <a:xfrm>
              <a:off x="3114206" y="5126685"/>
              <a:ext cx="288565" cy="14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b="1" dirty="0">
                  <a:solidFill>
                    <a:srgbClr val="000000"/>
                  </a:solidFill>
                  <a:cs typeface="Arial" panose="020B0604020202020204" pitchFamily="34" charset="0"/>
                </a:rPr>
                <a:t>FILL</a:t>
              </a:r>
              <a:endParaRPr lang="en-US" altLang="en-US" sz="800" dirty="0">
                <a:cs typeface="Arial" panose="020B0604020202020204" pitchFamily="34" charset="0"/>
              </a:endParaRPr>
            </a:p>
          </p:txBody>
        </p:sp>
        <p:sp>
          <p:nvSpPr>
            <p:cNvPr id="125" name="Rectangle 44">
              <a:extLst>
                <a:ext uri="{FF2B5EF4-FFF2-40B4-BE49-F238E27FC236}">
                  <a16:creationId xmlns:a16="http://schemas.microsoft.com/office/drawing/2014/main" id="{3640E551-BD9E-4141-BA6F-81446650F67B}"/>
                </a:ext>
              </a:extLst>
            </p:cNvPr>
            <p:cNvSpPr>
              <a:spLocks noChangeArrowheads="1"/>
            </p:cNvSpPr>
            <p:nvPr/>
          </p:nvSpPr>
          <p:spPr bwMode="auto">
            <a:xfrm>
              <a:off x="2157880" y="4939240"/>
              <a:ext cx="592091" cy="14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b="1" dirty="0">
                  <a:solidFill>
                    <a:srgbClr val="000000"/>
                  </a:solidFill>
                  <a:cs typeface="Arial" panose="020B0604020202020204" pitchFamily="34" charset="0"/>
                </a:rPr>
                <a:t>FLOWER</a:t>
              </a:r>
              <a:endParaRPr lang="en-US" altLang="en-US" sz="800" dirty="0">
                <a:cs typeface="Arial" panose="020B0604020202020204" pitchFamily="34" charset="0"/>
              </a:endParaRPr>
            </a:p>
          </p:txBody>
        </p:sp>
      </p:grpSp>
      <p:sp>
        <p:nvSpPr>
          <p:cNvPr id="126" name="Rectangle 125">
            <a:extLst>
              <a:ext uri="{FF2B5EF4-FFF2-40B4-BE49-F238E27FC236}">
                <a16:creationId xmlns:a16="http://schemas.microsoft.com/office/drawing/2014/main" id="{CE59803B-9DD3-4CE0-9007-B716D9B256FA}"/>
              </a:ext>
            </a:extLst>
          </p:cNvPr>
          <p:cNvSpPr/>
          <p:nvPr/>
        </p:nvSpPr>
        <p:spPr>
          <a:xfrm>
            <a:off x="7419307" y="5486401"/>
            <a:ext cx="657852" cy="779503"/>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6818B6B-9AB3-41BF-A09A-7190697378C0}"/>
              </a:ext>
            </a:extLst>
          </p:cNvPr>
          <p:cNvSpPr txBox="1"/>
          <p:nvPr/>
        </p:nvSpPr>
        <p:spPr>
          <a:xfrm>
            <a:off x="6394521" y="1"/>
            <a:ext cx="4273479" cy="769441"/>
          </a:xfrm>
          <a:prstGeom prst="rect">
            <a:avLst/>
          </a:prstGeom>
          <a:noFill/>
        </p:spPr>
        <p:txBody>
          <a:bodyPr wrap="none" rtlCol="0">
            <a:spAutoFit/>
          </a:bodyPr>
          <a:lstStyle/>
          <a:p>
            <a:pPr algn="ctr"/>
            <a:r>
              <a:rPr lang="en-US" sz="2400" b="1" dirty="0"/>
              <a:t>Total Precipitation (mm)</a:t>
            </a:r>
          </a:p>
          <a:p>
            <a:pPr algn="ctr"/>
            <a:r>
              <a:rPr lang="en-US" sz="2000" b="1" dirty="0"/>
              <a:t>December 1, 2020 – January 31, 2021</a:t>
            </a:r>
          </a:p>
        </p:txBody>
      </p:sp>
      <p:sp>
        <p:nvSpPr>
          <p:cNvPr id="6" name="TextBox 5">
            <a:extLst>
              <a:ext uri="{FF2B5EF4-FFF2-40B4-BE49-F238E27FC236}">
                <a16:creationId xmlns:a16="http://schemas.microsoft.com/office/drawing/2014/main" id="{16CAE0F4-BAAF-4881-954F-DC49D02D9373}"/>
              </a:ext>
            </a:extLst>
          </p:cNvPr>
          <p:cNvSpPr txBox="1"/>
          <p:nvPr/>
        </p:nvSpPr>
        <p:spPr>
          <a:xfrm>
            <a:off x="1371600" y="-2315"/>
            <a:ext cx="4701223" cy="769441"/>
          </a:xfrm>
          <a:prstGeom prst="rect">
            <a:avLst/>
          </a:prstGeom>
          <a:noFill/>
        </p:spPr>
        <p:txBody>
          <a:bodyPr wrap="none" rtlCol="0">
            <a:spAutoFit/>
          </a:bodyPr>
          <a:lstStyle/>
          <a:p>
            <a:pPr algn="ctr"/>
            <a:r>
              <a:rPr lang="en-US" sz="2400" b="1" dirty="0"/>
              <a:t>Percent of Normal Precipitation (%)</a:t>
            </a:r>
          </a:p>
          <a:p>
            <a:pPr algn="ctr"/>
            <a:r>
              <a:rPr lang="en-US" sz="2000" b="1" dirty="0"/>
              <a:t>December 1, 2020 – January 31, 2021</a:t>
            </a:r>
          </a:p>
        </p:txBody>
      </p:sp>
      <p:grpSp>
        <p:nvGrpSpPr>
          <p:cNvPr id="127" name="Group 67">
            <a:extLst>
              <a:ext uri="{FF2B5EF4-FFF2-40B4-BE49-F238E27FC236}">
                <a16:creationId xmlns:a16="http://schemas.microsoft.com/office/drawing/2014/main" id="{99006F8F-CC73-404B-848A-1DC2D554B2DB}"/>
              </a:ext>
            </a:extLst>
          </p:cNvPr>
          <p:cNvGrpSpPr>
            <a:grpSpLocks/>
          </p:cNvGrpSpPr>
          <p:nvPr/>
        </p:nvGrpSpPr>
        <p:grpSpPr bwMode="auto">
          <a:xfrm>
            <a:off x="76200" y="6459537"/>
            <a:ext cx="2595563" cy="398463"/>
            <a:chOff x="96" y="4080"/>
            <a:chExt cx="1635" cy="251"/>
          </a:xfrm>
        </p:grpSpPr>
        <p:sp>
          <p:nvSpPr>
            <p:cNvPr id="129" name="Text Box 68">
              <a:extLst>
                <a:ext uri="{FF2B5EF4-FFF2-40B4-BE49-F238E27FC236}">
                  <a16:creationId xmlns:a16="http://schemas.microsoft.com/office/drawing/2014/main" id="{90CC01F3-4C6C-4BA0-8BE8-FCD00C70EC29}"/>
                </a:ext>
              </a:extLst>
            </p:cNvPr>
            <p:cNvSpPr txBox="1">
              <a:spLocks noChangeArrowheads="1"/>
            </p:cNvSpPr>
            <p:nvPr/>
          </p:nvSpPr>
          <p:spPr bwMode="auto">
            <a:xfrm>
              <a:off x="385" y="4080"/>
              <a:ext cx="134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003399"/>
                  </a:solidFill>
                  <a:latin typeface="Arial" charset="0"/>
                </a:rPr>
                <a:t>Agricultural Weather Assessments</a:t>
              </a:r>
            </a:p>
          </p:txBody>
        </p:sp>
        <p:pic>
          <p:nvPicPr>
            <p:cNvPr id="132" name="Picture 69" descr="USDALOGO">
              <a:extLst>
                <a:ext uri="{FF2B5EF4-FFF2-40B4-BE49-F238E27FC236}">
                  <a16:creationId xmlns:a16="http://schemas.microsoft.com/office/drawing/2014/main" id="{E2441A39-24D4-4D4F-864F-4FCB4086D28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 y="4107"/>
              <a:ext cx="2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 name="Text Box 70">
              <a:extLst>
                <a:ext uri="{FF2B5EF4-FFF2-40B4-BE49-F238E27FC236}">
                  <a16:creationId xmlns:a16="http://schemas.microsoft.com/office/drawing/2014/main" id="{0A377613-3CEC-4948-9267-28C0DDD7BA13}"/>
                </a:ext>
              </a:extLst>
            </p:cNvPr>
            <p:cNvSpPr txBox="1">
              <a:spLocks noChangeArrowheads="1"/>
            </p:cNvSpPr>
            <p:nvPr/>
          </p:nvSpPr>
          <p:spPr bwMode="auto">
            <a:xfrm>
              <a:off x="387" y="4176"/>
              <a:ext cx="128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37914C"/>
                  </a:solidFill>
                  <a:latin typeface="Arial" charset="0"/>
                </a:rPr>
                <a:t>World Agricultural Outlook Board</a:t>
              </a:r>
            </a:p>
          </p:txBody>
        </p:sp>
      </p:grpSp>
      <p:pic>
        <p:nvPicPr>
          <p:cNvPr id="134" name="Picture 133">
            <a:extLst>
              <a:ext uri="{FF2B5EF4-FFF2-40B4-BE49-F238E27FC236}">
                <a16:creationId xmlns:a16="http://schemas.microsoft.com/office/drawing/2014/main" id="{B93B25A4-B41E-4FE8-8BB2-8D15076F9B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742298"/>
            <a:ext cx="4572000" cy="4581662"/>
          </a:xfrm>
          <a:prstGeom prst="rect">
            <a:avLst/>
          </a:prstGeom>
        </p:spPr>
      </p:pic>
      <p:pic>
        <p:nvPicPr>
          <p:cNvPr id="135" name="Picture 134">
            <a:extLst>
              <a:ext uri="{FF2B5EF4-FFF2-40B4-BE49-F238E27FC236}">
                <a16:creationId xmlns:a16="http://schemas.microsoft.com/office/drawing/2014/main" id="{EE8A529F-8669-4B3E-B403-A6E3CC388D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1096" y="762000"/>
            <a:ext cx="4495799" cy="4505301"/>
          </a:xfrm>
          <a:prstGeom prst="rect">
            <a:avLst/>
          </a:prstGeom>
        </p:spPr>
      </p:pic>
    </p:spTree>
    <p:extLst>
      <p:ext uri="{BB962C8B-B14F-4D97-AF65-F5344CB8AC3E}">
        <p14:creationId xmlns:p14="http://schemas.microsoft.com/office/powerpoint/2010/main" val="18582020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027CA2-1FD9-48B9-B942-97407B77BEC4}"/>
              </a:ext>
            </a:extLst>
          </p:cNvPr>
          <p:cNvPicPr>
            <a:picLocks noChangeAspect="1"/>
          </p:cNvPicPr>
          <p:nvPr/>
        </p:nvPicPr>
        <p:blipFill>
          <a:blip r:embed="rId2"/>
          <a:stretch>
            <a:fillRect/>
          </a:stretch>
        </p:blipFill>
        <p:spPr>
          <a:xfrm>
            <a:off x="0" y="0"/>
            <a:ext cx="12192000" cy="6858000"/>
          </a:xfrm>
          <a:prstGeom prst="rect">
            <a:avLst/>
          </a:prstGeom>
        </p:spPr>
      </p:pic>
      <p:grpSp>
        <p:nvGrpSpPr>
          <p:cNvPr id="13" name="Group 67">
            <a:extLst>
              <a:ext uri="{FF2B5EF4-FFF2-40B4-BE49-F238E27FC236}">
                <a16:creationId xmlns:a16="http://schemas.microsoft.com/office/drawing/2014/main" id="{E156DDA6-1C50-4196-88A4-EB05CF316907}"/>
              </a:ext>
            </a:extLst>
          </p:cNvPr>
          <p:cNvGrpSpPr>
            <a:grpSpLocks/>
          </p:cNvGrpSpPr>
          <p:nvPr/>
        </p:nvGrpSpPr>
        <p:grpSpPr bwMode="auto">
          <a:xfrm>
            <a:off x="76200" y="6459537"/>
            <a:ext cx="2595563" cy="398463"/>
            <a:chOff x="96" y="4080"/>
            <a:chExt cx="1635" cy="251"/>
          </a:xfrm>
        </p:grpSpPr>
        <p:sp>
          <p:nvSpPr>
            <p:cNvPr id="14" name="Text Box 68">
              <a:extLst>
                <a:ext uri="{FF2B5EF4-FFF2-40B4-BE49-F238E27FC236}">
                  <a16:creationId xmlns:a16="http://schemas.microsoft.com/office/drawing/2014/main" id="{C0A70D86-B879-4049-8295-21345CE56CA1}"/>
                </a:ext>
              </a:extLst>
            </p:cNvPr>
            <p:cNvSpPr txBox="1">
              <a:spLocks noChangeArrowheads="1"/>
            </p:cNvSpPr>
            <p:nvPr/>
          </p:nvSpPr>
          <p:spPr bwMode="auto">
            <a:xfrm>
              <a:off x="385" y="4080"/>
              <a:ext cx="134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003399"/>
                  </a:solidFill>
                  <a:latin typeface="Arial" charset="0"/>
                </a:rPr>
                <a:t>Agricultural Weather Assessments</a:t>
              </a:r>
            </a:p>
          </p:txBody>
        </p:sp>
        <p:pic>
          <p:nvPicPr>
            <p:cNvPr id="15" name="Picture 69" descr="USDALOGO">
              <a:extLst>
                <a:ext uri="{FF2B5EF4-FFF2-40B4-BE49-F238E27FC236}">
                  <a16:creationId xmlns:a16="http://schemas.microsoft.com/office/drawing/2014/main" id="{F98D14C3-5359-42EF-854E-E770D15A63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 y="4107"/>
              <a:ext cx="2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70">
              <a:extLst>
                <a:ext uri="{FF2B5EF4-FFF2-40B4-BE49-F238E27FC236}">
                  <a16:creationId xmlns:a16="http://schemas.microsoft.com/office/drawing/2014/main" id="{C717CB68-9080-4FCC-8B09-162537B8D84A}"/>
                </a:ext>
              </a:extLst>
            </p:cNvPr>
            <p:cNvSpPr txBox="1">
              <a:spLocks noChangeArrowheads="1"/>
            </p:cNvSpPr>
            <p:nvPr/>
          </p:nvSpPr>
          <p:spPr bwMode="auto">
            <a:xfrm>
              <a:off x="387" y="4176"/>
              <a:ext cx="128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37914C"/>
                  </a:solidFill>
                  <a:latin typeface="Arial" charset="0"/>
                </a:rPr>
                <a:t>World Agricultural Outlook Board</a:t>
              </a:r>
            </a:p>
          </p:txBody>
        </p:sp>
      </p:grpSp>
      <p:sp>
        <p:nvSpPr>
          <p:cNvPr id="19" name="Oval 18">
            <a:extLst>
              <a:ext uri="{FF2B5EF4-FFF2-40B4-BE49-F238E27FC236}">
                <a16:creationId xmlns:a16="http://schemas.microsoft.com/office/drawing/2014/main" id="{217605F7-CCB1-4CF1-9094-BB5D7B382F04}"/>
              </a:ext>
            </a:extLst>
          </p:cNvPr>
          <p:cNvSpPr/>
          <p:nvPr/>
        </p:nvSpPr>
        <p:spPr>
          <a:xfrm>
            <a:off x="7877765" y="3376064"/>
            <a:ext cx="471488" cy="471487"/>
          </a:xfrm>
          <a:prstGeom prst="ellipse">
            <a:avLst/>
          </a:prstGeom>
          <a:noFill/>
          <a:ln w="3810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 name="Oval 19">
            <a:extLst>
              <a:ext uri="{FF2B5EF4-FFF2-40B4-BE49-F238E27FC236}">
                <a16:creationId xmlns:a16="http://schemas.microsoft.com/office/drawing/2014/main" id="{F3C2D2FC-C744-45BD-8B53-0612FD18BD9F}"/>
              </a:ext>
            </a:extLst>
          </p:cNvPr>
          <p:cNvSpPr/>
          <p:nvPr/>
        </p:nvSpPr>
        <p:spPr>
          <a:xfrm>
            <a:off x="11246424" y="3176852"/>
            <a:ext cx="471488" cy="471487"/>
          </a:xfrm>
          <a:prstGeom prst="ellipse">
            <a:avLst/>
          </a:prstGeom>
          <a:noFill/>
          <a:ln w="3810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TextBox 20">
            <a:extLst>
              <a:ext uri="{FF2B5EF4-FFF2-40B4-BE49-F238E27FC236}">
                <a16:creationId xmlns:a16="http://schemas.microsoft.com/office/drawing/2014/main" id="{B917BB7E-982B-406A-A592-46EF46B4D5C7}"/>
              </a:ext>
            </a:extLst>
          </p:cNvPr>
          <p:cNvSpPr txBox="1"/>
          <p:nvPr/>
        </p:nvSpPr>
        <p:spPr>
          <a:xfrm>
            <a:off x="7896852" y="2001547"/>
            <a:ext cx="898003" cy="338554"/>
          </a:xfrm>
          <a:prstGeom prst="rect">
            <a:avLst/>
          </a:prstGeom>
          <a:noFill/>
        </p:spPr>
        <p:txBody>
          <a:bodyPr wrap="none" rtlCol="0">
            <a:spAutoFit/>
          </a:bodyPr>
          <a:lstStyle/>
          <a:p>
            <a:r>
              <a:rPr lang="en-US" sz="1600" b="1" dirty="0">
                <a:solidFill>
                  <a:srgbClr val="990000"/>
                </a:solidFill>
              </a:rPr>
              <a:t>2010/11</a:t>
            </a:r>
          </a:p>
        </p:txBody>
      </p:sp>
      <p:cxnSp>
        <p:nvCxnSpPr>
          <p:cNvPr id="22" name="Straight Connector 21">
            <a:extLst>
              <a:ext uri="{FF2B5EF4-FFF2-40B4-BE49-F238E27FC236}">
                <a16:creationId xmlns:a16="http://schemas.microsoft.com/office/drawing/2014/main" id="{FDC40AF2-5EC5-4078-8CE0-1F05E2612DC9}"/>
              </a:ext>
            </a:extLst>
          </p:cNvPr>
          <p:cNvCxnSpPr>
            <a:cxnSpLocks/>
          </p:cNvCxnSpPr>
          <p:nvPr/>
        </p:nvCxnSpPr>
        <p:spPr>
          <a:xfrm>
            <a:off x="11353800" y="2314156"/>
            <a:ext cx="64394" cy="845892"/>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DB1CB4D-26B2-4EA9-988E-2A2F4BF6DF72}"/>
              </a:ext>
            </a:extLst>
          </p:cNvPr>
          <p:cNvCxnSpPr>
            <a:cxnSpLocks/>
          </p:cNvCxnSpPr>
          <p:nvPr/>
        </p:nvCxnSpPr>
        <p:spPr>
          <a:xfrm flipH="1">
            <a:off x="8113511" y="2389243"/>
            <a:ext cx="90824" cy="787609"/>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3BD804C-8EA2-41B5-9AC6-7AD132526FE8}"/>
              </a:ext>
            </a:extLst>
          </p:cNvPr>
          <p:cNvSpPr txBox="1"/>
          <p:nvPr/>
        </p:nvSpPr>
        <p:spPr>
          <a:xfrm>
            <a:off x="2057398" y="1883227"/>
            <a:ext cx="1590885" cy="400110"/>
          </a:xfrm>
          <a:prstGeom prst="rect">
            <a:avLst/>
          </a:prstGeom>
          <a:noFill/>
        </p:spPr>
        <p:txBody>
          <a:bodyPr wrap="none" rtlCol="0">
            <a:spAutoFit/>
          </a:bodyPr>
          <a:lstStyle/>
          <a:p>
            <a:r>
              <a:rPr lang="en-US" sz="2000" b="1" dirty="0">
                <a:solidFill>
                  <a:srgbClr val="990000"/>
                </a:solidFill>
              </a:rPr>
              <a:t>La Niña Years</a:t>
            </a:r>
          </a:p>
        </p:txBody>
      </p:sp>
      <p:sp>
        <p:nvSpPr>
          <p:cNvPr id="25" name="Oval 24">
            <a:extLst>
              <a:ext uri="{FF2B5EF4-FFF2-40B4-BE49-F238E27FC236}">
                <a16:creationId xmlns:a16="http://schemas.microsoft.com/office/drawing/2014/main" id="{390E138D-C6F3-4CBA-B1D8-157D2683678A}"/>
              </a:ext>
            </a:extLst>
          </p:cNvPr>
          <p:cNvSpPr/>
          <p:nvPr/>
        </p:nvSpPr>
        <p:spPr>
          <a:xfrm>
            <a:off x="1669256" y="1904999"/>
            <a:ext cx="333714" cy="333713"/>
          </a:xfrm>
          <a:prstGeom prst="ellipse">
            <a:avLst/>
          </a:prstGeom>
          <a:noFill/>
          <a:ln w="3810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 name="TextBox 25">
            <a:extLst>
              <a:ext uri="{FF2B5EF4-FFF2-40B4-BE49-F238E27FC236}">
                <a16:creationId xmlns:a16="http://schemas.microsoft.com/office/drawing/2014/main" id="{9C34BC71-F0F6-43A0-8F57-A4C26C91C036}"/>
              </a:ext>
            </a:extLst>
          </p:cNvPr>
          <p:cNvSpPr txBox="1"/>
          <p:nvPr/>
        </p:nvSpPr>
        <p:spPr>
          <a:xfrm>
            <a:off x="9743170" y="2050689"/>
            <a:ext cx="898003" cy="338554"/>
          </a:xfrm>
          <a:prstGeom prst="rect">
            <a:avLst/>
          </a:prstGeom>
          <a:noFill/>
        </p:spPr>
        <p:txBody>
          <a:bodyPr wrap="none" rtlCol="0">
            <a:spAutoFit/>
          </a:bodyPr>
          <a:lstStyle/>
          <a:p>
            <a:r>
              <a:rPr lang="en-US" sz="1600" b="1" dirty="0">
                <a:solidFill>
                  <a:srgbClr val="990000"/>
                </a:solidFill>
              </a:rPr>
              <a:t>2017/18</a:t>
            </a:r>
          </a:p>
        </p:txBody>
      </p:sp>
      <p:sp>
        <p:nvSpPr>
          <p:cNvPr id="27" name="TextBox 26">
            <a:extLst>
              <a:ext uri="{FF2B5EF4-FFF2-40B4-BE49-F238E27FC236}">
                <a16:creationId xmlns:a16="http://schemas.microsoft.com/office/drawing/2014/main" id="{7493C69B-1EE2-47C1-AD7D-D88A1E3BF1E4}"/>
              </a:ext>
            </a:extLst>
          </p:cNvPr>
          <p:cNvSpPr txBox="1"/>
          <p:nvPr/>
        </p:nvSpPr>
        <p:spPr>
          <a:xfrm>
            <a:off x="10904798" y="1985373"/>
            <a:ext cx="898003" cy="338554"/>
          </a:xfrm>
          <a:prstGeom prst="rect">
            <a:avLst/>
          </a:prstGeom>
          <a:noFill/>
        </p:spPr>
        <p:txBody>
          <a:bodyPr wrap="none" rtlCol="0">
            <a:spAutoFit/>
          </a:bodyPr>
          <a:lstStyle/>
          <a:p>
            <a:r>
              <a:rPr lang="en-US" sz="1600" b="1" dirty="0">
                <a:solidFill>
                  <a:srgbClr val="990000"/>
                </a:solidFill>
              </a:rPr>
              <a:t>2020/21</a:t>
            </a:r>
          </a:p>
        </p:txBody>
      </p:sp>
      <p:cxnSp>
        <p:nvCxnSpPr>
          <p:cNvPr id="28" name="Straight Connector 27">
            <a:extLst>
              <a:ext uri="{FF2B5EF4-FFF2-40B4-BE49-F238E27FC236}">
                <a16:creationId xmlns:a16="http://schemas.microsoft.com/office/drawing/2014/main" id="{F1E2FBC4-A93B-42A8-8277-598180497513}"/>
              </a:ext>
            </a:extLst>
          </p:cNvPr>
          <p:cNvCxnSpPr>
            <a:cxnSpLocks/>
          </p:cNvCxnSpPr>
          <p:nvPr/>
        </p:nvCxnSpPr>
        <p:spPr>
          <a:xfrm>
            <a:off x="10319654" y="2412126"/>
            <a:ext cx="148662" cy="1463573"/>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5C3C45D4-DC67-4AD2-9CCB-B8882E5BA474}"/>
              </a:ext>
            </a:extLst>
          </p:cNvPr>
          <p:cNvSpPr/>
          <p:nvPr/>
        </p:nvSpPr>
        <p:spPr>
          <a:xfrm>
            <a:off x="10232572" y="3886200"/>
            <a:ext cx="471488" cy="471487"/>
          </a:xfrm>
          <a:prstGeom prst="ellipse">
            <a:avLst/>
          </a:prstGeom>
          <a:noFill/>
          <a:ln w="3810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773433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978659-FD5A-4DBD-85B5-8623EBD4AAAA}"/>
              </a:ext>
            </a:extLst>
          </p:cNvPr>
          <p:cNvPicPr>
            <a:picLocks noChangeAspect="1"/>
          </p:cNvPicPr>
          <p:nvPr/>
        </p:nvPicPr>
        <p:blipFill>
          <a:blip r:embed="rId3"/>
          <a:stretch>
            <a:fillRect/>
          </a:stretch>
        </p:blipFill>
        <p:spPr>
          <a:xfrm>
            <a:off x="0" y="-1"/>
            <a:ext cx="12192000" cy="6858001"/>
          </a:xfrm>
          <a:prstGeom prst="rect">
            <a:avLst/>
          </a:prstGeom>
        </p:spPr>
      </p:pic>
      <p:sp>
        <p:nvSpPr>
          <p:cNvPr id="11" name="TextBox 10">
            <a:extLst>
              <a:ext uri="{FF2B5EF4-FFF2-40B4-BE49-F238E27FC236}">
                <a16:creationId xmlns:a16="http://schemas.microsoft.com/office/drawing/2014/main" id="{FAE14402-984E-4521-8230-C7D09BFF2E5B}"/>
              </a:ext>
            </a:extLst>
          </p:cNvPr>
          <p:cNvSpPr txBox="1"/>
          <p:nvPr/>
        </p:nvSpPr>
        <p:spPr>
          <a:xfrm>
            <a:off x="8231562" y="1299865"/>
            <a:ext cx="978153" cy="646331"/>
          </a:xfrm>
          <a:prstGeom prst="rect">
            <a:avLst/>
          </a:prstGeom>
          <a:noFill/>
        </p:spPr>
        <p:txBody>
          <a:bodyPr wrap="none" rtlCol="0">
            <a:spAutoFit/>
          </a:bodyPr>
          <a:lstStyle/>
          <a:p>
            <a:pPr algn="ctr"/>
            <a:r>
              <a:rPr lang="en-US" b="1" i="1" dirty="0"/>
              <a:t>30-year</a:t>
            </a:r>
          </a:p>
          <a:p>
            <a:pPr algn="ctr"/>
            <a:r>
              <a:rPr lang="en-US" b="1" i="1" dirty="0"/>
              <a:t>Average</a:t>
            </a:r>
          </a:p>
        </p:txBody>
      </p:sp>
      <p:cxnSp>
        <p:nvCxnSpPr>
          <p:cNvPr id="38" name="Straight Connector 37">
            <a:extLst>
              <a:ext uri="{FF2B5EF4-FFF2-40B4-BE49-F238E27FC236}">
                <a16:creationId xmlns:a16="http://schemas.microsoft.com/office/drawing/2014/main" id="{CB66FFF6-C429-4653-ACC3-DC8C11436636}"/>
              </a:ext>
            </a:extLst>
          </p:cNvPr>
          <p:cNvCxnSpPr/>
          <p:nvPr/>
        </p:nvCxnSpPr>
        <p:spPr>
          <a:xfrm flipV="1">
            <a:off x="6372518" y="1219200"/>
            <a:ext cx="0" cy="480060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39" name="TextBox 10">
            <a:extLst>
              <a:ext uri="{FF2B5EF4-FFF2-40B4-BE49-F238E27FC236}">
                <a16:creationId xmlns:a16="http://schemas.microsoft.com/office/drawing/2014/main" id="{CE4AEE94-416F-4951-BCFF-A80E44B01BB6}"/>
              </a:ext>
            </a:extLst>
          </p:cNvPr>
          <p:cNvSpPr txBox="1"/>
          <p:nvPr/>
        </p:nvSpPr>
        <p:spPr>
          <a:xfrm>
            <a:off x="6070016" y="815154"/>
            <a:ext cx="690575"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i="1" dirty="0"/>
              <a:t>January</a:t>
            </a:r>
          </a:p>
          <a:p>
            <a:pPr algn="ctr"/>
            <a:r>
              <a:rPr lang="en-US" sz="1200" b="1" i="1" dirty="0"/>
              <a:t> WASDE</a:t>
            </a:r>
          </a:p>
        </p:txBody>
      </p:sp>
      <p:sp>
        <p:nvSpPr>
          <p:cNvPr id="41" name="TextBox 40">
            <a:extLst>
              <a:ext uri="{FF2B5EF4-FFF2-40B4-BE49-F238E27FC236}">
                <a16:creationId xmlns:a16="http://schemas.microsoft.com/office/drawing/2014/main" id="{BF5FF0B1-7222-4180-89E3-9E3D6C9AE17C}"/>
              </a:ext>
            </a:extLst>
          </p:cNvPr>
          <p:cNvSpPr txBox="1"/>
          <p:nvPr/>
        </p:nvSpPr>
        <p:spPr>
          <a:xfrm>
            <a:off x="7996406" y="5070902"/>
            <a:ext cx="2392296" cy="830997"/>
          </a:xfrm>
          <a:prstGeom prst="rect">
            <a:avLst/>
          </a:prstGeom>
          <a:solidFill>
            <a:schemeClr val="bg1"/>
          </a:solidFill>
          <a:ln>
            <a:solidFill>
              <a:schemeClr val="tx1"/>
            </a:solidFill>
          </a:ln>
        </p:spPr>
        <p:txBody>
          <a:bodyPr wrap="square" rtlCol="0">
            <a:spAutoFit/>
          </a:bodyPr>
          <a:lstStyle/>
          <a:p>
            <a:pPr algn="ctr"/>
            <a:r>
              <a:rPr lang="en-US" sz="1600" i="1" dirty="0">
                <a:solidFill>
                  <a:srgbClr val="0033CC"/>
                </a:solidFill>
              </a:rPr>
              <a:t>2010/11 Analog Still Looks Reasonable</a:t>
            </a:r>
          </a:p>
          <a:p>
            <a:pPr algn="ctr"/>
            <a:r>
              <a:rPr lang="en-US" sz="1600" i="1" dirty="0">
                <a:solidFill>
                  <a:srgbClr val="0033CC"/>
                </a:solidFill>
              </a:rPr>
              <a:t> (February Will be Key)</a:t>
            </a:r>
          </a:p>
        </p:txBody>
      </p:sp>
      <p:grpSp>
        <p:nvGrpSpPr>
          <p:cNvPr id="42" name="Group 67">
            <a:extLst>
              <a:ext uri="{FF2B5EF4-FFF2-40B4-BE49-F238E27FC236}">
                <a16:creationId xmlns:a16="http://schemas.microsoft.com/office/drawing/2014/main" id="{4B207833-4D1A-4F7E-9025-0C381DAC1038}"/>
              </a:ext>
            </a:extLst>
          </p:cNvPr>
          <p:cNvGrpSpPr>
            <a:grpSpLocks/>
          </p:cNvGrpSpPr>
          <p:nvPr/>
        </p:nvGrpSpPr>
        <p:grpSpPr bwMode="auto">
          <a:xfrm>
            <a:off x="76200" y="6459537"/>
            <a:ext cx="2595563" cy="398463"/>
            <a:chOff x="96" y="4080"/>
            <a:chExt cx="1635" cy="251"/>
          </a:xfrm>
        </p:grpSpPr>
        <p:sp>
          <p:nvSpPr>
            <p:cNvPr id="43" name="Text Box 68">
              <a:extLst>
                <a:ext uri="{FF2B5EF4-FFF2-40B4-BE49-F238E27FC236}">
                  <a16:creationId xmlns:a16="http://schemas.microsoft.com/office/drawing/2014/main" id="{583CA2D7-2D0F-49A7-BAC6-08F8C41C7A0F}"/>
                </a:ext>
              </a:extLst>
            </p:cNvPr>
            <p:cNvSpPr txBox="1">
              <a:spLocks noChangeArrowheads="1"/>
            </p:cNvSpPr>
            <p:nvPr/>
          </p:nvSpPr>
          <p:spPr bwMode="auto">
            <a:xfrm>
              <a:off x="385" y="4080"/>
              <a:ext cx="134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003399"/>
                  </a:solidFill>
                  <a:latin typeface="Arial" charset="0"/>
                </a:rPr>
                <a:t>Agricultural Weather Assessments</a:t>
              </a:r>
            </a:p>
          </p:txBody>
        </p:sp>
        <p:pic>
          <p:nvPicPr>
            <p:cNvPr id="44" name="Picture 69" descr="USDALOGO">
              <a:extLst>
                <a:ext uri="{FF2B5EF4-FFF2-40B4-BE49-F238E27FC236}">
                  <a16:creationId xmlns:a16="http://schemas.microsoft.com/office/drawing/2014/main" id="{F2E4A322-D1C9-4842-960E-3C6B813061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 y="4107"/>
              <a:ext cx="2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 Box 70">
              <a:extLst>
                <a:ext uri="{FF2B5EF4-FFF2-40B4-BE49-F238E27FC236}">
                  <a16:creationId xmlns:a16="http://schemas.microsoft.com/office/drawing/2014/main" id="{C18C3D98-BCE1-4CB9-8FF4-63D9DC909683}"/>
                </a:ext>
              </a:extLst>
            </p:cNvPr>
            <p:cNvSpPr txBox="1">
              <a:spLocks noChangeArrowheads="1"/>
            </p:cNvSpPr>
            <p:nvPr/>
          </p:nvSpPr>
          <p:spPr bwMode="auto">
            <a:xfrm>
              <a:off x="387" y="4176"/>
              <a:ext cx="128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37914C"/>
                  </a:solidFill>
                  <a:latin typeface="Arial" charset="0"/>
                </a:rPr>
                <a:t>World Agricultural Outlook Board</a:t>
              </a:r>
            </a:p>
          </p:txBody>
        </p:sp>
      </p:grpSp>
      <p:grpSp>
        <p:nvGrpSpPr>
          <p:cNvPr id="46" name="Group 45">
            <a:extLst>
              <a:ext uri="{FF2B5EF4-FFF2-40B4-BE49-F238E27FC236}">
                <a16:creationId xmlns:a16="http://schemas.microsoft.com/office/drawing/2014/main" id="{A9343F12-9943-4A45-BCAA-A99B546BC009}"/>
              </a:ext>
            </a:extLst>
          </p:cNvPr>
          <p:cNvGrpSpPr/>
          <p:nvPr/>
        </p:nvGrpSpPr>
        <p:grpSpPr>
          <a:xfrm>
            <a:off x="1763485" y="1447801"/>
            <a:ext cx="1817955" cy="1922621"/>
            <a:chOff x="1428751" y="1259681"/>
            <a:chExt cx="3170261" cy="3352784"/>
          </a:xfrm>
        </p:grpSpPr>
        <p:pic>
          <p:nvPicPr>
            <p:cNvPr id="47" name="Picture 1">
              <a:extLst>
                <a:ext uri="{FF2B5EF4-FFF2-40B4-BE49-F238E27FC236}">
                  <a16:creationId xmlns:a16="http://schemas.microsoft.com/office/drawing/2014/main" id="{4430960F-361A-41BE-8702-CA455D94D536}"/>
                </a:ext>
              </a:extLst>
            </p:cNvPr>
            <p:cNvPicPr>
              <a:picLocks noChangeAspect="1"/>
            </p:cNvPicPr>
            <p:nvPr/>
          </p:nvPicPr>
          <p:blipFill>
            <a:blip r:embed="rId5" cstate="print">
              <a:extLst>
                <a:ext uri="{28A0092B-C50C-407E-A947-70E740481C1C}">
                  <a14:useLocalDpi xmlns:a14="http://schemas.microsoft.com/office/drawing/2010/main" val="0"/>
                </a:ext>
              </a:extLst>
            </a:blip>
            <a:srcRect t="6374" r="29704"/>
            <a:stretch>
              <a:fillRect/>
            </a:stretch>
          </p:blipFill>
          <p:spPr bwMode="auto">
            <a:xfrm>
              <a:off x="1428751" y="1259681"/>
              <a:ext cx="3032522" cy="330517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8" name="Text Box 3">
              <a:extLst>
                <a:ext uri="{FF2B5EF4-FFF2-40B4-BE49-F238E27FC236}">
                  <a16:creationId xmlns:a16="http://schemas.microsoft.com/office/drawing/2014/main" id="{A5C8FF55-D2AC-477C-93CE-5058BFC8189B}"/>
                </a:ext>
              </a:extLst>
            </p:cNvPr>
            <p:cNvSpPr txBox="1">
              <a:spLocks noChangeArrowheads="1"/>
            </p:cNvSpPr>
            <p:nvPr/>
          </p:nvSpPr>
          <p:spPr bwMode="auto">
            <a:xfrm>
              <a:off x="2890455" y="4183090"/>
              <a:ext cx="1708557" cy="42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b="1" dirty="0"/>
                <a:t>* Corn Yields</a:t>
              </a:r>
            </a:p>
          </p:txBody>
        </p:sp>
        <p:sp>
          <p:nvSpPr>
            <p:cNvPr id="49" name="TextBox 97">
              <a:extLst>
                <a:ext uri="{FF2B5EF4-FFF2-40B4-BE49-F238E27FC236}">
                  <a16:creationId xmlns:a16="http://schemas.microsoft.com/office/drawing/2014/main" id="{CB05AE31-4467-405F-89EF-13082BA0F802}"/>
                </a:ext>
              </a:extLst>
            </p:cNvPr>
            <p:cNvSpPr txBox="1">
              <a:spLocks noChangeArrowheads="1"/>
            </p:cNvSpPr>
            <p:nvPr/>
          </p:nvSpPr>
          <p:spPr bwMode="auto">
            <a:xfrm>
              <a:off x="3105543" y="3468292"/>
              <a:ext cx="489756" cy="26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 b="1" i="1">
                  <a:cs typeface="Arial" panose="020B0604020202020204" pitchFamily="34" charset="0"/>
                </a:rPr>
                <a:t>Buenos</a:t>
              </a:r>
            </a:p>
            <a:p>
              <a:pPr algn="ctr" eaLnBrk="1" hangingPunct="1">
                <a:spcBef>
                  <a:spcPct val="0"/>
                </a:spcBef>
                <a:buFontTx/>
                <a:buNone/>
              </a:pPr>
              <a:r>
                <a:rPr lang="en-US" altLang="en-US" sz="200" b="1" i="1">
                  <a:cs typeface="Arial" panose="020B0604020202020204" pitchFamily="34" charset="0"/>
                </a:rPr>
                <a:t>Aires</a:t>
              </a:r>
            </a:p>
          </p:txBody>
        </p:sp>
        <p:sp>
          <p:nvSpPr>
            <p:cNvPr id="50" name="TextBox 98">
              <a:extLst>
                <a:ext uri="{FF2B5EF4-FFF2-40B4-BE49-F238E27FC236}">
                  <a16:creationId xmlns:a16="http://schemas.microsoft.com/office/drawing/2014/main" id="{AAE6497F-1733-4AA2-8EC7-461CD28FFAAB}"/>
                </a:ext>
              </a:extLst>
            </p:cNvPr>
            <p:cNvSpPr txBox="1">
              <a:spLocks noChangeArrowheads="1"/>
            </p:cNvSpPr>
            <p:nvPr/>
          </p:nvSpPr>
          <p:spPr bwMode="auto">
            <a:xfrm>
              <a:off x="2238431" y="3508774"/>
              <a:ext cx="534483" cy="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 b="1" i="1">
                  <a:cs typeface="Arial" panose="020B0604020202020204" pitchFamily="34" charset="0"/>
                </a:rPr>
                <a:t>La Pampa</a:t>
              </a:r>
            </a:p>
          </p:txBody>
        </p:sp>
        <p:sp>
          <p:nvSpPr>
            <p:cNvPr id="51" name="TextBox 99">
              <a:extLst>
                <a:ext uri="{FF2B5EF4-FFF2-40B4-BE49-F238E27FC236}">
                  <a16:creationId xmlns:a16="http://schemas.microsoft.com/office/drawing/2014/main" id="{68B448D5-6F61-4A4B-8594-3F9318D7B9DA}"/>
                </a:ext>
              </a:extLst>
            </p:cNvPr>
            <p:cNvSpPr txBox="1">
              <a:spLocks noChangeArrowheads="1"/>
            </p:cNvSpPr>
            <p:nvPr/>
          </p:nvSpPr>
          <p:spPr bwMode="auto">
            <a:xfrm>
              <a:off x="3171984" y="2744392"/>
              <a:ext cx="436645" cy="26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 b="1" i="1">
                  <a:cs typeface="Arial" panose="020B0604020202020204" pitchFamily="34" charset="0"/>
                </a:rPr>
                <a:t>Entre</a:t>
              </a:r>
            </a:p>
            <a:p>
              <a:pPr algn="ctr" eaLnBrk="1" hangingPunct="1">
                <a:spcBef>
                  <a:spcPct val="0"/>
                </a:spcBef>
                <a:buFontTx/>
                <a:buNone/>
              </a:pPr>
              <a:r>
                <a:rPr lang="en-US" altLang="en-US" sz="200" b="1" i="1">
                  <a:cs typeface="Arial" panose="020B0604020202020204" pitchFamily="34" charset="0"/>
                </a:rPr>
                <a:t>Rios</a:t>
              </a:r>
            </a:p>
          </p:txBody>
        </p:sp>
        <p:sp>
          <p:nvSpPr>
            <p:cNvPr id="52" name="TextBox 100">
              <a:extLst>
                <a:ext uri="{FF2B5EF4-FFF2-40B4-BE49-F238E27FC236}">
                  <a16:creationId xmlns:a16="http://schemas.microsoft.com/office/drawing/2014/main" id="{4A385A45-AED9-4E7E-B1E5-BC31B1CD0BBA}"/>
                </a:ext>
              </a:extLst>
            </p:cNvPr>
            <p:cNvSpPr txBox="1">
              <a:spLocks noChangeArrowheads="1"/>
            </p:cNvSpPr>
            <p:nvPr/>
          </p:nvSpPr>
          <p:spPr bwMode="auto">
            <a:xfrm>
              <a:off x="2957645" y="2284812"/>
              <a:ext cx="445030" cy="26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 b="1" i="1">
                  <a:cs typeface="Arial" panose="020B0604020202020204" pitchFamily="34" charset="0"/>
                </a:rPr>
                <a:t>Santa</a:t>
              </a:r>
            </a:p>
            <a:p>
              <a:pPr algn="ctr" eaLnBrk="1" hangingPunct="1">
                <a:spcBef>
                  <a:spcPct val="0"/>
                </a:spcBef>
                <a:buFontTx/>
                <a:buNone/>
              </a:pPr>
              <a:r>
                <a:rPr lang="en-US" altLang="en-US" sz="200" b="1" i="1">
                  <a:cs typeface="Arial" panose="020B0604020202020204" pitchFamily="34" charset="0"/>
                </a:rPr>
                <a:t>Fe</a:t>
              </a:r>
            </a:p>
          </p:txBody>
        </p:sp>
        <p:sp>
          <p:nvSpPr>
            <p:cNvPr id="53" name="TextBox 101">
              <a:extLst>
                <a:ext uri="{FF2B5EF4-FFF2-40B4-BE49-F238E27FC236}">
                  <a16:creationId xmlns:a16="http://schemas.microsoft.com/office/drawing/2014/main" id="{D38AB067-C997-487A-B081-D37BA79ADFD5}"/>
                </a:ext>
              </a:extLst>
            </p:cNvPr>
            <p:cNvSpPr txBox="1">
              <a:spLocks noChangeArrowheads="1"/>
            </p:cNvSpPr>
            <p:nvPr/>
          </p:nvSpPr>
          <p:spPr bwMode="auto">
            <a:xfrm>
              <a:off x="2436746" y="2619375"/>
              <a:ext cx="509326" cy="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 b="1" i="1">
                  <a:cs typeface="Arial" panose="020B0604020202020204" pitchFamily="34" charset="0"/>
                </a:rPr>
                <a:t>Cordoba</a:t>
              </a:r>
            </a:p>
          </p:txBody>
        </p:sp>
        <p:sp>
          <p:nvSpPr>
            <p:cNvPr id="54" name="TextBox 102">
              <a:extLst>
                <a:ext uri="{FF2B5EF4-FFF2-40B4-BE49-F238E27FC236}">
                  <a16:creationId xmlns:a16="http://schemas.microsoft.com/office/drawing/2014/main" id="{E3112EA2-EAE2-45ED-A364-B6C75ACF9930}"/>
                </a:ext>
              </a:extLst>
            </p:cNvPr>
            <p:cNvSpPr txBox="1">
              <a:spLocks noChangeArrowheads="1"/>
            </p:cNvSpPr>
            <p:nvPr/>
          </p:nvSpPr>
          <p:spPr bwMode="auto">
            <a:xfrm>
              <a:off x="2924851" y="1884761"/>
              <a:ext cx="461804" cy="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 b="1" i="1">
                  <a:cs typeface="Arial" panose="020B0604020202020204" pitchFamily="34" charset="0"/>
                </a:rPr>
                <a:t>Chaco</a:t>
              </a:r>
            </a:p>
          </p:txBody>
        </p:sp>
        <p:sp>
          <p:nvSpPr>
            <p:cNvPr id="55" name="TextBox 104">
              <a:extLst>
                <a:ext uri="{FF2B5EF4-FFF2-40B4-BE49-F238E27FC236}">
                  <a16:creationId xmlns:a16="http://schemas.microsoft.com/office/drawing/2014/main" id="{7EE68221-4B59-40A2-9911-ED324D97C90C}"/>
                </a:ext>
              </a:extLst>
            </p:cNvPr>
            <p:cNvSpPr txBox="1">
              <a:spLocks noChangeArrowheads="1"/>
            </p:cNvSpPr>
            <p:nvPr/>
          </p:nvSpPr>
          <p:spPr bwMode="auto">
            <a:xfrm>
              <a:off x="2554412" y="2088359"/>
              <a:ext cx="512121" cy="322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 b="1" i="1">
                  <a:cs typeface="Arial" panose="020B0604020202020204" pitchFamily="34" charset="0"/>
                </a:rPr>
                <a:t>Santiago</a:t>
              </a:r>
            </a:p>
            <a:p>
              <a:pPr algn="ctr" eaLnBrk="1" hangingPunct="1">
                <a:spcBef>
                  <a:spcPct val="0"/>
                </a:spcBef>
                <a:buFontTx/>
                <a:buNone/>
              </a:pPr>
              <a:r>
                <a:rPr lang="en-US" altLang="en-US" sz="200" b="1" i="1">
                  <a:cs typeface="Arial" panose="020B0604020202020204" pitchFamily="34" charset="0"/>
                </a:rPr>
                <a:t>del</a:t>
              </a:r>
            </a:p>
            <a:p>
              <a:pPr algn="ctr" eaLnBrk="1" hangingPunct="1">
                <a:spcBef>
                  <a:spcPct val="0"/>
                </a:spcBef>
                <a:buFontTx/>
                <a:buNone/>
              </a:pPr>
              <a:r>
                <a:rPr lang="en-US" altLang="en-US" sz="200" b="1" i="1">
                  <a:cs typeface="Arial" panose="020B0604020202020204" pitchFamily="34" charset="0"/>
                </a:rPr>
                <a:t>Estero</a:t>
              </a:r>
            </a:p>
          </p:txBody>
        </p:sp>
        <p:sp>
          <p:nvSpPr>
            <p:cNvPr id="56" name="TextBox 105">
              <a:extLst>
                <a:ext uri="{FF2B5EF4-FFF2-40B4-BE49-F238E27FC236}">
                  <a16:creationId xmlns:a16="http://schemas.microsoft.com/office/drawing/2014/main" id="{333F25D1-E0B2-454B-8F07-E89D0448ED63}"/>
                </a:ext>
              </a:extLst>
            </p:cNvPr>
            <p:cNvSpPr txBox="1">
              <a:spLocks noChangeArrowheads="1"/>
            </p:cNvSpPr>
            <p:nvPr/>
          </p:nvSpPr>
          <p:spPr bwMode="auto">
            <a:xfrm>
              <a:off x="2160419" y="2988470"/>
              <a:ext cx="414282" cy="26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 b="1" i="1">
                  <a:cs typeface="Arial" panose="020B0604020202020204" pitchFamily="34" charset="0"/>
                </a:rPr>
                <a:t>San</a:t>
              </a:r>
            </a:p>
            <a:p>
              <a:pPr algn="ctr" eaLnBrk="1" hangingPunct="1">
                <a:spcBef>
                  <a:spcPct val="0"/>
                </a:spcBef>
                <a:buFontTx/>
                <a:buNone/>
              </a:pPr>
              <a:r>
                <a:rPr lang="en-US" altLang="en-US" sz="200" b="1" i="1">
                  <a:cs typeface="Arial" panose="020B0604020202020204" pitchFamily="34" charset="0"/>
                </a:rPr>
                <a:t>Luis</a:t>
              </a:r>
            </a:p>
          </p:txBody>
        </p:sp>
        <p:sp>
          <p:nvSpPr>
            <p:cNvPr id="57" name="TextBox 106">
              <a:extLst>
                <a:ext uri="{FF2B5EF4-FFF2-40B4-BE49-F238E27FC236}">
                  <a16:creationId xmlns:a16="http://schemas.microsoft.com/office/drawing/2014/main" id="{314E249B-AC54-4DE6-94D5-9A52C2D294E3}"/>
                </a:ext>
              </a:extLst>
            </p:cNvPr>
            <p:cNvSpPr txBox="1">
              <a:spLocks noChangeArrowheads="1"/>
            </p:cNvSpPr>
            <p:nvPr/>
          </p:nvSpPr>
          <p:spPr bwMode="auto">
            <a:xfrm>
              <a:off x="2318333" y="1771651"/>
              <a:ext cx="428257" cy="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 b="1" i="1">
                  <a:cs typeface="Arial" panose="020B0604020202020204" pitchFamily="34" charset="0"/>
                </a:rPr>
                <a:t>Salta</a:t>
              </a:r>
            </a:p>
          </p:txBody>
        </p:sp>
        <p:sp>
          <p:nvSpPr>
            <p:cNvPr id="58" name="TextBox 111">
              <a:extLst>
                <a:ext uri="{FF2B5EF4-FFF2-40B4-BE49-F238E27FC236}">
                  <a16:creationId xmlns:a16="http://schemas.microsoft.com/office/drawing/2014/main" id="{97519E20-BE76-4CA5-920D-34D96A051B60}"/>
                </a:ext>
              </a:extLst>
            </p:cNvPr>
            <p:cNvSpPr txBox="1">
              <a:spLocks noChangeArrowheads="1"/>
            </p:cNvSpPr>
            <p:nvPr/>
          </p:nvSpPr>
          <p:spPr bwMode="auto">
            <a:xfrm>
              <a:off x="3343692" y="2209801"/>
              <a:ext cx="545666" cy="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 b="1" i="1">
                  <a:cs typeface="Arial" panose="020B0604020202020204" pitchFamily="34" charset="0"/>
                </a:rPr>
                <a:t>Corrientes</a:t>
              </a:r>
            </a:p>
          </p:txBody>
        </p:sp>
        <p:sp>
          <p:nvSpPr>
            <p:cNvPr id="59" name="TextBox 103">
              <a:extLst>
                <a:ext uri="{FF2B5EF4-FFF2-40B4-BE49-F238E27FC236}">
                  <a16:creationId xmlns:a16="http://schemas.microsoft.com/office/drawing/2014/main" id="{21392244-AD4A-4702-A1F6-C31D04239F6E}"/>
                </a:ext>
              </a:extLst>
            </p:cNvPr>
            <p:cNvSpPr txBox="1">
              <a:spLocks noChangeArrowheads="1"/>
            </p:cNvSpPr>
            <p:nvPr/>
          </p:nvSpPr>
          <p:spPr bwMode="auto">
            <a:xfrm>
              <a:off x="3085637" y="1740694"/>
              <a:ext cx="509326" cy="24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 b="1" i="1">
                  <a:cs typeface="Arial" panose="020B0604020202020204" pitchFamily="34" charset="0"/>
                </a:rPr>
                <a:t>Form.</a:t>
              </a:r>
            </a:p>
          </p:txBody>
        </p:sp>
        <p:sp>
          <p:nvSpPr>
            <p:cNvPr id="60" name="TextBox 107">
              <a:extLst>
                <a:ext uri="{FF2B5EF4-FFF2-40B4-BE49-F238E27FC236}">
                  <a16:creationId xmlns:a16="http://schemas.microsoft.com/office/drawing/2014/main" id="{F1AADFB4-D7F5-4852-B2FB-4C1FB1E8FD71}"/>
                </a:ext>
              </a:extLst>
            </p:cNvPr>
            <p:cNvSpPr txBox="1">
              <a:spLocks noChangeArrowheads="1"/>
            </p:cNvSpPr>
            <p:nvPr/>
          </p:nvSpPr>
          <p:spPr bwMode="auto">
            <a:xfrm>
              <a:off x="2272103" y="1989536"/>
              <a:ext cx="425464" cy="24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 b="1" i="1">
                  <a:cs typeface="Arial" panose="020B0604020202020204" pitchFamily="34" charset="0"/>
                </a:rPr>
                <a:t>Tu.</a:t>
              </a:r>
            </a:p>
          </p:txBody>
        </p:sp>
      </p:grpSp>
      <p:sp>
        <p:nvSpPr>
          <p:cNvPr id="61" name="Oval 60">
            <a:extLst>
              <a:ext uri="{FF2B5EF4-FFF2-40B4-BE49-F238E27FC236}">
                <a16:creationId xmlns:a16="http://schemas.microsoft.com/office/drawing/2014/main" id="{0831A4DB-F144-41B6-819A-9A7EFF238FF6}"/>
              </a:ext>
            </a:extLst>
          </p:cNvPr>
          <p:cNvSpPr/>
          <p:nvPr/>
        </p:nvSpPr>
        <p:spPr>
          <a:xfrm rot="155324">
            <a:off x="2441945" y="2252672"/>
            <a:ext cx="561153" cy="55590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TextBox 61">
            <a:extLst>
              <a:ext uri="{FF2B5EF4-FFF2-40B4-BE49-F238E27FC236}">
                <a16:creationId xmlns:a16="http://schemas.microsoft.com/office/drawing/2014/main" id="{B72F7902-3FDD-4E02-AFC9-F86D16766BBC}"/>
              </a:ext>
            </a:extLst>
          </p:cNvPr>
          <p:cNvSpPr txBox="1"/>
          <p:nvPr/>
        </p:nvSpPr>
        <p:spPr>
          <a:xfrm>
            <a:off x="10528366" y="3227539"/>
            <a:ext cx="987771" cy="369332"/>
          </a:xfrm>
          <a:prstGeom prst="rect">
            <a:avLst/>
          </a:prstGeom>
          <a:noFill/>
        </p:spPr>
        <p:txBody>
          <a:bodyPr wrap="none" rtlCol="0">
            <a:spAutoFit/>
          </a:bodyPr>
          <a:lstStyle/>
          <a:p>
            <a:r>
              <a:rPr lang="en-US" b="1" i="1" dirty="0">
                <a:solidFill>
                  <a:srgbClr val="006600"/>
                </a:solidFill>
              </a:rPr>
              <a:t>2017/18</a:t>
            </a:r>
          </a:p>
        </p:txBody>
      </p:sp>
      <p:sp>
        <p:nvSpPr>
          <p:cNvPr id="63" name="TextBox 62">
            <a:extLst>
              <a:ext uri="{FF2B5EF4-FFF2-40B4-BE49-F238E27FC236}">
                <a16:creationId xmlns:a16="http://schemas.microsoft.com/office/drawing/2014/main" id="{5BF232D6-39E3-487A-ACFE-5FE172B12748}"/>
              </a:ext>
            </a:extLst>
          </p:cNvPr>
          <p:cNvSpPr txBox="1"/>
          <p:nvPr/>
        </p:nvSpPr>
        <p:spPr>
          <a:xfrm>
            <a:off x="10535238" y="2057400"/>
            <a:ext cx="987771" cy="369332"/>
          </a:xfrm>
          <a:prstGeom prst="rect">
            <a:avLst/>
          </a:prstGeom>
          <a:noFill/>
        </p:spPr>
        <p:txBody>
          <a:bodyPr wrap="none" rtlCol="0">
            <a:spAutoFit/>
          </a:bodyPr>
          <a:lstStyle/>
          <a:p>
            <a:r>
              <a:rPr lang="en-US" b="1" i="1" dirty="0">
                <a:solidFill>
                  <a:srgbClr val="0033CC"/>
                </a:solidFill>
              </a:rPr>
              <a:t>2010/11</a:t>
            </a:r>
          </a:p>
        </p:txBody>
      </p:sp>
      <p:sp>
        <p:nvSpPr>
          <p:cNvPr id="64" name="TextBox 63">
            <a:extLst>
              <a:ext uri="{FF2B5EF4-FFF2-40B4-BE49-F238E27FC236}">
                <a16:creationId xmlns:a16="http://schemas.microsoft.com/office/drawing/2014/main" id="{12A30DE0-C0AF-49F3-AD41-E89B8D80A23B}"/>
              </a:ext>
            </a:extLst>
          </p:cNvPr>
          <p:cNvSpPr txBox="1"/>
          <p:nvPr/>
        </p:nvSpPr>
        <p:spPr>
          <a:xfrm>
            <a:off x="10439399" y="2362201"/>
            <a:ext cx="1165704" cy="584775"/>
          </a:xfrm>
          <a:prstGeom prst="rect">
            <a:avLst/>
          </a:prstGeom>
          <a:noFill/>
        </p:spPr>
        <p:txBody>
          <a:bodyPr wrap="none" rtlCol="0">
            <a:spAutoFit/>
          </a:bodyPr>
          <a:lstStyle/>
          <a:p>
            <a:r>
              <a:rPr lang="en-US" sz="1600" b="1" dirty="0">
                <a:solidFill>
                  <a:srgbClr val="0033CC"/>
                </a:solidFill>
              </a:rPr>
              <a:t>Corn: -5.1%</a:t>
            </a:r>
          </a:p>
          <a:p>
            <a:r>
              <a:rPr lang="en-US" sz="1600" b="1" dirty="0">
                <a:solidFill>
                  <a:srgbClr val="0033CC"/>
                </a:solidFill>
              </a:rPr>
              <a:t>  Soy: -2.2%</a:t>
            </a:r>
          </a:p>
        </p:txBody>
      </p:sp>
      <p:sp>
        <p:nvSpPr>
          <p:cNvPr id="65" name="TextBox 64">
            <a:extLst>
              <a:ext uri="{FF2B5EF4-FFF2-40B4-BE49-F238E27FC236}">
                <a16:creationId xmlns:a16="http://schemas.microsoft.com/office/drawing/2014/main" id="{18360ABC-3092-4B6F-A703-8AAD5280710B}"/>
              </a:ext>
            </a:extLst>
          </p:cNvPr>
          <p:cNvSpPr txBox="1"/>
          <p:nvPr/>
        </p:nvSpPr>
        <p:spPr>
          <a:xfrm>
            <a:off x="10388701" y="3530026"/>
            <a:ext cx="1269899" cy="584775"/>
          </a:xfrm>
          <a:prstGeom prst="rect">
            <a:avLst/>
          </a:prstGeom>
          <a:noFill/>
        </p:spPr>
        <p:txBody>
          <a:bodyPr wrap="none" rtlCol="0">
            <a:spAutoFit/>
          </a:bodyPr>
          <a:lstStyle/>
          <a:p>
            <a:r>
              <a:rPr lang="en-US" sz="1600" b="1" dirty="0">
                <a:solidFill>
                  <a:srgbClr val="006600"/>
                </a:solidFill>
              </a:rPr>
              <a:t>Corn: -22.4%</a:t>
            </a:r>
          </a:p>
          <a:p>
            <a:r>
              <a:rPr lang="en-US" sz="1600" b="1" dirty="0">
                <a:solidFill>
                  <a:srgbClr val="006600"/>
                </a:solidFill>
              </a:rPr>
              <a:t>  Soy: -20.7%</a:t>
            </a:r>
          </a:p>
        </p:txBody>
      </p:sp>
      <p:sp>
        <p:nvSpPr>
          <p:cNvPr id="66" name="TextBox 65">
            <a:extLst>
              <a:ext uri="{FF2B5EF4-FFF2-40B4-BE49-F238E27FC236}">
                <a16:creationId xmlns:a16="http://schemas.microsoft.com/office/drawing/2014/main" id="{6F941812-FDFE-460D-A9C0-FE129E16B14D}"/>
              </a:ext>
            </a:extLst>
          </p:cNvPr>
          <p:cNvSpPr txBox="1"/>
          <p:nvPr/>
        </p:nvSpPr>
        <p:spPr>
          <a:xfrm>
            <a:off x="10432725" y="4296324"/>
            <a:ext cx="1149674" cy="892552"/>
          </a:xfrm>
          <a:prstGeom prst="rect">
            <a:avLst/>
          </a:prstGeom>
          <a:noFill/>
        </p:spPr>
        <p:txBody>
          <a:bodyPr wrap="none" rtlCol="0">
            <a:spAutoFit/>
          </a:bodyPr>
          <a:lstStyle/>
          <a:p>
            <a:pPr algn="ctr"/>
            <a:r>
              <a:rPr lang="en-US" b="1" u="sng" dirty="0"/>
              <a:t>Sources</a:t>
            </a:r>
          </a:p>
          <a:p>
            <a:r>
              <a:rPr lang="en-US" sz="1600" b="1" dirty="0"/>
              <a:t>Corn: Bolsa</a:t>
            </a:r>
          </a:p>
          <a:p>
            <a:r>
              <a:rPr lang="en-US" sz="1600" b="1" dirty="0"/>
              <a:t>  Soy: PSD</a:t>
            </a:r>
          </a:p>
        </p:txBody>
      </p:sp>
      <p:cxnSp>
        <p:nvCxnSpPr>
          <p:cNvPr id="67" name="Straight Connector 66">
            <a:extLst>
              <a:ext uri="{FF2B5EF4-FFF2-40B4-BE49-F238E27FC236}">
                <a16:creationId xmlns:a16="http://schemas.microsoft.com/office/drawing/2014/main" id="{E82C2AB3-2D73-4A49-9F49-81E335A653C4}"/>
              </a:ext>
            </a:extLst>
          </p:cNvPr>
          <p:cNvCxnSpPr/>
          <p:nvPr/>
        </p:nvCxnSpPr>
        <p:spPr>
          <a:xfrm flipV="1">
            <a:off x="7737446" y="1242246"/>
            <a:ext cx="0" cy="480060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68" name="TextBox 10">
            <a:extLst>
              <a:ext uri="{FF2B5EF4-FFF2-40B4-BE49-F238E27FC236}">
                <a16:creationId xmlns:a16="http://schemas.microsoft.com/office/drawing/2014/main" id="{04FC8CB5-ADA1-444D-B72E-3029B0969B38}"/>
              </a:ext>
            </a:extLst>
          </p:cNvPr>
          <p:cNvSpPr txBox="1"/>
          <p:nvPr/>
        </p:nvSpPr>
        <p:spPr>
          <a:xfrm>
            <a:off x="7402436" y="838200"/>
            <a:ext cx="755592"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i="1" dirty="0"/>
              <a:t>February</a:t>
            </a:r>
          </a:p>
          <a:p>
            <a:pPr algn="ctr"/>
            <a:r>
              <a:rPr lang="en-US" sz="1200" b="1" i="1" dirty="0"/>
              <a:t> WASDE</a:t>
            </a:r>
          </a:p>
        </p:txBody>
      </p:sp>
      <p:cxnSp>
        <p:nvCxnSpPr>
          <p:cNvPr id="69" name="Straight Connector 68">
            <a:extLst>
              <a:ext uri="{FF2B5EF4-FFF2-40B4-BE49-F238E27FC236}">
                <a16:creationId xmlns:a16="http://schemas.microsoft.com/office/drawing/2014/main" id="{0F98F013-6113-454D-A379-08C73E611F92}"/>
              </a:ext>
            </a:extLst>
          </p:cNvPr>
          <p:cNvCxnSpPr/>
          <p:nvPr/>
        </p:nvCxnSpPr>
        <p:spPr>
          <a:xfrm flipV="1">
            <a:off x="4798426" y="1219200"/>
            <a:ext cx="0" cy="480060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C148BBB5-A882-4238-9716-EDE8538A7532}"/>
              </a:ext>
            </a:extLst>
          </p:cNvPr>
          <p:cNvSpPr txBox="1"/>
          <p:nvPr/>
        </p:nvSpPr>
        <p:spPr>
          <a:xfrm>
            <a:off x="4397828" y="792481"/>
            <a:ext cx="831125" cy="461665"/>
          </a:xfrm>
          <a:prstGeom prst="rect">
            <a:avLst/>
          </a:prstGeom>
          <a:noFill/>
        </p:spPr>
        <p:txBody>
          <a:bodyPr wrap="none" rtlCol="0">
            <a:spAutoFit/>
          </a:bodyPr>
          <a:lstStyle/>
          <a:p>
            <a:pPr algn="ctr"/>
            <a:r>
              <a:rPr lang="en-US" sz="1200" b="1" i="1" dirty="0"/>
              <a:t>December</a:t>
            </a:r>
          </a:p>
          <a:p>
            <a:pPr algn="ctr"/>
            <a:r>
              <a:rPr lang="en-US" sz="1200" b="1" i="1" dirty="0"/>
              <a:t>WASDE</a:t>
            </a:r>
          </a:p>
        </p:txBody>
      </p:sp>
      <p:sp>
        <p:nvSpPr>
          <p:cNvPr id="71" name="TextBox 70">
            <a:extLst>
              <a:ext uri="{FF2B5EF4-FFF2-40B4-BE49-F238E27FC236}">
                <a16:creationId xmlns:a16="http://schemas.microsoft.com/office/drawing/2014/main" id="{18DBFE11-1217-4A88-8DF6-240BFE89D15C}"/>
              </a:ext>
            </a:extLst>
          </p:cNvPr>
          <p:cNvSpPr txBox="1"/>
          <p:nvPr/>
        </p:nvSpPr>
        <p:spPr>
          <a:xfrm>
            <a:off x="3475056" y="3530026"/>
            <a:ext cx="987771" cy="369332"/>
          </a:xfrm>
          <a:prstGeom prst="rect">
            <a:avLst/>
          </a:prstGeom>
          <a:noFill/>
        </p:spPr>
        <p:txBody>
          <a:bodyPr wrap="none" rtlCol="0">
            <a:spAutoFit/>
          </a:bodyPr>
          <a:lstStyle/>
          <a:p>
            <a:r>
              <a:rPr lang="en-US" b="1" i="1" dirty="0">
                <a:solidFill>
                  <a:srgbClr val="FF0000"/>
                </a:solidFill>
              </a:rPr>
              <a:t>2020/21</a:t>
            </a:r>
          </a:p>
        </p:txBody>
      </p:sp>
      <p:cxnSp>
        <p:nvCxnSpPr>
          <p:cNvPr id="72" name="Straight Connector 71">
            <a:extLst>
              <a:ext uri="{FF2B5EF4-FFF2-40B4-BE49-F238E27FC236}">
                <a16:creationId xmlns:a16="http://schemas.microsoft.com/office/drawing/2014/main" id="{42E6AEDE-7687-4781-8679-C48AFEC36CC9}"/>
              </a:ext>
            </a:extLst>
          </p:cNvPr>
          <p:cNvCxnSpPr>
            <a:cxnSpLocks/>
          </p:cNvCxnSpPr>
          <p:nvPr/>
        </p:nvCxnSpPr>
        <p:spPr>
          <a:xfrm>
            <a:off x="4023366" y="3899358"/>
            <a:ext cx="374462" cy="90124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69224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CC6A2088-C8A4-4273-943F-FCE8C8D9CC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1894114"/>
            <a:ext cx="7445829" cy="496388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528AB83-532C-4AAE-93FB-F1870A6B47A7}"/>
              </a:ext>
            </a:extLst>
          </p:cNvPr>
          <p:cNvSpPr/>
          <p:nvPr/>
        </p:nvSpPr>
        <p:spPr>
          <a:xfrm>
            <a:off x="76200" y="63729"/>
            <a:ext cx="11963400" cy="992187"/>
          </a:xfrm>
          <a:prstGeom prst="rect">
            <a:avLst/>
          </a:prstGeom>
          <a:solidFill>
            <a:schemeClr val="bg1">
              <a:lumMod val="50000"/>
            </a:schemeClr>
          </a:solidFill>
          <a:ln>
            <a:noFill/>
          </a:ln>
          <a:effectLst>
            <a:reflection blurRad="6350" stA="50000" endA="295" endPos="920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195" name="Rectangle 2">
            <a:extLst>
              <a:ext uri="{FF2B5EF4-FFF2-40B4-BE49-F238E27FC236}">
                <a16:creationId xmlns:a16="http://schemas.microsoft.com/office/drawing/2014/main" id="{6A289109-B1F4-4D05-A84A-04B5EAA596E3}"/>
              </a:ext>
            </a:extLst>
          </p:cNvPr>
          <p:cNvSpPr>
            <a:spLocks noGrp="1" noChangeArrowheads="1"/>
          </p:cNvSpPr>
          <p:nvPr>
            <p:ph type="title"/>
          </p:nvPr>
        </p:nvSpPr>
        <p:spPr>
          <a:xfrm>
            <a:off x="468266" y="141514"/>
            <a:ext cx="10667365" cy="457200"/>
          </a:xfrm>
        </p:spPr>
        <p:txBody>
          <a:bodyPr vert="horz" wrap="square" lIns="91440" tIns="45720" rIns="91440" bIns="45720" numCol="1" rtlCol="0" anchor="ctr" anchorCtr="0" compatLnSpc="1">
            <a:prstTxWarp prst="textNoShape">
              <a:avLst/>
            </a:prstTxWarp>
            <a:noAutofit/>
          </a:bodyPr>
          <a:lstStyle/>
          <a:p>
            <a:pPr eaLnBrk="1" hangingPunct="1">
              <a:defRPr/>
            </a:pPr>
            <a:r>
              <a:rPr lang="en-US" altLang="en-US" sz="2400">
                <a:solidFill>
                  <a:schemeClr val="bg1"/>
                </a:solidFill>
                <a:effectLst>
                  <a:outerShdw blurRad="38100" dist="38100" dir="2700000" algn="tl">
                    <a:srgbClr val="000000"/>
                  </a:outerShdw>
                </a:effectLst>
                <a:latin typeface="Trebuchet MS" pitchFamily="34" charset="0"/>
              </a:rPr>
              <a:t>CPC/IRI Probabilistic ENSO Outlook</a:t>
            </a:r>
          </a:p>
        </p:txBody>
      </p:sp>
      <p:sp>
        <p:nvSpPr>
          <p:cNvPr id="15" name="Rectangle 2">
            <a:extLst>
              <a:ext uri="{FF2B5EF4-FFF2-40B4-BE49-F238E27FC236}">
                <a16:creationId xmlns:a16="http://schemas.microsoft.com/office/drawing/2014/main" id="{5E3965AF-195E-4450-8D66-3C68131CC8AF}"/>
              </a:ext>
            </a:extLst>
          </p:cNvPr>
          <p:cNvSpPr txBox="1">
            <a:spLocks noChangeArrowheads="1"/>
          </p:cNvSpPr>
          <p:nvPr/>
        </p:nvSpPr>
        <p:spPr>
          <a:xfrm>
            <a:off x="830762" y="501877"/>
            <a:ext cx="5283834" cy="457200"/>
          </a:xfrm>
          <a:prstGeom prst="rect">
            <a:avLst/>
          </a:prstGeom>
        </p:spPr>
        <p:txBody>
          <a:bodyPr anchor="b"/>
          <a:lstStyle>
            <a:lvl1pPr>
              <a:defRPr sz="2800">
                <a:solidFill>
                  <a:schemeClr val="tx1"/>
                </a:solidFill>
                <a:latin typeface="Times New Roman" pitchFamily="18" charset="0"/>
                <a:ea typeface="MS PGothic" pitchFamily="34" charset="-128"/>
              </a:defRPr>
            </a:lvl1pPr>
            <a:lvl2pPr marL="742950" indent="-285750">
              <a:defRPr sz="2800">
                <a:solidFill>
                  <a:schemeClr val="tx1"/>
                </a:solidFill>
                <a:latin typeface="Times New Roman" pitchFamily="18" charset="0"/>
                <a:ea typeface="MS PGothic" pitchFamily="34" charset="-128"/>
              </a:defRPr>
            </a:lvl2pPr>
            <a:lvl3pPr marL="1143000" indent="-228600">
              <a:defRPr sz="2800">
                <a:solidFill>
                  <a:schemeClr val="tx1"/>
                </a:solidFill>
                <a:latin typeface="Times New Roman" pitchFamily="18" charset="0"/>
                <a:ea typeface="MS PGothic" pitchFamily="34" charset="-128"/>
              </a:defRPr>
            </a:lvl3pPr>
            <a:lvl4pPr marL="1600200" indent="-228600">
              <a:defRPr sz="2800">
                <a:solidFill>
                  <a:schemeClr val="tx1"/>
                </a:solidFill>
                <a:latin typeface="Times New Roman" pitchFamily="18" charset="0"/>
                <a:ea typeface="MS PGothic" pitchFamily="34" charset="-128"/>
              </a:defRPr>
            </a:lvl4pPr>
            <a:lvl5pPr marL="2057400" indent="-228600">
              <a:defRPr sz="28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pPr eaLnBrk="1" hangingPunct="1">
              <a:defRPr/>
            </a:pPr>
            <a:r>
              <a:rPr lang="en-US" altLang="en-US" sz="1800" b="1" dirty="0">
                <a:solidFill>
                  <a:schemeClr val="bg1"/>
                </a:solidFill>
                <a:effectLst>
                  <a:outerShdw blurRad="38100" dist="38100" dir="2700000" algn="tl">
                    <a:srgbClr val="000000"/>
                  </a:outerShdw>
                </a:effectLst>
                <a:latin typeface="Trebuchet MS" pitchFamily="34" charset="0"/>
              </a:rPr>
              <a:t>Updated:  11 February 2021</a:t>
            </a:r>
          </a:p>
        </p:txBody>
      </p:sp>
      <p:sp>
        <p:nvSpPr>
          <p:cNvPr id="35845" name="Rectangle 6">
            <a:extLst>
              <a:ext uri="{FF2B5EF4-FFF2-40B4-BE49-F238E27FC236}">
                <a16:creationId xmlns:a16="http://schemas.microsoft.com/office/drawing/2014/main" id="{6255B64E-0FFC-4848-9A84-C80E64AE05D3}"/>
              </a:ext>
            </a:extLst>
          </p:cNvPr>
          <p:cNvSpPr>
            <a:spLocks noChangeArrowheads="1"/>
          </p:cNvSpPr>
          <p:nvPr/>
        </p:nvSpPr>
        <p:spPr bwMode="auto">
          <a:xfrm>
            <a:off x="441416" y="1309914"/>
            <a:ext cx="1106614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742950" indent="-285750">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1600" b="1" dirty="0">
                <a:latin typeface="Trebuchet MS" panose="020B0603020202020204" pitchFamily="34" charset="0"/>
              </a:rPr>
              <a:t>There is a ~60% chance of a transition from La Niña to ENSO-Neutral during the Northern Hemisphere spring 2021 (April-June).</a:t>
            </a:r>
            <a:endParaRPr lang="en-US" altLang="en-US" sz="1600" b="1" dirty="0">
              <a:latin typeface="Trebuchet MS" panose="020B0603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C9E599A-9996-47C1-B15A-A6AC4D70B881}"/>
              </a:ext>
            </a:extLst>
          </p:cNvPr>
          <p:cNvSpPr txBox="1"/>
          <p:nvPr/>
        </p:nvSpPr>
        <p:spPr>
          <a:xfrm>
            <a:off x="8997043" y="3391995"/>
            <a:ext cx="2362200" cy="1569660"/>
          </a:xfrm>
          <a:prstGeom prst="rect">
            <a:avLst/>
          </a:prstGeom>
          <a:noFill/>
        </p:spPr>
        <p:txBody>
          <a:bodyPr wrap="square" rtlCol="0">
            <a:spAutoFit/>
          </a:bodyPr>
          <a:lstStyle/>
          <a:p>
            <a:r>
              <a:rPr lang="en-US" sz="1600" i="1" dirty="0">
                <a:solidFill>
                  <a:srgbClr val="0033CC"/>
                </a:solidFill>
              </a:rPr>
              <a:t>The probability for La Niña to be in place for the remainder of the South American summer growing season is greater than 80 percent. </a:t>
            </a:r>
          </a:p>
        </p:txBody>
      </p:sp>
      <p:sp>
        <p:nvSpPr>
          <p:cNvPr id="12" name="Rectangle 11">
            <a:extLst>
              <a:ext uri="{FF2B5EF4-FFF2-40B4-BE49-F238E27FC236}">
                <a16:creationId xmlns:a16="http://schemas.microsoft.com/office/drawing/2014/main" id="{E8BA3C05-29CC-4425-B95A-D16A1B2149A9}"/>
              </a:ext>
            </a:extLst>
          </p:cNvPr>
          <p:cNvSpPr>
            <a:spLocks noChangeArrowheads="1"/>
          </p:cNvSpPr>
          <p:nvPr/>
        </p:nvSpPr>
        <p:spPr bwMode="auto">
          <a:xfrm>
            <a:off x="7102928" y="6537960"/>
            <a:ext cx="5029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100" b="1" dirty="0"/>
              <a:t>http://www.cpc.ncep.noaa.gov/products/precip/CWlink/MJO/enso.shtml</a:t>
            </a:r>
          </a:p>
        </p:txBody>
      </p:sp>
      <p:grpSp>
        <p:nvGrpSpPr>
          <p:cNvPr id="13" name="Group 67">
            <a:extLst>
              <a:ext uri="{FF2B5EF4-FFF2-40B4-BE49-F238E27FC236}">
                <a16:creationId xmlns:a16="http://schemas.microsoft.com/office/drawing/2014/main" id="{7AD62B60-FF55-4109-A227-FC286C7543C8}"/>
              </a:ext>
            </a:extLst>
          </p:cNvPr>
          <p:cNvGrpSpPr>
            <a:grpSpLocks/>
          </p:cNvGrpSpPr>
          <p:nvPr/>
        </p:nvGrpSpPr>
        <p:grpSpPr bwMode="auto">
          <a:xfrm>
            <a:off x="76200" y="6459537"/>
            <a:ext cx="2595563" cy="398463"/>
            <a:chOff x="96" y="4080"/>
            <a:chExt cx="1635" cy="251"/>
          </a:xfrm>
        </p:grpSpPr>
        <p:sp>
          <p:nvSpPr>
            <p:cNvPr id="14" name="Text Box 68">
              <a:extLst>
                <a:ext uri="{FF2B5EF4-FFF2-40B4-BE49-F238E27FC236}">
                  <a16:creationId xmlns:a16="http://schemas.microsoft.com/office/drawing/2014/main" id="{BDB6822C-14D0-4C1E-A13A-9DDC2BA3CBEE}"/>
                </a:ext>
              </a:extLst>
            </p:cNvPr>
            <p:cNvSpPr txBox="1">
              <a:spLocks noChangeArrowheads="1"/>
            </p:cNvSpPr>
            <p:nvPr/>
          </p:nvSpPr>
          <p:spPr bwMode="auto">
            <a:xfrm>
              <a:off x="385" y="4080"/>
              <a:ext cx="134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003399"/>
                  </a:solidFill>
                  <a:latin typeface="Arial" charset="0"/>
                </a:rPr>
                <a:t>Agricultural Weather Assessments</a:t>
              </a:r>
            </a:p>
          </p:txBody>
        </p:sp>
        <p:pic>
          <p:nvPicPr>
            <p:cNvPr id="16" name="Picture 69" descr="USDALOGO">
              <a:extLst>
                <a:ext uri="{FF2B5EF4-FFF2-40B4-BE49-F238E27FC236}">
                  <a16:creationId xmlns:a16="http://schemas.microsoft.com/office/drawing/2014/main" id="{F76BFB3B-21D3-4AE4-9068-1C91A319E98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 y="4107"/>
              <a:ext cx="2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70">
              <a:extLst>
                <a:ext uri="{FF2B5EF4-FFF2-40B4-BE49-F238E27FC236}">
                  <a16:creationId xmlns:a16="http://schemas.microsoft.com/office/drawing/2014/main" id="{18CD46AC-F30B-4D14-A991-6E0B67D35BB4}"/>
                </a:ext>
              </a:extLst>
            </p:cNvPr>
            <p:cNvSpPr txBox="1">
              <a:spLocks noChangeArrowheads="1"/>
            </p:cNvSpPr>
            <p:nvPr/>
          </p:nvSpPr>
          <p:spPr bwMode="auto">
            <a:xfrm>
              <a:off x="387" y="4176"/>
              <a:ext cx="128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37914C"/>
                  </a:solidFill>
                  <a:latin typeface="Arial" charset="0"/>
                </a:rPr>
                <a:t>World Agricultural Outlook Board</a:t>
              </a: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1A4A82-3D19-467C-A3F5-65ECA0717987}"/>
              </a:ext>
            </a:extLst>
          </p:cNvPr>
          <p:cNvSpPr txBox="1"/>
          <p:nvPr/>
        </p:nvSpPr>
        <p:spPr>
          <a:xfrm>
            <a:off x="1828800" y="5812972"/>
            <a:ext cx="8610600" cy="646331"/>
          </a:xfrm>
          <a:prstGeom prst="rect">
            <a:avLst/>
          </a:prstGeom>
          <a:noFill/>
        </p:spPr>
        <p:txBody>
          <a:bodyPr wrap="square" rtlCol="0">
            <a:spAutoFit/>
          </a:bodyPr>
          <a:lstStyle/>
          <a:p>
            <a:pPr algn="ctr"/>
            <a:r>
              <a:rPr lang="en-US" i="1" dirty="0"/>
              <a:t>The outlook (MAM) depicts trend towards dryness in parts of Brazil and Argentina.</a:t>
            </a:r>
          </a:p>
          <a:p>
            <a:pPr algn="ctr"/>
            <a:r>
              <a:rPr lang="en-US" i="1" dirty="0"/>
              <a:t>(driven by La Niña outlook).</a:t>
            </a:r>
          </a:p>
        </p:txBody>
      </p:sp>
      <p:grpSp>
        <p:nvGrpSpPr>
          <p:cNvPr id="5" name="Group 67">
            <a:extLst>
              <a:ext uri="{FF2B5EF4-FFF2-40B4-BE49-F238E27FC236}">
                <a16:creationId xmlns:a16="http://schemas.microsoft.com/office/drawing/2014/main" id="{EBA20F2F-F633-4578-B338-EA70142D7B35}"/>
              </a:ext>
            </a:extLst>
          </p:cNvPr>
          <p:cNvGrpSpPr>
            <a:grpSpLocks/>
          </p:cNvGrpSpPr>
          <p:nvPr/>
        </p:nvGrpSpPr>
        <p:grpSpPr bwMode="auto">
          <a:xfrm>
            <a:off x="76200" y="6459537"/>
            <a:ext cx="2595563" cy="398463"/>
            <a:chOff x="96" y="4080"/>
            <a:chExt cx="1635" cy="251"/>
          </a:xfrm>
        </p:grpSpPr>
        <p:sp>
          <p:nvSpPr>
            <p:cNvPr id="6" name="Text Box 68">
              <a:extLst>
                <a:ext uri="{FF2B5EF4-FFF2-40B4-BE49-F238E27FC236}">
                  <a16:creationId xmlns:a16="http://schemas.microsoft.com/office/drawing/2014/main" id="{6FB840E3-75BE-4C73-9F52-5530041D3A40}"/>
                </a:ext>
              </a:extLst>
            </p:cNvPr>
            <p:cNvSpPr txBox="1">
              <a:spLocks noChangeArrowheads="1"/>
            </p:cNvSpPr>
            <p:nvPr/>
          </p:nvSpPr>
          <p:spPr bwMode="auto">
            <a:xfrm>
              <a:off x="385" y="4080"/>
              <a:ext cx="134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003399"/>
                  </a:solidFill>
                  <a:latin typeface="Arial" charset="0"/>
                </a:rPr>
                <a:t>Agricultural Weather Assessments</a:t>
              </a:r>
            </a:p>
          </p:txBody>
        </p:sp>
        <p:pic>
          <p:nvPicPr>
            <p:cNvPr id="7" name="Picture 69" descr="USDALOGO">
              <a:extLst>
                <a:ext uri="{FF2B5EF4-FFF2-40B4-BE49-F238E27FC236}">
                  <a16:creationId xmlns:a16="http://schemas.microsoft.com/office/drawing/2014/main" id="{74D4DC20-450F-4D69-A62B-92B66A8B13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 y="4107"/>
              <a:ext cx="2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70">
              <a:extLst>
                <a:ext uri="{FF2B5EF4-FFF2-40B4-BE49-F238E27FC236}">
                  <a16:creationId xmlns:a16="http://schemas.microsoft.com/office/drawing/2014/main" id="{DE6054BD-86EF-4DBF-B89B-CB96CD1CED69}"/>
                </a:ext>
              </a:extLst>
            </p:cNvPr>
            <p:cNvSpPr txBox="1">
              <a:spLocks noChangeArrowheads="1"/>
            </p:cNvSpPr>
            <p:nvPr/>
          </p:nvSpPr>
          <p:spPr bwMode="auto">
            <a:xfrm>
              <a:off x="387" y="4176"/>
              <a:ext cx="128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37914C"/>
                  </a:solidFill>
                  <a:latin typeface="Arial" charset="0"/>
                </a:rPr>
                <a:t>World Agricultural Outlook Board</a:t>
              </a:r>
            </a:p>
          </p:txBody>
        </p:sp>
      </p:grpSp>
      <p:pic>
        <p:nvPicPr>
          <p:cNvPr id="3" name="Picture 2">
            <a:extLst>
              <a:ext uri="{FF2B5EF4-FFF2-40B4-BE49-F238E27FC236}">
                <a16:creationId xmlns:a16="http://schemas.microsoft.com/office/drawing/2014/main" id="{C9C3568C-F104-400E-8B33-FB7BAC80B8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772" y="0"/>
            <a:ext cx="4931228" cy="55519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021AFE54-C5C0-4838-A5A0-DA949FFC68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2572" y="0"/>
            <a:ext cx="4931228" cy="5551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9422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Image result for anchov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1963" y="457200"/>
            <a:ext cx="5867400" cy="58674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791200" y="6488668"/>
            <a:ext cx="6400800" cy="369332"/>
          </a:xfrm>
          <a:prstGeom prst="rect">
            <a:avLst/>
          </a:prstGeom>
        </p:spPr>
        <p:txBody>
          <a:bodyPr wrap="square">
            <a:spAutoFit/>
          </a:bodyPr>
          <a:lstStyle/>
          <a:p>
            <a:r>
              <a:rPr lang="en-US" dirty="0"/>
              <a:t>https://www.markethallfoods.com/products/anchovy-fillets-iasa</a:t>
            </a:r>
          </a:p>
        </p:txBody>
      </p:sp>
      <p:grpSp>
        <p:nvGrpSpPr>
          <p:cNvPr id="8" name="Group 67"/>
          <p:cNvGrpSpPr>
            <a:grpSpLocks/>
          </p:cNvGrpSpPr>
          <p:nvPr/>
        </p:nvGrpSpPr>
        <p:grpSpPr bwMode="auto">
          <a:xfrm>
            <a:off x="76200" y="6477001"/>
            <a:ext cx="2667000" cy="396875"/>
            <a:chOff x="96" y="4080"/>
            <a:chExt cx="1680" cy="250"/>
          </a:xfrm>
        </p:grpSpPr>
        <p:sp>
          <p:nvSpPr>
            <p:cNvPr id="9" name="Text Box 68"/>
            <p:cNvSpPr txBox="1">
              <a:spLocks noChangeArrowheads="1"/>
            </p:cNvSpPr>
            <p:nvPr/>
          </p:nvSpPr>
          <p:spPr bwMode="auto">
            <a:xfrm>
              <a:off x="340" y="4080"/>
              <a:ext cx="14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b="1" dirty="0">
                  <a:solidFill>
                    <a:srgbClr val="003399"/>
                  </a:solidFill>
                </a:rPr>
                <a:t>Agricultural Weather Assessments</a:t>
              </a:r>
              <a:endParaRPr lang="en-US" altLang="en-US" sz="1000" dirty="0">
                <a:solidFill>
                  <a:srgbClr val="003399"/>
                </a:solidFill>
              </a:endParaRPr>
            </a:p>
          </p:txBody>
        </p:sp>
        <p:pic>
          <p:nvPicPr>
            <p:cNvPr id="10" name="Picture 69" descr="USDA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 y="4107"/>
              <a:ext cx="2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70"/>
            <p:cNvSpPr txBox="1">
              <a:spLocks noChangeArrowheads="1"/>
            </p:cNvSpPr>
            <p:nvPr/>
          </p:nvSpPr>
          <p:spPr bwMode="auto">
            <a:xfrm>
              <a:off x="336" y="4176"/>
              <a:ext cx="139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b="1" dirty="0">
                  <a:solidFill>
                    <a:srgbClr val="37914C"/>
                  </a:solidFill>
                </a:rPr>
                <a:t>World Agricultural Outlook Board</a:t>
              </a:r>
            </a:p>
          </p:txBody>
        </p:sp>
      </p:grpSp>
      <p:sp>
        <p:nvSpPr>
          <p:cNvPr id="6" name="TextBox 5"/>
          <p:cNvSpPr txBox="1"/>
          <p:nvPr/>
        </p:nvSpPr>
        <p:spPr>
          <a:xfrm>
            <a:off x="838200" y="2298293"/>
            <a:ext cx="3524811" cy="1323439"/>
          </a:xfrm>
          <a:prstGeom prst="rect">
            <a:avLst/>
          </a:prstGeom>
          <a:noFill/>
        </p:spPr>
        <p:txBody>
          <a:bodyPr wrap="none" rtlCol="0">
            <a:spAutoFit/>
          </a:bodyPr>
          <a:lstStyle/>
          <a:p>
            <a:r>
              <a:rPr lang="en-US" sz="8000" b="1" dirty="0"/>
              <a:t>Thanks!</a:t>
            </a:r>
          </a:p>
        </p:txBody>
      </p:sp>
      <p:sp>
        <p:nvSpPr>
          <p:cNvPr id="7" name="TextBox 6"/>
          <p:cNvSpPr txBox="1"/>
          <p:nvPr/>
        </p:nvSpPr>
        <p:spPr>
          <a:xfrm>
            <a:off x="838200" y="4419600"/>
            <a:ext cx="3405548" cy="461665"/>
          </a:xfrm>
          <a:prstGeom prst="rect">
            <a:avLst/>
          </a:prstGeom>
          <a:noFill/>
        </p:spPr>
        <p:txBody>
          <a:bodyPr wrap="none" rtlCol="0">
            <a:spAutoFit/>
          </a:bodyPr>
          <a:lstStyle/>
          <a:p>
            <a:r>
              <a:rPr lang="en-US" sz="2400" dirty="0"/>
              <a:t>mark.brusberg@usda.gov</a:t>
            </a:r>
          </a:p>
        </p:txBody>
      </p:sp>
    </p:spTree>
    <p:extLst>
      <p:ext uri="{BB962C8B-B14F-4D97-AF65-F5344CB8AC3E}">
        <p14:creationId xmlns:p14="http://schemas.microsoft.com/office/powerpoint/2010/main" val="560558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gulf-times.com/Content/Upload/slider/2462b2ff-659f-44e1-928e-318a8ce036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81000"/>
            <a:ext cx="6591300" cy="32194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34000" y="3810000"/>
            <a:ext cx="6591300" cy="1384995"/>
          </a:xfrm>
          <a:prstGeom prst="rect">
            <a:avLst/>
          </a:prstGeom>
        </p:spPr>
        <p:txBody>
          <a:bodyPr wrap="square">
            <a:spAutoFit/>
          </a:bodyPr>
          <a:lstStyle/>
          <a:p>
            <a:r>
              <a:rPr lang="en-US" sz="1200" dirty="0">
                <a:solidFill>
                  <a:schemeClr val="bg1">
                    <a:lumMod val="50000"/>
                  </a:schemeClr>
                </a:solidFill>
                <a:latin typeface="Helvetica Neue"/>
              </a:rPr>
              <a:t>ANCHORED: A file photo of fishing boats anchored in </a:t>
            </a:r>
            <a:r>
              <a:rPr lang="en-US" sz="1200" dirty="0" err="1">
                <a:solidFill>
                  <a:schemeClr val="bg1">
                    <a:lumMod val="50000"/>
                  </a:schemeClr>
                </a:solidFill>
                <a:latin typeface="Helvetica Neue"/>
              </a:rPr>
              <a:t>Paita</a:t>
            </a:r>
            <a:r>
              <a:rPr lang="en-US" sz="1200" dirty="0">
                <a:solidFill>
                  <a:schemeClr val="bg1">
                    <a:lumMod val="50000"/>
                  </a:schemeClr>
                </a:solidFill>
                <a:latin typeface="Helvetica Neue"/>
              </a:rPr>
              <a:t>, Peru. The warmer waters last year ensured a huge drop in the volume of cold-water anchovies that were caught by the coast. Peru is the world’s top producer of animal feed made of ground-up anchovy, known as fishmeal, and the lack of anchovies is one of the reasons that economic growth slowed to its weakest pace in five years.  (Steff </a:t>
            </a:r>
            <a:r>
              <a:rPr lang="en-US" sz="1200" dirty="0" err="1">
                <a:solidFill>
                  <a:schemeClr val="bg1">
                    <a:lumMod val="50000"/>
                  </a:schemeClr>
                </a:solidFill>
                <a:latin typeface="Helvetica Neue"/>
              </a:rPr>
              <a:t>Gaulter</a:t>
            </a:r>
            <a:r>
              <a:rPr lang="en-US" sz="1200" dirty="0">
                <a:solidFill>
                  <a:schemeClr val="bg1">
                    <a:lumMod val="50000"/>
                  </a:schemeClr>
                </a:solidFill>
                <a:latin typeface="Helvetica Neue"/>
              </a:rPr>
              <a:t> – Gulf Times, July 26, 2015)</a:t>
            </a:r>
          </a:p>
          <a:p>
            <a:endParaRPr lang="en-US" sz="1200" dirty="0">
              <a:solidFill>
                <a:schemeClr val="bg1">
                  <a:lumMod val="50000"/>
                </a:schemeClr>
              </a:solidFill>
              <a:latin typeface="Helvetica Neue"/>
            </a:endParaRPr>
          </a:p>
          <a:p>
            <a:r>
              <a:rPr lang="en-US" sz="1200" dirty="0">
                <a:latin typeface="Helvetica Neue"/>
              </a:rPr>
              <a:t>Photo: US Navy/Wikipedia  </a:t>
            </a:r>
          </a:p>
        </p:txBody>
      </p:sp>
      <p:sp>
        <p:nvSpPr>
          <p:cNvPr id="5" name="Rectangle 4"/>
          <p:cNvSpPr/>
          <p:nvPr/>
        </p:nvSpPr>
        <p:spPr>
          <a:xfrm>
            <a:off x="4267200" y="6273225"/>
            <a:ext cx="7924800" cy="584775"/>
          </a:xfrm>
          <a:prstGeom prst="rect">
            <a:avLst/>
          </a:prstGeom>
        </p:spPr>
        <p:txBody>
          <a:bodyPr wrap="square">
            <a:spAutoFit/>
          </a:bodyPr>
          <a:lstStyle/>
          <a:p>
            <a:pPr algn="ctr"/>
            <a:r>
              <a:rPr lang="en-US" dirty="0">
                <a:solidFill>
                  <a:srgbClr val="4C4C4C"/>
                </a:solidFill>
              </a:rPr>
              <a:t>* NOAA. What are El Niño and La Niña. National Ocean Service website, </a:t>
            </a:r>
            <a:r>
              <a:rPr lang="en-US" sz="1400" dirty="0">
                <a:solidFill>
                  <a:srgbClr val="4C4C4C"/>
                </a:solidFill>
              </a:rPr>
              <a:t>https://oceanservice.noaa.gov/facts/ninonina.html, accessed on 2/20/18.</a:t>
            </a:r>
            <a:endParaRPr lang="en-US" sz="1400" dirty="0"/>
          </a:p>
        </p:txBody>
      </p:sp>
      <p:sp>
        <p:nvSpPr>
          <p:cNvPr id="6" name="Rectangle 5"/>
          <p:cNvSpPr/>
          <p:nvPr/>
        </p:nvSpPr>
        <p:spPr>
          <a:xfrm>
            <a:off x="381000" y="1530395"/>
            <a:ext cx="4419600" cy="2585323"/>
          </a:xfrm>
          <a:prstGeom prst="rect">
            <a:avLst/>
          </a:prstGeom>
        </p:spPr>
        <p:txBody>
          <a:bodyPr wrap="square">
            <a:spAutoFit/>
          </a:bodyPr>
          <a:lstStyle/>
          <a:p>
            <a:r>
              <a:rPr lang="en-US" dirty="0">
                <a:solidFill>
                  <a:srgbClr val="4C4C4C"/>
                </a:solidFill>
                <a:latin typeface="Source Sans Pro"/>
              </a:rPr>
              <a:t>* </a:t>
            </a:r>
            <a:r>
              <a:rPr lang="en-US" b="1" dirty="0">
                <a:solidFill>
                  <a:srgbClr val="FF0000"/>
                </a:solidFill>
                <a:latin typeface="Source Sans Pro"/>
              </a:rPr>
              <a:t>El Niño </a:t>
            </a:r>
            <a:r>
              <a:rPr lang="en-US" dirty="0">
                <a:solidFill>
                  <a:srgbClr val="4C4C4C"/>
                </a:solidFill>
                <a:latin typeface="Source Sans Pro"/>
              </a:rPr>
              <a:t>means</a:t>
            </a:r>
            <a:r>
              <a:rPr lang="en-US" i="1" dirty="0">
                <a:solidFill>
                  <a:srgbClr val="4C4C4C"/>
                </a:solidFill>
                <a:latin typeface="Source Sans Pro"/>
              </a:rPr>
              <a:t> The Little Boy</a:t>
            </a:r>
            <a:r>
              <a:rPr lang="en-US" dirty="0">
                <a:solidFill>
                  <a:srgbClr val="4C4C4C"/>
                </a:solidFill>
                <a:latin typeface="Source Sans Pro"/>
              </a:rPr>
              <a:t>, or </a:t>
            </a:r>
            <a:r>
              <a:rPr lang="en-US" i="1" dirty="0">
                <a:solidFill>
                  <a:srgbClr val="4C4C4C"/>
                </a:solidFill>
                <a:latin typeface="Source Sans Pro"/>
              </a:rPr>
              <a:t>Christ Child</a:t>
            </a:r>
            <a:r>
              <a:rPr lang="en-US" dirty="0">
                <a:solidFill>
                  <a:srgbClr val="4C4C4C"/>
                </a:solidFill>
                <a:latin typeface="Source Sans Pro"/>
              </a:rPr>
              <a:t> in Spanish. El Niño was originally recognized by fishermen off the coast of South America in the 1600s, with the appearance of unusually warm water in the Pacific Ocean. The name was chosen based on the time of year (around December) during which these warm waters events tended to occur.</a:t>
            </a:r>
            <a:endParaRPr lang="en-US" dirty="0"/>
          </a:p>
        </p:txBody>
      </p:sp>
      <p:sp>
        <p:nvSpPr>
          <p:cNvPr id="2" name="Rectangle 1"/>
          <p:cNvSpPr/>
          <p:nvPr/>
        </p:nvSpPr>
        <p:spPr>
          <a:xfrm>
            <a:off x="5181600" y="228600"/>
            <a:ext cx="6858000" cy="525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7"/>
          <p:cNvGrpSpPr>
            <a:grpSpLocks/>
          </p:cNvGrpSpPr>
          <p:nvPr/>
        </p:nvGrpSpPr>
        <p:grpSpPr bwMode="auto">
          <a:xfrm>
            <a:off x="76200" y="6459537"/>
            <a:ext cx="2595563" cy="398463"/>
            <a:chOff x="96" y="4080"/>
            <a:chExt cx="1635" cy="251"/>
          </a:xfrm>
        </p:grpSpPr>
        <p:sp>
          <p:nvSpPr>
            <p:cNvPr id="8" name="Text Box 68"/>
            <p:cNvSpPr txBox="1">
              <a:spLocks noChangeArrowheads="1"/>
            </p:cNvSpPr>
            <p:nvPr/>
          </p:nvSpPr>
          <p:spPr bwMode="auto">
            <a:xfrm>
              <a:off x="385" y="4080"/>
              <a:ext cx="134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003399"/>
                  </a:solidFill>
                  <a:latin typeface="Arial" charset="0"/>
                </a:rPr>
                <a:t>Agricultural Weather Assessments</a:t>
              </a:r>
            </a:p>
          </p:txBody>
        </p:sp>
        <p:pic>
          <p:nvPicPr>
            <p:cNvPr id="9" name="Picture 69" descr="USDA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 y="4107"/>
              <a:ext cx="2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70"/>
            <p:cNvSpPr txBox="1">
              <a:spLocks noChangeArrowheads="1"/>
            </p:cNvSpPr>
            <p:nvPr/>
          </p:nvSpPr>
          <p:spPr bwMode="auto">
            <a:xfrm>
              <a:off x="387" y="4176"/>
              <a:ext cx="128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37914C"/>
                  </a:solidFill>
                  <a:latin typeface="Arial" charset="0"/>
                </a:rPr>
                <a:t>World Agricultural Outlook Board</a:t>
              </a:r>
            </a:p>
          </p:txBody>
        </p:sp>
      </p:grpSp>
    </p:spTree>
    <p:extLst>
      <p:ext uri="{BB962C8B-B14F-4D97-AF65-F5344CB8AC3E}">
        <p14:creationId xmlns:p14="http://schemas.microsoft.com/office/powerpoint/2010/main" val="2808462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ecember to February Normal Conditions"/>
          <p:cNvPicPr>
            <a:picLocks noChangeAspect="1" noChangeArrowheads="1"/>
          </p:cNvPicPr>
          <p:nvPr/>
        </p:nvPicPr>
        <p:blipFill>
          <a:blip r:embed="rId2">
            <a:extLst>
              <a:ext uri="{28A0092B-C50C-407E-A947-70E740481C1C}">
                <a14:useLocalDpi xmlns:a14="http://schemas.microsoft.com/office/drawing/2010/main" val="0"/>
              </a:ext>
            </a:extLst>
          </a:blip>
          <a:srcRect b="9332"/>
          <a:stretch>
            <a:fillRect/>
          </a:stretch>
        </p:blipFill>
        <p:spPr bwMode="auto">
          <a:xfrm>
            <a:off x="0" y="0"/>
            <a:ext cx="60198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December to February Condi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308600" y="6550223"/>
            <a:ext cx="6883400" cy="307777"/>
          </a:xfrm>
          <a:prstGeom prst="rect">
            <a:avLst/>
          </a:prstGeom>
        </p:spPr>
        <p:txBody>
          <a:bodyPr wrap="square">
            <a:spAutoFit/>
          </a:bodyPr>
          <a:lstStyle/>
          <a:p>
            <a:r>
              <a:rPr lang="en-US" sz="1400" dirty="0"/>
              <a:t>http://www.cpc.ncep.noaa.gov/products/analysis_monitoring/ensocycle/enso_cycle.shtml</a:t>
            </a:r>
          </a:p>
        </p:txBody>
      </p:sp>
      <p:sp>
        <p:nvSpPr>
          <p:cNvPr id="2" name="TextBox 1"/>
          <p:cNvSpPr txBox="1"/>
          <p:nvPr/>
        </p:nvSpPr>
        <p:spPr>
          <a:xfrm>
            <a:off x="381000" y="4901594"/>
            <a:ext cx="4418325" cy="1200329"/>
          </a:xfrm>
          <a:prstGeom prst="rect">
            <a:avLst/>
          </a:prstGeom>
          <a:noFill/>
        </p:spPr>
        <p:txBody>
          <a:bodyPr wrap="square" rtlCol="0">
            <a:spAutoFit/>
          </a:bodyPr>
          <a:lstStyle/>
          <a:p>
            <a:pPr marL="285750" indent="-285750">
              <a:buFont typeface="Arial" panose="020B0604020202020204" pitchFamily="34" charset="0"/>
              <a:buChar char="•"/>
            </a:pPr>
            <a:r>
              <a:rPr lang="en-US" dirty="0"/>
              <a:t>Easterly winds at surface in eastern Pacific (upwelling of nutrient rich water)</a:t>
            </a:r>
          </a:p>
          <a:p>
            <a:endParaRPr lang="en-US" dirty="0"/>
          </a:p>
          <a:p>
            <a:pPr marL="285750" indent="-285750">
              <a:buFont typeface="Arial" panose="020B0604020202020204" pitchFamily="34" charset="0"/>
              <a:buChar char="•"/>
            </a:pPr>
            <a:r>
              <a:rPr lang="en-US" dirty="0"/>
              <a:t>Increased convection in western Pacific</a:t>
            </a:r>
          </a:p>
        </p:txBody>
      </p:sp>
      <p:sp>
        <p:nvSpPr>
          <p:cNvPr id="6" name="TextBox 5"/>
          <p:cNvSpPr txBox="1"/>
          <p:nvPr/>
        </p:nvSpPr>
        <p:spPr>
          <a:xfrm>
            <a:off x="6630675" y="4895671"/>
            <a:ext cx="5256525" cy="1200329"/>
          </a:xfrm>
          <a:prstGeom prst="rect">
            <a:avLst/>
          </a:prstGeom>
          <a:noFill/>
        </p:spPr>
        <p:txBody>
          <a:bodyPr wrap="square" rtlCol="0">
            <a:spAutoFit/>
          </a:bodyPr>
          <a:lstStyle/>
          <a:p>
            <a:pPr marL="285750" indent="-285750">
              <a:buFont typeface="Arial" panose="020B0604020202020204" pitchFamily="34" charset="0"/>
              <a:buChar char="•"/>
            </a:pPr>
            <a:r>
              <a:rPr lang="en-US" dirty="0"/>
              <a:t>Weak easterly or reversal of eastern easterlies (impedes upwelling / deeper thermocline)</a:t>
            </a:r>
          </a:p>
          <a:p>
            <a:endParaRPr lang="en-US" dirty="0"/>
          </a:p>
          <a:p>
            <a:pPr marL="285750" indent="-285750">
              <a:buFont typeface="Arial" panose="020B0604020202020204" pitchFamily="34" charset="0"/>
              <a:buChar char="•"/>
            </a:pPr>
            <a:r>
              <a:rPr lang="en-US" dirty="0"/>
              <a:t>Increased convection in central Pacific</a:t>
            </a:r>
          </a:p>
        </p:txBody>
      </p:sp>
      <p:grpSp>
        <p:nvGrpSpPr>
          <p:cNvPr id="7" name="Group 67"/>
          <p:cNvGrpSpPr>
            <a:grpSpLocks/>
          </p:cNvGrpSpPr>
          <p:nvPr/>
        </p:nvGrpSpPr>
        <p:grpSpPr bwMode="auto">
          <a:xfrm>
            <a:off x="76200" y="6459537"/>
            <a:ext cx="2595563" cy="398463"/>
            <a:chOff x="96" y="4080"/>
            <a:chExt cx="1635" cy="251"/>
          </a:xfrm>
        </p:grpSpPr>
        <p:sp>
          <p:nvSpPr>
            <p:cNvPr id="8" name="Text Box 68"/>
            <p:cNvSpPr txBox="1">
              <a:spLocks noChangeArrowheads="1"/>
            </p:cNvSpPr>
            <p:nvPr/>
          </p:nvSpPr>
          <p:spPr bwMode="auto">
            <a:xfrm>
              <a:off x="385" y="4080"/>
              <a:ext cx="134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003399"/>
                  </a:solidFill>
                  <a:latin typeface="Arial" charset="0"/>
                </a:rPr>
                <a:t>Agricultural Weather Assessments</a:t>
              </a:r>
            </a:p>
          </p:txBody>
        </p:sp>
        <p:pic>
          <p:nvPicPr>
            <p:cNvPr id="9" name="Picture 69" descr="USD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 y="4107"/>
              <a:ext cx="2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70"/>
            <p:cNvSpPr txBox="1">
              <a:spLocks noChangeArrowheads="1"/>
            </p:cNvSpPr>
            <p:nvPr/>
          </p:nvSpPr>
          <p:spPr bwMode="auto">
            <a:xfrm>
              <a:off x="387" y="4176"/>
              <a:ext cx="128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37914C"/>
                  </a:solidFill>
                  <a:latin typeface="Arial" charset="0"/>
                </a:rPr>
                <a:t>World Agricultural Outlook Board</a:t>
              </a:r>
            </a:p>
          </p:txBody>
        </p:sp>
      </p:grpSp>
    </p:spTree>
    <p:extLst>
      <p:ext uri="{BB962C8B-B14F-4D97-AF65-F5344CB8AC3E}">
        <p14:creationId xmlns:p14="http://schemas.microsoft.com/office/powerpoint/2010/main" val="202327879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1530395"/>
            <a:ext cx="4495800" cy="3139321"/>
          </a:xfrm>
          <a:prstGeom prst="rect">
            <a:avLst/>
          </a:prstGeom>
        </p:spPr>
        <p:txBody>
          <a:bodyPr wrap="square">
            <a:spAutoFit/>
          </a:bodyPr>
          <a:lstStyle/>
          <a:p>
            <a:r>
              <a:rPr lang="en-US" b="1" dirty="0">
                <a:latin typeface="Source Sans Pro"/>
              </a:rPr>
              <a:t>*</a:t>
            </a:r>
            <a:r>
              <a:rPr lang="en-US" b="1" dirty="0">
                <a:solidFill>
                  <a:schemeClr val="tx2"/>
                </a:solidFill>
                <a:latin typeface="Source Sans Pro"/>
              </a:rPr>
              <a:t> La Niña </a:t>
            </a:r>
            <a:r>
              <a:rPr lang="en-US" dirty="0">
                <a:solidFill>
                  <a:srgbClr val="4C4C4C"/>
                </a:solidFill>
                <a:latin typeface="Source Sans Pro"/>
              </a:rPr>
              <a:t>means </a:t>
            </a:r>
            <a:r>
              <a:rPr lang="en-US" i="1" dirty="0">
                <a:solidFill>
                  <a:srgbClr val="4C4C4C"/>
                </a:solidFill>
                <a:latin typeface="Source Sans Pro"/>
              </a:rPr>
              <a:t>The Little Girl</a:t>
            </a:r>
            <a:r>
              <a:rPr lang="en-US" dirty="0">
                <a:solidFill>
                  <a:srgbClr val="4C4C4C"/>
                </a:solidFill>
                <a:latin typeface="Source Sans Pro"/>
              </a:rPr>
              <a:t> in Spanish. La Niña is also sometimes called</a:t>
            </a:r>
            <a:r>
              <a:rPr lang="en-US" i="1" dirty="0">
                <a:solidFill>
                  <a:srgbClr val="4C4C4C"/>
                </a:solidFill>
                <a:latin typeface="Source Sans Pro"/>
              </a:rPr>
              <a:t> El Viejo</a:t>
            </a:r>
            <a:r>
              <a:rPr lang="en-US" dirty="0">
                <a:solidFill>
                  <a:srgbClr val="4C4C4C"/>
                </a:solidFill>
                <a:latin typeface="Source Sans Pro"/>
              </a:rPr>
              <a:t>, </a:t>
            </a:r>
            <a:r>
              <a:rPr lang="en-US" i="1" dirty="0">
                <a:solidFill>
                  <a:srgbClr val="4C4C4C"/>
                </a:solidFill>
                <a:latin typeface="Source Sans Pro"/>
              </a:rPr>
              <a:t>anti-El Niño</a:t>
            </a:r>
            <a:r>
              <a:rPr lang="en-US" dirty="0">
                <a:solidFill>
                  <a:srgbClr val="4C4C4C"/>
                </a:solidFill>
                <a:latin typeface="Source Sans Pro"/>
              </a:rPr>
              <a:t>, or simply "</a:t>
            </a:r>
            <a:r>
              <a:rPr lang="en-US" i="1" dirty="0">
                <a:solidFill>
                  <a:srgbClr val="4C4C4C"/>
                </a:solidFill>
                <a:latin typeface="Source Sans Pro"/>
              </a:rPr>
              <a:t>a cold event.</a:t>
            </a:r>
            <a:r>
              <a:rPr lang="en-US" dirty="0">
                <a:solidFill>
                  <a:srgbClr val="4C4C4C"/>
                </a:solidFill>
                <a:latin typeface="Source Sans Pro"/>
              </a:rPr>
              <a:t>“</a:t>
            </a:r>
          </a:p>
          <a:p>
            <a:pPr marL="285750" indent="-285750">
              <a:buFont typeface="Arial" panose="020B0604020202020204" pitchFamily="34" charset="0"/>
              <a:buChar char="•"/>
            </a:pPr>
            <a:endParaRPr lang="en-US" dirty="0">
              <a:solidFill>
                <a:srgbClr val="4C4C4C"/>
              </a:solidFill>
              <a:latin typeface="Source Sans Pro"/>
            </a:endParaRPr>
          </a:p>
          <a:p>
            <a:r>
              <a:rPr lang="en-US" dirty="0">
                <a:solidFill>
                  <a:srgbClr val="4C4C4C"/>
                </a:solidFill>
                <a:latin typeface="Source Sans Pro"/>
              </a:rPr>
              <a:t>La Niña episodes represent periods of below-average sea surface temperatures across the east-central Equatorial Pacific. Global climate La Niña impacts tend to be opposite those of El Niño impacts. In the tropics, ocean temperature variations in La Niña also tend to be opposite those of El Niño.</a:t>
            </a:r>
            <a:endParaRPr lang="en-US" b="0" i="0" dirty="0">
              <a:solidFill>
                <a:srgbClr val="4C4C4C"/>
              </a:solidFill>
              <a:effectLst/>
              <a:latin typeface="Source Sans Pro"/>
            </a:endParaRPr>
          </a:p>
        </p:txBody>
      </p:sp>
      <p:sp>
        <p:nvSpPr>
          <p:cNvPr id="8" name="Rectangle 7"/>
          <p:cNvSpPr/>
          <p:nvPr/>
        </p:nvSpPr>
        <p:spPr>
          <a:xfrm>
            <a:off x="5181600" y="228600"/>
            <a:ext cx="6858000" cy="525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El Niño was named by Peruvian fishers who noticed that the warming of ocean surface waters reduced their anchovy catch. Here fishers pull a load of anchovies off the coast of Peru during normal ocean condi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8874" y="476933"/>
            <a:ext cx="5423451" cy="35814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562599" y="4300384"/>
            <a:ext cx="6096000" cy="646331"/>
          </a:xfrm>
          <a:prstGeom prst="rect">
            <a:avLst/>
          </a:prstGeom>
        </p:spPr>
        <p:txBody>
          <a:bodyPr>
            <a:spAutoFit/>
          </a:bodyPr>
          <a:lstStyle/>
          <a:p>
            <a:r>
              <a:rPr lang="en-US" sz="1200" dirty="0">
                <a:solidFill>
                  <a:srgbClr val="808080"/>
                </a:solidFill>
                <a:latin typeface="Helvetica Neue"/>
              </a:rPr>
              <a:t>El Niño was named by Peruvian fishers who noticed that the warming of ocean surface waters reduced their anchovy catch. Here fishers pull a load of anchovies off the coast of Peru during normal ocean conditions</a:t>
            </a:r>
            <a:endParaRPr lang="en-US" sz="1200" dirty="0"/>
          </a:p>
        </p:txBody>
      </p:sp>
      <p:sp>
        <p:nvSpPr>
          <p:cNvPr id="4" name="Rectangle 3"/>
          <p:cNvSpPr/>
          <p:nvPr/>
        </p:nvSpPr>
        <p:spPr>
          <a:xfrm>
            <a:off x="5562599" y="5000122"/>
            <a:ext cx="6096000" cy="276999"/>
          </a:xfrm>
          <a:prstGeom prst="rect">
            <a:avLst/>
          </a:prstGeom>
        </p:spPr>
        <p:txBody>
          <a:bodyPr>
            <a:spAutoFit/>
          </a:bodyPr>
          <a:lstStyle/>
          <a:p>
            <a:r>
              <a:rPr lang="en-US" sz="1200" dirty="0"/>
              <a:t>http://www.waterencyclopedia.com/Da-En/El-Ni-o-and-La-Ni-a.html</a:t>
            </a:r>
          </a:p>
        </p:txBody>
      </p:sp>
      <p:grpSp>
        <p:nvGrpSpPr>
          <p:cNvPr id="9" name="Group 67"/>
          <p:cNvGrpSpPr>
            <a:grpSpLocks/>
          </p:cNvGrpSpPr>
          <p:nvPr/>
        </p:nvGrpSpPr>
        <p:grpSpPr bwMode="auto">
          <a:xfrm>
            <a:off x="76200" y="6459537"/>
            <a:ext cx="2595563" cy="398463"/>
            <a:chOff x="96" y="4080"/>
            <a:chExt cx="1635" cy="251"/>
          </a:xfrm>
        </p:grpSpPr>
        <p:sp>
          <p:nvSpPr>
            <p:cNvPr id="10" name="Text Box 68"/>
            <p:cNvSpPr txBox="1">
              <a:spLocks noChangeArrowheads="1"/>
            </p:cNvSpPr>
            <p:nvPr/>
          </p:nvSpPr>
          <p:spPr bwMode="auto">
            <a:xfrm>
              <a:off x="385" y="4080"/>
              <a:ext cx="134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003399"/>
                  </a:solidFill>
                  <a:latin typeface="Arial" charset="0"/>
                </a:rPr>
                <a:t>Agricultural Weather Assessments</a:t>
              </a:r>
            </a:p>
          </p:txBody>
        </p:sp>
        <p:pic>
          <p:nvPicPr>
            <p:cNvPr id="11" name="Picture 69" descr="USDA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 y="4107"/>
              <a:ext cx="2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70"/>
            <p:cNvSpPr txBox="1">
              <a:spLocks noChangeArrowheads="1"/>
            </p:cNvSpPr>
            <p:nvPr/>
          </p:nvSpPr>
          <p:spPr bwMode="auto">
            <a:xfrm>
              <a:off x="387" y="4176"/>
              <a:ext cx="128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37914C"/>
                  </a:solidFill>
                  <a:latin typeface="Arial" charset="0"/>
                </a:rPr>
                <a:t>World Agricultural Outlook Board</a:t>
              </a:r>
            </a:p>
          </p:txBody>
        </p:sp>
      </p:grpSp>
      <p:sp>
        <p:nvSpPr>
          <p:cNvPr id="13" name="Rectangle 12"/>
          <p:cNvSpPr/>
          <p:nvPr/>
        </p:nvSpPr>
        <p:spPr>
          <a:xfrm>
            <a:off x="4267200" y="6273225"/>
            <a:ext cx="7924800" cy="584775"/>
          </a:xfrm>
          <a:prstGeom prst="rect">
            <a:avLst/>
          </a:prstGeom>
        </p:spPr>
        <p:txBody>
          <a:bodyPr wrap="square">
            <a:spAutoFit/>
          </a:bodyPr>
          <a:lstStyle/>
          <a:p>
            <a:pPr algn="ctr"/>
            <a:r>
              <a:rPr lang="en-US" dirty="0">
                <a:solidFill>
                  <a:srgbClr val="4C4C4C"/>
                </a:solidFill>
              </a:rPr>
              <a:t>* NOAA. What are El Niño and La Niña. National Ocean Service website, </a:t>
            </a:r>
            <a:r>
              <a:rPr lang="en-US" sz="1400" dirty="0">
                <a:solidFill>
                  <a:srgbClr val="4C4C4C"/>
                </a:solidFill>
              </a:rPr>
              <a:t>https://oceanservice.noaa.gov/facts/ninonina.html, accessed on 2/20/18.</a:t>
            </a:r>
            <a:endParaRPr lang="en-US" sz="1400" dirty="0"/>
          </a:p>
        </p:txBody>
      </p:sp>
    </p:spTree>
    <p:extLst>
      <p:ext uri="{BB962C8B-B14F-4D97-AF65-F5344CB8AC3E}">
        <p14:creationId xmlns:p14="http://schemas.microsoft.com/office/powerpoint/2010/main" val="2257629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pc.ncep.noaa.gov/products/analysis_monitoring/ensocycle/djfschem_lanin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0"/>
            <a:ext cx="6096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ecember to February Normal Conditions"/>
          <p:cNvPicPr>
            <a:picLocks noChangeAspect="1" noChangeArrowheads="1"/>
          </p:cNvPicPr>
          <p:nvPr/>
        </p:nvPicPr>
        <p:blipFill>
          <a:blip r:embed="rId3">
            <a:extLst>
              <a:ext uri="{28A0092B-C50C-407E-A947-70E740481C1C}">
                <a14:useLocalDpi xmlns:a14="http://schemas.microsoft.com/office/drawing/2010/main" val="0"/>
              </a:ext>
            </a:extLst>
          </a:blip>
          <a:srcRect b="9332"/>
          <a:stretch>
            <a:fillRect/>
          </a:stretch>
        </p:blipFill>
        <p:spPr bwMode="auto">
          <a:xfrm>
            <a:off x="0" y="0"/>
            <a:ext cx="60198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67"/>
          <p:cNvGrpSpPr>
            <a:grpSpLocks/>
          </p:cNvGrpSpPr>
          <p:nvPr/>
        </p:nvGrpSpPr>
        <p:grpSpPr bwMode="auto">
          <a:xfrm>
            <a:off x="76200" y="6459537"/>
            <a:ext cx="2595563" cy="398463"/>
            <a:chOff x="96" y="4080"/>
            <a:chExt cx="1635" cy="251"/>
          </a:xfrm>
        </p:grpSpPr>
        <p:sp>
          <p:nvSpPr>
            <p:cNvPr id="7" name="Text Box 68"/>
            <p:cNvSpPr txBox="1">
              <a:spLocks noChangeArrowheads="1"/>
            </p:cNvSpPr>
            <p:nvPr/>
          </p:nvSpPr>
          <p:spPr bwMode="auto">
            <a:xfrm>
              <a:off x="385" y="4080"/>
              <a:ext cx="134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003399"/>
                  </a:solidFill>
                  <a:latin typeface="Arial" charset="0"/>
                </a:rPr>
                <a:t>Agricultural Weather Assessments</a:t>
              </a:r>
            </a:p>
          </p:txBody>
        </p:sp>
        <p:pic>
          <p:nvPicPr>
            <p:cNvPr id="8" name="Picture 69" descr="USD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 y="4107"/>
              <a:ext cx="2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0"/>
            <p:cNvSpPr txBox="1">
              <a:spLocks noChangeArrowheads="1"/>
            </p:cNvSpPr>
            <p:nvPr/>
          </p:nvSpPr>
          <p:spPr bwMode="auto">
            <a:xfrm>
              <a:off x="387" y="4176"/>
              <a:ext cx="128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37914C"/>
                  </a:solidFill>
                  <a:latin typeface="Arial" charset="0"/>
                </a:rPr>
                <a:t>World Agricultural Outlook Board</a:t>
              </a:r>
            </a:p>
          </p:txBody>
        </p:sp>
      </p:grpSp>
      <p:sp>
        <p:nvSpPr>
          <p:cNvPr id="10" name="TextBox 9"/>
          <p:cNvSpPr txBox="1"/>
          <p:nvPr/>
        </p:nvSpPr>
        <p:spPr>
          <a:xfrm>
            <a:off x="381000" y="4901594"/>
            <a:ext cx="4418325" cy="1200329"/>
          </a:xfrm>
          <a:prstGeom prst="rect">
            <a:avLst/>
          </a:prstGeom>
          <a:noFill/>
        </p:spPr>
        <p:txBody>
          <a:bodyPr wrap="square" rtlCol="0">
            <a:spAutoFit/>
          </a:bodyPr>
          <a:lstStyle/>
          <a:p>
            <a:pPr marL="285750" indent="-285750">
              <a:buFont typeface="Arial" panose="020B0604020202020204" pitchFamily="34" charset="0"/>
              <a:buChar char="•"/>
            </a:pPr>
            <a:r>
              <a:rPr lang="en-US" dirty="0"/>
              <a:t>Easterly winds at surface in eastern Pacific (upwelling of nutrient rich water)</a:t>
            </a:r>
          </a:p>
          <a:p>
            <a:endParaRPr lang="en-US" dirty="0"/>
          </a:p>
          <a:p>
            <a:pPr marL="285750" indent="-285750">
              <a:buFont typeface="Arial" panose="020B0604020202020204" pitchFamily="34" charset="0"/>
              <a:buChar char="•"/>
            </a:pPr>
            <a:r>
              <a:rPr lang="en-US" dirty="0"/>
              <a:t>Increased convection in western Pacific</a:t>
            </a:r>
          </a:p>
        </p:txBody>
      </p:sp>
      <p:sp>
        <p:nvSpPr>
          <p:cNvPr id="11" name="TextBox 10"/>
          <p:cNvSpPr txBox="1"/>
          <p:nvPr/>
        </p:nvSpPr>
        <p:spPr>
          <a:xfrm>
            <a:off x="6400800" y="4895671"/>
            <a:ext cx="5638799" cy="1200329"/>
          </a:xfrm>
          <a:prstGeom prst="rect">
            <a:avLst/>
          </a:prstGeom>
          <a:noFill/>
        </p:spPr>
        <p:txBody>
          <a:bodyPr wrap="square" rtlCol="0">
            <a:spAutoFit/>
          </a:bodyPr>
          <a:lstStyle/>
          <a:p>
            <a:pPr marL="285750" indent="-285750">
              <a:buFont typeface="Arial" panose="020B0604020202020204" pitchFamily="34" charset="0"/>
              <a:buChar char="•"/>
            </a:pPr>
            <a:r>
              <a:rPr lang="en-US" dirty="0"/>
              <a:t>Stronger surface easterlies in eastern Pacific (accentuates upwelling / thermocline closer to surface)</a:t>
            </a:r>
          </a:p>
          <a:p>
            <a:endParaRPr lang="en-US" dirty="0"/>
          </a:p>
          <a:p>
            <a:pPr marL="285750" indent="-285750">
              <a:buFont typeface="Arial" panose="020B0604020202020204" pitchFamily="34" charset="0"/>
              <a:buChar char="•"/>
            </a:pPr>
            <a:r>
              <a:rPr lang="en-US" dirty="0"/>
              <a:t>Increased convection in western Pacific</a:t>
            </a:r>
          </a:p>
        </p:txBody>
      </p:sp>
      <p:sp>
        <p:nvSpPr>
          <p:cNvPr id="12" name="Rectangle 11"/>
          <p:cNvSpPr/>
          <p:nvPr/>
        </p:nvSpPr>
        <p:spPr>
          <a:xfrm>
            <a:off x="5308600" y="6550223"/>
            <a:ext cx="6883400" cy="307777"/>
          </a:xfrm>
          <a:prstGeom prst="rect">
            <a:avLst/>
          </a:prstGeom>
        </p:spPr>
        <p:txBody>
          <a:bodyPr wrap="square">
            <a:spAutoFit/>
          </a:bodyPr>
          <a:lstStyle/>
          <a:p>
            <a:r>
              <a:rPr lang="en-US" sz="1400" dirty="0"/>
              <a:t>http://www.cpc.ncep.noaa.gov/products/analysis_monitoring/ensocycle/enso_cycle.shtml</a:t>
            </a:r>
          </a:p>
        </p:txBody>
      </p:sp>
    </p:spTree>
    <p:extLst>
      <p:ext uri="{BB962C8B-B14F-4D97-AF65-F5344CB8AC3E}">
        <p14:creationId xmlns:p14="http://schemas.microsoft.com/office/powerpoint/2010/main" val="3424446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4B2FF910-ED32-48B8-AAD9-7F9487AE7B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36" y="9269"/>
            <a:ext cx="9287337" cy="543284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1495246-08AD-48CC-9C4C-07BDF27295CE}"/>
              </a:ext>
            </a:extLst>
          </p:cNvPr>
          <p:cNvSpPr/>
          <p:nvPr/>
        </p:nvSpPr>
        <p:spPr>
          <a:xfrm>
            <a:off x="8027014" y="6340898"/>
            <a:ext cx="4164986" cy="646331"/>
          </a:xfrm>
          <a:prstGeom prst="rect">
            <a:avLst/>
          </a:prstGeom>
        </p:spPr>
        <p:txBody>
          <a:bodyPr wrap="none">
            <a:spAutoFit/>
          </a:bodyPr>
          <a:lstStyle/>
          <a:p>
            <a:r>
              <a:rPr lang="en-US" dirty="0">
                <a:hlinkClick r:id="rId3"/>
              </a:rPr>
              <a:t>https://www.weather.gov/jetstream/enso</a:t>
            </a:r>
            <a:endParaRPr lang="en-US" dirty="0"/>
          </a:p>
          <a:p>
            <a:endParaRPr lang="en-US" dirty="0"/>
          </a:p>
        </p:txBody>
      </p:sp>
      <p:sp>
        <p:nvSpPr>
          <p:cNvPr id="6" name="Rectangle 5">
            <a:extLst>
              <a:ext uri="{FF2B5EF4-FFF2-40B4-BE49-F238E27FC236}">
                <a16:creationId xmlns:a16="http://schemas.microsoft.com/office/drawing/2014/main" id="{863F8C0A-FC12-45B3-A6AC-0D8272FFD3AB}"/>
              </a:ext>
            </a:extLst>
          </p:cNvPr>
          <p:cNvSpPr/>
          <p:nvPr/>
        </p:nvSpPr>
        <p:spPr>
          <a:xfrm>
            <a:off x="272139" y="5718864"/>
            <a:ext cx="11778343" cy="584775"/>
          </a:xfrm>
          <a:prstGeom prst="rect">
            <a:avLst/>
          </a:prstGeom>
        </p:spPr>
        <p:txBody>
          <a:bodyPr wrap="square">
            <a:spAutoFit/>
          </a:bodyPr>
          <a:lstStyle/>
          <a:p>
            <a:pPr fontAlgn="base"/>
            <a:r>
              <a:rPr lang="en-US" sz="1600" i="1" dirty="0">
                <a:solidFill>
                  <a:srgbClr val="000000"/>
                </a:solidFill>
                <a:latin typeface="Arial" panose="020B0604020202020204" pitchFamily="34" charset="0"/>
              </a:rPr>
              <a:t>“During El Niño conditions, the average air pressure is higher in Darwin than in Tahiti. Therefore, the change in air pressures in the South Pacific and water temperature in the East Pacific Ocean, 8,000 miles (13,000 km) away, are related.”</a:t>
            </a:r>
            <a:endParaRPr lang="en-US" sz="1600" b="0" i="1" dirty="0">
              <a:solidFill>
                <a:srgbClr val="000000"/>
              </a:solidFill>
              <a:effectLst/>
              <a:latin typeface="Arial" panose="020B0604020202020204" pitchFamily="34" charset="0"/>
            </a:endParaRPr>
          </a:p>
        </p:txBody>
      </p:sp>
      <p:sp>
        <p:nvSpPr>
          <p:cNvPr id="7" name="TextBox 6">
            <a:extLst>
              <a:ext uri="{FF2B5EF4-FFF2-40B4-BE49-F238E27FC236}">
                <a16:creationId xmlns:a16="http://schemas.microsoft.com/office/drawing/2014/main" id="{94E62378-CCCC-4F95-89BE-22029A17E4DB}"/>
              </a:ext>
            </a:extLst>
          </p:cNvPr>
          <p:cNvSpPr txBox="1"/>
          <p:nvPr/>
        </p:nvSpPr>
        <p:spPr>
          <a:xfrm>
            <a:off x="10022526" y="4551467"/>
            <a:ext cx="2044727" cy="369332"/>
          </a:xfrm>
          <a:prstGeom prst="rect">
            <a:avLst/>
          </a:prstGeom>
          <a:noFill/>
        </p:spPr>
        <p:txBody>
          <a:bodyPr wrap="none" rtlCol="0">
            <a:spAutoFit/>
          </a:bodyPr>
          <a:lstStyle/>
          <a:p>
            <a:r>
              <a:rPr lang="en-US" dirty="0"/>
              <a:t>(Sir Gilbert Walker)</a:t>
            </a:r>
          </a:p>
        </p:txBody>
      </p:sp>
      <p:grpSp>
        <p:nvGrpSpPr>
          <p:cNvPr id="8" name="Group 67">
            <a:extLst>
              <a:ext uri="{FF2B5EF4-FFF2-40B4-BE49-F238E27FC236}">
                <a16:creationId xmlns:a16="http://schemas.microsoft.com/office/drawing/2014/main" id="{17831EBD-C4EC-4FA1-AEE9-1C18EE6053E6}"/>
              </a:ext>
            </a:extLst>
          </p:cNvPr>
          <p:cNvGrpSpPr>
            <a:grpSpLocks/>
          </p:cNvGrpSpPr>
          <p:nvPr/>
        </p:nvGrpSpPr>
        <p:grpSpPr bwMode="auto">
          <a:xfrm>
            <a:off x="76200" y="6459537"/>
            <a:ext cx="2595563" cy="398463"/>
            <a:chOff x="96" y="4080"/>
            <a:chExt cx="1635" cy="251"/>
          </a:xfrm>
        </p:grpSpPr>
        <p:sp>
          <p:nvSpPr>
            <p:cNvPr id="9" name="Text Box 68">
              <a:extLst>
                <a:ext uri="{FF2B5EF4-FFF2-40B4-BE49-F238E27FC236}">
                  <a16:creationId xmlns:a16="http://schemas.microsoft.com/office/drawing/2014/main" id="{1DD4B58D-7692-4379-BF10-232D4040A93E}"/>
                </a:ext>
              </a:extLst>
            </p:cNvPr>
            <p:cNvSpPr txBox="1">
              <a:spLocks noChangeArrowheads="1"/>
            </p:cNvSpPr>
            <p:nvPr/>
          </p:nvSpPr>
          <p:spPr bwMode="auto">
            <a:xfrm>
              <a:off x="385" y="4080"/>
              <a:ext cx="134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003399"/>
                  </a:solidFill>
                  <a:latin typeface="Arial" charset="0"/>
                </a:rPr>
                <a:t>Agricultural Weather Assessments</a:t>
              </a:r>
            </a:p>
          </p:txBody>
        </p:sp>
        <p:pic>
          <p:nvPicPr>
            <p:cNvPr id="10" name="Picture 69" descr="USDALOGO">
              <a:extLst>
                <a:ext uri="{FF2B5EF4-FFF2-40B4-BE49-F238E27FC236}">
                  <a16:creationId xmlns:a16="http://schemas.microsoft.com/office/drawing/2014/main" id="{C5A7D20A-02D9-4E8B-AA0A-0562BE7F39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 y="4107"/>
              <a:ext cx="2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70">
              <a:extLst>
                <a:ext uri="{FF2B5EF4-FFF2-40B4-BE49-F238E27FC236}">
                  <a16:creationId xmlns:a16="http://schemas.microsoft.com/office/drawing/2014/main" id="{C29074E0-3594-45D9-80C6-67D525F08E0E}"/>
                </a:ext>
              </a:extLst>
            </p:cNvPr>
            <p:cNvSpPr txBox="1">
              <a:spLocks noChangeArrowheads="1"/>
            </p:cNvSpPr>
            <p:nvPr/>
          </p:nvSpPr>
          <p:spPr bwMode="auto">
            <a:xfrm>
              <a:off x="387" y="4176"/>
              <a:ext cx="128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37914C"/>
                  </a:solidFill>
                  <a:latin typeface="Arial" charset="0"/>
                </a:rPr>
                <a:t>World Agricultural Outlook Board</a:t>
              </a:r>
            </a:p>
          </p:txBody>
        </p:sp>
      </p:grpSp>
      <p:sp>
        <p:nvSpPr>
          <p:cNvPr id="2" name="TextBox 1">
            <a:extLst>
              <a:ext uri="{FF2B5EF4-FFF2-40B4-BE49-F238E27FC236}">
                <a16:creationId xmlns:a16="http://schemas.microsoft.com/office/drawing/2014/main" id="{21A387C2-5B17-4CED-A115-DFB2ED6BCF51}"/>
              </a:ext>
            </a:extLst>
          </p:cNvPr>
          <p:cNvSpPr txBox="1"/>
          <p:nvPr/>
        </p:nvSpPr>
        <p:spPr>
          <a:xfrm>
            <a:off x="10189029" y="1066796"/>
            <a:ext cx="1542410" cy="646331"/>
          </a:xfrm>
          <a:prstGeom prst="rect">
            <a:avLst/>
          </a:prstGeom>
          <a:noFill/>
        </p:spPr>
        <p:txBody>
          <a:bodyPr wrap="none" rtlCol="0">
            <a:spAutoFit/>
          </a:bodyPr>
          <a:lstStyle/>
          <a:p>
            <a:r>
              <a:rPr lang="en-US" sz="3600" u="sng" dirty="0"/>
              <a:t>E</a:t>
            </a:r>
            <a:r>
              <a:rPr lang="en-US" sz="3600" dirty="0"/>
              <a:t>l </a:t>
            </a:r>
            <a:r>
              <a:rPr lang="en-US" sz="3600" u="sng" dirty="0"/>
              <a:t>N</a:t>
            </a:r>
            <a:r>
              <a:rPr lang="en-US" sz="3600" dirty="0"/>
              <a:t>iño</a:t>
            </a:r>
          </a:p>
        </p:txBody>
      </p:sp>
      <p:sp>
        <p:nvSpPr>
          <p:cNvPr id="12" name="TextBox 11">
            <a:extLst>
              <a:ext uri="{FF2B5EF4-FFF2-40B4-BE49-F238E27FC236}">
                <a16:creationId xmlns:a16="http://schemas.microsoft.com/office/drawing/2014/main" id="{4C65EA4D-40E9-4A32-86A1-E2C47274CA14}"/>
              </a:ext>
            </a:extLst>
          </p:cNvPr>
          <p:cNvSpPr txBox="1"/>
          <p:nvPr/>
        </p:nvSpPr>
        <p:spPr>
          <a:xfrm>
            <a:off x="9886607" y="3227208"/>
            <a:ext cx="2147254" cy="1200329"/>
          </a:xfrm>
          <a:prstGeom prst="rect">
            <a:avLst/>
          </a:prstGeom>
          <a:noFill/>
        </p:spPr>
        <p:txBody>
          <a:bodyPr wrap="none" rtlCol="0">
            <a:spAutoFit/>
          </a:bodyPr>
          <a:lstStyle/>
          <a:p>
            <a:pPr algn="ctr"/>
            <a:r>
              <a:rPr lang="en-US" sz="3600" u="sng" dirty="0"/>
              <a:t>S</a:t>
            </a:r>
            <a:r>
              <a:rPr lang="en-US" sz="3600" dirty="0"/>
              <a:t>outhern</a:t>
            </a:r>
          </a:p>
          <a:p>
            <a:pPr algn="ctr"/>
            <a:r>
              <a:rPr lang="en-US" sz="3600" u="sng" dirty="0"/>
              <a:t>O</a:t>
            </a:r>
            <a:r>
              <a:rPr lang="en-US" sz="3600" dirty="0"/>
              <a:t>scillation</a:t>
            </a:r>
          </a:p>
        </p:txBody>
      </p:sp>
      <p:sp>
        <p:nvSpPr>
          <p:cNvPr id="3" name="TextBox 2">
            <a:extLst>
              <a:ext uri="{FF2B5EF4-FFF2-40B4-BE49-F238E27FC236}">
                <a16:creationId xmlns:a16="http://schemas.microsoft.com/office/drawing/2014/main" id="{4E61F6C9-3EFF-4AFA-BF6A-06FAFA3A5EB9}"/>
              </a:ext>
            </a:extLst>
          </p:cNvPr>
          <p:cNvSpPr txBox="1"/>
          <p:nvPr/>
        </p:nvSpPr>
        <p:spPr>
          <a:xfrm>
            <a:off x="10548258" y="1935319"/>
            <a:ext cx="644728" cy="1200329"/>
          </a:xfrm>
          <a:prstGeom prst="rect">
            <a:avLst/>
          </a:prstGeom>
          <a:noFill/>
        </p:spPr>
        <p:txBody>
          <a:bodyPr wrap="none" rtlCol="0">
            <a:spAutoFit/>
          </a:bodyPr>
          <a:lstStyle/>
          <a:p>
            <a:r>
              <a:rPr lang="en-US" sz="7200" dirty="0"/>
              <a:t>+</a:t>
            </a:r>
          </a:p>
        </p:txBody>
      </p:sp>
      <p:sp>
        <p:nvSpPr>
          <p:cNvPr id="13" name="TextBox 12">
            <a:extLst>
              <a:ext uri="{FF2B5EF4-FFF2-40B4-BE49-F238E27FC236}">
                <a16:creationId xmlns:a16="http://schemas.microsoft.com/office/drawing/2014/main" id="{9DDF0B5A-23D0-436A-8A7D-55A052550D11}"/>
              </a:ext>
            </a:extLst>
          </p:cNvPr>
          <p:cNvSpPr txBox="1"/>
          <p:nvPr/>
        </p:nvSpPr>
        <p:spPr>
          <a:xfrm>
            <a:off x="10185178" y="242799"/>
            <a:ext cx="1370888" cy="646331"/>
          </a:xfrm>
          <a:prstGeom prst="rect">
            <a:avLst/>
          </a:prstGeom>
          <a:noFill/>
        </p:spPr>
        <p:txBody>
          <a:bodyPr wrap="none" rtlCol="0">
            <a:spAutoFit/>
          </a:bodyPr>
          <a:lstStyle/>
          <a:p>
            <a:r>
              <a:rPr lang="en-US" sz="3600" b="1" dirty="0"/>
              <a:t>ENSO:</a:t>
            </a:r>
          </a:p>
        </p:txBody>
      </p:sp>
      <p:sp>
        <p:nvSpPr>
          <p:cNvPr id="15" name="TextBox 14">
            <a:extLst>
              <a:ext uri="{FF2B5EF4-FFF2-40B4-BE49-F238E27FC236}">
                <a16:creationId xmlns:a16="http://schemas.microsoft.com/office/drawing/2014/main" id="{DF76447E-DEA6-4282-A1AE-BDFFF4884A81}"/>
              </a:ext>
            </a:extLst>
          </p:cNvPr>
          <p:cNvSpPr txBox="1"/>
          <p:nvPr/>
        </p:nvSpPr>
        <p:spPr>
          <a:xfrm>
            <a:off x="9988651" y="1717200"/>
            <a:ext cx="1851212" cy="369332"/>
          </a:xfrm>
          <a:prstGeom prst="rect">
            <a:avLst/>
          </a:prstGeom>
          <a:noFill/>
        </p:spPr>
        <p:txBody>
          <a:bodyPr wrap="none" rtlCol="0">
            <a:spAutoFit/>
          </a:bodyPr>
          <a:lstStyle/>
          <a:p>
            <a:r>
              <a:rPr lang="en-US" dirty="0"/>
              <a:t>(Peruvian Fishers)</a:t>
            </a:r>
          </a:p>
        </p:txBody>
      </p:sp>
    </p:spTree>
    <p:extLst>
      <p:ext uri="{BB962C8B-B14F-4D97-AF65-F5344CB8AC3E}">
        <p14:creationId xmlns:p14="http://schemas.microsoft.com/office/powerpoint/2010/main" val="1067712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67"/>
          <p:cNvGrpSpPr>
            <a:grpSpLocks/>
          </p:cNvGrpSpPr>
          <p:nvPr/>
        </p:nvGrpSpPr>
        <p:grpSpPr bwMode="auto">
          <a:xfrm>
            <a:off x="76200" y="6459537"/>
            <a:ext cx="2595563" cy="398463"/>
            <a:chOff x="96" y="4080"/>
            <a:chExt cx="1635" cy="251"/>
          </a:xfrm>
        </p:grpSpPr>
        <p:sp>
          <p:nvSpPr>
            <p:cNvPr id="7" name="Text Box 68"/>
            <p:cNvSpPr txBox="1">
              <a:spLocks noChangeArrowheads="1"/>
            </p:cNvSpPr>
            <p:nvPr/>
          </p:nvSpPr>
          <p:spPr bwMode="auto">
            <a:xfrm>
              <a:off x="385" y="4080"/>
              <a:ext cx="134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003399"/>
                  </a:solidFill>
                  <a:latin typeface="Arial" charset="0"/>
                </a:rPr>
                <a:t>Agricultural Weather Assessments</a:t>
              </a:r>
            </a:p>
          </p:txBody>
        </p:sp>
        <p:pic>
          <p:nvPicPr>
            <p:cNvPr id="8" name="Picture 69" descr="USDA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 y="4107"/>
              <a:ext cx="2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0"/>
            <p:cNvSpPr txBox="1">
              <a:spLocks noChangeArrowheads="1"/>
            </p:cNvSpPr>
            <p:nvPr/>
          </p:nvSpPr>
          <p:spPr bwMode="auto">
            <a:xfrm>
              <a:off x="387" y="4176"/>
              <a:ext cx="128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000" dirty="0">
                  <a:solidFill>
                    <a:srgbClr val="37914C"/>
                  </a:solidFill>
                  <a:latin typeface="Arial" charset="0"/>
                </a:rPr>
                <a:t>World Agricultural Outlook Board</a:t>
              </a:r>
            </a:p>
          </p:txBody>
        </p:sp>
      </p:grpSp>
      <p:sp>
        <p:nvSpPr>
          <p:cNvPr id="10" name="Rectangle 9"/>
          <p:cNvSpPr/>
          <p:nvPr/>
        </p:nvSpPr>
        <p:spPr>
          <a:xfrm>
            <a:off x="4419600" y="6396335"/>
            <a:ext cx="7239000" cy="461665"/>
          </a:xfrm>
          <a:prstGeom prst="rect">
            <a:avLst/>
          </a:prstGeom>
        </p:spPr>
        <p:txBody>
          <a:bodyPr wrap="square">
            <a:spAutoFit/>
          </a:bodyPr>
          <a:lstStyle/>
          <a:p>
            <a:pPr algn="ctr" fontAlgn="base"/>
            <a:r>
              <a:rPr lang="en-US" sz="1200" b="1" dirty="0"/>
              <a:t>From: The Walker Circulation: ENSO's atmospheric buddy (Tom Di </a:t>
            </a:r>
            <a:r>
              <a:rPr lang="en-US" sz="1200" b="1" dirty="0" err="1"/>
              <a:t>Liberto</a:t>
            </a:r>
            <a:r>
              <a:rPr lang="en-US" sz="1200" b="1" dirty="0"/>
              <a:t>, August 1, 2014)</a:t>
            </a:r>
            <a:endParaRPr lang="en-US" sz="1200" u="sng" dirty="0"/>
          </a:p>
          <a:p>
            <a:pPr algn="ctr" fontAlgn="base"/>
            <a:r>
              <a:rPr lang="en-US" sz="1100" dirty="0"/>
              <a:t>https://www.climate.gov/news-features/blogs/enso/walker-circulation-ensos-atmospheric-buddy</a:t>
            </a:r>
          </a:p>
        </p:txBody>
      </p:sp>
      <p:pic>
        <p:nvPicPr>
          <p:cNvPr id="11" name="Picture 10" descr="Walker_LaNina_2colorSSTA_6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10384"/>
            <a:ext cx="12192000" cy="31859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www.climate.gov/sites/default/files/Walker_Neutral_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48" y="1"/>
            <a:ext cx="12177252" cy="3200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16858" y="3104320"/>
            <a:ext cx="2196820" cy="369332"/>
          </a:xfrm>
          <a:prstGeom prst="rect">
            <a:avLst/>
          </a:prstGeom>
          <a:noFill/>
        </p:spPr>
        <p:txBody>
          <a:bodyPr wrap="none" rtlCol="0">
            <a:spAutoFit/>
          </a:bodyPr>
          <a:lstStyle/>
          <a:p>
            <a:r>
              <a:rPr lang="en-US" b="1" i="1" dirty="0">
                <a:solidFill>
                  <a:srgbClr val="C00000"/>
                </a:solidFill>
              </a:rPr>
              <a:t>Enhanced Circulation</a:t>
            </a:r>
          </a:p>
        </p:txBody>
      </p:sp>
      <p:sp>
        <p:nvSpPr>
          <p:cNvPr id="13" name="Rounded Rectangle 12"/>
          <p:cNvSpPr/>
          <p:nvPr/>
        </p:nvSpPr>
        <p:spPr>
          <a:xfrm>
            <a:off x="4166647" y="3450210"/>
            <a:ext cx="5835956" cy="153656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057375" y="3461205"/>
            <a:ext cx="2458824" cy="152557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123739" y="3091935"/>
            <a:ext cx="2291974" cy="369332"/>
          </a:xfrm>
          <a:prstGeom prst="rect">
            <a:avLst/>
          </a:prstGeom>
          <a:noFill/>
        </p:spPr>
        <p:txBody>
          <a:bodyPr wrap="none" rtlCol="0">
            <a:spAutoFit/>
          </a:bodyPr>
          <a:lstStyle/>
          <a:p>
            <a:r>
              <a:rPr lang="en-US" b="1" i="1" dirty="0">
                <a:solidFill>
                  <a:srgbClr val="C00000"/>
                </a:solidFill>
              </a:rPr>
              <a:t>Redirected Circulation</a:t>
            </a:r>
          </a:p>
        </p:txBody>
      </p:sp>
    </p:spTree>
    <p:extLst>
      <p:ext uri="{BB962C8B-B14F-4D97-AF65-F5344CB8AC3E}">
        <p14:creationId xmlns:p14="http://schemas.microsoft.com/office/powerpoint/2010/main" val="388235391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7306</TotalTime>
  <Words>2234</Words>
  <Application>Microsoft Office PowerPoint</Application>
  <PresentationFormat>Widescreen</PresentationFormat>
  <Paragraphs>646</Paragraphs>
  <Slides>38</Slides>
  <Notes>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8" baseType="lpstr">
      <vt:lpstr>Arial</vt:lpstr>
      <vt:lpstr>Arial Black</vt:lpstr>
      <vt:lpstr>Calibri</vt:lpstr>
      <vt:lpstr>Helvetica Neue</vt:lpstr>
      <vt:lpstr>nyt-cheltenham-sh</vt:lpstr>
      <vt:lpstr>Source Sans Pro</vt:lpstr>
      <vt:lpstr>Times New Roman</vt:lpstr>
      <vt:lpstr>Trebuchet MS</vt:lpstr>
      <vt:lpstr>Office Theme</vt:lpstr>
      <vt:lpstr>Chart</vt:lpstr>
      <vt:lpstr>Assessing the Impact of the 2020/21 La Niña on Agriculture in Argentina and Brazil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CPC/IRI Probabilistic ENSO Outlook</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Brusberg, Mark - OCE</dc:creator>
  <cp:lastModifiedBy>Brusberg, Mark - OCE</cp:lastModifiedBy>
  <cp:revision>356</cp:revision>
  <cp:lastPrinted>2021-02-12T15:48:41Z</cp:lastPrinted>
  <dcterms:created xsi:type="dcterms:W3CDTF">2016-02-18T16:57:02Z</dcterms:created>
  <dcterms:modified xsi:type="dcterms:W3CDTF">2021-02-18T14:48:13Z</dcterms:modified>
</cp:coreProperties>
</file>