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7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8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9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notesSlides/notesSlide22.xml" ContentType="application/vnd.openxmlformats-officedocument.presentationml.notesSlide+xml"/>
  <Override PartName="/ppt/charts/chart11.xml" ContentType="application/vnd.openxmlformats-officedocument.drawingml.chart+xml"/>
  <Override PartName="/ppt/drawings/drawing5.xml" ContentType="application/vnd.openxmlformats-officedocument.drawingml.chartshape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charts/chart12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6" r:id="rId2"/>
  </p:sldMasterIdLst>
  <p:notesMasterIdLst>
    <p:notesMasterId r:id="rId36"/>
  </p:notesMasterIdLst>
  <p:handoutMasterIdLst>
    <p:handoutMasterId r:id="rId37"/>
  </p:handoutMasterIdLst>
  <p:sldIdLst>
    <p:sldId id="258" r:id="rId3"/>
    <p:sldId id="311" r:id="rId4"/>
    <p:sldId id="323" r:id="rId5"/>
    <p:sldId id="263" r:id="rId6"/>
    <p:sldId id="261" r:id="rId7"/>
    <p:sldId id="264" r:id="rId8"/>
    <p:sldId id="266" r:id="rId9"/>
    <p:sldId id="324" r:id="rId10"/>
    <p:sldId id="262" r:id="rId11"/>
    <p:sldId id="313" r:id="rId12"/>
    <p:sldId id="315" r:id="rId13"/>
    <p:sldId id="322" r:id="rId14"/>
    <p:sldId id="314" r:id="rId15"/>
    <p:sldId id="318" r:id="rId16"/>
    <p:sldId id="302" r:id="rId17"/>
    <p:sldId id="296" r:id="rId18"/>
    <p:sldId id="316" r:id="rId19"/>
    <p:sldId id="285" r:id="rId20"/>
    <p:sldId id="325" r:id="rId21"/>
    <p:sldId id="276" r:id="rId22"/>
    <p:sldId id="274" r:id="rId23"/>
    <p:sldId id="286" r:id="rId24"/>
    <p:sldId id="309" r:id="rId25"/>
    <p:sldId id="310" r:id="rId26"/>
    <p:sldId id="317" r:id="rId27"/>
    <p:sldId id="279" r:id="rId28"/>
    <p:sldId id="294" r:id="rId29"/>
    <p:sldId id="299" r:id="rId30"/>
    <p:sldId id="280" r:id="rId31"/>
    <p:sldId id="283" r:id="rId32"/>
    <p:sldId id="282" r:id="rId33"/>
    <p:sldId id="305" r:id="rId34"/>
    <p:sldId id="326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oley, Graham - FAS, Washington, DC" initials="SG-FWD" lastIdx="1" clrIdx="0">
    <p:extLst>
      <p:ext uri="{19B8F6BF-5375-455C-9EA6-DF929625EA0E}">
        <p15:presenceInfo xmlns:p15="http://schemas.microsoft.com/office/powerpoint/2012/main" userId="S::Graham.soley@fas.usda.gov::4c0c441b-92c5-46da-94e7-b368bcfb9ef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9525" autoAdjust="0"/>
  </p:normalViewPr>
  <p:slideViewPr>
    <p:cSldViewPr>
      <p:cViewPr varScale="1">
        <p:scale>
          <a:sx n="79" d="100"/>
          <a:sy n="79" d="100"/>
        </p:scale>
        <p:origin x="17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77" d="100"/>
          <a:sy n="77" d="100"/>
        </p:scale>
        <p:origin x="2370" y="-3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Graham.Soley\Desktop\Work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53998976084833"/>
          <c:y val="9.1603817726395989E-2"/>
          <c:w val="0.7786362777660486"/>
          <c:h val="0.741349545018834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Production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 w="1266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6"/>
                <c:pt idx="0">
                  <c:v>119.217</c:v>
                </c:pt>
                <c:pt idx="1">
                  <c:v>96.162000000000006</c:v>
                </c:pt>
                <c:pt idx="2">
                  <c:v>106.67700000000001</c:v>
                </c:pt>
                <c:pt idx="3">
                  <c:v>123.779</c:v>
                </c:pt>
                <c:pt idx="4">
                  <c:v>118.60299999999999</c:v>
                </c:pt>
                <c:pt idx="5">
                  <c:v>121.32899999999999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EE-4B28-B539-2BA146FB82F9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Consumption</c:v>
                </c:pt>
              </c:strCache>
            </c:strRef>
          </c:tx>
          <c:spPr>
            <a:solidFill>
              <a:schemeClr val="accent3"/>
            </a:solidFill>
            <a:ln w="12663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6"/>
                <c:pt idx="0">
                  <c:v>112.23099999999999</c:v>
                </c:pt>
                <c:pt idx="1">
                  <c:v>113.23699999999999</c:v>
                </c:pt>
                <c:pt idx="2">
                  <c:v>116.17700000000001</c:v>
                </c:pt>
                <c:pt idx="3">
                  <c:v>122.761</c:v>
                </c:pt>
                <c:pt idx="4">
                  <c:v>120.18899999999999</c:v>
                </c:pt>
                <c:pt idx="5">
                  <c:v>119.01300000000001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EE-4B28-B539-2BA146FB82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50551168"/>
        <c:axId val="551478016"/>
      </c:barChart>
      <c:lineChart>
        <c:grouping val="standard"/>
        <c:varyColors val="0"/>
        <c:ser>
          <c:idx val="0"/>
          <c:order val="1"/>
          <c:tx>
            <c:strRef>
              <c:f>Sheet1!$A$3</c:f>
              <c:strCache>
                <c:ptCount val="1"/>
                <c:pt idx="0">
                  <c:v>A Index 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olid"/>
            </a:ln>
          </c:spPr>
          <c:marker>
            <c:symbol val="diamond"/>
            <c:size val="8"/>
            <c:spPr>
              <a:solidFill>
                <a:srgbClr val="C00000"/>
              </a:solidFill>
              <a:ln w="38100">
                <a:solidFill>
                  <a:srgbClr val="FF0000"/>
                </a:solidFill>
                <a:prstDash val="solid"/>
              </a:ln>
            </c:spPr>
          </c:marker>
          <c:dLbls>
            <c:dLbl>
              <c:idx val="5"/>
              <c:layout>
                <c:manualLayout>
                  <c:x val="-3.5701978437785435E-2"/>
                  <c:y val="3.6490437670862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E9D-49A9-B7F8-4CC37FB1986A}"/>
                </c:ext>
              </c:extLst>
            </c:dLbl>
            <c:numFmt formatCode="#,##0" sourceLinked="0"/>
            <c:spPr>
              <a:solidFill>
                <a:schemeClr val="bg2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Sheet1!$B$1:$G$1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  <c:pt idx="0">
                  <c:v>70.8</c:v>
                </c:pt>
                <c:pt idx="1">
                  <c:v>70.400000000000006</c:v>
                </c:pt>
                <c:pt idx="2">
                  <c:v>82.8</c:v>
                </c:pt>
                <c:pt idx="3">
                  <c:v>88</c:v>
                </c:pt>
                <c:pt idx="4">
                  <c:v>84.35</c:v>
                </c:pt>
                <c:pt idx="5">
                  <c:v>74.459999999999994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FEE-4B28-B539-2BA146FB82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1474752"/>
        <c:axId val="551468224"/>
      </c:lineChart>
      <c:catAx>
        <c:axId val="5505511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600" dirty="0">
                    <a:latin typeface="+mn-lt"/>
                  </a:rPr>
                  <a:t>Marketing year</a:t>
                </a:r>
              </a:p>
            </c:rich>
          </c:tx>
          <c:overlay val="0"/>
        </c:title>
        <c:numFmt formatCode="General" sourceLinked="1"/>
        <c:majorTickMark val="cross"/>
        <c:minorTickMark val="none"/>
        <c:tickLblPos val="nextTo"/>
        <c:spPr>
          <a:ln w="31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51478016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51478016"/>
        <c:scaling>
          <c:orientation val="minMax"/>
          <c:max val="140"/>
          <c:min val="70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31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50551168"/>
        <c:crosses val="autoZero"/>
        <c:crossBetween val="between"/>
        <c:majorUnit val="10"/>
      </c:valAx>
      <c:catAx>
        <c:axId val="551474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551468224"/>
        <c:crosses val="autoZero"/>
        <c:auto val="0"/>
        <c:lblAlgn val="ctr"/>
        <c:lblOffset val="100"/>
        <c:noMultiLvlLbl val="0"/>
      </c:catAx>
      <c:valAx>
        <c:axId val="551468224"/>
        <c:scaling>
          <c:orientation val="minMax"/>
          <c:max val="120"/>
          <c:min val="50"/>
        </c:scaling>
        <c:delete val="0"/>
        <c:axPos val="r"/>
        <c:numFmt formatCode="General" sourceLinked="1"/>
        <c:majorTickMark val="cross"/>
        <c:minorTickMark val="none"/>
        <c:tickLblPos val="nextTo"/>
        <c:spPr>
          <a:ln w="316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551474752"/>
        <c:crosses val="max"/>
        <c:crossBetween val="between"/>
        <c:majorUnit val="10"/>
      </c:valAx>
      <c:spPr>
        <a:noFill/>
        <a:ln w="12663">
          <a:solidFill>
            <a:srgbClr val="808080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.23986610821026028"/>
          <c:y val="1.6144642702034025E-2"/>
          <c:w val="0.56159610333052123"/>
          <c:h val="5.9554118236532741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>
              <a:latin typeface="+mn-lt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9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245915206545134E-2"/>
          <c:y val="0.21557067866516691"/>
          <c:w val="0.86417838795791546"/>
          <c:h val="0.623068678915135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'Sheet1 (2)'!$C$102</c:f>
              <c:strCache>
                <c:ptCount val="1"/>
                <c:pt idx="0">
                  <c:v>Rest of World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'Sheet1 (2)'!$A$106:$A$111</c:f>
              <c:strCache>
                <c:ptCount val="6"/>
                <c:pt idx="0">
                  <c:v>2015/16</c:v>
                </c:pt>
                <c:pt idx="1">
                  <c:v>2016/17</c:v>
                </c:pt>
                <c:pt idx="2">
                  <c:v>2017/18</c:v>
                </c:pt>
                <c:pt idx="3">
                  <c:v>2018/19</c:v>
                </c:pt>
                <c:pt idx="4">
                  <c:v>2019/20 est.</c:v>
                </c:pt>
                <c:pt idx="5">
                  <c:v>2020/21 proj</c:v>
                </c:pt>
              </c:strCache>
            </c:strRef>
          </c:cat>
          <c:val>
            <c:numRef>
              <c:f>'Sheet1 (2)'!$C$106:$C$111</c:f>
              <c:numCache>
                <c:formatCode>0.0</c:formatCode>
                <c:ptCount val="6"/>
                <c:pt idx="0">
                  <c:v>33.489999999999966</c:v>
                </c:pt>
                <c:pt idx="1">
                  <c:v>34.369000000000021</c:v>
                </c:pt>
                <c:pt idx="2">
                  <c:v>42.841999999999992</c:v>
                </c:pt>
                <c:pt idx="3">
                  <c:v>44.317</c:v>
                </c:pt>
                <c:pt idx="4">
                  <c:v>48.374999999999972</c:v>
                </c:pt>
                <c:pt idx="5">
                  <c:v>47.3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FE-422D-9699-03056DF49B64}"/>
            </c:ext>
          </c:extLst>
        </c:ser>
        <c:ser>
          <c:idx val="1"/>
          <c:order val="1"/>
          <c:tx>
            <c:strRef>
              <c:f>'Sheet1 (2)'!$D$102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'Sheet1 (2)'!$A$106:$A$111</c:f>
              <c:strCache>
                <c:ptCount val="6"/>
                <c:pt idx="0">
                  <c:v>2015/16</c:v>
                </c:pt>
                <c:pt idx="1">
                  <c:v>2016/17</c:v>
                </c:pt>
                <c:pt idx="2">
                  <c:v>2017/18</c:v>
                </c:pt>
                <c:pt idx="3">
                  <c:v>2018/19</c:v>
                </c:pt>
                <c:pt idx="4">
                  <c:v>2019/20 est.</c:v>
                </c:pt>
                <c:pt idx="5">
                  <c:v>2020/21 proj</c:v>
                </c:pt>
              </c:strCache>
            </c:strRef>
          </c:cat>
          <c:val>
            <c:numRef>
              <c:f>'Sheet1 (2)'!$D$106:$D$111</c:f>
              <c:numCache>
                <c:formatCode>0.0</c:formatCode>
                <c:ptCount val="6"/>
                <c:pt idx="0">
                  <c:v>56.698000000000008</c:v>
                </c:pt>
                <c:pt idx="1">
                  <c:v>45.919000000000004</c:v>
                </c:pt>
                <c:pt idx="2">
                  <c:v>37.993000000000002</c:v>
                </c:pt>
                <c:pt idx="3">
                  <c:v>35.669999999999995</c:v>
                </c:pt>
                <c:pt idx="4">
                  <c:v>33.74499999999999</c:v>
                </c:pt>
                <c:pt idx="5" formatCode="General">
                  <c:v>32.144999999999989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FE-422D-9699-03056DF49B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93613872"/>
        <c:axId val="1093621488"/>
      </c:barChart>
      <c:lineChart>
        <c:grouping val="standard"/>
        <c:varyColors val="0"/>
        <c:ser>
          <c:idx val="2"/>
          <c:order val="2"/>
          <c:tx>
            <c:strRef>
              <c:f>'Sheet1 (2)'!$E$102</c:f>
              <c:strCache>
                <c:ptCount val="1"/>
                <c:pt idx="0">
                  <c:v>A Index</c:v>
                </c:pt>
              </c:strCache>
            </c:strRef>
          </c:tx>
          <c:spPr>
            <a:ln w="50800">
              <a:solidFill>
                <a:srgbClr val="00206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2.5525525525525637E-2"/>
                  <c:y val="-5.2380952380952382E-2"/>
                </c:manualLayout>
              </c:layout>
              <c:spPr>
                <a:solidFill>
                  <a:schemeClr val="bg1"/>
                </a:solidFill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8C-4214-A7EC-598934BB351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'Sheet1 (2)'!$A$105:$A$110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'Sheet1 (2)'!$E$106:$E$111</c:f>
              <c:numCache>
                <c:formatCode>General</c:formatCode>
                <c:ptCount val="6"/>
                <c:pt idx="0">
                  <c:v>70.39</c:v>
                </c:pt>
                <c:pt idx="1">
                  <c:v>82.77</c:v>
                </c:pt>
                <c:pt idx="2" formatCode="0.0">
                  <c:v>87.99</c:v>
                </c:pt>
                <c:pt idx="3">
                  <c:v>84.5</c:v>
                </c:pt>
                <c:pt idx="4">
                  <c:v>76</c:v>
                </c:pt>
                <c:pt idx="5" formatCode="0.0">
                  <c:v>79.048780487804876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AFE-422D-9699-03056DF49B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3610608"/>
        <c:axId val="1093617680"/>
      </c:lineChart>
      <c:catAx>
        <c:axId val="10936138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baseline="0"/>
                </a:pPr>
                <a:r>
                  <a:rPr lang="en-US" sz="1600" b="0" baseline="0"/>
                  <a:t>Marketing year</a:t>
                </a:r>
              </a:p>
            </c:rich>
          </c:tx>
          <c:layout>
            <c:manualLayout>
              <c:xMode val="edge"/>
              <c:yMode val="edge"/>
              <c:x val="0.42200125322172566"/>
              <c:y val="0.9289713160854893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093621488"/>
        <c:crosses val="autoZero"/>
        <c:auto val="1"/>
        <c:lblAlgn val="ctr"/>
        <c:lblOffset val="100"/>
        <c:noMultiLvlLbl val="0"/>
      </c:catAx>
      <c:valAx>
        <c:axId val="1093621488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 baseline="0"/>
            </a:pPr>
            <a:endParaRPr lang="en-US"/>
          </a:p>
        </c:txPr>
        <c:crossAx val="1093613872"/>
        <c:crosses val="autoZero"/>
        <c:crossBetween val="between"/>
      </c:valAx>
      <c:valAx>
        <c:axId val="1093617680"/>
        <c:scaling>
          <c:orientation val="minMax"/>
          <c:max val="100"/>
          <c:min val="50"/>
        </c:scaling>
        <c:delete val="0"/>
        <c:axPos val="r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93610608"/>
        <c:crosses val="max"/>
        <c:crossBetween val="between"/>
        <c:majorUnit val="10"/>
      </c:valAx>
      <c:catAx>
        <c:axId val="10936106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09361768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2057577262301672"/>
          <c:y val="0.12100824896887889"/>
          <c:w val="0.54162540493249156"/>
          <c:h val="8.6511061117360316E-2"/>
        </c:manualLayout>
      </c:layout>
      <c:overlay val="0"/>
      <c:spPr>
        <a:ln>
          <a:solidFill>
            <a:schemeClr val="bg1"/>
          </a:solidFill>
        </a:ln>
      </c:spPr>
      <c:txPr>
        <a:bodyPr/>
        <a:lstStyle/>
        <a:p>
          <a:pPr>
            <a:defRPr sz="2000" baseline="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238463373896438E-2"/>
          <c:y val="0.15604686914135735"/>
          <c:w val="0.89209486995943688"/>
          <c:h val="0.68497337832770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'Sheet1 (2)'!$C$102</c:f>
              <c:strCache>
                <c:ptCount val="1"/>
                <c:pt idx="0">
                  <c:v>China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9C-4C7C-986C-0429484020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'Sheet1 (2)'!$A$106:$A$113</c:f>
              <c:strCache>
                <c:ptCount val="8"/>
                <c:pt idx="0">
                  <c:v>2013/14</c:v>
                </c:pt>
                <c:pt idx="1">
                  <c:v>2014/15</c:v>
                </c:pt>
                <c:pt idx="2">
                  <c:v>2015/16</c:v>
                </c:pt>
                <c:pt idx="3">
                  <c:v>2016/17</c:v>
                </c:pt>
                <c:pt idx="4">
                  <c:v>2017/18</c:v>
                </c:pt>
                <c:pt idx="5">
                  <c:v>2018/19</c:v>
                </c:pt>
                <c:pt idx="6">
                  <c:v>2019/20 est.</c:v>
                </c:pt>
                <c:pt idx="7">
                  <c:v>2020/21 proj.</c:v>
                </c:pt>
              </c:strCache>
            </c:strRef>
          </c:cat>
          <c:val>
            <c:numRef>
              <c:f>'Sheet1 (2)'!$C$106:$C$113</c:f>
              <c:numCache>
                <c:formatCode>General</c:formatCode>
                <c:ptCount val="8"/>
                <c:pt idx="0" formatCode="0.0">
                  <c:v>53.2</c:v>
                </c:pt>
                <c:pt idx="1">
                  <c:v>51.4</c:v>
                </c:pt>
                <c:pt idx="2">
                  <c:v>43.9</c:v>
                </c:pt>
                <c:pt idx="3">
                  <c:v>29.503</c:v>
                </c:pt>
                <c:pt idx="4">
                  <c:v>16.25</c:v>
                </c:pt>
                <c:pt idx="5">
                  <c:v>10.5</c:v>
                </c:pt>
                <c:pt idx="6">
                  <c:v>10.5</c:v>
                </c:pt>
                <c:pt idx="7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A6-455F-8309-0350B044A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93622576"/>
        <c:axId val="1093618768"/>
      </c:barChart>
      <c:catAx>
        <c:axId val="1093622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093618768"/>
        <c:crosses val="autoZero"/>
        <c:auto val="1"/>
        <c:lblAlgn val="ctr"/>
        <c:lblOffset val="100"/>
        <c:noMultiLvlLbl val="0"/>
      </c:catAx>
      <c:valAx>
        <c:axId val="1093618768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 baseline="0"/>
            </a:pPr>
            <a:endParaRPr lang="en-US"/>
          </a:p>
        </c:txPr>
        <c:crossAx val="109362257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15005115885938"/>
          <c:y val="8.599448046935311E-2"/>
          <c:w val="0.83691959229898094"/>
          <c:h val="0.65714285714285736"/>
        </c:manualLayout>
      </c:layout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Planted Area</c:v>
                </c:pt>
              </c:strCache>
            </c:strRef>
          </c:tx>
          <c:spPr>
            <a:solidFill>
              <a:schemeClr val="accent3"/>
            </a:solidFill>
            <a:ln w="12486">
              <a:solidFill>
                <a:srgbClr val="000000"/>
              </a:solidFill>
              <a:prstDash val="solid"/>
            </a:ln>
          </c:spPr>
          <c:cat>
            <c:numRef>
              <c:f>Sheet1!$B$1:$BE$1</c:f>
              <c:numCache>
                <c:formatCode>General</c:formatCode>
                <c:ptCount val="56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  <c:pt idx="53">
                  <c:v>2018</c:v>
                </c:pt>
                <c:pt idx="54">
                  <c:v>2019</c:v>
                </c:pt>
                <c:pt idx="55">
                  <c:v>2020</c:v>
                </c:pt>
              </c:numCache>
            </c:numRef>
          </c:cat>
          <c:val>
            <c:numRef>
              <c:f>Sheet1!$B$2:$BE$2</c:f>
              <c:numCache>
                <c:formatCode>General</c:formatCode>
                <c:ptCount val="56"/>
                <c:pt idx="0">
                  <c:v>14.151999999999999</c:v>
                </c:pt>
                <c:pt idx="1">
                  <c:v>10.349</c:v>
                </c:pt>
                <c:pt idx="2">
                  <c:v>9.4499999999999993</c:v>
                </c:pt>
                <c:pt idx="3">
                  <c:v>10.913</c:v>
                </c:pt>
                <c:pt idx="4">
                  <c:v>11.882999999999999</c:v>
                </c:pt>
                <c:pt idx="5">
                  <c:v>11.945</c:v>
                </c:pt>
                <c:pt idx="6">
                  <c:v>12.355</c:v>
                </c:pt>
                <c:pt idx="7">
                  <c:v>14.000999999999999</c:v>
                </c:pt>
                <c:pt idx="8">
                  <c:v>12.48</c:v>
                </c:pt>
                <c:pt idx="9">
                  <c:v>13.679</c:v>
                </c:pt>
                <c:pt idx="10">
                  <c:v>9.4779999999999998</c:v>
                </c:pt>
                <c:pt idx="11">
                  <c:v>11.635999999999999</c:v>
                </c:pt>
                <c:pt idx="12">
                  <c:v>13.68</c:v>
                </c:pt>
                <c:pt idx="13">
                  <c:v>13.375</c:v>
                </c:pt>
                <c:pt idx="14">
                  <c:v>13.978</c:v>
                </c:pt>
                <c:pt idx="15">
                  <c:v>14.534000000000001</c:v>
                </c:pt>
                <c:pt idx="16">
                  <c:v>14.33</c:v>
                </c:pt>
                <c:pt idx="17">
                  <c:v>11.345000000000001</c:v>
                </c:pt>
                <c:pt idx="18">
                  <c:v>7.9260000000000002</c:v>
                </c:pt>
                <c:pt idx="19">
                  <c:v>11.145</c:v>
                </c:pt>
                <c:pt idx="20">
                  <c:v>10.685</c:v>
                </c:pt>
                <c:pt idx="21">
                  <c:v>10.045</c:v>
                </c:pt>
                <c:pt idx="22">
                  <c:v>10.397</c:v>
                </c:pt>
                <c:pt idx="23">
                  <c:v>12.515000000000001</c:v>
                </c:pt>
                <c:pt idx="24">
                  <c:v>10.587</c:v>
                </c:pt>
                <c:pt idx="25">
                  <c:v>12.348000000000001</c:v>
                </c:pt>
                <c:pt idx="26">
                  <c:v>14.052</c:v>
                </c:pt>
                <c:pt idx="27">
                  <c:v>13.24</c:v>
                </c:pt>
                <c:pt idx="28">
                  <c:v>13.438000000000001</c:v>
                </c:pt>
                <c:pt idx="29">
                  <c:v>13.72</c:v>
                </c:pt>
                <c:pt idx="30">
                  <c:v>16.931000000000001</c:v>
                </c:pt>
                <c:pt idx="31">
                  <c:v>14.653</c:v>
                </c:pt>
                <c:pt idx="32">
                  <c:v>13.898</c:v>
                </c:pt>
                <c:pt idx="33">
                  <c:v>13.393000000000001</c:v>
                </c:pt>
                <c:pt idx="34">
                  <c:v>14.874000000000001</c:v>
                </c:pt>
                <c:pt idx="35">
                  <c:v>15.516999999999999</c:v>
                </c:pt>
                <c:pt idx="36">
                  <c:v>15.769</c:v>
                </c:pt>
                <c:pt idx="37">
                  <c:v>13.958</c:v>
                </c:pt>
                <c:pt idx="38">
                  <c:v>13.48</c:v>
                </c:pt>
                <c:pt idx="39">
                  <c:v>13.659000000000001</c:v>
                </c:pt>
                <c:pt idx="40">
                  <c:v>14.244999999999999</c:v>
                </c:pt>
                <c:pt idx="41">
                  <c:v>15.273999999999999</c:v>
                </c:pt>
                <c:pt idx="42">
                  <c:v>10.827</c:v>
                </c:pt>
                <c:pt idx="43">
                  <c:v>9.4710000000000001</c:v>
                </c:pt>
                <c:pt idx="44">
                  <c:v>9.15</c:v>
                </c:pt>
                <c:pt idx="45">
                  <c:v>10.974</c:v>
                </c:pt>
                <c:pt idx="46">
                  <c:v>14.734999999999999</c:v>
                </c:pt>
                <c:pt idx="47">
                  <c:v>12.263999999999999</c:v>
                </c:pt>
                <c:pt idx="48">
                  <c:v>10.407</c:v>
                </c:pt>
                <c:pt idx="49">
                  <c:v>11.148</c:v>
                </c:pt>
                <c:pt idx="50">
                  <c:v>8.5809999999999995</c:v>
                </c:pt>
                <c:pt idx="51">
                  <c:v>10.074</c:v>
                </c:pt>
                <c:pt idx="52">
                  <c:v>12.718</c:v>
                </c:pt>
                <c:pt idx="53">
                  <c:v>14.099</c:v>
                </c:pt>
                <c:pt idx="54" formatCode="0.000">
                  <c:v>13.7378</c:v>
                </c:pt>
                <c:pt idx="55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0E-4166-BBBA-E240871A7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93607888"/>
        <c:axId val="1093608432"/>
      </c:area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1965-2019 average</c:v>
                </c:pt>
              </c:strCache>
            </c:strRef>
          </c:tx>
          <c:spPr>
            <a:ln w="4445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Sheet1!$B$1:$BD$1</c:f>
              <c:numCache>
                <c:formatCode>General</c:formatCode>
                <c:ptCount val="55"/>
                <c:pt idx="0">
                  <c:v>1965</c:v>
                </c:pt>
                <c:pt idx="1">
                  <c:v>1966</c:v>
                </c:pt>
                <c:pt idx="2">
                  <c:v>1967</c:v>
                </c:pt>
                <c:pt idx="3">
                  <c:v>1968</c:v>
                </c:pt>
                <c:pt idx="4">
                  <c:v>1969</c:v>
                </c:pt>
                <c:pt idx="5">
                  <c:v>1970</c:v>
                </c:pt>
                <c:pt idx="6">
                  <c:v>1971</c:v>
                </c:pt>
                <c:pt idx="7">
                  <c:v>1972</c:v>
                </c:pt>
                <c:pt idx="8">
                  <c:v>1973</c:v>
                </c:pt>
                <c:pt idx="9">
                  <c:v>1974</c:v>
                </c:pt>
                <c:pt idx="10">
                  <c:v>1975</c:v>
                </c:pt>
                <c:pt idx="11">
                  <c:v>1976</c:v>
                </c:pt>
                <c:pt idx="12">
                  <c:v>1977</c:v>
                </c:pt>
                <c:pt idx="13">
                  <c:v>1978</c:v>
                </c:pt>
                <c:pt idx="14">
                  <c:v>1979</c:v>
                </c:pt>
                <c:pt idx="15">
                  <c:v>1980</c:v>
                </c:pt>
                <c:pt idx="16">
                  <c:v>1981</c:v>
                </c:pt>
                <c:pt idx="17">
                  <c:v>1982</c:v>
                </c:pt>
                <c:pt idx="18">
                  <c:v>1983</c:v>
                </c:pt>
                <c:pt idx="19">
                  <c:v>1984</c:v>
                </c:pt>
                <c:pt idx="20">
                  <c:v>1985</c:v>
                </c:pt>
                <c:pt idx="21">
                  <c:v>1986</c:v>
                </c:pt>
                <c:pt idx="22">
                  <c:v>1987</c:v>
                </c:pt>
                <c:pt idx="23">
                  <c:v>1988</c:v>
                </c:pt>
                <c:pt idx="24">
                  <c:v>1989</c:v>
                </c:pt>
                <c:pt idx="25">
                  <c:v>1990</c:v>
                </c:pt>
                <c:pt idx="26">
                  <c:v>1991</c:v>
                </c:pt>
                <c:pt idx="27">
                  <c:v>1992</c:v>
                </c:pt>
                <c:pt idx="28">
                  <c:v>1993</c:v>
                </c:pt>
                <c:pt idx="29">
                  <c:v>1994</c:v>
                </c:pt>
                <c:pt idx="30">
                  <c:v>1995</c:v>
                </c:pt>
                <c:pt idx="31">
                  <c:v>1996</c:v>
                </c:pt>
                <c:pt idx="32">
                  <c:v>1997</c:v>
                </c:pt>
                <c:pt idx="33">
                  <c:v>1998</c:v>
                </c:pt>
                <c:pt idx="34">
                  <c:v>1999</c:v>
                </c:pt>
                <c:pt idx="35">
                  <c:v>2000</c:v>
                </c:pt>
                <c:pt idx="36">
                  <c:v>2001</c:v>
                </c:pt>
                <c:pt idx="37">
                  <c:v>2002</c:v>
                </c:pt>
                <c:pt idx="38">
                  <c:v>2003</c:v>
                </c:pt>
                <c:pt idx="39">
                  <c:v>2004</c:v>
                </c:pt>
                <c:pt idx="40">
                  <c:v>2005</c:v>
                </c:pt>
                <c:pt idx="41">
                  <c:v>2006</c:v>
                </c:pt>
                <c:pt idx="42">
                  <c:v>2007</c:v>
                </c:pt>
                <c:pt idx="43">
                  <c:v>2008</c:v>
                </c:pt>
                <c:pt idx="44">
                  <c:v>2009</c:v>
                </c:pt>
                <c:pt idx="45">
                  <c:v>2010</c:v>
                </c:pt>
                <c:pt idx="46">
                  <c:v>2011</c:v>
                </c:pt>
                <c:pt idx="47">
                  <c:v>2012</c:v>
                </c:pt>
                <c:pt idx="48">
                  <c:v>2013</c:v>
                </c:pt>
                <c:pt idx="49">
                  <c:v>2014</c:v>
                </c:pt>
                <c:pt idx="50">
                  <c:v>2015</c:v>
                </c:pt>
                <c:pt idx="51">
                  <c:v>2016</c:v>
                </c:pt>
                <c:pt idx="52">
                  <c:v>2017</c:v>
                </c:pt>
                <c:pt idx="53">
                  <c:v>2018</c:v>
                </c:pt>
                <c:pt idx="54">
                  <c:v>2019</c:v>
                </c:pt>
              </c:numCache>
            </c:numRef>
          </c:cat>
          <c:val>
            <c:numRef>
              <c:f>Sheet1!$B$3:$BE$3</c:f>
              <c:numCache>
                <c:formatCode>General</c:formatCode>
                <c:ptCount val="56"/>
                <c:pt idx="0">
                  <c:v>12.5</c:v>
                </c:pt>
                <c:pt idx="1">
                  <c:v>12.5</c:v>
                </c:pt>
                <c:pt idx="2">
                  <c:v>12.5</c:v>
                </c:pt>
                <c:pt idx="3">
                  <c:v>12.5</c:v>
                </c:pt>
                <c:pt idx="4">
                  <c:v>12.5</c:v>
                </c:pt>
                <c:pt idx="5">
                  <c:v>12.5</c:v>
                </c:pt>
                <c:pt idx="6">
                  <c:v>12.5</c:v>
                </c:pt>
                <c:pt idx="7">
                  <c:v>12.5</c:v>
                </c:pt>
                <c:pt idx="8">
                  <c:v>12.5</c:v>
                </c:pt>
                <c:pt idx="9">
                  <c:v>12.5</c:v>
                </c:pt>
                <c:pt idx="10">
                  <c:v>12.5</c:v>
                </c:pt>
                <c:pt idx="11">
                  <c:v>12.5</c:v>
                </c:pt>
                <c:pt idx="12">
                  <c:v>12.5</c:v>
                </c:pt>
                <c:pt idx="13">
                  <c:v>12.5</c:v>
                </c:pt>
                <c:pt idx="14">
                  <c:v>12.5</c:v>
                </c:pt>
                <c:pt idx="15">
                  <c:v>12.5</c:v>
                </c:pt>
                <c:pt idx="16">
                  <c:v>12.5</c:v>
                </c:pt>
                <c:pt idx="17">
                  <c:v>12.5</c:v>
                </c:pt>
                <c:pt idx="18">
                  <c:v>12.5</c:v>
                </c:pt>
                <c:pt idx="19">
                  <c:v>12.5</c:v>
                </c:pt>
                <c:pt idx="20">
                  <c:v>12.5</c:v>
                </c:pt>
                <c:pt idx="21">
                  <c:v>12.5</c:v>
                </c:pt>
                <c:pt idx="22">
                  <c:v>12.5</c:v>
                </c:pt>
                <c:pt idx="23">
                  <c:v>12.5</c:v>
                </c:pt>
                <c:pt idx="24">
                  <c:v>12.5</c:v>
                </c:pt>
                <c:pt idx="25">
                  <c:v>12.5</c:v>
                </c:pt>
                <c:pt idx="26">
                  <c:v>12.5</c:v>
                </c:pt>
                <c:pt idx="27">
                  <c:v>12.5</c:v>
                </c:pt>
                <c:pt idx="28">
                  <c:v>12.5</c:v>
                </c:pt>
                <c:pt idx="29">
                  <c:v>12.5</c:v>
                </c:pt>
                <c:pt idx="30">
                  <c:v>12.5</c:v>
                </c:pt>
                <c:pt idx="31">
                  <c:v>12.5</c:v>
                </c:pt>
                <c:pt idx="32">
                  <c:v>12.5</c:v>
                </c:pt>
                <c:pt idx="33">
                  <c:v>12.5</c:v>
                </c:pt>
                <c:pt idx="34">
                  <c:v>12.5</c:v>
                </c:pt>
                <c:pt idx="35">
                  <c:v>12.5</c:v>
                </c:pt>
                <c:pt idx="36">
                  <c:v>12.5</c:v>
                </c:pt>
                <c:pt idx="37">
                  <c:v>12.5</c:v>
                </c:pt>
                <c:pt idx="38">
                  <c:v>12.5</c:v>
                </c:pt>
                <c:pt idx="39">
                  <c:v>12.5</c:v>
                </c:pt>
                <c:pt idx="40">
                  <c:v>12.5</c:v>
                </c:pt>
                <c:pt idx="41">
                  <c:v>12.5</c:v>
                </c:pt>
                <c:pt idx="42">
                  <c:v>12.5</c:v>
                </c:pt>
                <c:pt idx="43">
                  <c:v>12.5</c:v>
                </c:pt>
                <c:pt idx="44">
                  <c:v>12.5</c:v>
                </c:pt>
                <c:pt idx="45">
                  <c:v>12.5</c:v>
                </c:pt>
                <c:pt idx="46">
                  <c:v>12.5</c:v>
                </c:pt>
                <c:pt idx="47">
                  <c:v>12.5</c:v>
                </c:pt>
                <c:pt idx="48">
                  <c:v>12.5</c:v>
                </c:pt>
                <c:pt idx="49">
                  <c:v>12.5</c:v>
                </c:pt>
                <c:pt idx="50">
                  <c:v>12.5</c:v>
                </c:pt>
                <c:pt idx="51">
                  <c:v>12.5</c:v>
                </c:pt>
                <c:pt idx="52">
                  <c:v>12.5</c:v>
                </c:pt>
                <c:pt idx="53">
                  <c:v>12.5</c:v>
                </c:pt>
                <c:pt idx="54">
                  <c:v>12.5</c:v>
                </c:pt>
                <c:pt idx="55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0E-4166-BBBA-E240871A7A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93607888"/>
        <c:axId val="1093608432"/>
      </c:lineChart>
      <c:dateAx>
        <c:axId val="109360788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 b="0">
                    <a:latin typeface="+mn-lt"/>
                  </a:rPr>
                  <a:t>Marketing year</a:t>
                </a:r>
              </a:p>
            </c:rich>
          </c:tx>
          <c:layout>
            <c:manualLayout>
              <c:xMode val="edge"/>
              <c:yMode val="edge"/>
              <c:x val="0.44877507896258728"/>
              <c:y val="0.82571398683860164"/>
            </c:manualLayout>
          </c:layout>
          <c:overlay val="0"/>
          <c:spPr>
            <a:noFill/>
            <a:ln w="24973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2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093608432"/>
        <c:crosses val="autoZero"/>
        <c:auto val="0"/>
        <c:lblOffset val="100"/>
        <c:baseTimeUnit val="days"/>
        <c:majorUnit val="5"/>
        <c:majorTimeUnit val="days"/>
      </c:dateAx>
      <c:valAx>
        <c:axId val="1093608432"/>
        <c:scaling>
          <c:orientation val="minMax"/>
          <c:max val="18"/>
          <c:min val="3"/>
        </c:scaling>
        <c:delete val="0"/>
        <c:axPos val="l"/>
        <c:majorGridlines>
          <c:spPr>
            <a:ln w="3122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2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093607888"/>
        <c:crosses val="autoZero"/>
        <c:crossBetween val="between"/>
        <c:majorUnit val="3"/>
        <c:minorUnit val="0.2"/>
      </c:valAx>
      <c:spPr>
        <a:noFill/>
        <a:ln w="24973">
          <a:noFill/>
        </a:ln>
      </c:spPr>
    </c:plotArea>
    <c:legend>
      <c:legendPos val="t"/>
      <c:legendEntry>
        <c:idx val="0"/>
        <c:delete val="1"/>
      </c:legendEntry>
      <c:layout>
        <c:manualLayout>
          <c:xMode val="edge"/>
          <c:yMode val="edge"/>
          <c:x val="0.20566651096579028"/>
          <c:y val="0.1053921568627451"/>
          <c:w val="0.25250867476311223"/>
          <c:h val="6.2094719777674848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600" b="0" i="0" baseline="0">
              <a:latin typeface="+mn-lt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77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82086614173228"/>
          <c:y val="2.6827031236480055E-2"/>
          <c:w val="0.85917913385826772"/>
          <c:h val="0.946345937527039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F4D80C"/>
            </a:solidFill>
            <a:ln w="19050"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tx1"/>
              </a:soli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Australia</c:v>
                </c:pt>
                <c:pt idx="1">
                  <c:v>Pakistan</c:v>
                </c:pt>
                <c:pt idx="2">
                  <c:v>China</c:v>
                </c:pt>
                <c:pt idx="3">
                  <c:v>Turkey</c:v>
                </c:pt>
                <c:pt idx="4">
                  <c:v>Brazil</c:v>
                </c:pt>
                <c:pt idx="5">
                  <c:v>Franc Zone</c:v>
                </c:pt>
                <c:pt idx="6">
                  <c:v>U.S.</c:v>
                </c:pt>
                <c:pt idx="7">
                  <c:v>India</c:v>
                </c:pt>
              </c:strCache>
            </c:strRef>
          </c:cat>
          <c:val>
            <c:numRef>
              <c:f>Sheet1!$B$2:$B$9</c:f>
              <c:numCache>
                <c:formatCode>0.0</c:formatCode>
                <c:ptCount val="8"/>
                <c:pt idx="0">
                  <c:v>-1.5249999999999999</c:v>
                </c:pt>
                <c:pt idx="1">
                  <c:v>-1</c:v>
                </c:pt>
                <c:pt idx="2">
                  <c:v>-0.5</c:v>
                </c:pt>
                <c:pt idx="3">
                  <c:v>-0.3</c:v>
                </c:pt>
                <c:pt idx="4">
                  <c:v>-0.3</c:v>
                </c:pt>
                <c:pt idx="5">
                  <c:v>0.4</c:v>
                </c:pt>
                <c:pt idx="6">
                  <c:v>1.74</c:v>
                </c:pt>
                <c:pt idx="7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1C-4078-B003-8CBD66C6A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50"/>
        <c:axId val="341821440"/>
        <c:axId val="992631328"/>
      </c:barChart>
      <c:catAx>
        <c:axId val="3418214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2000" b="0">
                <a:latin typeface="+mn-lt"/>
                <a:cs typeface="Arial" panose="020B0604020202020204" pitchFamily="34" charset="0"/>
              </a:defRPr>
            </a:pPr>
            <a:endParaRPr lang="en-US"/>
          </a:p>
        </c:txPr>
        <c:crossAx val="992631328"/>
        <c:crosses val="autoZero"/>
        <c:auto val="1"/>
        <c:lblAlgn val="ctr"/>
        <c:lblOffset val="100"/>
        <c:noMultiLvlLbl val="0"/>
      </c:catAx>
      <c:valAx>
        <c:axId val="992631328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+mn-lt"/>
                <a:cs typeface="Arial" panose="020B0604020202020204" pitchFamily="34" charset="0"/>
              </a:defRPr>
            </a:pPr>
            <a:endParaRPr lang="en-US"/>
          </a:p>
        </c:txPr>
        <c:crossAx val="341821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 Index/polyester</c:v>
                </c:pt>
              </c:strCache>
            </c:strRef>
          </c:tx>
          <c:spPr>
            <a:ln w="2222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trendline>
            <c:trendlineType val="linear"/>
            <c:dispRSqr val="0"/>
            <c:dispEq val="0"/>
          </c:trendline>
          <c:cat>
            <c:numRef>
              <c:f>Sheet1!$A$362:$A$543</c:f>
              <c:numCache>
                <c:formatCode>General</c:formatCode>
                <c:ptCount val="182"/>
                <c:pt idx="0">
                  <c:v>2005</c:v>
                </c:pt>
                <c:pt idx="12">
                  <c:v>2006</c:v>
                </c:pt>
                <c:pt idx="24">
                  <c:v>2007</c:v>
                </c:pt>
                <c:pt idx="36">
                  <c:v>2008</c:v>
                </c:pt>
                <c:pt idx="48">
                  <c:v>2009</c:v>
                </c:pt>
                <c:pt idx="60">
                  <c:v>2010</c:v>
                </c:pt>
                <c:pt idx="72">
                  <c:v>2011</c:v>
                </c:pt>
                <c:pt idx="84">
                  <c:v>2012</c:v>
                </c:pt>
                <c:pt idx="96">
                  <c:v>2013</c:v>
                </c:pt>
                <c:pt idx="108">
                  <c:v>2014</c:v>
                </c:pt>
                <c:pt idx="120">
                  <c:v>2015</c:v>
                </c:pt>
                <c:pt idx="132">
                  <c:v>2016</c:v>
                </c:pt>
                <c:pt idx="144">
                  <c:v>2017</c:v>
                </c:pt>
                <c:pt idx="156">
                  <c:v>2018</c:v>
                </c:pt>
                <c:pt idx="168">
                  <c:v>2019</c:v>
                </c:pt>
                <c:pt idx="180">
                  <c:v>2020</c:v>
                </c:pt>
              </c:numCache>
            </c:numRef>
          </c:cat>
          <c:val>
            <c:numRef>
              <c:f>Sheet1!$B$362:$B$543</c:f>
              <c:numCache>
                <c:formatCode>0.000</c:formatCode>
                <c:ptCount val="182"/>
                <c:pt idx="0">
                  <c:v>0.76300000000000001</c:v>
                </c:pt>
                <c:pt idx="1">
                  <c:v>0.76900000000000002</c:v>
                </c:pt>
                <c:pt idx="2">
                  <c:v>0.83299999999999996</c:v>
                </c:pt>
                <c:pt idx="3">
                  <c:v>0.84099999999999997</c:v>
                </c:pt>
                <c:pt idx="4">
                  <c:v>0.88300000000000001</c:v>
                </c:pt>
                <c:pt idx="5">
                  <c:v>0.88900000000000001</c:v>
                </c:pt>
                <c:pt idx="6">
                  <c:v>0.91300000000000003</c:v>
                </c:pt>
                <c:pt idx="7">
                  <c:v>0.89800000000000002</c:v>
                </c:pt>
                <c:pt idx="8">
                  <c:v>0.88600000000000001</c:v>
                </c:pt>
                <c:pt idx="9">
                  <c:v>0.96899999999999997</c:v>
                </c:pt>
                <c:pt idx="10">
                  <c:v>0.96499999999999997</c:v>
                </c:pt>
                <c:pt idx="11">
                  <c:v>0.97099999999999997</c:v>
                </c:pt>
                <c:pt idx="12">
                  <c:v>0.97399999999999998</c:v>
                </c:pt>
                <c:pt idx="13">
                  <c:v>0.98299999999999998</c:v>
                </c:pt>
                <c:pt idx="14">
                  <c:v>1.0089999999999999</c:v>
                </c:pt>
                <c:pt idx="15">
                  <c:v>0.877</c:v>
                </c:pt>
                <c:pt idx="16">
                  <c:v>0.92</c:v>
                </c:pt>
                <c:pt idx="17">
                  <c:v>0.89900000000000002</c:v>
                </c:pt>
                <c:pt idx="18">
                  <c:v>0.85</c:v>
                </c:pt>
                <c:pt idx="19">
                  <c:v>0.83899999999999997</c:v>
                </c:pt>
                <c:pt idx="20">
                  <c:v>0.80700000000000005</c:v>
                </c:pt>
                <c:pt idx="21">
                  <c:v>0.872</c:v>
                </c:pt>
                <c:pt idx="22">
                  <c:v>0.89400000000000002</c:v>
                </c:pt>
                <c:pt idx="23">
                  <c:v>0.95099999999999996</c:v>
                </c:pt>
                <c:pt idx="24">
                  <c:v>0.95499999999999996</c:v>
                </c:pt>
                <c:pt idx="25">
                  <c:v>0.94099999999999995</c:v>
                </c:pt>
                <c:pt idx="26">
                  <c:v>0.95099999999999996</c:v>
                </c:pt>
                <c:pt idx="27">
                  <c:v>0.878</c:v>
                </c:pt>
                <c:pt idx="28">
                  <c:v>0.82399999999999995</c:v>
                </c:pt>
                <c:pt idx="29">
                  <c:v>0.90800000000000003</c:v>
                </c:pt>
                <c:pt idx="30">
                  <c:v>1.0089999999999999</c:v>
                </c:pt>
                <c:pt idx="31">
                  <c:v>0.98299999999999998</c:v>
                </c:pt>
                <c:pt idx="32">
                  <c:v>0.98599999999999999</c:v>
                </c:pt>
                <c:pt idx="33">
                  <c:v>0.996</c:v>
                </c:pt>
                <c:pt idx="34">
                  <c:v>0.94899999999999995</c:v>
                </c:pt>
                <c:pt idx="35">
                  <c:v>0.96199999999999997</c:v>
                </c:pt>
                <c:pt idx="36">
                  <c:v>1.022</c:v>
                </c:pt>
                <c:pt idx="37">
                  <c:v>1.0369999999999999</c:v>
                </c:pt>
                <c:pt idx="38">
                  <c:v>1.0820000000000001</c:v>
                </c:pt>
                <c:pt idx="39">
                  <c:v>1.024</c:v>
                </c:pt>
                <c:pt idx="40">
                  <c:v>1.0369999999999999</c:v>
                </c:pt>
                <c:pt idx="41">
                  <c:v>0.997</c:v>
                </c:pt>
                <c:pt idx="42">
                  <c:v>0.98299999999999998</c:v>
                </c:pt>
                <c:pt idx="43">
                  <c:v>1.034</c:v>
                </c:pt>
                <c:pt idx="44">
                  <c:v>1.02</c:v>
                </c:pt>
                <c:pt idx="45">
                  <c:v>1.054</c:v>
                </c:pt>
                <c:pt idx="46">
                  <c:v>1.1759999999999999</c:v>
                </c:pt>
                <c:pt idx="47">
                  <c:v>1.204</c:v>
                </c:pt>
                <c:pt idx="48">
                  <c:v>1.2230000000000001</c:v>
                </c:pt>
                <c:pt idx="49">
                  <c:v>1.0680000000000001</c:v>
                </c:pt>
                <c:pt idx="50">
                  <c:v>1.044</c:v>
                </c:pt>
                <c:pt idx="51">
                  <c:v>1.002</c:v>
                </c:pt>
                <c:pt idx="52">
                  <c:v>1.0609999999999999</c:v>
                </c:pt>
                <c:pt idx="53">
                  <c:v>1.1399999999999999</c:v>
                </c:pt>
                <c:pt idx="54">
                  <c:v>1.131</c:v>
                </c:pt>
                <c:pt idx="55">
                  <c:v>1.0940000000000001</c:v>
                </c:pt>
                <c:pt idx="56">
                  <c:v>1.198</c:v>
                </c:pt>
                <c:pt idx="57">
                  <c:v>1.1779999999999999</c:v>
                </c:pt>
                <c:pt idx="58">
                  <c:v>1.1339999999999999</c:v>
                </c:pt>
                <c:pt idx="59">
                  <c:v>1.181</c:v>
                </c:pt>
                <c:pt idx="60">
                  <c:v>1.169</c:v>
                </c:pt>
                <c:pt idx="61">
                  <c:v>1.1679999999999999</c:v>
                </c:pt>
                <c:pt idx="62">
                  <c:v>1.2450000000000001</c:v>
                </c:pt>
                <c:pt idx="63">
                  <c:v>1.246</c:v>
                </c:pt>
                <c:pt idx="64">
                  <c:v>1.3460000000000001</c:v>
                </c:pt>
                <c:pt idx="65">
                  <c:v>1.454</c:v>
                </c:pt>
                <c:pt idx="66">
                  <c:v>1.4650000000000001</c:v>
                </c:pt>
                <c:pt idx="67">
                  <c:v>1.425</c:v>
                </c:pt>
                <c:pt idx="68">
                  <c:v>1.462</c:v>
                </c:pt>
                <c:pt idx="69">
                  <c:v>1.5269999999999999</c:v>
                </c:pt>
                <c:pt idx="70">
                  <c:v>1.472</c:v>
                </c:pt>
                <c:pt idx="71">
                  <c:v>1.9370000000000001</c:v>
                </c:pt>
                <c:pt idx="72">
                  <c:v>1.8959999999999999</c:v>
                </c:pt>
                <c:pt idx="73">
                  <c:v>2.0670000000000002</c:v>
                </c:pt>
                <c:pt idx="74">
                  <c:v>2.254</c:v>
                </c:pt>
                <c:pt idx="75">
                  <c:v>2.2709999999999999</c:v>
                </c:pt>
                <c:pt idx="76">
                  <c:v>1.8260000000000001</c:v>
                </c:pt>
                <c:pt idx="77">
                  <c:v>1.8580000000000001</c:v>
                </c:pt>
                <c:pt idx="78">
                  <c:v>1.4119999999999999</c:v>
                </c:pt>
                <c:pt idx="79">
                  <c:v>1.234</c:v>
                </c:pt>
                <c:pt idx="80">
                  <c:v>1.2070000000000001</c:v>
                </c:pt>
                <c:pt idx="81">
                  <c:v>1.2</c:v>
                </c:pt>
                <c:pt idx="82">
                  <c:v>1.3029999999999999</c:v>
                </c:pt>
                <c:pt idx="83">
                  <c:v>1.1830000000000001</c:v>
                </c:pt>
                <c:pt idx="84">
                  <c:v>1.181</c:v>
                </c:pt>
                <c:pt idx="85">
                  <c:v>1.165</c:v>
                </c:pt>
                <c:pt idx="86">
                  <c:v>1.224</c:v>
                </c:pt>
                <c:pt idx="87">
                  <c:v>1.2609999999999999</c:v>
                </c:pt>
                <c:pt idx="88">
                  <c:v>1.1339999999999999</c:v>
                </c:pt>
                <c:pt idx="89">
                  <c:v>1.1719999999999999</c:v>
                </c:pt>
                <c:pt idx="90">
                  <c:v>1.1930000000000001</c:v>
                </c:pt>
                <c:pt idx="91">
                  <c:v>1.1419999999999999</c:v>
                </c:pt>
                <c:pt idx="92">
                  <c:v>1.097</c:v>
                </c:pt>
                <c:pt idx="93">
                  <c:v>1.0569999999999999</c:v>
                </c:pt>
                <c:pt idx="94">
                  <c:v>1.073</c:v>
                </c:pt>
                <c:pt idx="95">
                  <c:v>1.077</c:v>
                </c:pt>
                <c:pt idx="96">
                  <c:v>1.0269999999999999</c:v>
                </c:pt>
                <c:pt idx="97">
                  <c:v>1.083</c:v>
                </c:pt>
                <c:pt idx="98">
                  <c:v>1.2470000000000001</c:v>
                </c:pt>
                <c:pt idx="99">
                  <c:v>1.2470000000000001</c:v>
                </c:pt>
                <c:pt idx="100">
                  <c:v>1.244</c:v>
                </c:pt>
                <c:pt idx="101">
                  <c:v>1.2669999999999999</c:v>
                </c:pt>
                <c:pt idx="102">
                  <c:v>1.258</c:v>
                </c:pt>
                <c:pt idx="103">
                  <c:v>1.224</c:v>
                </c:pt>
                <c:pt idx="104">
                  <c:v>1.204</c:v>
                </c:pt>
                <c:pt idx="105">
                  <c:v>1.228</c:v>
                </c:pt>
                <c:pt idx="106">
                  <c:v>1.173</c:v>
                </c:pt>
                <c:pt idx="107">
                  <c:v>1.2070000000000001</c:v>
                </c:pt>
                <c:pt idx="108">
                  <c:v>1.2669999999999999</c:v>
                </c:pt>
                <c:pt idx="109">
                  <c:v>1.3480000000000001</c:v>
                </c:pt>
                <c:pt idx="110">
                  <c:v>1.464</c:v>
                </c:pt>
                <c:pt idx="111">
                  <c:v>1.4570000000000001</c:v>
                </c:pt>
                <c:pt idx="112">
                  <c:v>1.4450000000000001</c:v>
                </c:pt>
                <c:pt idx="113">
                  <c:v>1.35</c:v>
                </c:pt>
                <c:pt idx="114">
                  <c:v>1.2150000000000001</c:v>
                </c:pt>
                <c:pt idx="115">
                  <c:v>1.0840000000000001</c:v>
                </c:pt>
                <c:pt idx="116">
                  <c:v>1.127</c:v>
                </c:pt>
                <c:pt idx="117">
                  <c:v>1.1879999999999999</c:v>
                </c:pt>
                <c:pt idx="118">
                  <c:v>1.1359999999999999</c:v>
                </c:pt>
                <c:pt idx="119">
                  <c:v>1.202</c:v>
                </c:pt>
                <c:pt idx="120">
                  <c:v>1.325</c:v>
                </c:pt>
                <c:pt idx="121">
                  <c:v>1.331</c:v>
                </c:pt>
                <c:pt idx="122">
                  <c:v>1.321</c:v>
                </c:pt>
                <c:pt idx="123">
                  <c:v>1.302</c:v>
                </c:pt>
                <c:pt idx="124">
                  <c:v>1.236</c:v>
                </c:pt>
                <c:pt idx="125">
                  <c:v>1.2689999999999999</c:v>
                </c:pt>
                <c:pt idx="126">
                  <c:v>1.363</c:v>
                </c:pt>
                <c:pt idx="127">
                  <c:v>1.4410000000000001</c:v>
                </c:pt>
                <c:pt idx="128">
                  <c:v>1.3640000000000001</c:v>
                </c:pt>
                <c:pt idx="129">
                  <c:v>1.411</c:v>
                </c:pt>
                <c:pt idx="130">
                  <c:v>1.4390000000000001</c:v>
                </c:pt>
                <c:pt idx="131">
                  <c:v>1.5529999999999999</c:v>
                </c:pt>
                <c:pt idx="132">
                  <c:v>1.617</c:v>
                </c:pt>
                <c:pt idx="133">
                  <c:v>1.5329999999999999</c:v>
                </c:pt>
                <c:pt idx="134">
                  <c:v>1.355</c:v>
                </c:pt>
                <c:pt idx="135">
                  <c:v>1.4550000000000001</c:v>
                </c:pt>
                <c:pt idx="136">
                  <c:v>1.5029999999999999</c:v>
                </c:pt>
                <c:pt idx="137">
                  <c:v>1.629</c:v>
                </c:pt>
                <c:pt idx="138">
                  <c:v>1.734</c:v>
                </c:pt>
                <c:pt idx="139">
                  <c:v>1.6990000000000001</c:v>
                </c:pt>
                <c:pt idx="140">
                  <c:v>1.6870000000000001</c:v>
                </c:pt>
                <c:pt idx="141">
                  <c:v>1.663</c:v>
                </c:pt>
                <c:pt idx="142">
                  <c:v>1.643</c:v>
                </c:pt>
                <c:pt idx="143">
                  <c:v>1.484</c:v>
                </c:pt>
                <c:pt idx="144">
                  <c:v>1.458</c:v>
                </c:pt>
                <c:pt idx="145">
                  <c:v>1.4730000000000001</c:v>
                </c:pt>
                <c:pt idx="146">
                  <c:v>1.6519999999999999</c:v>
                </c:pt>
                <c:pt idx="147">
                  <c:v>1.74</c:v>
                </c:pt>
                <c:pt idx="148">
                  <c:v>1.8140000000000001</c:v>
                </c:pt>
                <c:pt idx="149">
                  <c:v>1.69</c:v>
                </c:pt>
                <c:pt idx="150">
                  <c:v>1.546</c:v>
                </c:pt>
                <c:pt idx="151">
                  <c:v>1.4370000000000001</c:v>
                </c:pt>
                <c:pt idx="152">
                  <c:v>1.3320000000000001</c:v>
                </c:pt>
                <c:pt idx="153">
                  <c:v>1.284</c:v>
                </c:pt>
                <c:pt idx="154">
                  <c:v>1.288</c:v>
                </c:pt>
                <c:pt idx="155">
                  <c:v>1.399</c:v>
                </c:pt>
                <c:pt idx="156">
                  <c:v>1.409</c:v>
                </c:pt>
                <c:pt idx="157">
                  <c:v>1.351</c:v>
                </c:pt>
                <c:pt idx="158">
                  <c:v>1.4390000000000001</c:v>
                </c:pt>
                <c:pt idx="159">
                  <c:v>1.452</c:v>
                </c:pt>
                <c:pt idx="160">
                  <c:v>1.488</c:v>
                </c:pt>
                <c:pt idx="161">
                  <c:v>1.5920000000000001</c:v>
                </c:pt>
                <c:pt idx="162">
                  <c:v>1.613</c:v>
                </c:pt>
                <c:pt idx="163">
                  <c:v>1.377</c:v>
                </c:pt>
                <c:pt idx="164">
                  <c:v>1.2769999999999999</c:v>
                </c:pt>
                <c:pt idx="165">
                  <c:v>1.272</c:v>
                </c:pt>
                <c:pt idx="166">
                  <c:v>1.4530000000000001</c:v>
                </c:pt>
                <c:pt idx="167">
                  <c:v>1.4750000000000001</c:v>
                </c:pt>
                <c:pt idx="168">
                  <c:v>1.4059999999999999</c:v>
                </c:pt>
                <c:pt idx="169">
                  <c:v>1.367</c:v>
                </c:pt>
                <c:pt idx="170" formatCode="General">
                  <c:v>1.4139999999999999</c:v>
                </c:pt>
                <c:pt idx="171" formatCode="General">
                  <c:v>1.458</c:v>
                </c:pt>
                <c:pt idx="172" formatCode="General">
                  <c:v>1.498</c:v>
                </c:pt>
                <c:pt idx="173" formatCode="General">
                  <c:v>1.58</c:v>
                </c:pt>
                <c:pt idx="174" formatCode="General">
                  <c:v>1.4139999999999999</c:v>
                </c:pt>
                <c:pt idx="175" formatCode="General">
                  <c:v>1.534</c:v>
                </c:pt>
                <c:pt idx="176" formatCode="General">
                  <c:v>1.6</c:v>
                </c:pt>
                <c:pt idx="177" formatCode="General">
                  <c:v>1.6279999999999999</c:v>
                </c:pt>
                <c:pt idx="178" formatCode="General">
                  <c:v>1.802</c:v>
                </c:pt>
                <c:pt idx="179" formatCode="General">
                  <c:v>1.7090000000000001</c:v>
                </c:pt>
                <c:pt idx="180" formatCode="General">
                  <c:v>1.736</c:v>
                </c:pt>
                <c:pt idx="181" formatCode="General">
                  <c:v>1.736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33-4BA9-B5B2-7FFFD33F1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0727552"/>
        <c:axId val="55790976"/>
      </c:lineChart>
      <c:catAx>
        <c:axId val="80727552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5790976"/>
        <c:crosses val="autoZero"/>
        <c:auto val="1"/>
        <c:lblAlgn val="ctr"/>
        <c:lblOffset val="100"/>
        <c:tickLblSkip val="60"/>
        <c:noMultiLvlLbl val="0"/>
      </c:catAx>
      <c:valAx>
        <c:axId val="55790976"/>
        <c:scaling>
          <c:orientation val="minMax"/>
          <c:max val="2.2999999999999998"/>
          <c:min val="0.55000000000000004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1" baseline="0" dirty="0">
                    <a:solidFill>
                      <a:schemeClr val="tx1"/>
                    </a:solidFill>
                    <a:latin typeface="+mn-lt"/>
                    <a:cs typeface="Times New Roman" panose="02020603050405020304" pitchFamily="18" charset="0"/>
                  </a:rPr>
                  <a:t>Fiber price ratio</a:t>
                </a:r>
              </a:p>
            </c:rich>
          </c:tx>
          <c:layout>
            <c:manualLayout>
              <c:xMode val="edge"/>
              <c:yMode val="edge"/>
              <c:x val="1.0802469135802469E-2"/>
              <c:y val="0.2355012623832762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0727552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134491688762482E-2"/>
          <c:y val="0.12197675705958831"/>
          <c:w val="0.89229363517060367"/>
          <c:h val="0.707544228885863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'Sheet1 (2)'!$C$117</c:f>
              <c:strCache>
                <c:ptCount val="1"/>
                <c:pt idx="0">
                  <c:v>Mill Use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'Sheet1 (2)'!$A$118:$B$122</c:f>
              <c:strCache>
                <c:ptCount val="5"/>
                <c:pt idx="0">
                  <c:v>2015/16</c:v>
                </c:pt>
                <c:pt idx="1">
                  <c:v>2016/17</c:v>
                </c:pt>
                <c:pt idx="2">
                  <c:v>2017/18</c:v>
                </c:pt>
                <c:pt idx="3">
                  <c:v>2018/19</c:v>
                </c:pt>
                <c:pt idx="4">
                  <c:v>2019/20 est.</c:v>
                </c:pt>
              </c:strCache>
            </c:strRef>
          </c:cat>
          <c:val>
            <c:numRef>
              <c:f>'Sheet1 (2)'!$C$118:$C$122</c:f>
              <c:numCache>
                <c:formatCode>0.0</c:formatCode>
                <c:ptCount val="5"/>
                <c:pt idx="0">
                  <c:v>36</c:v>
                </c:pt>
                <c:pt idx="1">
                  <c:v>38.5</c:v>
                </c:pt>
                <c:pt idx="2">
                  <c:v>41</c:v>
                </c:pt>
                <c:pt idx="3">
                  <c:v>39.5</c:v>
                </c:pt>
                <c:pt idx="4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11-4B7B-BE66-7DD95EAC13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093623120"/>
        <c:axId val="1093615504"/>
      </c:barChart>
      <c:catAx>
        <c:axId val="109362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093615504"/>
        <c:crosses val="autoZero"/>
        <c:auto val="1"/>
        <c:lblAlgn val="ctr"/>
        <c:lblOffset val="100"/>
        <c:noMultiLvlLbl val="0"/>
      </c:catAx>
      <c:valAx>
        <c:axId val="1093615504"/>
        <c:scaling>
          <c:orientation val="minMax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 baseline="0"/>
            </a:pPr>
            <a:endParaRPr lang="en-US"/>
          </a:p>
        </c:txPr>
        <c:crossAx val="10936231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62531017369727"/>
          <c:y val="5.8353018372703409E-2"/>
          <c:w val="0.85856079404466479"/>
          <c:h val="0.71467557061696407"/>
        </c:manualLayout>
      </c:layout>
      <c:areaChart>
        <c:grouping val="stacked"/>
        <c:varyColors val="0"/>
        <c:ser>
          <c:idx val="1"/>
          <c:order val="0"/>
          <c:tx>
            <c:strRef>
              <c:f>Sheet1!$C$2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 w="14443">
              <a:solidFill>
                <a:schemeClr val="tx1"/>
              </a:solidFill>
              <a:prstDash val="solid"/>
            </a:ln>
          </c:spPr>
          <c:cat>
            <c:strRef>
              <c:f>Sheet1!$D$1:$I$1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Sheet1!$D$2:$I$2</c:f>
              <c:numCache>
                <c:formatCode>0.0</c:formatCode>
                <c:ptCount val="6"/>
                <c:pt idx="0">
                  <c:v>66.42</c:v>
                </c:pt>
                <c:pt idx="1">
                  <c:v>56.698</c:v>
                </c:pt>
                <c:pt idx="2">
                  <c:v>45.918999999999997</c:v>
                </c:pt>
                <c:pt idx="3">
                  <c:v>37.993000000000002</c:v>
                </c:pt>
                <c:pt idx="4">
                  <c:v>35.67</c:v>
                </c:pt>
                <c:pt idx="5">
                  <c:v>33.244999999999997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F-40C7-8A02-9FC78E5528AF}"/>
            </c:ext>
          </c:extLst>
        </c:ser>
        <c:ser>
          <c:idx val="0"/>
          <c:order val="1"/>
          <c:tx>
            <c:strRef>
              <c:f>Sheet1!$C$3</c:f>
              <c:strCache>
                <c:ptCount val="1"/>
                <c:pt idx="0">
                  <c:v>ROW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  <a:ln w="14443">
              <a:solidFill>
                <a:srgbClr val="000000"/>
              </a:solidFill>
              <a:prstDash val="solid"/>
            </a:ln>
          </c:spPr>
          <c:cat>
            <c:strRef>
              <c:f>Sheet1!$D$1:$I$1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Sheet1!$D$3:$I$3</c:f>
              <c:numCache>
                <c:formatCode>0.0</c:formatCode>
                <c:ptCount val="6"/>
                <c:pt idx="0">
                  <c:v>36.667000000000002</c:v>
                </c:pt>
                <c:pt idx="1">
                  <c:v>29.649000000000001</c:v>
                </c:pt>
                <c:pt idx="2">
                  <c:v>31.617000000000001</c:v>
                </c:pt>
                <c:pt idx="3">
                  <c:v>38.64</c:v>
                </c:pt>
                <c:pt idx="4">
                  <c:v>39.465000000000003</c:v>
                </c:pt>
                <c:pt idx="5">
                  <c:v>42.173000000000002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7F-40C7-8A02-9FC78E5528AF}"/>
            </c:ext>
          </c:extLst>
        </c:ser>
        <c:ser>
          <c:idx val="2"/>
          <c:order val="2"/>
          <c:tx>
            <c:strRef>
              <c:f>Sheet1!$C$4</c:f>
              <c:strCache>
                <c:ptCount val="1"/>
                <c:pt idx="0">
                  <c:v>U.S.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</c:spPr>
          <c:cat>
            <c:strRef>
              <c:f>Sheet1!$D$1:$I$1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Sheet1!$D$4:$I$4</c:f>
              <c:numCache>
                <c:formatCode>0.0</c:formatCode>
                <c:ptCount val="6"/>
                <c:pt idx="0">
                  <c:v>3.65</c:v>
                </c:pt>
                <c:pt idx="1">
                  <c:v>3.8</c:v>
                </c:pt>
                <c:pt idx="2">
                  <c:v>2.75</c:v>
                </c:pt>
                <c:pt idx="3">
                  <c:v>4.2</c:v>
                </c:pt>
                <c:pt idx="4">
                  <c:v>4.8499999999999996</c:v>
                </c:pt>
                <c:pt idx="5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7F-40C7-8A02-9FC78E552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652032"/>
        <c:axId val="84653952"/>
      </c:areaChart>
      <c:catAx>
        <c:axId val="8465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6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84653952"/>
        <c:crosses val="autoZero"/>
        <c:auto val="1"/>
        <c:lblAlgn val="ctr"/>
        <c:lblOffset val="100"/>
        <c:noMultiLvlLbl val="0"/>
      </c:catAx>
      <c:valAx>
        <c:axId val="84653952"/>
        <c:scaling>
          <c:orientation val="minMax"/>
        </c:scaling>
        <c:delete val="0"/>
        <c:axPos val="l"/>
        <c:majorGridlines>
          <c:spPr>
            <a:ln w="3611">
              <a:noFill/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600" b="0">
                    <a:latin typeface="+mn-lt"/>
                  </a:rPr>
                  <a:t>Million bales</a:t>
                </a:r>
              </a:p>
            </c:rich>
          </c:tx>
          <c:layout>
            <c:manualLayout>
              <c:xMode val="edge"/>
              <c:yMode val="edge"/>
              <c:x val="5.8479532163742687E-3"/>
              <c:y val="0.34541612678162065"/>
            </c:manualLayout>
          </c:layout>
          <c:overlay val="0"/>
          <c:spPr>
            <a:noFill/>
            <a:ln w="28885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6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84652032"/>
        <c:crosses val="autoZero"/>
        <c:crossBetween val="midCat"/>
      </c:valAx>
      <c:spPr>
        <a:noFill/>
        <a:ln w="12700">
          <a:solidFill>
            <a:schemeClr val="tx1"/>
          </a:solidFill>
          <a:prstDash val="solid"/>
        </a:ln>
      </c:spPr>
    </c:plotArea>
    <c:legend>
      <c:legendPos val="t"/>
      <c:layout>
        <c:manualLayout>
          <c:xMode val="edge"/>
          <c:yMode val="edge"/>
          <c:x val="0.26750759773449373"/>
          <c:y val="9.0478255091531304E-2"/>
          <c:w val="0.37340597227978084"/>
          <c:h val="5.344861955546696E-2"/>
        </c:manualLayout>
      </c:layout>
      <c:overlay val="0"/>
      <c:spPr>
        <a:ln>
          <a:noFill/>
        </a:ln>
      </c:spPr>
      <c:txPr>
        <a:bodyPr/>
        <a:lstStyle/>
        <a:p>
          <a:pPr>
            <a:defRPr sz="2000" b="0">
              <a:latin typeface="+mn-lt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204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604440069991251E-2"/>
          <c:y val="0.12448446259032436"/>
          <c:w val="0.89090471879433353"/>
          <c:h val="0.7026813777907391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'Sheet1 (2)'!$D$117</c:f>
              <c:strCache>
                <c:ptCount val="1"/>
                <c:pt idx="0">
                  <c:v>Other Stocks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'Sheet1 (2)'!$A$118:$A$123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'Sheet1 (2)'!$D$118:$D$123</c:f>
              <c:numCache>
                <c:formatCode>General</c:formatCode>
                <c:ptCount val="6"/>
                <c:pt idx="0">
                  <c:v>15.020000000000003</c:v>
                </c:pt>
                <c:pt idx="1">
                  <c:v>12.798000000000009</c:v>
                </c:pt>
                <c:pt idx="2">
                  <c:v>16.416000000000004</c:v>
                </c:pt>
                <c:pt idx="3">
                  <c:v>21.743000000000002</c:v>
                </c:pt>
                <c:pt idx="4">
                  <c:v>25.169999999999995</c:v>
                </c:pt>
                <c:pt idx="5">
                  <c:v>23.24499999999999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11-4B7B-BE66-7DD95EAC13F2}"/>
            </c:ext>
          </c:extLst>
        </c:ser>
        <c:ser>
          <c:idx val="2"/>
          <c:order val="2"/>
          <c:tx>
            <c:strRef>
              <c:f>'Sheet1 (2)'!$C$117</c:f>
              <c:strCache>
                <c:ptCount val="1"/>
                <c:pt idx="0">
                  <c:v>State Reserve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cat>
            <c:strRef>
              <c:f>'Sheet1 (2)'!$A$118:$A$123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'Sheet1 (2)'!$C$118:$C$123</c:f>
              <c:numCache>
                <c:formatCode>General</c:formatCode>
                <c:ptCount val="6"/>
                <c:pt idx="0">
                  <c:v>51.4</c:v>
                </c:pt>
                <c:pt idx="1">
                  <c:v>43.9</c:v>
                </c:pt>
                <c:pt idx="2">
                  <c:v>29.503</c:v>
                </c:pt>
                <c:pt idx="3">
                  <c:v>16.25</c:v>
                </c:pt>
                <c:pt idx="4">
                  <c:v>10.5</c:v>
                </c:pt>
                <c:pt idx="5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FB-4E05-9833-BD10F31D5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3623120"/>
        <c:axId val="1093615504"/>
      </c:barChart>
      <c:lineChart>
        <c:grouping val="standard"/>
        <c:varyColors val="0"/>
        <c:ser>
          <c:idx val="1"/>
          <c:order val="1"/>
          <c:tx>
            <c:strRef>
              <c:f>'Sheet1 (2)'!$E$117</c:f>
              <c:strCache>
                <c:ptCount val="1"/>
                <c:pt idx="0">
                  <c:v>Stocks-to-use</c:v>
                </c:pt>
              </c:strCache>
            </c:strRef>
          </c:tx>
          <c:spPr>
            <a:ln w="38100"/>
          </c:spPr>
          <c:marker>
            <c:symbol val="diamond"/>
            <c:size val="13"/>
          </c:marker>
          <c:cat>
            <c:strRef>
              <c:f>'Sheet1 (2)'!$A$118:$A$123</c:f>
              <c:strCache>
                <c:ptCount val="6"/>
                <c:pt idx="0">
                  <c:v>2014/15</c:v>
                </c:pt>
                <c:pt idx="1">
                  <c:v>2015/16</c:v>
                </c:pt>
                <c:pt idx="2">
                  <c:v>2016/17</c:v>
                </c:pt>
                <c:pt idx="3">
                  <c:v>2017/18</c:v>
                </c:pt>
                <c:pt idx="4">
                  <c:v>2018/19</c:v>
                </c:pt>
                <c:pt idx="5">
                  <c:v>2019/20 est.</c:v>
                </c:pt>
              </c:strCache>
            </c:strRef>
          </c:cat>
          <c:val>
            <c:numRef>
              <c:f>'Sheet1 (2)'!$E$118:$E$123</c:f>
              <c:numCache>
                <c:formatCode>General</c:formatCode>
                <c:ptCount val="6"/>
                <c:pt idx="0">
                  <c:v>192.1</c:v>
                </c:pt>
                <c:pt idx="1">
                  <c:v>156.9</c:v>
                </c:pt>
                <c:pt idx="2">
                  <c:v>119.1</c:v>
                </c:pt>
                <c:pt idx="3">
                  <c:v>92.4</c:v>
                </c:pt>
                <c:pt idx="4" formatCode="0.0">
                  <c:v>89.819454586659262</c:v>
                </c:pt>
                <c:pt idx="5">
                  <c:v>89.6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EE-41AB-8EEA-65FD693681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30034048"/>
        <c:axId val="942137664"/>
      </c:lineChart>
      <c:catAx>
        <c:axId val="1093623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1093615504"/>
        <c:crosses val="autoZero"/>
        <c:auto val="1"/>
        <c:lblAlgn val="ctr"/>
        <c:lblOffset val="100"/>
        <c:noMultiLvlLbl val="0"/>
      </c:catAx>
      <c:valAx>
        <c:axId val="1093615504"/>
        <c:scaling>
          <c:orientation val="minMax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 baseline="0"/>
            </a:pPr>
            <a:endParaRPr lang="en-US"/>
          </a:p>
        </c:txPr>
        <c:crossAx val="1093623120"/>
        <c:crosses val="autoZero"/>
        <c:crossBetween val="between"/>
      </c:valAx>
      <c:valAx>
        <c:axId val="942137664"/>
        <c:scaling>
          <c:orientation val="minMax"/>
          <c:max val="20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30034048"/>
        <c:crosses val="max"/>
        <c:crossBetween val="between"/>
        <c:majorUnit val="50"/>
      </c:valAx>
      <c:catAx>
        <c:axId val="830034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2137664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2018/19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2018/19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169-43A6-97B9-1EC72BDF27D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4AB-434E-BACF-ECECCB5199B9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4AB-434E-BACF-ECECCB5199B9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4AB-434E-BACF-ECECCB5199B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169-43A6-97B9-1EC72BDF27D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169-43A6-97B9-1EC72BDF27D3}"/>
              </c:ext>
            </c:extLst>
          </c:dPt>
          <c:dLbls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Vietnam</c:v>
                </c:pt>
                <c:pt idx="1">
                  <c:v>China</c:v>
                </c:pt>
                <c:pt idx="2">
                  <c:v>Turkey</c:v>
                </c:pt>
                <c:pt idx="3">
                  <c:v>Pakistan</c:v>
                </c:pt>
                <c:pt idx="4">
                  <c:v>India</c:v>
                </c:pt>
                <c:pt idx="5">
                  <c:v>ROW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0.23959011365696906</c:v>
                </c:pt>
                <c:pt idx="1">
                  <c:v>0.11356605160822847</c:v>
                </c:pt>
                <c:pt idx="2">
                  <c:v>0.10247810573505174</c:v>
                </c:pt>
                <c:pt idx="3">
                  <c:v>9.6885124302280926E-2</c:v>
                </c:pt>
                <c:pt idx="4">
                  <c:v>8.8968205620379825E-2</c:v>
                </c:pt>
                <c:pt idx="5">
                  <c:v>0.35851239907708998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AB-434E-BACF-ECECCB5199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2019/20 (As of Feb. 6 )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2019/20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A7F-4CE2-97FB-38486D2F7E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A7F-4CE2-97FB-38486D2F7E81}"/>
              </c:ext>
            </c:extLst>
          </c:dPt>
          <c:dPt>
            <c:idx val="2"/>
            <c:bubble3D val="0"/>
            <c:spPr>
              <a:solidFill>
                <a:schemeClr val="bg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A7F-4CE2-97FB-38486D2F7E81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A7F-4CE2-97FB-38486D2F7E8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BA7F-4CE2-97FB-38486D2F7E8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BA7F-4CE2-97FB-38486D2F7E81}"/>
              </c:ext>
            </c:extLst>
          </c:dPt>
          <c:dLbls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Vietnam</c:v>
                </c:pt>
                <c:pt idx="1">
                  <c:v>China</c:v>
                </c:pt>
                <c:pt idx="2">
                  <c:v>Turkey</c:v>
                </c:pt>
                <c:pt idx="3">
                  <c:v>Pakistan</c:v>
                </c:pt>
                <c:pt idx="4">
                  <c:v>India</c:v>
                </c:pt>
                <c:pt idx="5">
                  <c:v>ROW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0.23355795784396652</c:v>
                </c:pt>
                <c:pt idx="1">
                  <c:v>0.11213720685481662</c:v>
                </c:pt>
                <c:pt idx="2">
                  <c:v>8.5494918687988475E-2</c:v>
                </c:pt>
                <c:pt idx="3">
                  <c:v>0.1308866898094658</c:v>
                </c:pt>
                <c:pt idx="4">
                  <c:v>5.96614826993953E-2</c:v>
                </c:pt>
                <c:pt idx="5">
                  <c:v>0.37826174410436725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82-455D-A82D-3C3D14F802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488144864244914"/>
          <c:y val="2.9346164879918129E-2"/>
          <c:w val="0.8313790026246719"/>
          <c:h val="0.941822841522991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Sheet1!$A$2:$A$9</c:f>
              <c:strCache>
                <c:ptCount val="8"/>
                <c:pt idx="0">
                  <c:v>Brazil</c:v>
                </c:pt>
                <c:pt idx="1">
                  <c:v>India</c:v>
                </c:pt>
                <c:pt idx="2">
                  <c:v>U.S.</c:v>
                </c:pt>
                <c:pt idx="3">
                  <c:v>Fr. Zone</c:v>
                </c:pt>
                <c:pt idx="4">
                  <c:v>China</c:v>
                </c:pt>
                <c:pt idx="5">
                  <c:v>Turkey</c:v>
                </c:pt>
                <c:pt idx="6">
                  <c:v>Pakistan</c:v>
                </c:pt>
                <c:pt idx="7">
                  <c:v>Australia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-1.1999999999999993</c:v>
                </c:pt>
                <c:pt idx="1">
                  <c:v>-0.89999999999999858</c:v>
                </c:pt>
                <c:pt idx="2">
                  <c:v>-0.60000000000000142</c:v>
                </c:pt>
                <c:pt idx="3">
                  <c:v>-0.33399999999999963</c:v>
                </c:pt>
                <c:pt idx="4">
                  <c:v>-0.25</c:v>
                </c:pt>
                <c:pt idx="5">
                  <c:v>0.10000000000000009</c:v>
                </c:pt>
                <c:pt idx="6">
                  <c:v>0.80000000000000071</c:v>
                </c:pt>
                <c:pt idx="7">
                  <c:v>0.82499999999999996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1A-448B-9A61-5B8AD7277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70"/>
        <c:axId val="1093616048"/>
        <c:axId val="1093616592"/>
      </c:barChart>
      <c:catAx>
        <c:axId val="1093616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2000" b="0">
                <a:latin typeface="+mn-lt"/>
                <a:cs typeface="Arial" panose="020B0604020202020204" pitchFamily="34" charset="0"/>
              </a:defRPr>
            </a:pPr>
            <a:endParaRPr lang="en-US"/>
          </a:p>
        </c:txPr>
        <c:crossAx val="1093616592"/>
        <c:crosses val="autoZero"/>
        <c:auto val="1"/>
        <c:lblAlgn val="ctr"/>
        <c:lblOffset val="100"/>
        <c:noMultiLvlLbl val="0"/>
      </c:catAx>
      <c:valAx>
        <c:axId val="1093616592"/>
        <c:scaling>
          <c:orientation val="minMax"/>
          <c:max val="1.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0">
                <a:latin typeface="+mn-lt"/>
                <a:cs typeface="Arial" panose="020B0604020202020204" pitchFamily="34" charset="0"/>
              </a:defRPr>
            </a:pPr>
            <a:endParaRPr lang="en-US"/>
          </a:p>
        </c:txPr>
        <c:crossAx val="1093616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PRODUCTION!$P$2:$P$18</cx:f>
        <cx:lvl ptCount="17">
          <cx:pt idx="0">Alabama</cx:pt>
          <cx:pt idx="1">Arizona</cx:pt>
          <cx:pt idx="2">Arkansas</cx:pt>
          <cx:pt idx="3">California</cx:pt>
          <cx:pt idx="4">Florida</cx:pt>
          <cx:pt idx="5">Georgia</cx:pt>
          <cx:pt idx="6">Kansas</cx:pt>
          <cx:pt idx="7">Louisiana</cx:pt>
          <cx:pt idx="8">Mississippi</cx:pt>
          <cx:pt idx="9">Missouri</cx:pt>
          <cx:pt idx="10">New Mexico</cx:pt>
          <cx:pt idx="11">North Carolina</cx:pt>
          <cx:pt idx="12">Oklahoma</cx:pt>
          <cx:pt idx="13">South Carolina</cx:pt>
          <cx:pt idx="14">Tennessee</cx:pt>
          <cx:pt idx="15">Texas</cx:pt>
          <cx:pt idx="16">Virginia</cx:pt>
        </cx:lvl>
      </cx:strDim>
      <cx:numDim type="colorVal">
        <cx:f>PRODUCTION!$Q$2:$Q$18</cx:f>
        <cx:nf>PRODUCTION!$Q$1</cx:nf>
        <cx:lvl ptCount="17" formatCode="#,##0" name="480-lb Bales">
          <cx:pt idx="0">1080</cx:pt>
          <cx:pt idx="1">489</cx:pt>
          <cx:pt idx="2">1400</cx:pt>
          <cx:pt idx="3">865</cx:pt>
          <cx:pt idx="4">190</cx:pt>
          <cx:pt idx="5">2650</cx:pt>
          <cx:pt idx="6">290</cx:pt>
          <cx:pt idx="7">580</cx:pt>
          <cx:pt idx="8">1600</cx:pt>
          <cx:pt idx="9">1020</cx:pt>
          <cx:pt idx="10">139</cx:pt>
          <cx:pt idx="11">1060</cx:pt>
          <cx:pt idx="12">640</cx:pt>
          <cx:pt idx="13">500</cx:pt>
          <cx:pt idx="14">960</cx:pt>
          <cx:pt idx="15">6419</cx:pt>
          <cx:pt idx="16">220</cx:pt>
        </cx:lvl>
      </cx:numDim>
    </cx:data>
  </cx:chartData>
  <cx:chart>
    <cx:plotArea>
      <cx:plotAreaRegion>
        <cx:plotSurface>
          <cx:spPr>
            <a:ln>
              <a:noFill/>
            </a:ln>
          </cx:spPr>
        </cx:plotSurface>
        <cx:series layoutId="regionMap" uniqueId="{96F462EA-08AC-4DB3-8202-72A60E11F9A9}">
          <cx:tx>
            <cx:txData>
              <cx:f>PRODUCTION!$Q$1</cx:f>
              <cx:v>480-lb Bales</cx:v>
            </cx:txData>
          </cx:tx>
          <cx:dataLabels>
            <cx:spPr>
              <a:solidFill>
                <a:schemeClr val="bg1">
                  <a:lumMod val="95000"/>
                </a:schemeClr>
              </a:solidFill>
            </cx:spPr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600">
                    <a:solidFill>
                      <a:srgbClr val="C00000"/>
                    </a:solidFill>
                  </a:defRPr>
                </a:pPr>
                <a:endParaRPr lang="en-US" sz="1600" b="0" i="0" u="none" strike="noStrike" baseline="0">
                  <a:solidFill>
                    <a:srgbClr val="C00000"/>
                  </a:solidFill>
                  <a:latin typeface="Calibri"/>
                </a:endParaRPr>
              </a:p>
            </cx:txPr>
            <cx:visibility seriesName="0" categoryName="0" value="1"/>
            <cx:dataLabel idx="7">
              <cx:txPr>
                <a:bodyPr spcFirstLastPara="1" vertOverflow="ellipsis" horzOverflow="overflow" wrap="square" lIns="0" tIns="0" rIns="0" bIns="0" anchor="ctr" anchorCtr="1"/>
                <a:lstStyle/>
                <a:p>
                  <a:pPr algn="ctr" rtl="0">
                    <a:defRPr sz="1600"/>
                  </a:pPr>
                  <a:r>
                    <a:rPr lang="en-US" sz="1600" b="0" i="0" u="none" strike="noStrike" baseline="0">
                      <a:solidFill>
                        <a:srgbClr val="C00000"/>
                      </a:solidFill>
                      <a:latin typeface="Calibri"/>
                    </a:rPr>
                    <a:t>580</a:t>
                  </a:r>
                </a:p>
              </cx:txPr>
              <cx:visibility seriesName="0" categoryName="0" value="1"/>
              <cx:separator>, </cx:separator>
            </cx:dataLabel>
          </cx:dataLabels>
          <cx:dataId val="0"/>
          <cx:layoutPr>
            <cx:regionLabelLayout val="none"/>
            <cx:geography viewedRegionType="dataOnly" cultureLanguage="en-US" cultureRegion="US" attribution="Powered by Bing">
              <cx:geoCache provider="{E9337A44-BEBE-4D9F-B70C-5C5E7DAFC167}">
                <cx:binary>1Htpb906su1fCfL5yYejSDb6XOBQ2rO3h3hK/EVwHEeiJkqiqOnX37LT53TiTnfnAXkPCBDsbA3U
LnKxqlatkv/+OP3tsXx66N5MVVm7vz1Ov7/N+r7522+/ucfsqXpwJ5V57Kyzn/uTR1v9Zj9/No9P
v33qHkZTp78RhNlvj9lD1z9Nb//n7/C09Mme2seH3tj60j9187sn58ve/Ydr37305uFTZerYuL4z
jz3+/e15UT5ktnp4++ap7k0/X8/N0+9vv7nr7ZvfXj/rX373TQmm9f4TjKX8hEsSKikJQQQzyd6+
KW2d/uNyoMQJRzIkmGC4D1FM//zts4cKxv+IRS/2PHz61D05B1N6+f/rkd/YDxcOb988Wl/3z+uW
whL+/vamNv3TpzdX/UP/5N6+Mc5GX26I7PMkbq5eZv3btyv/P39/dQLW4dWZr8B5vWj/7dK/YPNH
+fDx4adCQ05EGHJEqERUYKReQSPDE8kQRQozisKQofBbaH7AoO8j89fAV8D8cfpLAhM9lOaz7Wrz
M91GnBDOMUIE8GEMM/yt22CsTkIsOKFYUcoVld9i82M2fR+er8e+Qij645dE6PppegC3/mkxDZ+w
kAjOIV4RJpD4FhulTiil4DgCoVACOOBXX376S0j7r9Z8H5Z/DHuFyPX7XxKRPzqz2PpnOgw7IQqW
XFERQqYRCPLI13kGY3wCMSxUXFAlWIjUt6D8gEHfh+Wvga+A+eP+FwWmeKjdT/UWdiKVUpD7sSA0
pARC1dfIKHLCqJQhD0MMPOAlDX3tLn90/92ifwfNnyNfY/Pul8TmaJx7/tc05s/N+xMIGrAAgiWC
ZCIkJvxbcCSkGR4SRqhAIeLgP3/+8pdY9oMmfR+fbwa/gugIlOsXJGnr0nbm00+Ma0SeMEW4RAxT
iZ+zySuAwHsEIQRTwTjGAr8C6AcM+j44fw18Bcz61yRpt6ZLzc+maBwTIUMIXYQyKl65jpAnUPYg
BegohKh6TZ9/xKLvQ/PPka+wuf016dnmyQI4P9FpKDkJmQQOFkrJBASwV2RA0hPGGOcCQ2YCcv0a
mh8w6PvI/DXwFTCbXxOYU+uNMw8/laehEwVFJ0ZCEIE4Eq/ZAD6RHCsEYgAw7H/1mh8y6fvgfDX0
FTynvyY8h5/N1CDXgL8QrviLUvNcVH7D1OQJSAXA4gRRkJSwhOtfM7X/bs/3gflz3CtUDr8mBXhm
NdZ3P5OiwbqHQkEcUxKo2Mu6f4PLMwcQoLBRycl3fOZHLPo+Mv8c+Qqb4/kvSc/OnsY3x6fJPNo/
d+5PINDsBDChAAtkGwV555WMhlF4ghEoaSGIaFIxDsnoa6/5MZu+j8/XY18hdHb8NRGyXZ+9iR46
W5qfmndAh6aKcsJw+FyMPseur31IqBMsORUKEUm/o0Of/bBd/wapV+NfoxX9kmhdWf//Bi16ohBE
M2DV6LmoeY2WRKApgNIjKX4uSuUz9/7ap37cru+j9Xr8K7Sufk20rp/qGlokT09/LtZPCH4cegQU
ZOqvdOiv3Qp6CFAaIQZ1EAdN7kVf+BqoHzLp+xh9NfQVPNdnv4QzPf7HHtSXVfqC0Dd3/t824BQI
CBx6OIwrQoBbQxfna4SUPFFQBUGPDjEoV/9F4XnVGvv3Zn0fpVfDv5nJ/6e+27/vyf3VuIwf+ofV
S8fzq7bcf776Ml3ow74a+o8w9F3P+rJ2u0/QFaWYQcj6q5P6/JBvAtg3PYKvRjw9uP73t4Giz11T
KVGI/9IexqeXS890A0RWKK5AzXtuu0Kiq5+TD/xqCFshBJSh+lIYYQ5bwT1H8N/fEvBjyjmQF4Sk
kM9ixZ8TvLDlnNr6r9X4x/Gb2lcX1tS9+/0tB+np7Zvmy43P1oISRTgjEsQPBgZRRkCWah4f3kE7
G+7H/wf1QTC01qIdy7thG7rhqh1cqvu0arQV4TFUNNEkad5VadJptcyntVexWfhqmOEWUjanNFls
xJVcc9m9o7x66Fxa6wCJbWOXdYaGa6jtC01VdtlweTX2+LSzPO6yhUfJkHldL+ymCEIbFYi4U067
hxr5OGCtbuc2ngw5hxabpgbvcW5b7Ztk28lyLby7W+qCa5bVp0Ujc520/LKl7ox3k4xsPSaRV5PR
QUsvSh+6Ve2WzSiLNZ/6A/F9GqfLEnXBY65Uug4LIvTYCV1lRBOBSTxao8sSV6tF7DqTIS0Mblay
WDYe+9sKGb3gYoSJ1ZsgMNdOhVk0CqZHn2d6acdej2YiG5TOUeOrtUzcfSvx2nfs1Ath9USyXShg
PSI6imGPu70dxLw3ZVsd7BiAASRNo2ZIybGqZnQQufxyxKaWHF/O4y6kuxKhoxQMny0zrHNtjdrY
IqUwC+ZOEcfTwQU0jOdpwTG8AhCc19ymFwld0gvbBpvajsvpMtN81ZX9FCveoot04ctKVt5+OfQ2
aS9mpgtk1JqSOVsZbti1GBzZWzEwzashOw42uUuTOjhHKm3WPjVDJAKZnL98dHIOzhtirwb6sVKT
2CaL6ImWZbicVan1h7oim4ZVcA517SpIAOXcBDmLaNWEeimcjSm3NF3nBGeHphY0ErC9oz4o5OlY
C3HazVxnwdQc+DCJUzXaLi7hObEph+xi6oQ5M2MZVbMvpe4z76MOkWlTjvWFClFwDIvZX7nZZJs5
NS72gvdXdcfZJUZng9plDHc3KLDwge5TuiRXLweEd2s22uFC8EzjMQ9vhkrqvA7Me1SK8kDRsERF
6PL3S4OaeEY8XOWOvp+sm68T2t8OiR0+5mPV6mlh7HIIE7y3bT2tsgSN0eSRP8ywp0WQBk9tGMAG
npqzocVMD6W0K4TSeq9qz69JSM9UmPdnIRpNXHfkagrs/Em21S4dG59qWycaB2H2wY7g4qXadAWr
Ui2n8F02Fvk9TnCgR2zl1ZzzZpUika3dGCot62HZlXmfblvA+XJJ6iEyheT3ckl3zVAkHwfSR0kw
naupH2+csMs2y6ZgLR1174vFrsokJOc8mbxGY0c3U8CTWM1jelsUkq2byrKVnFR6WxVUrgaeovXL
VTWSDfasiHIm5LZo/HwnHL6bi8BeOEZTPXWu2MmEpxF3bvhUPQS4Sd4Vi6PRJNtDWQ3qzE2V0SmU
G5tyMvI0w8RErHbNdRb6Dc/hp0uHg1WbL8O1TDq3Dwdyowg7sqZMH6rAtLpL2XJhMZqPWZH1Eakm
piU426FtqNhPcukgUKjpygbjdFUTsvVcldHo6mGdP58fs2FZ9WbGq5c7hOvUthtcq4esigZRzZdF
J6ZLzvrxWBuz/+cpwLLYpMgcTBgi7aa6uUMNrTaLtMHq5XCeyaSbLAGrqvTQjUN5x3FxntjCXfLF
FzeznXVYjPdhK5fj2Gb1tavLM1O79PzlaErHNCZZmW4L8IlpnuQ1RCATZdWcns6mQHcVSmPZcX49
T6O/6Li65QjH0Ikq31lMysve1pt6dCxi4cxXKC+rI+um8hgUQ2Spz9cyJWGhm4maQ0KuoYs17q2R
Ym1Fwq8aFnZ6LpP2KVMb3+bD6dAKEodBo6KlLOpj3bruHPALdDoM2UbMSb1Fyt6mLHBXQY2rg4d0
GVeJadYCmnLbJqTnKRrMJynxuSxR8DitPQ53pUjnu4DVfO9ViaKXw9gOGYs735Jd55h4X8KuKjNc
3DFolh7Ewodorir5flSLixBsL23Ghq5EmNr3fgWFUfceLWNyKE3bRrjpPw8B+BMJ8XkzVsNtGNBg
jQyudt2Q8LVSLtcsDZLLGnOrlaM2SnohYjm07KKbXR0NCFy4raXVXlV1PPgu2YYsa26FBVAq0ZvD
ZOqzxDbqfFx8FWWpSPdgcn4jeNnorJzfk0R1a8xSc1Uh6y/lUGnDUHbVjgxidRI2W25teUry/rRo
5XDBiiYAN8/9XceDdQ7vYu3DwJubyXVjxETtdk1rzA3p2mJlEMzo5WpttCgCYATVsktT5BMdim65
4KG/xOniD1/OPR/WQ25XTYVuk2bpj/L54+XbWIM948CzVT8Vw2ESZDi8fCvKKY2KpcFxlSXTiqaQ
facawhPqXBhLYzJtCGnivKgqXamqvSjxuBWF+wzv6uCNGnwTlYxaPaQW0mBY7k2dpGssq1IvsAiw
f+SWppWKYONTrdoPNMTjrjDpNiuR31XWrOcgh8Q+cmA5nUhOm6TUuO7zM7Jviu6iCvrqMoAoq31a
4HUQPuEFCBGDpLCp0DLrgrj2MBRNGYUGXY2JySOcJ3i70CSMhezU2hbNjtL2Q6qqDU4HspqGYtzy
sfsIQXjRcxuo83RmTofW37WiyI8Dmx5YqyLmGx8JDvnBF6GImvnKDGW3JkPCNO17+Nlu0oKxfk/F
o5jz6yVvIaIW0RhkWLtuusR8SeFL+zkxOPK+Q3Ebol67Hl8EfWI1JcMnOs27spucrgQ26z7grbYs
b7cyFyzizL1fVKVR7jkk0pKsRTi169E0ic6yPG5U85i6otTgrbdBzxcNXqM4rfWcVitl1C1tySOu
gmMv0FmAkiny7INsss2I5aW3banzcnwSXmS6bSsfGRPepN7dFoJvXJiEm9YXCKb+VDQu1LwMIt9P
dzxpHgcbDpFa0gNQDUFHHKMZxf3U6THLLtPFes3XaETDKhmSe6sCp+tP3oSwmXsfqa5xm9QnQ4Q6
vOkJW8/jnEW85C4aTPpIii7XqOKXjdJ9Wz6avHu/MB4v5bCp584D56tOE1zu27Gp9MLxne3RVSKK
d9Yrta5C8Cf0eQz1OM63yUxXDSniJuXbhAT7dOjPkyXYd7OIYTetFuB/y3AxORnJrpphswbvBho8
FKO7RCnaucLHeRBuZ2G3BURiLcl0DfpzGtmgcbrwttaZd5kOl8imky6G8l0txmtilipeJM5imrcx
eP+klQwfw9Fka5C2gQbnu5Zwp2mOommswLNpeNoWNE5Ze2NFr3sFuZ7uTdOetykbdJe5U+BPxQai
msiSWU94OiP1qOKSjS7uhihLONEKJe0mU+LcqUbTjka1qJMDaeHbM+02CAJMlb7nPqnPSjV8EFV7
sEv9WPeo2bhgvkbgj3HfjTksI91WZDkdmzbRvAVHVAhHUIiJqFbzBZ5HBOYXddTLZNQNwNNl/mou
qkOF8lzXEnXRTJtaJx1ew1bPtJdhFi8pukWWnhVI1HpS1Kxann9YWiq0K2HeTqaRMvlqUWQCIjfc
uop+cM/PwZh/SLvyjPpkjGZZGD1nTy0DH6FB+zg0ZtTOuzwKb0Sl7uElj4+5/AQZ4CLpOjC1MVy3
o66d/Cyr+SO82XZKetdHqK66KDP+onB8hDwZxiaYHwYqb2fMnoZwfJpNe8oaUJQYiipbnbI623EH
kPMye8y4uezHotCWNw/YhvZUZDOkr7nRCHLRYJr7MIe9DHlgI/m0tVl2BML8Ho/DXer5OxeGZ7JR
lyWZL6yllZ6r6QOS/mhbt2dtcABqRLTtsk8Zpu3LBqzYnOjSuvXg804vTXjeFeHBL/Mq5ToM0CoV
ZWylu0jqApyyq2GTLNxrSuEoGC8CnF/kDbvnyFykkH/DoM60nRa7Hpw/TR3btgPNVs6YCOVx3lUX
w5A0G7+IaEnrUndVdZ6GHkJWtu66ItOBz9K4HbO4kfesUKVul+XJy9HprmgPLjwLqnyV5UkSAWmQ
elnCYktHc+5K0m9CPFzI2WtbdveJ8jsbiHzNBtxGpXPrejJH3w7Tqu8x3oQmjTFr0XZu+coF9sHW
od8xMWFdo4CfQb2/ZmnTAd+wBNgS1MdYwhqoZcqOLE/0rFx2Ibrk2tjuczE7qv1AF03LdcKYfEzf
5VfS06tQ1ea6sPQuSSC1p64J4iAZ9wN31RpYlttxBVuqVn7aLqQ+Z21/hzNWno4dGXRi5mJdjKup
i1so5bYqGI+uzdG7oLw2VC6a8IbFJc1Y5IdzqPxYnM4QTdJhmuNWmT2bM7XGoUyidsj5JphkBrE7
vM3gPfgVl/W5KOZ8PSjvYpSIQwGoHQKYqeuz3UyHdNWg8jwIRhK3XJ6Po3TbFFXrMFc5kJZOxQ3q
l1hC6I9oMN2HnfA7qBN3PMuS1SJlte148cHkluy7Cqr42qFPuO86cPJAxqOyFeQalgMhntcl7tv3
rurWfSdXMxT+V0VlBr0k4QOhdIxSC7HvngeERTJjy7aHrgMEu9HolqJFWyMuszlZQ1kro7aT78IK
LqUdvUUkhHTZlUQHXajTXp47Xl/OCQR4UaKj88GwqvNEHlRwGCG9ykr1e9kxKNCbObhxyRwFgzJx
p8x7XpbluuPjcazR52ymJaQyU2+bokpXuGVQWKdq7Txr9l04NPu8zMoSYsmfxy8nqQrvCrKI1cv5
saqbfejmf73v5XKOzB6qsXbzMrQrYXcbECNePfLlIkqAEbIJnb488uXU2A7x1IpFLxISbULT+oDE
7HReWQjL48ZRvhs7e5bPICTV41NWAZntZ/QeBI+j2bkAOU2Cfmddf876bidB9tGmH3Ttw/fcDB+L
ZnkS+fzU0q7Ufk5ip+iOjuPTUiQQCWx2DUnsUGVRq/op6ivgCtBQQnph5GmeI6gps7hr8NHOxkbD
p2WxYl2WkAUGjk/bJoyZqevIeooi0asscrLBEDn7fl88fwxz8Y9vS5lIPYytiIgXfutHFL9cfPmA
Px2p1svIb9piClYDMQ9VVoZ71JfbYWQtlKtCl5Ofoon0SudWjRqxFMW4rty+JX6CdC29278cN1Dj
7xu/Lfry0sJrGRuXVy0IVnbUCahJs8qyfRGW9YpyYGcLqe5KtmTrRdB63y641nWW3y8y6/VAU3JA
A8VfPshf30LQ/4BKpeDEU1Uc5ECK3Tw2uib5VVm1Vjt6Fgj+iYSgwaGrnqS35ZgeXFHFvcFHxbvH
zCU3wkzbzMCCT2dVGI9FdTpStCJBvWfYb4Z8OVI8Wh0ycpoG7YrxQBOPYmOHjZlaqGfiMoOiB/YG
FCmRAmMT+DuUyDVkVTEo9YW5HBo67Ge/6kOx6lVw3+IUMoOoz8ykPjWz3BmX6GeKwDnQ2S6JhSov
PeYHUXf7vr2cUn9s6vYsMOlaGRA9UHDfJ2MM2h9Q/HbF7aBbn93jBR1p24MvLekAGl0CakrXg9iA
LmSt2jh7Vxck2VI/nqmJgKbJgEiV68Wxw7CWoc10ETSnDOWbauoq7VsMeZ+ckyQ/L9Kpjabch7qr
x80ABbUOTAHTFLCD67a8th6ES1vuOVRRsryeZwaFIUnucDBskiCH+mLaK3LORDeuUdl/TGRQ6C5P
eGya8oLkO4p6rBltPhfNHKky2MtZugPp/R5eFJ1As4HiZ1L2rIHArydgLVzaHamnWZfN0Owcr1aT
bFZB70/bKrmxTYhixIrzvBXwVzfN+cxquenYhzlJroIyqyNITXubX3ie1UCDGhFlPOPAG/F+8f2m
qhfgly5fj7a6S7xcTZjyqDQZKKyZuW7Yxlei0kMLVQAQDtj6zuumu1qA7mupehJ1YUq1Y/NNxiF4
s6FL46D9kIHsIJdVAhWTrjr3yKzY96xoV7nJH3NbyRiEW1Am5zEm45EV5f2U+G5PHWzOOu1WbGy2
fZhlUdWwRNsk+zTP1J8ZBuyRNnoqII2VUt3lBe904v11bgYoZfwCGtH4vi1NlPfl0xi6O8zmTV4s
j71qlfZBYdecCIgMybirlquSdCRWyAcRm+aIo+BGikLFLLP7bPZEd54fkNmUpXlXCXSeBpOu+/ly
SJtgh/v3jLlt0N95YfY0a1ajb3eoZO/yerYREvhsxN5EZWtcJAf+uQvoMcDJyrb5uW1nDQz9WCYO
64XOFDSUM1cOT+1iPqT5BcXtXWlZE9dNVQGbDOl6DCGicd6vhzE7VUOSfvCNfcRhsaMuOJ2YP0/S
WwmOSAdgIZK2USOTS6wmFadARULsrlqH7hjPD3yqr1JSxa4cIUcXh6UtI9eJqyrvdqy3D0U7FxqZ
BGtLldN94T9kTGWbZmEfkzystJDzElXcXmdZcVUtzecMAgVZ2s9N0EYo6S9LBDFH4NPJJQIkzI+L
mT4mEBQwrj5LhY+9b/azEPdz3tz7RUGN2cWO1TZqLGj/A7bVesQQVoql0MZo8qFjU75Vy3LtJL4q
24glbAXedWPReFlKed8khYmcGQYQ8hUGA5ejnKatmm981ct1Ott9/UxVk6b+3Af9BhGPNU3oTQcp
wKf4nKnFauStxnO9totYzwZKwXxJj5D61qC2XZZ40gF/JJDCmsRHsIM/UHzmgb2Fc31ml3HXT+ll
PizvQgakbAGl2IPswds4HIsLZscRphKcT321d5zmWrGjwWjShoqrNg/zqJt3nI4xKL4S1Gn8YUTq
XZY1OpWGrARwQ5SSRY8t6bQoYbq2XGC1ixz0kBkYdLkKUyA8i50un5fYV821KlUThRARijBbkz57
DKAui+fGAs2BKWQf8gWDpuzquJ/xrF2ubsiEj2MIBzVeVt3SQfSsFr7jZXUhzePg+HxkJlOa8+B9
acoP1Mjn0krFciluuzQv9Xgz1hbDMHP+4kh9CVu/+Qzk46Yywq7SqYzzHkGNJi/asKV6nBWo7QEh
EbywAPVHF+gZTXcihEmRBDh7sECxGHpIk8VyJBjqorA4hfYYPGvQJYUdAxm9jQh0uzaZRx+TrIlx
kV2YEX8shYQgr9qLFPfg925czbYBrySwgF0OCvZzuW3nQSOb4tOwQSAIFuoM0N8NdW0imYIcEkwo
0ykD2aiACaaSb2fIHVEowi5O+A1vw/uJt6Du4JskA4FjGD8Dx7315RX3g12bWcbJGNoY9lapEzrO
GtpOkFeMDGI/ZSnwyHmfdAyCQlF85mOIVu0o18U0v0sb+P3SD37deAYJlZCPlQxb7cZ9PvPkyL2/
Gcspqhxqz5ZWldvemUI7dCDlsugyhEJbjaWu/MxBcgVe6kB8QlJnA4am2xItprXrrCTQOqzTHBQ6
/GHBD9WY387QgtFVkYDO8BwhW/chmIaHkMpCyzFbhdWAT2UJPLSUFdGwVTo9Wd5DHO3jKYHcOkw1
6O6EUajO+Az5R0StwBG0vdahx0Z3PK+hIeLxCgTuFJQ2WcVNn+GNydILEWThysz9s/RayH2fyfVY
Cqxzk910nk4Qsbp116u7Bc0bOvaPvpVMT2yZwefSc1GqS0dAJe3pVd9Odw1VZ0MKvYyyDd6DYstR
7fWU2XpbBSBRhpmBPAsJzZj5o8nmrVnaIoIy7/MSLrXuBqhZoc8XzRMxuheQCEaVr0BfV7vEfATZ
XoALLSCm91FNyQf3rKZA2vg0SbRilQDgsqJYLU00pFi806Hrh3VG7G3G/Mr2YMCQIaGHDlTlRfkV
rmx6GnAZewVbHNvn7uaQtnFb0U3LBr7usXoEenOTLlDluiWIU78MwEnmz1PWP1YdW/dGAHdVhugE
h1BAJmtUU3uGe3+LFdRP3p1P1QrgPYgU9KTZjueBzWjsB2gEO6902RU3YilAjIqBLHl2JsJ2OgyI
gEqbWnyaVRWUD2mS3aKGpCCDpGoFHbYKBPIHtoRtlA5+L5LhWE/MxEwusHDZBPKaW0N4nmM+Qp0O
Pai9dEqbYLpGRXMUKcQ8ZaFAK7J5J1TzwAi0k7J011cTiFjDk2zQBvoqdwXOiR5xdTONxbw2LQIV
PsvXPGx2dYGWlcXz2WzdUx20fB04umag8+PmFvfQlw6NADHPmI/NYXLVsJcD2gTNJuP5eVgVBJiJ
fPJOgv4Pfb0a5OogeI4AFYMW9LgC06p11VadHoYq1EWNdN6kBki5ugsnWPEuHR5qPxud9CuFu/8l
7Lya3Ia1Zf2LUMUcXpkUR5PjC2rssRkAEiARGH79bY1vHe9y7VPnxSVREilxSGCt7q/hJte+cXI4
9qVS8T0a2qeGzp8eS+Js1UnpD4neacd/n/p43VFt6twu04fi0Lfc1nRFswSsdI3C5OTehjAKQ+rI
vEkw8vmE3RDZVnZpAojqXcngppQexZSOkl3uVZzCxJkilKA82ctNoUYPl6K3RFVR9DUHDjqY2Mlc
46uCOm5UdJHrFlZ1XyMss3weuqeYo232oATk00AwskMExJE9OAKFhc1VLER9hLRps8VHYexQr0zj
pM3daXupCaEYezwnn5O5zaMhWQvjLD9NjE1h790lpunyZDnWcF4KCGPYujzo0Gxl3AAzaMTJpmov
p3TLaJTo3HWnYu19kkmP2ByS+8OqUlqs7lYXchx06SVRX8ytc4UKUEyGrzT274Ol5jltoRIiB1Sk
8fAu6jZPzYvpzFA0Il333FL35E87d4jHKvAMatunWHpxYTHAHPuNXzA8VC1s/ehCOe5kOE/+votJ
mJE6cCrqW78yCyYZGU0r5h/3V4vmL28WTLRpWE1CYMjOyNzzA1vXczOred/zjZc8iA5ziimuG6YD
aul7YWD2dHNzQ3y4DS1fDi1L4dFx51Bzd9tvCcqQKAjy2NvyJVV0Rwwrws5vq0GhRAimpUqsEZhg
9JR3ERryTZE3McXHdqSskrJQozg5tVxyp4ag4k+JWwZr5x0ttzqjbMNYJFJVrXr94QGeuOGOLeCe
8cLpH9p62fKRxDfUsAUmLW6M2imF6Nh5oO0jNTMKjwTfbG2g2gVhksGq3bcNqzq4k5mezAP62Mo4
Tlq6HZxaO8T8aAex29qj8oa7cICxINFnZyThD7Ot01eqj9BwhAzJF9S5ctPRjlsvd1dMM0GqbqmX
2IJ0tt3heJ+NlRg1rcFI3cOOD6SofDv8cLqmEKqri62JMcYSX5crFJGg7i7h4B0xhT7IODrYeOiL
UJsGs4kQWReh3qSIv+b4FMS2+Cf4n2Efmp5hVO+S0sUcFQnllcKjMB2g8MzwI+vY/TGQWp2MJLcj
m05NHD8nqwPPnXJ2S7o8nHgl8ZP2taibA9qSEwl4AP8AcgjQiAMbvRzI0ZZ3Tn+3mu3sxy0vYO5k
jlZ3/cRgdfhLhhyVxewwtnlsdQ1zCR3TFG/lxppHPxn8fKwHs+OtdO4TWsNKJP7zmIoH22iDtqNB
y2n955aO1RZsKgtgOh6sK0U+pXO5QfOvHNXrgg7bHSeXgOhhh+vuxmfkAqgA5McyXbzNQpdADwd4
px2P4UY+x6Z7Tt4g6J84eZmD9eALtHtzHUa5l2LqcX75s11QFPAXNrBvLQiOg/l00HxFEoQQ8IZ7
a4XMUoa/5OYvqFyTPiqDiMAe9OdX6yWw3wa/Wjc5Am7Z9t0q7+1ae1lTp0PBer1kvogS6EjJpUkD
WykH1Z43NDf9xOMLYfGp7kJAUD6DtGbeW9BDu1UmCy5zCqHixiHNO9RBdCJ6qvPIy5lnkgwdxZAH
U1PC+Qgu3Jp8Njmmi2gf972X9zCXST5GVhXag5KN6fZkYdLlUtkfkQhIFgbjUPj2DWO7hD/pfrkq
GfMu7tqs952k7FNz0+8Saot5avaUDAo9L+pfZuwu5WJEdViupkVLBVF+9AevgGc5FOjp0jxlAS1d
hhE7NJDVLYRvZB8wP1O6XvyBx5iz+9MiXVsxMzo5UJN9EKvftdtB5mK/AzElhcRfJLGRX0ZjezRA
YjAPVHET/Fjb+TYNydFzu5KuMd7V2mctuscugGzZzN2RbvPzil/jWf2xtp861LLk4FDKxvGKJoqH
KhgGXorVwaVu5+ufqXvQfh/tevA/rmvuaJoWA/5qaPf7RxYsOpNbw3dWxHWuBfvyGrg8TiSeKF32
wCbeDez3TDEMROmoPreu2aOSduIt3vPawu8W4jeMqpfNVhjKcXyothmtzUvsLjdqTWhFV8h1s+2d
fBB9blr+Ga2+h5HTO6We80WjARUtan/Ut8mTjXaN9aNKdPPduo6XNNVRBgJpD7DGlBQibj4LT+0S
pr6YOzM0n6iAuROP92YMTm0cpmWvWTXGhB656z1qvbdwVWAUOh0mbfoKY2qqIFbgb6MbCE5eVzAl
p7zH5BlA0cjbpf8AuK1LcZ2WkmbBuJ8eO8zjueHdTvZWlQQzZrign5RR1GWiV79gxQl0HwCv6gEm
EnS6YU35sXb9Y7TA2Z5hdkHRDPLI4oLDrjEydCrYTacoHqF0BOkjaXgI+EJ9Ae1CE8U1yoBo1bvV
9xVonqjBfUx2okWx6bovm0O+pnoJjkqKw+Sk7CE5J0/u0gwnVSfZLLoIemf9GPm/It6pO9Ft97UZ
dS7agi7Nclm2DLcIOi7FJvB2IcvWaFtzZ7yhW29vhFbTLvGlk7dJ7WRjpId8VOIViV/nLVLhw+SH
P0TI3urepbugW50Ko5qNH0IIrDs/Zd0JaNQIJwcFpxh0eBP1GCBZkOSQmabCia3I6zA5LPKVqW05
UBmJoxOOP4Sy47GXfm6oudPS1xgYUGIKA8FHTmQqJy2Lug53jQYiuSpZl+MYZAPhF7oSdnDtut66
cXfmtZ6OtJ2cQ7Q5txAOoGZ3224SRTdiMHYaM+514Cr0JbNTaij0uWKsz+tZocCe1Vm0Hf1qelhs
yyjLLkp3JKJ8R+EvFY5HSjMucwFxZLeE9EJIjTnLx2WQ2O6yrtGjK6j/EHBxSOcp2C21+9jCi9ov
zlCjNKVHEUbubuiHo4Wxf0Tk84bEHi2cxX12oRCGgd0qRh2Ss2F2jwhRfXYSsuM6Bbxa+xDmIYsy
4Vp0LXor3cBo3O9yyMF3sVPqtC/uppqCJvpT8SDdNRhphoj0xTpBIaON3jF/UbnLAzBrjNssHFJ1
AAfiYCj54EAq8n4eSAXvfcplCxsIj1bMYc6dGnuGrtvNN8M/bTi6t66x5dz/oE7IXjjl9y33f4Q8
KrXsCcRYK6BKl2xMK9PMDxyXAohaPRXku/slBY2jLz3pVzKatGyjoaJx08My9cLdiHnZkdNXVPco
TNNYoQ+Ut7P2MFPa4yzkVtqxPmCcQjc1NK9zRzD6+kD7+pTulmvH+dUmergEbfsuBeblHnJ1S4Yh
44ode1zUez8Jjg7IpIM/oraexWKKqYx9lE9rvX34aIaXGLar7FjpCLgYrX6j3tSWKdPvyptoTiHh
5aiQf82T5DumhiZPtVZF2kK0GwcUyGZeWRnHVU9wvW6zUYBuFUauCV/WG9K8btsJ37+DDRGfJAab
WAQb1GHn1UF1X8TWPjn1pLPxKhMHopWFEfqpb1NdaRWt0JxCvwgbs2YxBifbMXpcw8EpOtU8D17Y
554IwM56vs2njQyV02DkA0sylrW/YgWv/rdmiwQoFd+JyQl2UbqFFYfvkANceWEtSsB5G17MjPMW
+GYreCwu1hmh8XrbkidyfnKs3fZj0bvFyn1sGakKWQ6L6tCk9YIfGjSntF963OVhf/x+BD0FsOb/
vc1D986yv29cr3v4uxuJUiiPxkYPJ7cbxvz7jd/vkWME0O77OXT8ZM3/HpEyiZe+n7drg5e+P/Af
D//u/88rIQYbLzn8r9/iz5f8c0TMd2or/3NLHdCuiMfA8FM0+bg+rr/6++h/vsj30bwmEv3+74El
YSghvt86smib/py/Pzv/3vp3L9+PnHiZcD/gIj2k9qOOAnNMeiUOQ794B+0uAsNMK4/fjyjYhz+P
/m5Ltq0F1fU/7+kAWUFV+593fj+qryP1322K8nyhXbD/3v5nD9+v/vnw32P9/dw/uwnJFetxazd3
I+joZWtcF3VDffv3i4wegQPxva//eIiV6San/Lu3YRrqylvCZ9bPaM0tc9YqMc4t7sLh+P1Pt24D
/Af888+2v0+/Hw06PsdsSKt/tn9//nvb907+Pt1QhaL3GTTkFhzs7wt/D/Z32/dbOIQsKPDXd/+z
r+9t/+zm+2mqxzFzVdjkUEB2f/f35+d+P//e1WBkt+X/7ObPm/7bbr8/w7b0mCojd5GI9FENKMvc
gFh0X3ga0xY22vWff546i/Z59s/Ls1N1W1J16VVxcab//6HvT37/8882R1ia+UsQ5n+P8M9h/n72
n0P9t/e5KcV3+rsv8IXjcTpu35u/PxDIGR7gPzv9j9f/Ocj3039fJmkv92tnyv96Cv7b9/qvu/l+
49/v+v2e720NCLJyjv1fpjVBDs4XGKELCy0bZg3rw+39Sd/Vem6rP8PF7L+QUHG63TSefP4eDQQk
vGPTCXEIfBY3mMGhPvSlxxiBpIiWLfLJdRJjJW64T43UwQ7u73RagSGdwusjqHVTgBY7kqV1WbjD
b754DNKZk/RPDp2cfdp0O7bYp9G0kBwJJM14GGAjKtB/JqorSe2tcsVNuGHioAY1s+rXu1Xar4DS
gjXgCfxOo/eADwsNcLziumvhJCOINM+hu951vlK+PLkyZVUzAoroFwG4aAqz1aVt6fWokmp204ux
yabWEUjPyOYcgYK6qa8+jPAVXJD+0rtgAWBih0UaDQACUArDRZdlwDS9l6M5LM4aZ/G8OfcB1n3c
bzO+WYR2dYlfUZqgtdHMBcKOQsdLVF21+lqJwQO3PVp9nNNCoFdBp3eL1HWUw/MhJSUaXi70GIRa
APpvz37AD4OUN6B0Zd6q4H2cx6MQK69QQLVliLkdFcq5qeFIdQ1kN3TsolDDYW3MGaoEeowOMiBx
hCrqzs0cHy4A1UFbzSPOXaj9PU2a5qmGh7hJb84JTVQh0ZirZL1ldvmtYpyYxKbv8NRhj9r0XK+s
y1uO/Qydc3SlXHbwzs6edRpATx36lql5He3vjqKAdBxUBMsWJju6ZTGReq892N9kSnZtEOFMB5DT
pZqDErXxC2rJpVKjI3IsAvoVt3d9DdMeXCA+G0FK3vlkXR88UoNqmQkqc77lMWUfyqZNCfu+30sC
gUCaZqqSzZ13geZVAkaj9AL88Bpc454l90ubTvtE4UsvG5jPGlGAozPgDy0rv4nTHB6knyV14sA2
wL2kPXT2Dfmtab8V03JzvYK8LtI3vNl+wcJGmaxgD4zBhyYxvQjP/Bx7b8kRzo5zYIA2W1agck0T
yzxwugD9VHyGTTEXE7IhgVJLwYFv+QEju4054J31ClOkh7cI8uWVtgwwf8QzMGsW9KCLL4xjRSDJ
ikFvNjeLXY+TCcHRkaqvFb1fXZ1tY/JD8iHIaqf+XC2pdEJIPruoy1z/BnpCc2oGRLnS5otcyVex
NNC1l+0tHVcH9MneJb/idAB80vrtAfnkPk87537TNMn9lRe0sU+rmyCflp5NgupbECivzE7ZSNhP
Nrqm2kYUxhAeZUWSl+ZaQYddT5GSGkwR2AFaCBHnDbd0PusZorjr3tYL1Ike7qtxPsMxQNmzxrY0
06Ni4zNgep6nUCqjVL672l7gofV54uuKa/siHOrngeqgjFOnh0hj0W+4i5OltaDAp2B3dHGzDwPi
oE52H6IueCEdRFHE1jhHj6T60SmGTh6xQFVdOq7Zuz6AS87X1zq1n7QeJ7jG4qvb3jaPzcDUmp9O
28C7956TsXm2SB+csACrW82n1K2cyKafejFJAblqWQHjdYgvZhH1fg8cPLUTvXdzeAGX+Wp5eg48
vK135xvfAX+nt6ArLZAWLdWZgg+BNLXuWNNEWbsNzX79EdmdpfyJDebDNQN8Ib3eBR0pZoPMYAQl
ESEJjN0BjLDRDoCkDATWaS5qXBP5JAzouO7T4iRlkwQIg5jFQS6IYCGmNeYaPWLjoGaPkfdR4uTL
aupDeg8aRZczTbv8aiFHS1/4g8FAQKA4cP4214YXbsqvZDzkCKX6Vxm6fh7qteALa4uazVsRTQ4E
mQWOGCj7UhH+EnXevV2u4vSrjeD6ji1DlBJAROt9CcKwuK/3U40+VI4JlLsT1pmJeyRmDMq1nrK8
dQHSJByuVrPWby4ohaUH1zmv4tHpxsuo1rwf1rM0EDoVBCtvxhduvCpViN452pvKhUTQNR15C98q
a0UUFH5co2+tl4NwMSn02cAiWYEXgTyqozrv3MMEVz1WMcJDXFx6BmHLjw/jGH2qVpZiCe6ahPdF
4PB948ZjVlOtCzNT8B/JfNRw1utoCIoRs25p/A5c+2xZERF4N4D7VvANw1JQn/xMRhh81C47v/Xh
DMxglOJoB9f7KXC3Xaz7YCcCbxdu8w1rhudhcarA5QDRG+Ah68jf2xCXGRFvqSO6o83rJslCOT6A
AX7qQ/6ybpoXwaSemmn7KZbo1RPgaiAN99FYRfVysyVFzCC4ugooqxtFN0ICoxEKTqqAKRMF6sAo
CJU22s0tQboEpNo7XPuPtOZPkTTnJQqzzpkBuPK9Cvg7W3BNdFpVnkFt4NtzswEiWpFzcyaIWkx6
dy2ZCn/C/cmA0/I9um7QhxxeXztHQOzFmuPe/Fj18lEreIIxBxKaCMgELRzfnv2c4/bZH5d3O26/
Opi0tvZ3m20PJuif4K/CkXPEg0Sq1LQE7jhz8Y/fPAYbgBSxtbZkrm+KHoHXIK0/VaIOtUEsB+pm
OSQ90A8d/1KB2gqNGTYzGgjDEMB+coBbkGDOxsEZCnrNCOnhntUOuiSAESVCUbslSg/vvequAlly
EAtseoTU6pysgciaFnMz8U4jN+iXKYB2LGS0v3LUo6RDJmN20uFPp0fwyJnfDL7UwZGvrWRj5qz8
JZ3ICSPfYztRmRkT49TXF1eiTAi9ne7m/SJopfYKErLCacEgAVSiReQqm2ETfjQrjEETy0ubXOkF
rUpHrVGxpGcmxCM3PmgGb0BIBXfvnNBfnC9HweYwH5bpFVTI2Uv1nUl4Hpv5Xur6I+wBE5gUMlQ3
8/c4TcEfIOyZqw2ilh9AG95wbTAsKpNhEHsdJ3dGRbOUie+ccUvuArNuhxTJZNFfkA0AbYMwEDIz
uF3Ma6Qhy208WTJVi1veQSBBygdnMwDP6ff1k4j4L3kNrvSaz0CvzXMLIX4/NXBVAPTESC0gYwDu
fKjtCehWk4Fh/EAMpsCQ61VRP1axsjf+lN5oIVkxUrD0vEXmC9a6T8AVIELdM9CpSR2TzN9CiPw+
TnKM0xjHSBD0oKwK48VpppBhh84CZ7V/BE8tcc0BZgJDnYVqah+0LTWN9BMmOFSS9+mXsxhzdled
Ky3CfUL1EwlWdHOp+QDzm60raRGXNR+TSqvaJnA12hWvApnjEGkmuCJciLEANo+bB0XYCCZwrGGf
wesDkNqzfb/Z5JBs/DVGUS8xgxsrwYGjNl5n3J7CYjJszwHyWLaeb5e0w+Uytg8uhp9CGdxrlDLY
hOMZa4//jlULedyFXc78Z6qSC4CTH+4CKmWbFEpvhIRom1Swe29MPZ4iFIs1RDab1heUIFk3hTde
y15Qa78kkS/zsHbBR3vLT6hSMFsSu1ySFFNNtBYsMZ+1bDGbR/ek7iCPRyPQ7RF3x5xHE7Tb0PZw
myLOsiBBDRbxoOrq9ret0kCfQuFOGXx3krnL/ByKuXS9cEFhRTC3xuiDI3OHGCrMXsLufGjj8Fx/
QBIbdrDZbsdxg4u5NXYHLtdX8LfdZHgGQfQDnfKYh2wE9urC8Y9x0ZDfHvU+W8EONII72Db6JINL
L50gTxvAxLxHIbqFNYA7luQpQjndFt5MJn3qifkFa8dPg3O70BLIe7EiKZ0halRqW991NggAkYzv
y9QdzbA9bD7EGSs/xoCAVk0BjTmieZYBkNFF0udkBkA7OjXqToTywcoiAJ6A5XCwhADgFNgr295G
a9YO4Wdn+iaz85oHdeRVgb8+eQ7CSx3uwAZnmAVtfUXOfoUASgqu4ww9YuNGIEGWj205wvd55jHu
0r6fx7J3cZ6CObjUS3+zIsp8bZI8lGPqRrHwlWCNgQAxMuCq9s1TJ+JWkbPABgjJYyCCygZoxzBI
CQQDE+RA15fkmt2daSkZw8BG/JPfqHfb+D+8iKwV9eyjs9Jy1W6XrzXneTuhIsTa1R0iXWtaojCp
cYcwFFQ+JgsgfYL5v33YFVm0mF8wtb/HzawdQy9fPee+BV2fNWNcsBTePUlxlWC58s8wSX618JcQ
FRQH35v3dvVSOA/uwximQKfcFFCxj+gcE+H1A2XbhroAgLVfEgZj3FtzF1Bk7NoEdUAnczcFwgO4
461zx8NE9YkAUBwFoD/F5XPHh5vGiY52GgssOG2KWafw4F1vzCJ+jfx1RSbUdoEU8CaDrxVIkuy3
roBhhZyYMvfxML/Hav7Z9nq/wdSOPPcDfGdYSH9m+bCNGV0mxPq2GYYALh4ZPFoW3xuYodna9TcW
iSUCjzITXfreheBPwD89Uf1gAgdGKFr3bJgSDquPFjCVbngYnLFEFW7dWpfRtiCo4cS3El2HxcIS
RQNXIA3mZ8+SZyc1Q1U36wMSbrbA0gb3PU1hhHf0gFbrLUkfEmjtgEz6OBvgI+dadyiwUWBGMXJJ
nSeKdQ6PwMYyO5mdjhvwQ0g98+cRCdCj09E9rsl8ko1fLp2LTswCeEPeYCiJF0F5PqoaoUtXIedX
t1uZGmRPh7icR+eNcH5MJuPt6LLuxEIrYTlCL2NsgFTpn82oijX0D6gvkAlHgTHHWYiqEt3XfOuw
Ayrp8ECu5IltUxAyNsJhohL1PkHuI30bRh8MXtJ9rXHz1uimXFcEkok1ft6lHqCr9VUELS+pt+NY
hiQb7NBnCqmWqIO1F5g3NsBhp3A7C9rhr5ZGE1iYdEba0UWEM97jbd0VvorY87Jg9g4FgFY5o+Sw
kc7TRMkMJsAASCg9BuJL0rjOWCMvum4qn4UtQq/LSTLvBxaC2NOmM2jawCOP+mc7r88MFFtFRJpm
I+74MiUxesMUt9I8q8uwVilHWnVta7CeeoTzVcMKFbTOR1oG3MqsQ8iu4BRaSNt+CcrPTgymCS1Y
iLY+lNnWqn2zCJ0lqLOzSXhfs49QB3924V3vAL59xKBZ4m2BfpL2B+bLLwEPqIoF/+o4or6znavR
ay5bDVB1xD+5uvr3znY7Nek+vlswm+JWvCCp/Nl6tPJC+xtLslxoipxXizHKjaeyt/FL6i6ndSIg
OUZ08cKfbu0UgCuD+xfDvWKptyNXKbyR65kDuiyx6pupWgCMEczmTMr5BfcoaBBXAnKZg6ic6nWH
z2X9ZuqCdc3B5c4zMqikaOH+vQQe2JF5pPe6+UqX1zHxX8HPPMW9QbWJVVdCcBa5orTNAHWASAJL
GaNbQMGLexPMrhh34xRV/rsTech/+C9LbwhO6PQgcPIgCvr3hLO10IH/ZrHuh1vPttjAauEvk9Zn
RAie6i3au1fuLagbhVI4QwUQ4crCn8MDczYav4cOh9Sj9e7Spr6XvzDw0how3+ifl8be8wCdWjR5
4HbmEQiB89ZMystWT1xCPj8t4BSqtWnvutiesaYdyRJ4sgFs2AJN4HlGzHtZ/Uf3Eyj1Z4zksnJw
YbLwJW6iRy8aCuTzb5p02zGNCApfj2rC3VIjOp0se+U7b0aHP0gMJAS/64BQVYU0LsSYDvN/vLV+
5nj2MJoLG6MbhQEgDdo+n7T7Tq/Na0Lq8zaB1XDFmXnRBuFO/ZTjcmUFXrgZwTI0wLVmLKjjOCFg
EYqrBVWMGUS63xykqUI4yILqH0Ng72VjNqwPEKKnMY8xD06ALFQOkwI1FVD7BI4lvhghRdB3v1AA
uDBlPJ0FnfjZ9M2+C9lxQrbYYeFXk0zQqaZJFgF362ppd94qLyxiSz6N/CDtgjyJI8tRhJ/MVcfJ
gxObhm3ZMeRvO+3/aOhwP7Vhia9wMs1tjNUQ1DafB4LVb1gEdKPF8hez/0A1QTqD/t4G8uRdM2tI
7DwR9mHBOISbl5Pakai5PLCdvSx87f6MjT54afuIFXHqgxjYl6bXk93wj9W1r2xAVGXwkTRWAr+5
nS8rm29E1z4iQvGJEuLTuWLOsbBVKNcPI+s5wzqtXU76lOXNJoJ8w5qtGWrzq1K57BYMmYW/Qpp1
Wu8Iah1qQvORIhJ09VTPPa9PoKAf+mQOstgh71s9n50xPTbpcONhCMeiKDstBBCD2QNVo8t2bt9a
PgX57zGUP0Of/6BSUhTw4r4nYwaEDYNLhHQMRfgjGk/bMJcUsdcIih5nrjz5vH8EDJkNMRiSAfTL
OiPC1Lj0tetAxYYGK79sc3xqt8CHTQ2Ynoh6F43DnDu53pYui+OWVVsdn7C42WcUjB9Ax29tT5Oy
xXWKO+QVaYe4JKZIB3HTmqTeeVOXx7Opy5gMud9tF0KH48DtthtDvwwNVvrBlEfKkOeJh7sLFKXd
hxaE+ZWnXhJE7K4/SvrpwxJDvMEyTejKUdHhKh5ufP6CFWSKhou7qdFvjQX7er0Et3X0sgHlUVVH
uFCg5V8Q99tBEX+jsb5Aub2lijroErwZo5Nbhp088aB/1I333i9RgEavQVk7y12SbmUTaEyMQ/sI
egHzsANRBuKx3KMbe9Rr/yZ19xPd79OcaH2IkQfxh40WWEHgLZTnSdJ3lAfm0DQoUSiE+jNJgnIC
R5UDtmdYisnbTySArNetPkqGsT73KzmLWJILes3XpYe2u5m4miT+IymQFjN6eoA4CNRAGQ842w/T
zSAIDALsAGtYkZ/oe7PV2Kegpcl+2chFois/1D2DiJnUR9vOaBrJVPmrIrnsAN3LNdytqnePhINl
HrexhhMRo1FLGmfXU3e3rul4CEkCHH9NkxwJsP6BrApMDVbm2H0//bON9vsO9yXsmyLmLQMLLD3M
VTpEG9+LHW+Soh6WtyRob2D8mCqKkaka0/Ug4p4hcRB/RNCRXQSos9g3ZI/fU20uClXz/yg7r+XI
lSTbfhHGIALq5T6k1knNKr7AWCQLWgcC4utnIetMV/Xpvj02L2kUSCQSIiLcfe/lIiDTZ+RLQpuX
KWvarWKF3vTMYaohARnLx2oo3zsJAip2mH0mrd8LQ/lbN/jpuiOwl4zSUE3eeGprhVwSFUGLN0Xr
RomFiaW90xtfuIF5aFhh50Hww0oE2ByHFDpUJeFjkY90JFiNw7Dk1QecI3PyXEO06e3cwP2IfBPz
i1gkI4Nw0AV7a4pPuiBjJX3z1U8vHVIEPMLnev64eK7AWI5RIxB9633vxRMQMbxiJ/DfLNWYnCbd
ecira5WAYUBZ81iEONwxMu2bSpDSdK94GBeN6302g+0yGULysrP7ZC4d+FpO2nBojkIPe1wQFk+E
X4zrTpeHTqF7rMN6WJQjkjWEbjzW1r5Q4gssONEb/BR04nUakQl1gm5huFXLnWW5C3PEeAdC6tok
6tuQtyyHhgRbo5X/7OOpPctUbkPS27pNpGyFPhPsCIQFV9Xaj/Rv8eie/fAnKqjkqDezF4GAs4q9
guExecz7l8DClqI8YrQoRB5bYv0eZIlKuESZ4SfEzi6yPBgy2yTWjdfUZ7ROJZC6lBQLNCh7a8RH
0ZF9cZS4EGM/OXr+2uZettYaDAbKAEERarDCPHMbz1K4BEUmFzEkaNd3gswhSSp0mqQ9Mf5OGbUS
LM2VVh8mzbkMdppuUQbxLvNoUQvb0FntfcKQmPekKgNFcUWFvKudGW9yIIbTLAhLReYtU8cx1sGk
noysZKFq1TiLIf0sLBJWdvWZJvVd4xf9Lhtnd1GGZ8QUe5nLDukOhal2Ivnkuul7R5KP2abUMJuS
McvKaB8mal5Am99tB/8r2cpwy9bNnZ6jWepN5G1z6Sl4q8mwYFzSWLvKE8YBTIMYKsMMmh6LkfsA
zAuQOZKdna75W3VR2oygybtq7Rd2w5qfsoejem/f1WT84qnrqZdxw/hWmMLgaFaI54DfNWl3X+cU
gVqbNm92Xx7Jy59DG65CR95myJAj96Q1WUtV+0RhoSGa2ka1ADvQxfpZUnbHUcogBggdj018LoR+
9SthbYXe1Rs1lvupTjBopMU6MgVIvpDJIQxFe+zJt6celoYkHV6cAh+oLp+pmnH9iwnYHBnZIG6T
Q1aSViduzTG+OsfGUptCt5plXxfxSbrUT+uGpH1lDdqx4S6GAQYsUCL3JID45vvFurDn9Wcp7eOk
9nbKSJrF5UvhTNYOz1nCEFaOB9HONaFG1xadkePbctOGdW1mL2BCqrWIuC20XphH6o255EEjzHLs
lzzDNuYaRbD0xLIwoUTYfYVvlke0rbz5kbxmAx+RjjzCVtbYS3otWKjo6hP+2lfpcG4DQzpQ9lI0
NDz2q3x4aRy+cW3zkWaKwWwIHYY1SjKOp17h0RtIwfOTR1LyGJb3OikU7igK3VyVdZS2UB5BIqwD
Ptuoxo1VM4Qa8yrLpdazdjyU4EmodoLAfaFrubY2O1FsKRZbkV1sfGSYUaT4vPpdd4R8yM1grZLx
FRzDqVKugpqQlOgpsVYUIyWiCYDAEE9spP0UucYZsMMfleV0K9frDiE1VBKHvuk3ACxImzvVpykz
TtGY3KnZqesF3ksWKW+HT0mtw7qqFhIN6sqs611XHJuCO9kOcE3xIEFmqc5ilAw3Q2HuXRNnJ8sK
m3tOVMbnENrvuvlTDdNnV9T3fpWsbbu+m1pHP7QxxvI2eEe7x7uF6WDofgogS62GiiEzY8XjaL26
9NSYHfxTSaTWbaR99xvhIVVo9CXjHZICobnrbPI+olRQ06HstUQZy1pjYi0ysmIlrt2aJWNlPozp
iml7n1jBeHCw4ixiQh9RdCxmw3LYaJW2zar4UWqZvmm8O1NoLAz18UUNAKpanazw0DxLRUXE6fHd
hUULBsgHrzNkE0cfnqNWfs8cSmTWT1PFdx7RPkEws6JSw6swCQc6/GqLyNdYs++a0o6uYYkrobQo
G7BW6Vv0vKX6DjwCTXdwTrtULUT32Xsk9KuEFLwKtSdJUqA0M38RmoVD8sN6VgHhYZLJfI0W5F0j
dG8id4QcFot9niT3mqiA0NjQbdypKhelT/7aUMR8UONI/lfFl271P6TSWbE4/c5g7NmmRQnrM/uB
ozzgvZhLNI/I2HSbB75Rwl2Fr6ip7GwbWWA8p3qVasku12ELNYF1V7d+cijRJS+tGj4SXsCx8o/c
R8XSqPHaRLLvLxXWLNEgZBlAZ0Xd+ziWV2bYhFWwtcBUEsNELdCBVJsxKdsTzjKy/n5S3elT9Zm0
aEFklDyauh8so5rUa1TaEPpqEicY6Lpr4SzjXPsg196/aeGO6isydk1cVEuZbRqKD9eFD+oKQqOm
vdSzMycx9GkbQrW7xvOLTfYtpw3o4fYnfCofyibzUKUO37b1ngAXDLscgfgiRQJBgijdeJoPWbBR
46qqGYeDynhKujjhPtBf2yrqV4ZpusvQ2nl0GlmJyX8N4wioTENOu2zzft0EBDJ5P7EWWjRDWe/r
oX1SbjVtTQxIawVMaUhFSO2Y6hwskHrLw4OL2MOiJD28vwaVOJZwjLEOKnsir7RcW03bXVTlPWQF
J7SY8KtWRnORvqwWaQySkvcjgNck5Y26T65NMJLkJ82Io/BH3xkwSV3K8klnvFhO7aLueKvqIthG
AwbrEnRZ415zKmIrLOzIiVHOB5W2UZRYjUxrVyXQsgTTVuAorOHlIW26YZPnNfCw4AKU7Bw6xCqE
ZehgK3ixWko+xkAP7VcVi5zhiyEXGJvr3RlWc193KWkYBxLHSP1TMC+FmSQSwJsZqLskwDUe25Za
ySIPN1oG/q02vJ+urfAeypdBojQTDcsNd0Rh246Mz9b0KQZv11jQWZOfLo341lOefdQDJA3dlaz9
NFT/xRgee6t6blLEFJKby2yfhrQ9+g0KH3yaa3Tmz0YK18D1xYdQDT55ywAt55vWMjDdkxlWi4z6
y1qFzt5H8nOokuHZmLDwhZVGtb3kBLjiE27Atou0JU6RbDMEXrLqk+wJQgR1UxcnPzJyNHjjVVlU
D2wRfI/uUKAwqiyDflp3plxpqjkDHsu2yDL2owquVUuB2CUXkRoDUh2XfWKDes0L+6uZhrMAb8Aq
dRUF0RFDcrHg7tQQBLWbVODTSufVGXWUq5NEWLrTFsOmsna1LfcGxKQuHx61cTLOHVogs7KZBuId
XAqbxbv1ZaYWOGNYEVopJ/JcKZMB582sl3mN6KnxoqOklkbO7d0UUp7QfzLae+NGk9JftXCUfRFx
t8T3WQmXL2SsL5ttK4y9ozKmcgDJ68yo3jInxlo3YFcyta/Q7t5Tkf6QEJW5+81tX3NdRNwvYeKk
G2dqwdWShEySfK1pCRU0Cz+fWYIEEbjYyDBQsbU5zQrNMsInRthDIpNnrv+D+6PBL7kKyReQpiXp
3/o6vkPCKjv8GtrhoTXdryqTr97YPlKFgEKaaCEnXVJ3xl1WB4QDwpjVO9RRNTzXjgBvpEe+t+jy
qSbk16k6u4F1rGrjhxH0YJYKdGJzNauQIcKXzAMWVlR7NThH1RxGa9y6PEEF6r2cgTtwtG9WF/9s
TJzYsKyHbQmouQ9wzzdfhdu++lVINroor7XYGAEzJ2N6Br9ulwt1HgBK4J3tKZ6sOy9GUqeLahOy
UK0rN1vbs82FwefTNb8oaHrraPLPA5K0VWGIjywP7zELRwcYQofBnm6G8nMFIIyFe35yAAWmRZ1v
5Wjra2RzNqsLiI2FszX6ITy1sqo3YVs/4ANb63bJ45+KQ0NQGspawygPeiD3a8kIj5Es+YogrmFa
kHur0Pje4BSFQxaH5S1BmBOutbHHAhH5RzIby6Et5nkwNtaDWzxFVXNnddZqAOrAYcSrHh/tyiNb
vmzI+TkAcxc15fJlPMLQc630lDj1fQjrdmEOFRWrgSLGkCckq7JtLTUAJdVVTroBtVltcE2AV0tZ
lFXtrixAfXTkhOnyxtUbirUXTecYfvUyiOpirVfyEHrJPgh1hOoojgwAjGv4Na8xwWI24HdRLUsA
GcKBY9EPAOIzpKBXJ4AV/FCLV9povjuyvgpd7nI/G9fSYL2bSdwhrKu1ZZGVsLb7OxlaPypxDC1G
zSHuXcphP2n7wgrMhlip/C93lO8kv0TtvVBB2Q5FSK0kPVoEpVHIMmIIzaubDNeoR1Ldd6g9jH0V
ZvnGID3g5M7dYGKGIz3VbKtaP8CVAW3WmK/tAO+mJmFq52BWpEqWfuFcisl6DKzkQTCmbDy326bN
tPUr4xAwkwsvWXYlBTIHZFKSkI3EApdgkTDrwVoho+Q3L2SxU6GLaeEZ6zLfxyWoamVsXClZlZBs
9IsBCYCWncTQfAaJ+kxbahXJtDDqh6zuOh6aEStM+Q3d/Wc82F+dKtcBpHNLz6qtrg3Uy0ZAhjVR
uxP9ICVLwR4DGckz7WqV01Nkuy+JO+x009pjyqxXmjRPca/NeFk0Oh0Tot3itT39REu9rvWKCaNt
lsoXG7tmhtX7H0jW77L0h7BmwEG6J6l7jyXM5PqVr1PgrxrQB1idjGe/bFAj+d+jDmk7lc6TBiZh
gdCuQzg7nOzce8RrRYI79571Rp26oKQZEij/v/oM/BMv/6OsxiYOo796s//j1/9Hp7i5g2Z7e9fv
P//zr78bis8NAv7xCfMv6793K/gfXP//5Z9/tRz4X5oV2LYPvf//36vgz37RX7fDurUAuL3rr34F
hiH+y0AeiG+Qcdi2BS2T/6dfgUn/JBrBUUlzDGHac0O4v/oVCPO/dMMzfbzKpgsfT6dz0l/9CiyT
dj7YiVxP9zyLhgXG/6Vfwa0bwR/dCnQOiwb0jue4lk6zAkFvhj+7FUhUAjxY3XCh/oPhu9Q3RKLi
pPRq2IZVpJ5LMRRopGLkrDEJOfIOzYJKa7WNg44sfZk/5Xr2EeblSQ1+hNEephjQzzpaJTagxFz3
tUMgxrdY80A4NJnaD77YYVx+7j1vuBbJOFx96TmbPy7Ev23EwIH/7YsJ3TddluG6oMfH3Kbh43cb
BlGMVepHnbqEJnBvbvSlKcXHhL2UJExYkOh1o5WRd8m2aDQSMdS1T00/GDPd60tGEw/aAKvRqQag
NlkBskxjTDCVc25QXOh9092589qbmnW6MwZC2oZZ8Bx4wSfM4XinD8VD6XYGBbqyWRpmCxw3qdSR
pBsydx3QURn1x2aWPoxCkiWp+32osG/BRkuOqWTEHqhxkgFOKe4ORoCsob8LNHiMbYAlvBuY8On3
jGh3bTNd7IvR0x6dqbJ2hSDrGoZN/L+cU4d79V/OqeM6hJ4+PW08U//bOY3dyHP8kVT+NIK66iKq
wQpGSijd8AnYxNKupvGgTYKDjbWY2St5I3769ETYbmO/No/M0BvKu/pVUdHeSaTq6wLMCHPRtiEh
+oidP30gWb/gRJvPNG+BFB/Y31iiq4PKyMGrShXHcIB4CrOEsjJDcRHrPehOKnORkzwOgNWcRZaG
kMGiikW0mZcXMRgRpY+gWfHQIccrveyqAObrnZLJqjaocY9mbzxZLufSn+5moeTLGNorRTpsJe0q
OqdGeR1nZkpFdj1GIbmLTPsBWxvG9kjmLyaIcburT5aVPcYEwoffL0ApB+ayJKa50j8Gm39zj88d
bv92PVwxd/426fxt0PqE/mt/3uPuqIW9VmVU1u0fKRjmI0gci1OXaCjagIcngRkflbCd86AEFTBM
8U5QrKl/H2WNTMgs7EsnhX6KJRjESNv6cuXXtf7yn4+T5ir/dJiu4bqGR/dxkzGGl/m2+uNRtPUh
FFUbFhcsr+0BLNy5cHCf2hGslG50/P/l4+Y+L//yeXQz011sFgYwk789+hX3/1Q3UXlZtZoRXTXj
q5Yp8lnNtNdGY4jLKElgxtbkP9Y8UAtdtCvH70osr3IRIl95cB+skd4J0tLzvd5bDGfuj6QGTyRj
7aWMsLoGyCm3ZaCTQUeQfi4ngKiVCa+i1QOHBnX/6Trfxqo/xzLOnqmbtskUTrKa2eSfT6CLkTQK
izy+2MJ6c7MoOrrRrU5HFF5FIV5jJ9VJUttkuVSlnSxGomMzCxZZdD7EsRmu8GKwquNN1sho2FbG
3e0lFf6XgVVtj1U12cJpSVe9Dud7mHBHtJgmzK5hZDf4dm4x9Zu+I7OABvVQe+RKYyBT5Oct46DH
xAJQ6jKAvAHKoSlxX/28jJZANnHZRBcj6QhVCD2Q0OK7mPMjSlXtBrKMtwgoI5w1JLiG9PV1YZjD
gdKHtdTa7qds9eiiNTOZwzDFqotjFIQe2YsK7dgudLJ2pl2CoxaIB//zebf/9Uby3Hl6tBzfFEwk
f2/l43R2YduBdh69pQwGk14fdn/v2c23PtIYeFVCXrrBXGtGIzQBL/my8K6aSdm/16lrLJtUONdI
S/R92gOhlKYbPCQj0tp43laRAbS08bPr0otIrf1gOslbUnrjApRAdIVjNN7VGRyTBlT6ShWOeBcG
xD6/emCBbcMaaf31qGA0m/UI3jnvT1M6dSRQfW0fFsZjb6aw1s1a7KLJo8oMhWmn2Xq9KcQgdjH5
P02j8DGg2CTwoYNFSEyqgua7wsh7zayqeRHuPWHg8Oq1tjzrxvo/n2DTd//WLUl3LWExItCZkEZd
zCosdP4cG5yGmhNFZOssaTaxrI3MOPpeB2m1HXQU8rGxzSbH293+cXsZvCDQlqQTjWOjaWO9+f0e
I9A+qqlq/vjTH5vYLjo64Jq88ffeVJsnS9Bh1erXfm//DrKEj/hjy8nBKENhGw8A3ZtICHGUWt/k
e80kxXI7oN9b//rI2wFGuR6gMBUvv/5m3Y7g94ePfsrFCNxO37cRaZd/951+b/3Xfo3PPPTGw69j
+MeX+f3xt3/8Oqbbj78+tKvya2KsDBguW1t6+rGcv8Ntg0A0HkCU+ffbf24v4+30334UPLJpfYmY
47eGgjsYtNDPrOAYG6a/w6RTtt1ZGQx9yh+sdaJVwUYq+p70rGNflD39nIgkgRU9j1r/U5WkXrrU
OiVi+onx0VmpMX6SafSeDSCqo3T4UeW6vUo6grze9dLlMBw7X6+eg869UP5LMd071Nma4tWMWa6W
9nQuOiy/jRFuuyI/MuEj2DQyGsUU2toyA2sRYfBdVLIpkCuzTEgD82KaPeiH4b6HIbsMySvEcKdl
T6GjD6CgY2rSFmTTcFYhSTKDBiiDTteZgmG0g6O6oNcKGNHki9XZjFuarHUeH0ThLtvedF5bz7w4
8SedVy5oJpNzjJeGyyY3qdPcGcq8dqE/rtMEcaAuQZLkDn4Yt9O2OY/BqvA9JDxW+RBZHROSAxnF
U28ie/Ny0BNk4umYorylDQ1kduVU4HUp3s6iu9ijXpU7NLXSqOCmaYW6t3bWKLF9xEzGt2mY0FRZ
B0rKlzBso6MmMUZl5bj2bL/bNU6zbmnAcbKpUvPn9Bv0iEXUqpTC6PBJ/fnRFE23Kh3zIQmbM6kU
bzX5+cMUCk5wW21rv41gPx20IngKfIQy4QAKU+/XRac+3GFYYfVKt9LI5JrstHW1xFsqqyWtVyyS
OqQxI1TRHgEu9pti64WOcaST2mAaZIHHmPr7TqspG0YOcb3fHdMOU0gXZfEm8ZqVnSJXUi5XLxk+
4jp7yN1CO5seo2QprF3lDpvQ0PT9CDBlBS0xWRZe0+N+PNGWiyyjsvfgHuk4gvO5CeXOSGym96g+
1fa4dUiEUn9NqFvg6gbgMCGuH6DcmS2S06lLWN2QnDBT9xmx9wyUhtSHaiwnAbPUzLZbu0CzOfk6
qixl7htXMxd5r43UlIefbp8esuFF2MmnU3abEtjBmpriAzm55uTZ7qHU03FZ9rW3qftunZjqh+VG
p0xDwaPFD5J5frasnIo6fVQ6urKqXcUCTpDRj2QuMzBFxlFm9suQRPW1r6j+Rx1491bdNTWcTEmk
N+nlY2RVJmkTx1njbL1otgkAEXwvmgl8aC7MdFWL8OAHqNGS4slS5Dg8CP1tOZendFHCtc6QBw8F
mTmEa6jXs89JoGg2KwkfX+Ip1YFIFK7Nqhu7HqgdxI/6ie5fcPC0bKuPzsU29QaBig9GIKIHRYp2
pjfGTZG4P5QWXhmwkOC26csIhYfIrhp3FGsPYzAWazvVD3lo2gi5qEyT5r8XZTDwaNGNIHjPHU2u
LBYbGwQ5G6J1edDHauM54XhRT26SXS3QmToDItU/ysDTBE2T7Eu/tocEmKxAntKJZpHY7VOtiAeN
yThpLpXMweVRppXUbmJ9uXD88pnF1iYB2do7YbIhgXYyAHXtpVl/5x6q0Sp5tMtJcyy3eUXKpZ/w
Jtb2d5hqpMlsla4rRLYbOB0zoS+jV096go8NVCRDp0Ne6NFkhbpg2i52CANjlIO1tkp876uHHrfk
CIuVFrtHwiEwKvmynM80JctpLTztRYvpkjQ64atyxZZQDKDbJGmCM23tODkPtddTLESkMc402DIi
UIKmfbQLxsmMqGhKRALYl1KEObZ37a1lhNh3DcUJOyV354AIW4HhTUEs0qEFsgFqEurMmKLeUqX6
BSeyJc2Kqfc1ot0Y+CwPPQ24kmagUu938jLacyc9cz8ELRzLilaD/TQYcGXu5WRS+RsJGmXuH5sR
K5Pvk4rUM1qkZDpaBaNbuAi9j+raK888YpR2fWk/xnqGQjitKfTirRJ4d2lDlD8WAcolHNDdkrho
F2RBsTXst85XJ7OjwImi+ck2vZMbcIUnGe09FXnLMfDTVRtPj2Y9tx2UoMnN0hg2ynrnAVPbrIuf
UwZOHN4tFniTFi2sqqc0LpaQA4zVkIbbnPrD4GMKo8dNBYicXxu3eqlT/WFBn8fvBX1O7NmcUfiJ
saTf4LemHi4RQydC/m0XmN3GdatNXVJT73K8knGUpZs+7alQxdp2SCi00EGOJiOz0Ic+g/veMlhB
WyhowY+TwCkZAUwtAi8qnzr8nqxsNPArWu1ufOkfZVDRi6Ko70jZPoJO3tEn4Kyr4Ksr0i+jQxxv
KBhf05QDfhy+6QUmKwwkPHeiR2ZVIQlJhu5cS+wsoofeDAYV+Xvx6qCpW07c5LQPgFzYEDVFdr2P
8lNLly0GmLiyxEcf+7txDIxvpk3nB18X/RHYoHYB4Y/+bd7i9nL7NcU9dtWdaDgG9qQQzfO2+f0G
J+bDC/lsNU3aA+bbYVepzN2GaZg8xVL/edtH249nrVTdKxyoaCNy3Tz0vqtdRy0rQBSxj8K7VznQ
eMpoMWpAI7qgj2pPGOCClYXH7rvKm/VtX+6E4sRlDr83taHcE4rl2y5HjJNEoEgnClWuBo3IzI2j
E7fym4Y3be2ZGJ9Ju/RnUKZ0jNS7/E0DfnDblFOPvT0NSY9EaiR669N9NE3NPRynuS43702dk7HN
PkxX6zEy6vpVB1t68CJQRqAWMWBV/jecLM2n3qVnBRzp29jp7XrQw+jUI4s+hylTRiX88Q1Rz7qn
jvY5uLhsxq7uHlnyHAei5vUYKH+nlGHc6x2l0dtmuni1RAV9DhY3uoqiuY7hYBxsFP6bXm/iF9f0
0LqzQ3sSlwTY22sXesM6dgdxzLU2vEQUxEWBT1hpb0Versrabj69kGS97ljJo980GpLm0dy50tHu
RW0acBL5LgJrbqMX7Y+h9LEw06zh2rmlf3BQJmyU3kgieO/pdoKMrL5juqpfM7u11jwH/bFO6+Zi
u32yKtGWvpdI3W6bVk48A5KQCVdpkO2cUqhd0cUk/C1MuLdNfFa7XuQF75qNi8Mz0AX4lpMeNS0j
Se+V9kvgR4+3TcMufOiTOW1Qww5E81Aec+67S2OhEcudTrxL1Bi/TqSnoYmZCvVgBFO78zBX7Yxe
6g9BCTLgtjcweCjKPGj5IfuwWxRwnTFWp1avxQVH+7iM9Lz86MWrNmXmuwrwbNeq0U9lVkpAkATV
tw0K5FXUQBBoSPrCak1wUpoWXUaOkUYSVvHhl8SXvfEjd6iZCdpxnkfRQwko6XB120O+HBQ3nO5g
NMo8OZ0Dx23PaJvzFYUl9wcVwF+H0nRkV6nRnj3ZID6t6GGTlx5zcmtlp0Dtblux5KPey2fhftes
020D3U+891F7uB2PEyB6LcZYv6SZkCe/BVbVT1P7rhR5v/k75xHkg7L0g8tYGQmqbhdQobS9N5eL
dduCPESDtyavrwye9jEazWQtkWK+tVDMbp9i+z3+jRk7kBFOH6XvVpARFTVy7srbPtoGNC0nKLoD
NE7jq3lomoP77w6dem5bTJLLY/pBe0fHWO8wZVSYR5FF34uxg0nEuYXyZy/M0tnFiRYTG9QT2uDC
X3Mzjd+SgWLN/H0kFWTcq056b49NfQiZcylNask3pFX7237oBzosooTecy0EjMOIjmZjJzxeLA8O
ty2wWnVYGEv/fqorsTdzaBpJiVPWdMuX0qCDxTAN77GHR9TWx/hYI2Z8sGv9AxHF8M7DAxhhlp55
8ETOekRKw53foJvZibyk/ZyZVrDTHQKbIDL7NwMd4PxG005o30Re48B8nq0tPQJnjCny9s+qpLlR
PFbOpbc9eRkq0GK3vdIJ4qHv9e4paVpaE9XQVss0Ht8dyu6MhZATGszZ8Ez2tJqsn00SfLfD1x0J
JBfs8LkIg+FqZEjhbjtEOPUmbTd97FrLOsSll6xvfy/w+GWt7L9XY8nqpEjkrh9sEJSu2N0OsbTG
EBjqaJwSGVt3NlWuX3t0UpTYKOK9+zhxzKMaGatvu3Sos5lZF33zBol5WKMQifUq/abHYnXbJQRo
0OdTTOJAb/DwjEBY8GY1QHRb/64qDMBsbW3cVW1snSbZo9+Yv/tQRXvSPNNLWdjEZ8bgbpLBn75X
lHoNnNB3lDk6FABBuh4olB7iBDl952nffx2VyY0WxMDD9dgWWAWoC9z+0UbTJQ3d4llNTrWXfkqM
O3Tpu9QXt6PtZmd63cb2HpE/CjszIEdslg+/zk7bIdMKq5axPHAvdtRGv/baGNDuSYw+ukafHQYr
639dwEw7mkz0b15YdxsLsB7FkdJ59pqY8JQvCeIdz9t8i3VhH1xvt93oERqaCa0goo9BMXWHKJMO
PkyMtcXcDnPEBTgM3l52WbVvEueNHmcVDUjsGsljyNKksNTWobfJGcGVTXl4nBgJFbNq94Dautwn
rkU7afwlB0MY215Hztr4HZw9X3nXRE4Po2zEGc7yGg2Zvy2IYJlifji0yr0zY4EwpHfspWp7xDMD
EkfKL2+uV1GeMWKDyM4rn0vP38dJP2AFqq3DgCyyKYgBY1e6Z9ciqg4FJGs6N66NCZuqlok30hi7
LPHsl86kB4FpKrXrHNDW0dz6pLUrmhhjaTxMkjZrAc6zXy9hbuITIZ80X7TigHEfzNPtx8GGc9cp
89gMdbT14iA//P7737e7bXx7sQyokr9+7US0DYvpeHvbbQe3v0+q4TNuP/7+I8O4vyxdWyw6yCPE
TiJFr6Wg84jKXUI1J13gteOZfZUI/LVsrdLipXDBmsQxEVCkyWlbevIljr7lVLhYEOcZUBxadLVz
c656fkk7nbUu6tUlmClkXgHdFnoZc3J1bWV7WO49TtEmc95dqY97DWPooWxwOk2ihELVZR2TwEB/
AHV1Ref82uDWf+rWq+p316r0qJOc2lmD+Zji8bTbqD1I/asE1ImvL67oQzO/YNFYTLNlnWoMBJEe
mG6Xj5hzQAiDITi6MQEAApkWt+1a2PU1d62TG+KkuJ0enrIWolYPBjZtaAupETAktXq+fTmyo9UB
tUWuV3PKsZzo1PMjlexVI1LZFDAtDFWx71Y+AdCm70LKG2TfcK4MXYdOTW/42CiRC81/u/23aFmi
46hfwXpMVwgclpHbIEAvXBy5p7CS1vJ2YJGV+KuyIoor0eVAKUeHxEXbshx7ok3mrEzW7qI8UKC1
1UUk8QpD4Yvm+tb61oALRHh7uHXhgqDd0D1ep7WZ0wWHII2Q+Vqt/ev++LV3u5Hl4fa5eWz4y2RA
lYADaG8EyQ5XS7qbgNqsQ4YqSiwgkSaq1ivHJuWQxBnQ5snFcQQRd6lkc48GutvqAI+PSYdnwWzd
E15waORxir6aKjQFkcrH4dL0LzHsK7esvR0t4XywsYgo7PgA7bdBQag3h0YNJCER7i5tb0CQNNf2
qgorAS0OxrURWc5BG4KPvm0/EzeAPtSheJG1dQFoVEGkcq50gglX5tC/QGQofkEn2xnad8OuNVTO
SPFr8DdkJGA+/Dd157Ect5Zt21+5UX1UANiwjdtJ75lk0ojsIOQOvN3wX/8GQB1RUlVUvdd8HQRs
UhQTwN5rzTkmlEasReJ5DF3rjAMWbaZ9VYCTHfGXMD6MCnwAXHqWXduSmIgSpCoV5umRaawje1KL
Ekuw9exqJxurA8qgQ25p42Frai0hEK3WEOM1Rnt/bJ8nlv+xjkRyzKRRPKBzwnk7+NYZR4PYRALH
xtAE5pImpL3xwNEe2gYisdfXC3zAjC0QGJ5sXg1gmRR4KiLP7pzG3GBj9o4+RDOVmOOFOjz6Rudd
45wIBHQ4ZBqqyfigZFQZ+TmE8DXUbOMgCg/aQIcjMkvCUTpN2xVpoh8Cwz0PdWEjvPN4nBALz3So
zJOtFPERI2R+mBdpL66uJEZ7yPUTeDuoiBGPu49FrGgZ9kwy0lRb+erHIUZzQgsYgHkHJW+erYAA
8Lin2TD539RSHiCMy4PdvpkOgcSki1wDoZcHW5pMwZ1oFwgmOuuSkT/3NSxrYkT4D9K1atuJ/JTW
A9j6n4vcmmTvSEcXSpqTgpO6eD5QNAeW8/7v79Aa85IgPLkp2mBVhFFzmBeUnJpDiOU4b/s9uqr6
gN/9LswS+Kp6D2px2pX9XEMDjQ7DNp9HhRsw6fsBopkm5CGcFvoglDWUz09kLAcAfKtrqmH7kYRo
rpLGiygHyyCBjDV9z4mLrIjvQ5XcHiDTL2t/VPdkvg1HE8FQTAIfllmPwZHNa7RM3OZ9MW+qaFjw
Q01HVMrnVt7l+276TeZFKhQTaj2Sut4MvMM4LQq/TdZpBhhdUwOCbMf8krfqo1vxlCeypX1fOICf
39e8n2t8mMCWQy8/jmpQShby33nN6Anx/Nic19TCXqURIQ5+CYZ0XggXpmlcpk++oUebQHOrw7wg
RkQePEZs75vzPpxxdNYD31gqpUR3LFpeBhFm6MCxyQoX1lPjYw72CA7DMsylsc6jJBBIUc207JeK
Yff7sWUmqRUFWj2HhPE+9cnXiHtKow7Pdl3tKEPTAtVJQ8yfjXakUGOo916NtD31ivzYgXMCmcHz
wp96sIhdkTtUU6OU/6t5YTFaX+RqmL7/lzRpDG4gcalSTt+K+TeJweVtPabrEGEy4TQ4h+PPajNl
kLXIDwfyv5vpOTU/tkgCofBBzZBGiHelvEb+w4i9xw+6/mAaRn9A6OLRDehIbBpd9YA41t/HEv2a
0vLQTm1uNT0DGve+7TYRsucm2etdNMn022BppGQWl25xaKpsnQhSJagV8GVvdGicRMtnm8BrHhNf
55073Svz42Be+2Ofb/FFBHVKx5XvRVPn7rpAbXCORlJpk4DIlziPsxO9QgLUNCdfKAEonlH1+62d
qjXdXSZjem7AUovLjdpHzl0P+KRhmvuZHgzAnkn1CLt55K9BWF1XKqeSnvS56cOGErDPfuHvLAJ6
TgIVz8Er5Sbsg/LNTfVzSIsVzFbVQ2oWySq+BabbP2RydC8ZGoNcKO0hcmkIioDekkFLfGH5mtyC
TRjuupJsQty1oKRgTFIgdK1yLfWONg1OaWqxunnSTIS8hIpdU7IkHUbvBEQEqU9JOZqmK7Z5QfHS
3etUeAksBHEHwaK7t02TaZSmervAGjY6iGdSLICFWxZ5yk6ZEQxB6wbPOfASpfikuUa9SMvpaR31
OkbANj5p6MRIwQEBYelJfLILf6Q74xCAkPruY9JG3yrVK87zFrV4hoDY9JZJhJdbuqbx0gOiG5A0
vzWGYq2FoaG+0NPwpTfK9bzfLlq6CHqAelvE1XOVVluSTcwHt8tfK6IlVm4sqCmVeLD0AQGMPpqP
hWpWLwZ9/n0RasmqwXnzkmsjViE/oyk0HXVIBcOhhamrcMFgpWQCLBItUPZqzrvZbofqxbbArTuu
+6U0NP4eYlzHaY4nUa0DSjmbMO0IxsFzH8m7eSEksT86Q9h9VEKEZ5yICVapEA+k5iNh6A0TAwYe
0kyGK0Et1H/dZ2TAzjPm4HCXdTGR0WWzJvRJv8JoAtVHwPg6CPt8BzOUW8esY4Zz5NEESYUp37TA
T49DvkL7BTOqBUDfJ9EAXwquEogJ72AT2ooRcKj2amDqO+gk39OqUaFsFcWz28b0NjDo3VyAZytd
IDpzHACvjBsAj/Ku/EIUAFkfMJqF+tw74UH2cbCMLL98tPUeKGnfQhoxb9ST1YuUisk/AtRQpFk9
Gjk5Ivvr6zMxu/3aihPSrKOYV6Fby/uqTJtjD+v+u4hxIUmJlGityYbE27J4rmhwNH6e3BljhOir
FxfLzR7oTOmPYSDqRyvk0RDhiiSMbF/1jbzL+C0se0h3tagzMGXc6aHliGNISMZAq2vgGv5qvOoy
HC1JcxZ6dZ63NBvRnqKWdG7sEgCiHyyFNwZ3O6VPjBe7T7bVmKdfOpc6m9dG/qVN+teyh/BBW5Ta
twnuz3ZM/d6cFmM7nmDauaSjGzEzFpvnX8mXzMVsdUX7hG2HlF6tAsEYQrG6FxA89m1At80TwPFz
xCLZQENb9xh7em0mPukUKxe4ZpZ2oQVfHMlQwqsW9LWbV3RXwDGkNA8edMtHsGpX0yqdNzxduPIC
pzjRICIDL3WtDfktKq2PYfhKBvTaGYPx1XVbFFEJ6ErfgXJXgIfdQBerb0QB8wQl+PJr74crhwSe
7xgeegxdbeeTZZE4h7yo1zzIglcEkP4mdYL00DWqe98MEfOi/kVzffFUmmpIA5EXgU7UyJPplT82
56N0OGmSmgwVc+mVN6vn4dwPxidYTyAL4GySCs5mWfWfMMaguNO7v6SpjpcWA7HfusndgBjg6EQu
A1yDCrBJUNgdVUtiACufXmk4UDehvKtaX92U9j0Sj+DR8GgE0CUZCMt27IdRw1ZZReA7DDF2j9kW
76Pxl1q3X3KayS9ZNrQrxDvpXeIzSgonEmqKAnqbgr+l2VBt0CZGT0bYv4J4IvKEINTPunTuS0cv
v3dWTmvGI6p2zHcUf/AkyBg0UAGKAHEbJVITvEs8+JLoTct6JKjFh8/R+1vFHvUVMDltLfq2uwsT
7TUJ/XFPHFB9NkYb/mJUPBc82dPIeGotq7ul3POZMGqw5T4WjsHR9nyJDP4aTr6uVOKHG9nUh8Gw
zGPR1re8TB61ksClSIxviU7QHEAX5jWyDh+kIrVV1bTKzh+L9oVrPsWVQTRQyY1B6Lq1JLfaWw4z
ucEtmKIZhvNCzqWzQLseS2F9EnT402zfl6p2J0q5TfxA3eBvbSiYBjtBKWlHmSlcmlZn7AAaqdP7
NV8rkF3ebcbCS7DT6fha5OQlMmKS2/JMt2/VYMDRIxL+kMSCnp45RdnGjb+nejRuRWKeo1gNXgMf
89OYKF8CTaFHF/XMXf1BWQ08kb/KHvtWRw8Wd85ZKEa+zAiWu8ioee4VfP5OnpqnqJFvVaVVt8Qv
CvwF1DctpzI/O699XvhbWZvaYwc09+jWqfaQ8fJc8DRNGPlm4mkcbYI3tJUS4BmyLEtfj57u7zWI
NUsZRdFWjhTmnLys960pHNB3LrOz2iEHQiFhV1f94YRUhrpCmNtbul/52WimABlDOUeItNf0i4uH
ohIwjutcJz5z/gvWerIiufrRSuEJO24sP8sw2qBGVrZmFyR7h0wwBj3iVsah2KtxUhwLYi73miZX
oiXoLRh7hUjCdjtvmRbWN94pYNogu+eAQoAmeMnKtEPxDYzbt8rUjE3KX3/ty7BnGmF/7pDEjouY
odjSzoLyUtc0MgDmPWGi7JbA+Y1Xt30iaHs4WZ0DT8uTCrhbIz0Og5ykROpRpuPfiyrf2lDw6GRc
u8hDWKgIhhbh2GOCBbIUaNFTqAxYYpHPTUkY7t0QN+4dd+WA+FvLgUtX6ffeTKAPTMn0tKmmnO59
VUnnUA0WTk1VuUnh8y2UmDchnI4XmDXnzGQqJnsyOUasXCQzYdnVAywW82Rapk199BJ9j0XdvSUa
RuA2DK9NiuwBsqe8THFjuXNJOqZVxfQbon+CReExwCIqKuqeUnVozhQvnIsEKMO8ojWfqyDYpu4w
LnpPK/Y0jYvVCPN0HWZcW5swa/i4p1jtXkImVc96T9Sz12Xr3iuL16nz+DnEHLQyos5aD3JghJbS
QOC3Sc7A61t4wqF7UDrigcwi+0qF965OQv0e7CjRppTHVoWM1G1DWicueDKKakseMmJGny2VWjr+
oWU63SZQzsj7Csv+Ph7ML2qRWtMUvrtHYp8eDYb2eJQ0ML+53NYtBd5YeE/+ROEgtir4SrDStlL6
nYUAdp2HxjJ37oXAIlq1bfsFU/zaagB5Uy9KkAdp4ZUkM/r3nrJS9bF5UrxoTThFyKvOo6IEf2Ep
eP5twFhHJ1OKm2HTZbFCZbzTFVJgOkTYO98F2gYnaUkLXxKlShOoqdK/qNHQVdNswtcdRku6FT6U
ThGuEohLO9NpO6JDeWADJ02ORpoD+hS+vVfUJN9JB5+m1zXIxYCfkIqkE9JjBMaqsPPkhQwVSizU
67MJCUsx1/2i8rJQAz+9FbgiK1uqwK8t9y7URb0t7KA9DnnoH1PNx9eW00/VG3pZVvsKot6neZsm
uLO1rXRr3mHhBNawO/7BHqpvZQVPTJ7DSKwTWALOoiRa76pHZrPkn0D/SWMqxK/NP0o8+fUIjS/z
74mlAUOAAHdNAUt7SMtIfeAGrogfr+mMGgYTP6M6zVLxNAuqtRJKwMRjq/FcCTDyFhD/eH8gi2r0
6jhHABQhb/m8GvY+AvwtIw54eq6erNUsqZYxR46VAyaFufJFsdBkeXX31FfJuYwbsWdskq0yQ6fM
FwXiyDCLt5t8DeoyuvaNWR7VWAG2rscXB4QVbzgjOFP5SiGUqMEpTpKtkdbyqIXeXlNT5er5WAn7
lls5oRr2UgFujbLmuQbCn4TppXZEclHKUdvXJsHE06401pDTkhenF8lwKfT40Q9V+7FVgXmXmvvS
hpWFVfEFCHNP6eQhwjq2UKxS37Z9LtcFkaBOTp3E1nY1mXmhX4yrVlQw6hSGOqm51WlXvAkoBYso
N99MqykfoilPHXax9UUttaXIff8Wg+JYihobjR++RdjbN6VpZTuij/qXGl1SlPXuMk0JBVAUQ97g
860Ak/g7x/Ul0U6mP0GbxZTInd3436AoVdXBESXMwh++kGTEdFe84QgGw9J73q4b3f4QhvFpaBnn
4CAmjBhnxecaWXGLOx+Jna1DCOtHjB/8T0RD079gPBkXEXoKGkx2/8KYBSGlVz00AK30wo/vmUNk
qy6rQHLkVrUzKWBMtQP/PC9CcklXZgaG3vXrZWXU9uO8iCntDjpE6TDtXzpyXzdl5EfbkOQb37dc
LDiKevCCJjnDsOjXRoYCRuvreJfUgXqIvU5fkYFbvFGputbC+6SYChhe2TK04lEQNUxfHcDEl+xN
H3jcRQ0ZsYbl5BtJOwdBSqIg22qT7QA0gL/sED/WZKHDMjdeWsykvKW0Cz51cCqKwVw9TB8VNya3
k2pthCnwWjOhcWNlOISNBL9YVMVRn9ItQl9FQ95BFakR7WW1pp0HyTQzT4g2xboRbRHZmnwnmbf1
XXLfwO04R1PMgtWTE97AWBlTGs4KohbbRpuN6ZUoIwrf7kReiFtxMOKQ0bVDj4oiJj5TCdgx8d+k
sN3nBsLVIWE4gkY0957HHkzIM5P8DHdLkt0hMFm3tt6dgq1G6PadH5TxkxlMBB+1O5f61A1MpXZX
+QZocyf7RICudoeO5Yg/rtyLxsqe7Ew7ZH0JpEItfVKi+4JiRRR+6YdDHW07R/cey27oHvURS3oV
f6OPVZ8V05f3zIBT+ntExvYkXyzSNM8x+0Tl2e5ovKqyE2izGloQKkmumbTDXZwPoI89MOL4vWES
TAtLkutYix70vpqezLiKdoyBtGMP8HKR5ibt4U41H4O6vvMzI/3s6g45nABZ7cq/FQKMUNvE+WtW
+DRwbPO7oM1uZQCRF8JkFG+62zJzokMKN/hMmUo9EzGinpHjEYNaKac6g0hJWerVbhHWEhIYHnPf
e6mpCe/o4FHuY/pOzfkaEj3klyIFmqo390IBwp5mdOkZh6ZqpX5uFAe9nULPuNFUxG10TfemQ/QE
lUrxrDokyoaDQvk/NvVn3UIu0A92cutSso9yR34Lx+TJLpDptE04Mn2VxYamNp7tjk6y7p0kqNlb
ahfnIE6hT47moc8pkg0VAdsmTzrQ2vBTYkJoNzpVnbu+VX3mBPLFkrlxN+8KAumss7wtdmaRUzPk
rZmEqrfmtRov62JKDUZmeYJU/NWgpLXMG+UlLWECe03ZXUPD76+aWfgbYhodOjcNIiK6yZHpoPvv
1eSZGd8Fq1K5qsIm3tGPsRc1wssd3XdB5cO3TpFe3tlIIGpAducOu9ZDTT0DR6PyBHtwM0o4SVjT
oo1QhH22mvCIwLl4sExupsn1rSuGSWkroSkyUJzMKKruHC0Aw+Tl+kpJ8idoVNx8Y3otcaasDQPA
UuJoT1YYljt87QwYtBwtw0Ccc9wgRqyA0+QeXAoy834siBdxD3EGBYnnVPE5xYt/nBeKhJsb4guk
5OImmH/JoNPy8obYX7u3mzzeqSFOZTzSkPsr5qEIICB1jb1j3A8RvYOqvo+mRQnMWTFQINmltarp
qq407YjNOn7VMqSNA7TFtQVlgcAwR6PULSJUnEqE5qYBu55G2Y5etLZOnBInd1/od2EFVQC3H/GX
CmXDoVO6rRx6e11RScXAkzkHsHzORgvLW2PZDjimwTm6fhCtZASGQLHgdxBEmZ9IyhtvMno0pueu
r4XOtk276hFpCBN5WeuAQ+S31EJmYgzBuCogbR/AJUXMsGS6Q6V+cItJBZN9ll7qn4d2FoMOzV1H
LvnCU59E29RnL0Z6RSivslc0/2EYFfvS5431ONTc7yFGsfd5dUtU1ZKONDVqNHB19eaW7fgKE59v
MF7yzbyJQORk5SMacUoEC1Jpg4Pea8ZdAVkSeekIHcosPglZi2vXfes6rQFL5GNlyFEDNZRgz8wl
N7EGPYUxZ8Ls1C1XMFB2pkGAaGT0RPZ1qrrXw+bKjUYnXyfB2WvQi1qVZ28JP7bPAeG69HTGQ9eW
cu21UwM79IxjPy/6C1Wf8lDTWiUiADnPDr3tARCkekm7sF5VXfac6l25RGgsXq1yBO4urPvSwjhA
nFOeC+ubQTL0om+i/gGa34nRgbsD94rcNo+jJ9qB7iWc5OSOqA5mxdjaMVzjIYPEXFTU9GIRHFLK
URWIH9uL0EKKooEi1dPj17NvYekz5QnlJYk6A8xA0O41CioHu2nB/OvuA7rpCChaYOzmTcRe7crG
mnsdHe3UFxmatbYSy9jhXhGKekbNnK+plFog+hL1nKutek46nSd6xCtRE7689c1rqujhg25LecsZ
Iiu+/ppZqvoUWvxX+Er2Y23ep7ROBZhMEJihIJ/EdHUTiXumjNK+jgMlrmJoETZp1ZRl4JLMRCDO
RkODhBm1oYXoD28URm+iq/pbWBLe0yYxBgALwXLTpRX8Hx0kfTKK5Shb88lwEGsOZKF94leiMRZG
EzXReap8mBfc6uTbEy06qvUVmm9N3QELFFkSMHXMoHe+TC5ZPbJRaAd+sk9UNE9qhniHapz3aEi0
03pgHQCr9hehYjYLQjk5B/Jkj8m2Ouiq5h3iTSKM7hQlbbZy6sb7XJskCjaF9amNTHuT10TO21R+
tSZB+aIjwCoTVXmghFws1TGLXxEuvvg0J4/ZyEd0zMb3Vo08IXcV/57nJ3L7eE7SCAEUFrQKEig4
t3kB9wP7zejaB71LQZbbLsiqwg5P8yJsaHCUgfg8V3ADdJYakX6romm+Q4oO9qV/rXl67WKlb3YR
9Vf66a0DFo02s1CUdU6nDXm1hgsyLCPU7Fq6RYlVgkuBiSbbuqWfRWhZo0H8dGobkFCkUH8yFHML
rc7ZmZR9l3FFG68MXKZAdCZ3zhc8aO59TYFrKRMnBT5kyzWPNLHMTQrKmjiaU3m4NDp9MTvj/j8H
JXzNm6yuhofv5Ddk//jBUJiQB7qB9finpXUCMfw4OJEe/vcfT2Qcff/2P7f6c/1d/st1P0gJlvVP
18YfDN7I1RE9QCJ4ByVotv5PnixQEqDio4G2sGH+4CTY2j+FadjCErqj6VwhAfgF//sPzfmnK3RT
w1So21iAdfv/BZKA+vc3RzGjfj4dvZ4mcFq7wpkdx784mBMtqjLCos3vpYAaN82d+zLRVwXwGjxx
ONU7RMmrdKzc7XxUdRTt/ag+FQDnowlQ7vej/+7a+aPmk//dtZr7OfRzAjJQMB/nhZMk4D8+trkl
yiNM1x+H5wPzvoiy7d8nKvJEWHbPq36sTh+LpHB/3QwB/x0ZebilK7jbk/SE65EwmmmzHDJ13XWB
vdWt0njR7fpbnNUdgFuQKEGwzu0q2sRjN7yRJ8Rgapop+/3GdKOaRxqp3wZ099GjvFd6x3nNKlzv
mAEJrxYf27GHyKRtof3wTFkbNrkqdSUiiJ74ZPC0kJ600QxHO87bgdXcMZdRvxRxGJGoaGSnaAzy
UzItArLVUMTjePrjwLw5L6wQj3NcAGVbzKvFzvU75sDTByGfUOhxIxfz/aHd9GJ0cCGCdSIggNj6
aW1kXkH7zszJeNjmUshnVy2Va41/jgIur+e+aEnumRaeErOwSU+m6NYt6pp8LPxmKaLpgvrTVtT1
RaMsc4HoZRD/HKIMg4S9mdkIWNO6M7LLpzLFJKiS1NE+xHEkDyi4bMuUD42a1A/8HsjVQzyM8755
Md0r0wvH38+bFt60h/900fxBidnuRMVYoesFPREzbIbjLP34WMz7Ct3ufzkw72uN4unH39wRlyEC
UIkk9A5EWnDDvmuifLOwRxtWcOvloJEtwruOpk69LeOaB6umI32xu5aReInrvQcKmzlj/qD3zNRM
JQ5e4oTUrq53W2JL6GDntCAJFJLR87yW/FyTGDzf932s2ULXd1ESWGstqUKAcxm5lEgLAgQSbHcY
Abd+6vq7Vhuoe4wBvUDZoefv44zufsuwv1edB8xz1aJV0uhb0HfrugzSt9ob8CgZqLrNmgmWL2Ky
/eqBkIgGwUBaeD7UPZU+Bl/6fFNQqL8EYDcxzVf5hTC2/FLanYkrCJr2fKCilK1x33BECWqUjWXx
1W56iscJ6ti0CwhXLpXDtJllLRqK3B4JiWnyN25PfqGfm1VmVPd0YTUxpsfRrAVdLqCXxygDlbGq
UT6iZ0VmMu98Px5J7YtVwJq3U1jxeaCgG2cu4GxN5atSp/0ZLZ24pBSgnMhOxmdUBAyWy9B3IMD5
APiZ2RHJacbDlSjo/n1BvhlXhL/uwYu3yMG+bj2DU6HULntDH7YIPsL7nEkY8OMqJV3C3/UR5SZT
Vhc7K7fx9ByZFzz1vKM5PUfmzXR+mHxs8we880b01naFL6AGZnAOKoOUMtscP/komy2pW98CzFzG
aIYvqeN2a9X0olM+knQZYi57P7XNRlzLaf7yy6vw+o5x+B9yH7BZZbXk3aRNHvcPvINhuXBq8L5b
hmtZvLDUPzEeWho2BPQ532MrTPahOyUmw8wvDsqUk1yjHyJmZlr9c/vPU3/Z/pfVP6+Vwxgz8+qN
Nd1O9akp/Qdsrv1dGobRU44rNpUpvlwCHJLpzzwvNAsDj6ek8SnDhTbvSude07xKTjSmELwk6/m8
j8t+XvGx39QhXy/mK/77zyghrcPDz24DMDFagHl3H+pVdfIsJpumVRef/bg9+L3wn1NXCfeG46Ub
v3KKz+2xDv34s0xpZ9cYAHbgZeSzoqSQTeNFN9a33h+zq2LVZAIEzdkf7OYTWd3BbrQsY63ZdfMp
a5lbwyMM7lJT+rvKxwUBRSRloj8Eb603RQmqan9qMyYQaYxbbtovnR4naTp6e7BJ2Qv5C+Q/sb9x
IxsvfER+TBoHb1p91zGp/oR3Vdm1TWWs591+C4I6KsInH4HisTbAcngdFWBB5Pp/+fY5+p/fPvAh
PPEM4QhGOHwVOf7L2GaMhCMtFbd6pMWCDgWvrkiNxzdDHa0l7mHGDIUnHprR4VWeM+dJXIugh1qe
RjmIh8BXXgZuWKpKeURuuxefKqHGp7SofqzN+xQnvVIA8Xd/7J/P7RsLjPh83sfhyCqvtDT5H/83
HzfvUyVczaBBuUS3mHA0ohxqerVxRe0gzUf/U21F5DFyc5ueeS0tQ32ZT9UDJkHzqe1I9+fnqbmd
2N9QJE0sDe3F8oZ8rSG0WMGn8HEHKIYyFtkVO/CeW3LTYciBJcCamhgxPb6GNI557fejf56n9OGm
R5Xyfu3HUSp22kGviJd1Mpesu2H8deEWGuxhq9r/sf/j3Ngr1NO8aZn5qe5TbxfGpAdBtv/Xj5v3
wZm+07uk382Xzh887//zstRVH5RY7wBbxhtvTIZHXp7M3R2t+mQNeNzD2um+IEI9j7E/Ed3J0gpD
pcH8HoKoM93qQQvTSeCRPWlRH93NEpCfW+OkD6GYRvRTGt3NepDp2Lyl86Z6+nnm/9V1mP9/+ZSP
n+fzE+at33/CvDUd+/2nz2eaWWLv4wI7YKSFwdkpEH32JulSqW3453nfvPaxABnBAT8xlpbW/zjv
350cTN2W/3wn27/TuQzmTkJAPMJoCEllmvT8fiP3QajoQSWUb2Gk3uqxcu4dO4oIVfOm1AXuaIYE
Xxsmu/cMfUIabX/vd9gvf+5vRzineakP8/lgoN1fzp/30/j8mnifw8p9cOtkRAjqpNrJ+/k1e1+b
9qmjBL4YWhSAAqly4vSlng/Pi/nbNq/NJ/J2xDuPcqNZzDvfP9zRPADXI0ZGJWdQXCZxAarBzY7l
BAxLc6HilxPhat7E9Zrck/T2vgVGwbwJDy1t2Kf5MTTfCDaFUT6Yx6Ss5V2nd8WyDuP0a2lSdYbD
/wY+H2fIzzMs85tnHmTrWHtbkJZVaxaDrI/tQvyX0YD5Oyxr/itOk11dN1XdBfD3x1+xaIbc5hnk
fMNkopGUZ2p0JuaJYU5NvNEJ3pmmlHG8I71AeSxCK7/hoWpT++jJyD/DQmZU+HOz8FT+wVHnvR91
6XHcuz756LxvzLHUT7hA/Z0sVKAf05qY9s1r876Po3nhKduP8+a1LuwetIysjc52mYMYer+hWI8C
cvR/LOYDeeP2TAr/3jefMvKSpRvAASjgPSmZ03UUCH98zHz2fKIbD+7iP98p1r/eKTaTQwPWm2E6
OnP63+8UH62+ovaB+GYCxCWMJNROM1dqXlgy5Js6r9YTG80q/LWoQ3n42FVm/GGSsBXrMTQN3BSx
cYklQFERSIj2jXFBffpjf0im1dodNOCcvx+Yr+oJFqkrPVzXDQTmPTmzE0IrbzFx6Omnsg+1vZmb
8k5OwkYxrU37c8Madu/nxrBf7owmBvPW6k9Q9d0reUHHqivEk4gH5zodw9X7yzE5bRlG95jnoF5z
dIF7Sc7BcV6LuuHHWvJz7ePox5rf2VAKdVlt//PfBrbW7+MRHmOO7VhIzxzVpRxk/AEZDOwAcd6g
Vt/iOhulsbYLd1MFhLfQm7gWYFv289b7Lhun9IJK+LDCa+suk/ft6ez5OGb94dDZ1X7IHIRFaWC2
28HNf/mY+cB8bmiBF4NWCJa5ID4pykflFYLlQ15AFlpQIBkgIC0qXwCpzcq3zit8+BWZelPRSdED
U7xzWagRRf2s3DtWIM4xL8211kXVTaQZ4ZOAYsiWyx6C2MaBVZ0Mz48fHBFUW0MpyJ7syvSrAUaf
4PvhU0jCE5oMlB1aYnnX+Yyksjrq6RFqnPk7O309e6NRT2St8p3tSiD9pvCTzazUmI98nJjrRHEL
EJNLUJ/y3u1J15iqs0bpBje9g14ckv63mff9PAOwRUwb2nsAIV3dm2OQAUPySBiZNud9YWKnm9Jl
7GfPM07/53bGTO1+PnHep7gRPSctkvfzgY/PSueJa6YbC00q9cEoA5qmTnZp/J758LRmIyG5FLDY
jhoN5T/2z2fMB6cr51M/LjKnK6vpyp8fO58x759P06H2zh877/rj8t8/Vrr5f3lnO//yZTd1y3BM
07FMi0e++ONpX5NdHA1x5n2dJBKaZhO/1IwlM3SVaTqqqPQ4b4KuBHlQReMqH5kIotrj8B8nRk5g
28v30+eTCDX88UEfp88fOW/OH+kU5h0ebjK0o3q4hAb0n0Xt0QstjvOesRPDJZ5320XkbfwOYn/C
S11ffBynagtwxU6I/tXC4fJ++MenkKcDGJWk+HU+kZwdeFat0lQnDZktveFpdV6Q+e4dSbGcN1Qc
QqdfTv44bZiOBKrjHrGOhkXBx8273le9JuQFZAtv4xHPg0yRwMmCMfsC20B+nvfNC5PKAo3D6Ryn
s0+FiibeIg3ix76PEwO3/vEJ8z63MN3Df3ncGX9M/m0IvKrB9Iv5P08oHPV/vIvcMTLdola+kPWy
hv7FtFipnHKl5U0PwYc3y8e7xIGwdnHQq/ByCZEnkHMxrWJ9J0BjHH+cP++brxzRRl7arzxJpk/9
+KzfP//9h4aR/ZfNlyAmXeo+nRat/RCoRnl9HzNMAwem4B97fCeNr0V0mizMPX+X+xi+1M1VsA5J
Ize2vueaN7J/oiOqqBIlGUd7rTdv0wUGDcP3C6i4cgGquUTKjOA6xjboaKAYolXezZt+WjaY67V8
N6tpA+/vo3Pl/ePoXHmfj6rTyX9cq8Vq9pSnXbofi/4vb9DTK+rj7H2h+O23sYi1/bxrPog0qN1H
evVXqv0fys5ruXFki7JfhAh4M4/0VpRIUaZeEK0y8N7j62chWVesVt/pG/PQCKQBWyURQOY5+6xd
pY9AHEZMz1WNf0mC2y6lkZSQTivHsK0iOOiDcSoGudlTG5gvjcpFbUNBaun62tuIK53nFRmOsY0P
Zb70L22BszwF7Us0I9JJdPWUdrCQzf1FZ4S845pOXTo1Pri+hK+EoWQOeSbHPlnTWW54eHiYY7y9
D/SRox8h0c3FtHu/+JCmxmbwPkCscJyRJmSxQTZ5xAWAqmQjYjUX5tmjLJnf68Hq3waceVeWMtHP
8nx4c5vsZDZ2d458/388CK2/o2x1i6iYrENqNhSLtI1mfomBNZ1roxYa+4++JNIvz9IeCbWp98aR
ddpTZlD1Nrdq/ZfWTjj+UG4vhG2rTYTgA40gTXFo82cT5+KzaKBKbRZgPd2VaPpKCuUmNJ5Eq3HT
9oKByK+I4hrwBFL+QGxVv8W5sFJfZl0n7UUM6xarilE6rnxSvPP7PE1EsZzGXeJKg1ZkJxZhicNK
OcpjyCvTSgsiyZ9NB1/aRQ23ibSXcdTi7CKC++KQR8mj1wJeEy2XPwFlcBYsNpENCEvzPj9DkINg
ptZ3egjPXpwlZm8/F0N56KY4jejXBwwQHGgJz7Wdf+3XOmSbYImx31Jkz/1fK7kv+NTpb2pauqnJ
pmNDriW++fdHm12Quh0qM/uohs5epK5bbuukeQjxUkLNlPr9EbpdfxRnVOlUW7OsHtjPUcQiJk/N
pJtsjB3tHMuxdXSyINnkjuPvaqlLjnizm0srxUCENwuwgCBI/rKSHiwguOFZOcGR2kj9YSH7naWy
8aASEzwSxE+JcNkDeSVWJMUIZx3L7CF9xKKTelXQWomLwXerRsFPlczmAmesZD5Or577AW/p6mBP
h3sf9d4zGRQ4zGnsWh2Wd/U5a81t6pabBE3wqxb6aBpz3dgasaS91qZ9cFVwrk08dOewdvc8AqOX
3DqBrIkO/CjU0H0e7LEc0Ga09T6rYmUjBkqnJUOkevL6tm0m8fQc55W7vm+0xd783rzvuz/nii4x
w8SGAsftelvl3rC/H8Y2H/ZJnGySpFY3muZh5XAfvbUtn4QVerGtgd7jNJrdAhhncdSmluiqeevs
5bo/ihbPmN/9LUWqWDTJ6Bk++8QUcjjfYJxU644Yb/kRasCWu7o3cesw2X7lg/eeaKk2J3Y57LMh
SV+ViU839Weum20HPwyXROb8dy2riEXBij7pSWo+KXp9Nad+xHRkK9GDr1PJwuRTRX+E61LRK8O+
7Tvzgpt1cK0zxP7ULOmAPaaGiBjpvu1/NuJpmtf+Mc0LUKuiXP/31YImk9L+M1XALcWz0VLRU6ms
HExzIhb/EazttS6lRHHUPhKf+wX0PdX300Gyx3CFIQ6avc8+HRlFO1MJhN/mpHEsH7jzjM8ZYu6X
ppgPDCidAX1oV1ZRX3wJqjsKVAKj0wHvFYzvWIncuwCZybOhUNMNClH9No1KaKxy5Ar7makPU3ll
YRQO9bSODW+wh4ao9IXzXJiSvARHQUZ3auajXm6im/qVZjik5AMpMUPbS5N6BOXUyvpRtCIcgJ89
43ah6EnMduOGofXoOcH3UE7SfWISdG6oA5+JFNgwbUC+9MlTH9iFP+fd+ySDzPUt1/blukazKYRH
6Yjs33tvoiR6qdpWWiqqzytl8NyjOaLrio1IfgeqvZWVxvzx96mRxdtHn6YaRdsugr7v1jb+a2Re
Wv/Bng4FsJqDLEPpoD7vwTSKBD/baUC0OxuBJO/VrVSqUCJFn9MaFKVKUT3XfJiYf1wHUdFaxzY6
gML3oV2O9TeEOPJLaLJMQzKP3n5qlnmnr63IT5eiWalxsNTszl3fJseuP1djkHCi6UnFm4UB28n0
SuXFxyDF1vBBccGL6oZmXAbK+o65qbyJt5joIje3Z38bnCBTWQcv0s/6kJHnFBsyhYKfWa4QS7rv
1O7bMjGqFsSNvuzXJFfOtj3qwp0zujx9asoPdwUedtRLUoaqIq7Nh2qvTQcvySsShpyN+JvxtMOP
6bNLnIlpYoZoigOaY1jjLkIlsu4ou7zGXqsutapZFgRvJo5cWHMO4zHqPPfFGU6+1QZvsmu4+xHQ
AZAVmqqT6AsLb9StaGZ1um9TBSp4Gb67lflXpAzWwjNdUEd+llxrH4573A7fRD/2uv0OB6r/2m/x
iNoFEhxVkQ7tTWBAoilyoiIbKgbuadN7XzPWmxyyg1TJ2tGFsLXi5Ycr1dS8H2Br/G66skHleYGl
gBj1iH2A15+Gy0INj2OwdfNCO4ZOWCy9XsdbYNTsI0pzvM27DgJqOiF2fdPdt0Qmr1ikEmMIined
erd1qMb1qhrl/L1Q9WPAm/1i6z4mUdPl4zTty+VQZxain6WSvgRgeggKiNZ3+YOW5SE8C0vbiT5W
AsqpGhX+DogmhpS6XOgx7spuvOhkNVeYJhTOsCtnc0CycdEHUgnulgSW6DNMhQyGdcUw4G/TUuMt
6tj5zPxccp704YzFU5zNFepEF5GKVtvQGv8iO4U7DRaT9sFtzZvBzvf+/3g/s/+WTDamiAFxOi9L
JyEWgWO28EikTFnRDBP/0C+xTSsB2Nmmbf4N4Xc7T1h/QTECyjjTAoXj7dx0DWOPLaA8RzSIfaIY
uk0QQ7dDaeTrsAviGcnPAtFuGt8C0djBFWub7+ZSbLmAa2OFIFXxUmzIzDb7PRq2SfbkcKsK/YLQ
M4gzik+vpdUE23v/XQrR/WdQzBeaiPs0R+6u4VidMzWdoUcMrhGVH1abjG94tHBPBYlEiKsc3hxo
sTOHGO9D5HS3adJotceEks65WPCwupBXrqEEt/yY6LuvhL5kNO6TvyynvjTvn8x7CivqKSVy/1Ak
i4daAyZBJfyDyEsmQfekSFH3ii0NDH4Kww+OFDkHyRv8yVkueau08iGoCPA3IkCcerV3dnmXzpR8
MuyiuOXSqfKOt/aAINlINtVQki+YmmKaipTpkCstUA53KAhr98nj/buMieu1zXt5d/sya2beb7SE
Pa6YIg719MX3zezadJm8u/ff54rPvN00kpHdPi/MhmBejWCf2KRGZyLRMG8rg+IzxwjP4gDY4duY
6MNetNxOsR/d6E00xDW+5apbrYbQce/78jl9iu3Fvy+xjEk1+OUG0lQAcA4iI20Ky33ZtUQ9BoUu
4utvuNInO+Jy/k3I31f4NkdsPhZGZaQVhYGo+//bsBioc+O9QkO9FxvN2jk14H/OohFRb7pQXduH
4csmFEWrcpTd/nzb5OJI+LPILO/QlraxGRSszNy+NzrYzljAaUWOsyq1qpsibF4Dtj6UTcIfr8fR
ORl6p1jED7VXO9XDnegzp3ABnhPk4txiLVrjoONk4o5omzosOM5DluGdjq5bf8JYbil+qEQl8iDD
EFmK3bKbNf4Tqeq5mXndRcyAPUsCB7D1VjQBVdq7bgr0iKaixZORedCtY32kmF9Hysxq6cHMh+Fh
LGrijIoPFt7DVWnu2zj4LcQQCNlvTm7rG6ppRuq8PH8DI6kFI98rZ9+q2sVIcOfsRdTiUx+inMOp
L8NI8SiJZbsVKQ7vyIBUeuw/Gr5K2mQ6VAX5JdHPpu9RtMZABgYTOnvbjKzHkZIq8eioMm9ctRR2
rZWy8/YNbPWtn7pPddxXRyFZq9UUAK8zwdqmR7o4SIn7FEVWdRSt+wwheRNXfX6GmBF4/YAOHmXP
/bkoHnaqUvnH2v3xpVs0rVb1j4SqROP+yBTPRzHmNj/uD0txVujHtrJL82F6WeV2CJCGXN2OfSNi
mNDoMPXIEMvYcU+8jzKvXjbClwYQ2Sypi+yvIqkfqXhzf5n1R5sOJioIJV9S/K3+qGrlWwqL493D
KnGekvDY5SobanUqXgCtah1DC84hdLtsmyrRkw1JG4OHqU8MpPbF9FkDtrI0bcB7Dxx/q3rre2iu
T+NVhoU134InYLj6988TCAy3HioC70O1Yp0kv432phzbR9Bd1J53JaHFxpAAyk+djoKCc1FAtl6l
nRWA8TSMXS73wcxvaqhylW54C0mOnJVYHPD0KZ/C4RRL9rpAxHa4P/8sfhsr1nuwXcR6oa3OtW9L
S0tBZtkFEZaro/GGPWbz0QQU77QKyR5Dd6qdJWM0WZTkkKhpnYkZWUONdF2W0TFpsLkwXT2fR4Wl
biU746VrO3Aa2Lnuy+kgmvdDWcjgxmJ/e+9qzKhba9jzjS9KWeH4YSGi1fHRUclGPvZksh9tKTTZ
Uo3WGgQ8QCvgqO3KL0x5Lob1aSLEIji6skeCE3MgO4BTrLWasw7jctzBV0MdG1EE2iiUX7W6rs8r
w7VeC8v43o9G+jOP8A92kPHNRm/At6HsPyIJLYXaVO5iICgOpzErL5nkzxxVNZ/iyi4uGX7HSxjV
eCFPg1pQWydXclZiUHR5CuCNmoAkJHZmSHLc7Q3PYIPfTVYSYxdfY4B2R4i36SKnCrxaFZWcLIOE
dIgfk1yRdZMcijgVneIQTcO3Mwp4slmekny5zxFNHrfm2tZ7ifJSam5mvV5CCgzCtz7rnZNbJM6p
nc4KNZAonM0HTC5odlHWb9zSk2bsXqx55FLc3dj98KZS0+r01mveqtDy+ryCcEwBAoX648uYyrB5
DDU8i4MnXRuXmkGJoPMZhnq/V4by231cm5zNu7xXF6JPlau/7KwPWShY3dCvMc8gU+LlVHyAjHZM
lbKsTrYeFGUA+jTpK//LjNyTlRVeEW8a27OzR/xTm+IgohUa3h+taYyVBinnaWamYEP/2ZrGqC+N
fiYEcfdx1oSPDZq52/1WxAT9eyKht+W6EB6nVbt3dQR7bp5g1aVIL4ZdzctypHRXqtqzrKRbGILS
CyW//aHQYmXWTbPCvAPnUvi4n0+jEF6qhV/lqItzJATio9Usjh+VGg7OtPQXh7Zrs3Xphr9/ghBz
03XtRfBbIls79KN6bhKLklDY09BKTVK9SmdXZ3EgXwq/ODOWtQufRAhXyooMmR/UBO+nxd+tMx4g
crUqqVTXC3mFmRJ7MzVKH/OpOt+h8v4U+lvRc+++T/UVI3kUA3g/9NNU+IUUKObURmzwwFGXxMgr
cMJm/LNCXDahlKyEglnFrOurEeOpRYnaSFEVNYGWRMnXnEUiqIBJ5KPFwc6hlP8qe1a5az37j35o
SyHWZtkHeDrtzMtnLsea8ywiLRnO9E7Q5WfRCl3rTWld9xaXUQmCUkNbZDsx2HpYMZOIi9eiGeBq
vA4DS12ITzOpN91ZKha/hu1Wq1bJQkKa+LiPbmkcZJ3MSmkp5qwDvfHBvffUKpF3hQxkb3Jq21dy
kBXHYcpwsZteV6UU/LBibUJ9xs2FMkxp3eCktUGF1J7jEStVMSWMiLagAvkWdxJ/kdZHvKYm7f+I
gQv7zOxvuzHNki1LsTUIY4amfNmNaeg6PXzI428U1c/MtmjwIJeqM1iFaJdXEfVJ5DvOoi+3KoWH
ftysRVMMjHg9f7mql5QN2OpaugBkgRY/t3sHjzBqPD9P0FYkT5rsqUuiUUgCLA0Wgji4iVHgmCT/
NUpStU89C/CYaqnVXp4OYopo6pTB/h65X/zHNeJz+qF8//fFtyLEHX/7fVm8h6j+QQeNLvofv6+q
lCu/S7TuXW3TZJV4SjgTdbuiIlKc5X7Maz2Q63OJp/hW9IHWso431gx5gApKjAZQeOpsMGg8JhiQ
HaIWYLSbeWxGTeX05axVY/XW13+e/f/P69RyVRse6O8pi2kgCJ75OoE1sS0WTU8Po71ITIpmpPfh
H00xep98v7bOQMl8mXxvehV+NeAK3LncK9bBzrLsZA/RBtikfxEH4vWQFR1NWxOApR5vdNKTaWlz
XZWLjzIaJJxh0pqC4lbdAAdLNr6tR+wLNA0sRGv+gExV8df+YeK3NBkahbtc4ZFs5lU+s/s4fQOV
Li0lv1fWopn21rOUWelTqpKMQ533oDla8hbEWbXxpYZSA9EMx3Fmdu5w7MJ2eNHSn2Eypm9dnKZ7
DXdPvtB8NJUGcCcphtyJ0UHHmc1Py2sQyD3bCX4C8WFyEngr8RPcmrrznNlt+tQ4aXGuWuMh8Xws
J40w2DYI6xYlGERSGjlV+EAsZnZUBB/cHO+BnWkXTQ61rRkoPny+sPxmWx9SbfkfXy50G+X137//
qjll+//8/hOiMlULLQg0K1W3hTjqj/j+SClzITmYj5o9a5EXXbH1VeWHABk90IVt4+6lqeTRb4sn
3/P0tWiJfjJrFjT5aVS0qaYh8o4MbNN1erIdzJA9nq9DRLPUBltUHCa22kR5Kgozf8zMZu6V8XAW
XWlGhXIrgXkSTTGgq87FLBsEg9NFFsU5ByjyV9ESh4lTRHEXUZUWyS8WVdQtWSMOtlnjjss+RCrJ
ItOfY+UYHwzECK99gCrBToYrSjpvW4QWBe1ta9STHGqcq7plL8RNfLvlxa0c1Nla18u9R5U1tAQv
WYcOVpI6Sa/bAcP3ye/KiP8Y8Kcp4gprukJMTnPzQ9Fcc547OfVxrdeQnHKiYl9/npViRLRJ9No2
1HDre587CL6niVIvP9Sy+fglDnAv+hexgWCYjajYDqJbUAHuIYNa9QqybAAafJsScypApBcvdL/p
PPtPotXUp1jP7GuiusmTbPkn0k7SiwqAZS/LegBvEeI2RUrB2iTUWnWoU88U4KRnntXhU8UfxI9k
44IDpXEp/C7DOzIs9qIvgWmf1cmwFq7Ekis1E0Wr3TuxaudwBf/TFmf3OTiLsTqbDmz7HnyCzGqr
9FhQTZs4n+AFaN78KmQUQjghznS/gfObOSjNh5x5HqHk+zwjowKsksKR5QFF9kqAmTxIAxXeHU1x
kGvPOKV6/jQpendDaQQTByJyjyVMsi/TwoLq4Vt1nDxSLx9VJWaa04EyboBBw6NoEA0k7Exk+SVr
1HGLuWmiz8SIFUzoFV0hbDtd5fBl2ts1Jn5otc59ZWGM18WPogWXICF/EUxPoxCjVQ4Jtf6rkfoq
lhf/6dNzn7V8bs+TqPWPaTn8EBbOkZnbogXlWbuG0vhHi5zbrVUlqora1/1jTJApCL0Ca8zNcWf4
obwTZ3XXj7cz0UcdpjaTuxiBfhODrTbsfKdliku6zWrSeHY7V3TqFJMwTmeQp9StXQzDtsdy7KDa
LvV40uA+UM4+LiXynucsAYmlp359TQ0wXW5H3gI2+s+Q/eR3ID58nfuaCoAgnOltwKajKssZJeUJ
Bstxc0gKiUp2v/rlmrX9ljrwo/VcSa4ZVWIwYihG+vcH6j8qd22s0mU2jzxUeZgy/EVeFZmun3ZF
ZV39GitD8ert8qaYx10Y70T4upeoVM1Byu/Eq1eMCnafGJUxDrqN3q8Vo6rRbxs1y5/+2/Xi48QF
vorC2ChLddinRY+upfZBA/69fMBskNyzGabC/xbEgmPZHXQ1qPD2a7prXrolxA2zu+ps2hvErlgZ
n3Q9yF9HOxh3vYUhlmgSKZSXtqcNPCQZNT0LKX1RF8cR/N2rYWTzYijidWPUDqbdvrmh9qdYG60K
tHo0MD1mIzjUI2A/BM+XsDOMTeXJxdqrQ+sqtdo5oFRq4xkTtKEvdjLoxXcD4OsiYJl71LVU3fsO
LstOZrYvSWW+iCj359Skgu0oplqtC55kmmo7/WvW5Tg3YI971G3KkhfArZdymDUY8Pgs9prBs48q
KdijVnf2h5qMZ5Ob8kPWip+W35vvWp7AXUnc8ZWqNUoiTbO94tKis+ZRm0scpsOiaAhSyFLdLu3C
109pijEWwmAwsGUur/sGTyGz060N5Dxn59hWstOkrN9aXSfv7aKA2WlSDOgEWbBu+tx6yENDAlCC
A4uKLJgUYNec0zADLBXY9XNVquzl1bQDMTYRqJNeeQssqA9V3uESMo5v/EvK7ywAjtZYWD+NLlnp
TebvPJI2m6Ljn9PqaXwasqF4SvPiow815V3xdHlReUqxiyoKIRXcAER/0tfWukTbtupBOkO7xOI+
tv3nrjn13Nzb0QF7l1MqTaVUFcxJakXfdUjToJ2an0Nhe7PGbPJr4MbeSjUkDfeC1DvanpEAkSu8
16gzXzpnbH5KUbhqGoA6Zhaqm4E9zTzTouYM+FtbaY3c7i3UrDwQvXzVlH5+wV2Xx6WvJR8Q/VdK
XtZ7DO3iuRXl9p7Ev3U7iKbJlpw1iIHZ9jSgYCJTzsSpnIScikm3U2e6XKvHdB/hWfT5MeLMDiBj
WDLcC1VyqkXfyeWDKwfqDjKVuvJQLT4jeEx54ejpT81/78Dffk/ZJ877MpWf1GJMN1Ko2xsdeMgj
YHBuvcIqPiqvnItrMG781ahyds0TPVo1fPX2hkZlNuYCsFgVHIEyF7ATLuzJjqfhJRCrj+mgTasU
0V8240V4YIuuez9ZSRgkzOpclaII8Cm3z/h/9okPEf8HjAPeEpyW5maANzQqe++5ARzzUCf2oypB
uxVdJpaXFcnkkzx12Q4scwMN8loMgl1KkJORDBBNRx2Ix5lr3ZKx1aj6dknN3IMWj/XJrKX6MoGt
vDgijKW0MaYJhrZsp6gWpdPhrFWd6lRoWnNRG++Pac2A0jJxXmEpDpucMF3idKh4VfzED72Bdk0c
RDOJBv5+hoFBomCQK5n3iEMEpbnEK0WX1BnfNNnBxVP0jSY3OjIAYOHTBawy8v2/v0+IM/x9gW5T
MGKj8iS1ys2pKPIXAU6hpcmYhal6Jf9JMmbFszbfdaO9Nom7PRXTi3x0nDVlm79b09i9NY2JmfX0
Wu//NvOf14mZQFshSPzn//B5XRBJ2EyUKU4DrUs6xW060ivOQa5aNJO2OTyIHnEYEEWtpRBX2i8D
lRmzCxCBYnzR5IVTpjs/MqhkmNJ03OBYbJXuRrTEQa8CA+NIEI4KGKgIBaLdzFsHdKufYmCKboka
QJir1hC4u0ALn4IJwyq6xBngyBYEO4jx+wDRrXKVJniwhpgt6cmoPnrTqnVIinxhRlKB7CQ1LuBd
5T3rh2g2JOpHSZz3GRv1n2Ot+tdSabvVkLoKbkCR8aDrmo9i2Ku2edbB7OsBH2i1cbbyJL9EebqO
EjN7NdMOSmhDbFA0IeGD+C+NelX2af46jJiqSsrOxAHnARvIZEFMSkV/n5nc5p2RPXjlclQqJKOV
JG1ZLEDBTiiCXQ/j+JehYgo7RG29JDJtX5tcPUMcTr4nLSmUPqMkBGmQuYk1Mun/ZQbxS6x0Mbxf
U8ijrMa8JqmhJgmUojFfJrmcvPAu+0GhiPtTVd+buqkeYyqL9Y0Lw46tU47BnBUbj12cKbuQSMmS
ogvjTc6lld8byXcMQH/P4KeXd1PR2dIySV9VOdRmP4lYgk+SX0LqzTwu2SurOSIXNKeBZHeYTk0S
OeCL3gG83wEXycIjRBDMaoBmLPpCA3JHp/7yFP2BMHP0UVIXPMOi2n21c6wEWJRGz0MbKAuXf8xj
HDj1KkU6fjR8aNx9jZRlCFp/7/ZGtsnszD4SboxXIeZ7T/zFgDJoJJQHLzGrFWvw8agV2HtlaqZt
PVka3qKed0DeO8TM3fLYU38wE/26W40Lze+ZNj24euw47tPkqMC1eHqCSUPKp9XG72kR1svYZ/zi
1R696vwKgSiU7x64g2Vs2v6hDovyIVYid+5RoPehQB7xAI0HspxhJB45KKMcdVdhf8gPqxavUQZf
1IzM70kc/0wlWGhWUeT/a+lrfKks4FHlKJquKoTTZEOn3I1H2R+xhLoHQBY32XBFreOcS/3F1hoe
vOAydkYLkCyKo+I9AT43M6W6ObVdoT31qgJag/5ojJbt0C186jDmWt5HW7EREc2gMv5silEzq/dF
kD85o42roxIA4QUjd47LCC9voh3vWjI+BUKX69jb3LCKX5WZ/6UNsf0qUeI5TzrcHkj+/KrrSsYk
D//ivMmHb76VniuIQZdy6vcR4y88XRu+tYcidLNTJxN6Fzv6LBrlVTcxgMV+X8QFSHD1x0DNja0Z
Wzqo4wy+XmFo4RpbGlaWFI6Tq7TT8ncw3eqUBWrp9oCjgMcCSe67g2i7XtYdvN5oyEr0QM/+PiCm
mLnJJWIiEMp+mdj9tdbNR6EkFNpDqtzjw9QlUTTw5OdWDGLC7qDtq/LRtupiacnTZkiWcYRxgv5H
HVC5qnrGL8suzqFrS28ABYx5FJbK40ixOs9/hVjc5+Ug3H5fzm/udrk5MezLoD2P2uCdGt3tNlbQ
p6eKsoJZ5pnpW1kGNfZ4ZrKWyip98y3zHWtX4IxA/y8OZbOie3BSewM8AcTPdFE6sPvTVXxDdV+u
X4Nso2tu8uZkubknS1zORbOXhgv1N6dwAgKlpftg4ez07HV1jIGN1i5Ev4dzL6K64lmrh0XqAOqV
43yl1zVLcFbyB8Tjfx7ufbKFpbieldpMTLkPiCZK0W5JzZK1SLtqWPRqEj85BS6bLDdkXpRBuwYY
XBy8Ysi2QK+TXYJyYa9xg260sGlghMDRlL3WRr6M9caQhP05jh13nttpdY3Au856RWneMLeMYNAN
2l+qO+WA8+xnmVer4Qb7N9YQtJ1gpg3uDAvfwJvJGUkY16q/A5y9aC32k79axBRbkTHrK/ICGGc/
yVP+LMNmw53Yh2KMjM5tTJuK4j/HRE7un9c5Uekv2i5Vb9UDjj6ZSGSOvxEKTGpjNYwbfIqzphrp
2rOkld7FOVJXvpHNxZG9Lct47xeVilvfzYJ3YiEKD4o+eoidWNvJoG1WSahaF7skix2AZvkZmnPu
futHqRQYHaupdLaVMVvXLAZ2vQcuyStYbxZqPLwDst4HTlwfKzkCwEckb0bg0/uF5BQEqvZLyuv3
jOTyq9VE+aKwm/GkWRi9j5qabzW30VcRFtZ7SCnBKvYrZa+VSnCU6wLAdO9Hr1oXv8ABaH6iclk1
ke7/NURwO3Jz8B8pjOBJU6T+xitb7cny8TEpBtX4sLpvLJkpN4hTrTsGokzB7PNuP+Unu6leQQyg
CPp9pisDRghGNs7kwTAf265+L3MHjwp7GFYWaNm1Pgmxaly35UZynoe4Kw7UNQVzudaDtyYLkavx
9diIpjPCR6+87ly6df3UZdFFnWY5mRZvsBEDSjM1Cd4R+ZT876nRNbju8WeIcoqR7iKpMRgsMs0B
sfxPsdXQtAsJ5NRJdFn4Bm5KLMDJFWj7OOopuPAsZ63nFU8GOZbwsGya58gEhCyXbfet9vKnkG+H
N8uBbEYRrGt86PaD1nof9ahQ2O8F+hU/jtvCQIq+86B+wVRde81r/DoaqOFL0cRopJlLEnfabZR/
VpfCAP/3dbr5j3efqWkEiFUU/EBh/1HhrXQjJdJmIT13TqqgbdK0+VCM7UkGJL2rutJdUS6ZPeNo
R+pMTawfObpAr+Ymvs8dqGvcDtEDywKmB3n6nBc4z+UTOvNzegKG9/bRMQWugFWnudNHG1M1SQXZ
d34r1E7HBkl9HO9rIr4/y1rZ9eBdv9VVq8+DOkwf9ahUNxn7jo2XKeFkL8waTMq8bwkV2R6LcnFR
C6CRKCg6jRHdhDo9CXIjCZ4tLwQASXbeB3j1HHUkf6cniBj7bA3R+HVsug6Vi/U/sDJI5r5ulKg4
0WAYyKbGfyjQ/776IHzj6sgJrWeN1O4iwmoyx3sbrKU/RmuEYtXeljtqM8Vp2ZCOrKfDbSTVB2cu
Oru4IhM5DvbcSwyUpOZ4FDoXIYcRZ180MV+aXWcM0CNqUwcQrcMGanCg6MmnYVKrsui022avSIV1
wHexXVagNa6gSrCUnn7hSX4AxmD8EBclUsBFVtisZI09v7ioijxuS9/Wrlacs9SPT6qa+z+arsPR
veIuKbxsbg6IYaju+8uqzfENN9JqTi2LcZYH/E0wwDWPdahLG+oP5W0kR/7RQC6w0sdO2jm+/uLj
Vb2MEdkcCNE5e/Sh4UpKJoMaauJ4V3bDTxd5c63zBUGPh96jDa9d5BhLqMO/LyIQHtwuYttafF40
CKVACaqrjNXgdlE4/Z+mbdPt/+SqUvcsuyYpEgRA61Z3kiVWZX7wMtbeXwqg5kOnReFuzEOHxS5R
Rgx88mXV995Gn2KQhSZnM6MYnFsMErzUbNpvXvPYWIAnlpG5KuZb3v6qJp173dT9qiSesrGN0Jq6
IRVnj54evSVW4oJHo1a3qtRXMIbug+gSB9F0knhF4D08fOnXK1WdNzCHwXKfsRcY9rh/lBCKwB6K
s/tB9EUePGtco3hC2S37NvmSRpPgOHbxVptSu5aJnla1U/OgtqZ6FaNDIxuH0rl4ZV9t1STSXqPR
WZGkMy9yb/lPpd9dcGskCaZXzkbBn20hjaq2lPCMW2V5mW464u8Lcdcq9pBunMFubk0xmsB6dZVh
beT1L2PamvUI9VeEcUy6aEqhcizQf2IW/0MbLOlQOYN1FAtcX1kFllwcb2te1TbxrdNbtV0QnGY5
g2nAspND6GmVj7qapRq7TG8BrsA/5KGfXIwx/LN/ZNfXp0ZymeYbTeK86+ohHlD4J+Crr1HjL3Xx
EwVJvmXpby86rZU35mjwB8ClfZbUtX2sIz+7SrW3FPvMIW3ybUJ8eN5FanMZej9f5zY8ZpEodKME
zG+kO4eIX9lrGj7msjK8oD57volg0Hppi1GT5BVrY2uXuI10tDEoWLhhXbxhlfboTbHONsx3ZpIa
710E8V9jXXYqXDwiHKmq1oEH3Rg/MHVmo1X5geeyHlW/Umod3tPsTDAYT6fPE0n62vPnUPp/aTuv
5cZ1LQ0/EauYw62obMuWbHe73Tesjsw58+nnI+Rt+niH2aem5oZFAAugLEsUsdYfQC/gGfAuJisb
60WG3CeKCmBf5hqRRbp1/jhlNSUjNVT8rRjtoEmW+fgdh+tsZK/u8e9Evz9vkFO24tvWyEO012rr
pU2rTZ00yo80b+WVo8TTJeEhCSCgaW+TsHc+pU33JCKqNGTDGiafmiIpcXXJwoOStOVDOyffRISF
8ERhdCN22T7smVlvRGjx9jJkGjlIsfpQgpF9vYnFXW+Z+Pa1VvQpHcI7TU3Ks/jxyWkxoTiLj/E8
trQazX/XepvneXwQ//nX35GtP//+z3AbKj8Khbo/ayFphlRLvjyMT5NzrCSlbw9hCibJcfQOle4I
9fURYoQ4w4yPDRBeI+E6qj0JLFnnbdsM2R/IKfDwyU3clPpgUz2Xn2IrxsWCW9Vu1Jtoa3oZWeEZ
WixAxtGscdOg252VENZCRI1uTO6sny3d+ZzZsXovWthMrrQseooxhjgrZuYduW9Xaz+zjBcY1z8t
gHIXnCmlu3jq8A6HYXY3OlJJDmK4BE1XQ/5rfxoo1b5UZNbALnTjc6S1oRtWyRkLsf4uj2Chh7ad
31WO5e0jpa8PFbvTlD3kZmzL7nFQ5ek2Cduvyuw8PpaZilV0529Nh6pCwW/dT8esVxrv3T5WImlf
es33sUIHLtXTgvfD19a94lTfFL7tmVpYz/qoezvowNnOLIv2EpgFXiuj+pKk2lrUlVCsDtyxz4Oz
FZWXXgqiwzCE5o2XwUURB34+QSjidMxzJjyhmVfV/cZSW0biCd6P8yXIPYQ2Nbm6sa0R8wZeokvK
YNxoxlBig+Dp9xV3J7f3Sntr9yAKVrC2UW1qY+vB9uR7DRjcNwXADN7xyFF7VlGw4Rm3uWw/B0aG
5ZAd5quyrzCfmtpoZ1ay4nIH6J8dE6PBSg+6Hz50+Mov+2DVak9dpju/jU66sCneN1Tn16MFY2HE
TbFpFPzl08DexTomgPlQD3vTlo7elGcbZYTFntTdSgZd/TxlLbZk4OK2udeyA8+ae7UAv1cDOvze
xv3Zptj6i5ITORvLcX0P3X3kgppjAixGsP0I+IMWmI1TB20huR3Q4r+IQ1nKyo0UA+Gbu2JJqtww
tTExnh0semuEf9AXXwa7OJdmVjwBq31SKgfLRVuRP+WS8jn3FetOjYr6NBoV5lsI4xZpFLGF+xXJ
bXYrh/6DA6/74FspPnNVmOu3EgloZzMFZvrSm2SNi1autqIpjea9XbA9NNWuv2vNZlghzZ696BIW
s5XcBjeq056Aadrgn1EREwyawOEMhfCfcRHMnnv9a78YjElikq6ZQ0QbtbGv6Mtn684bP1EZye7L
JPo0W4Dd4fXCN2nqlSN2XR0uGtypgYanO5IkP/nd7S8ptqynYbD2RqIHoYugFgk9HQj6PCjP5lbd
YFnHYoq/U2Mkokch4eCE6JJd2yGKuKsR1uTKG7JuU5BZ/sxjTLsBes/P2tw0NdNxZUdpDxn6zNvQ
wdW1b2oJ+RdTy26up5besk3iict2+7k39vmBslXJDfq7Ao/aY1aP53KMjHs7bXbsPje6o/3Me2TP
5aj53utGd54aHM3V3K62VfgyVdR3I3Y6YxvVv3v9sbet/hNuKc5t6eEFZZUJtIq4hUQScUtHws/b
y/jvrAq+zudUaotzNp9ZunJOuenfiC4x2OV1uut7TPhEE3BTeicp1feYknBeW8ZTFcvdoa9NjODn
poWFIZm3+FskZeYT2sL9Q9riTzq3ihzGZuh37WaQB+l2mg+gyV7PcPrrdl1gflu6lrAl1oFRTGmD
q7/NtMz6BhTv79Ir7ONQ1tHBbj0HSuiQ7kNd8U99GNa7oNLiO0qJ41YrtPJ+sitr46RIe/S9f3b4
Zd7naZ7eoEfcHAO+/vs2zO1bDaXUrTrK0/1QNvnGA/zx0E74ASR6Lz8VyaWqDFAH9pRe0LWO9p1e
VYfId5r7MWxD8l5J9aJ62Uku+abHCdgCJau/RlWruSD10rNG2XUPkEred0UbuyXq/BuFLOoB98cI
KThp/snA48C2NOWbycZClSvzl12kjwrPEC6mgfK5x/kbcZHitw6pLOBe+OJ3vEJcy/OzkYXtvhqb
O5uv0i5W7X43GGBlZMsmt2AG6rNs1N9VM41+Z+YJlCYCC3yZzya15xcr0Aq37JT6AbmXdlsmTX47
m3s5ETVBz5fqMwyjdjbsib+X+eAGeZX8kgO2WU7GM4lp69kWemF+M02acVLBkawDp1e+6P14Igdi
U6h0FG7Z21o2S3ztjGnT23J5JE1pYZzc/4JbwY2Sqj074tq8pHUb3Wihj5Jf2o13eJ6yfTGM75FS
+NAymnGvBJhfmT6PSEgWXdox8384wORWSpaOD2Oq9yDMK3lbZV37THqCAgkR4fzgbJd5elF7rJba
od7jApEcrMkxD8oU5bf8L+PdKDfmvaOXzjrsZ7mqIXL2oxqOt1kBHH8IHe/J0PX6jGvNMYaZ2mv9
Sisp9/pDk5xCBPjwQayajQB3+byXa7PHWklAv1qEzUGK2A2iVkC/6tZetWiaPslylz3IXk7KtDFu
jKpLXE3v+kPbKv4GQ43sBSLGL6ouw7l0oHbkWvATXxbQGzF2Hp1UuKFKHnZ0ZPPQhd24G7CQefDV
HoP3vK1/mE6FmGer/JIoWZRyaH0qZeylFCV+sceqWOeZ5pzT+QDBvl+pER9Uz5RUaUUiSFlPlVVs
Aq9yziLQcUx9Z0d4dy59KLvBbzG4scyriLDEGMyzfV37ulhiKjsfVEPXT8+j5AcbOy+yk+STAIQz
yPNzpyW3TuR8tWLNOYUa++ugfpw0LXTVSUWw1oHlXuGF7NjKqYCg4k7oawM9QRTfSWr1kHXJiGEk
B0yYxzTbsjkO9wU7hbVutuozcqfftGoYflOfm0Aqz+6z0adKwtmxbpx805P75naZ+NNRSrhR65Jx
GbiP7OVRitZJaeIbFPnW3oulDJHGjO+rknwBCJOsJxvjEE3GTBh30NpNNRw5IlMb0AOK860tj9Zt
Xra4p1CSezRyK92LvuWgYJz8GlLbKnk1C/gXTyMoEtb1s1339Sqz9PBzh6g7jtyGdo6dgC0qWAjw
3Du8X6EIQEgA34MQZK+WPYYzzamvNLaAZKgeU+pMK0jZw0H0KalmrrqpgVQs2edIC61f1KJwQXAb
z7cffI2n5FCVv8kSJmggT6ejLgEwWnloJ4fjnJoopZ4HwfiLVIfJSy8HANaBA83AZZsEeHAEld4h
c6aZbjzY1cYEQ48VGQVJPw1v5WLIDqFwIS1kaY1Jh0ppz/EeRqt/8E3/BDcaA2dcjkiwxO0OI5f8
Qj4NSjKm9vDYGmjjJk9NUGqrT2Y+RqeBvAapkKb6FBcYdjqx/sTnx3yaRtg80MH/YIhbs1rMQgUr
2cWtSwyzNoIgLgaisvbumuKHaJhBIG9yq4/XllVN5xhprJWmNAPMBG06X/tQ+9ipiQ32Yg4RA+wW
0EiR0IChp+ij2JWNjAfgWTVtcKzytm2T1zO8d+INspEGMl993VCHJeZ6yp2Iz1Uid1sk89FFNJCc
lGSo3anieFiXceBj4BxamFYa2iInozL5AUijS1NKMV9/bos8wVoXZRoQR+GdORiVYV1EX2PnRzWu
p30e2SoCUzC7WvyOFG9ADU7O0FQpxzuqTtpZHkcDN+3Av2DZV+1Ga0z2ElvLUvUn2GjjnEK4B8G6
7gxZ52ca5KZTqHBxIv2lg9R3CrqfOMtTaG3HYuvYJG6LMLaOtVfzLDafKTHyOddO0RaHBhuochi3
WKA1G9KmlCgKmJC9lLx42Ip+xUxgVkSRms/c7xW3iTz/ESxKuNGjyrs3ZT4UYfyNzRUF+LYCvN8a
/LTMTXHoHRVUreGQHYDXxpA6WCbGWGvMNNWzVj+Eeg2xUTaRXvF4g5FEQDlZdqrk4JlqD39DkULs
asgH6LGRrMNJ0i7iUM62qTxttVvFl1/7qgZ/sWpQy8OQVPo1rleUOwp6JkbnhrMt0B5et5aiH5uQ
TIuDhvWTEpj1Q1/3KxkR3Cfd6jZOLEuX+UHda2vlWQOxekuCwLs2jSJN3WjssQpWi6hCaxcHjAL5
/x0STAm12PyH7UU5zgF9j6cWmea+0YeLgZKGOzoJBkWOZ9/ElfQ5wEjqoYchqbdV/YQnYvWUg0Yq
tEa5K3ypenK03nA7NKq5w9LEhcXbKR2pGa/x7owcUBXULe8ui8yfyjRFz34aVYcQN6J16fjxswlb
ZqP3dbgXozAi0O4M9AL0CqPYTKByG0uPsq3LD/x+AGOhe7A6eItBbq5MNpo3ljQBGOwMbW9oNQZs
nmzCmIprBJtAj8EDNz+lpBLwr7DlNXl9RkdZ2RU5P+9SbBmkWAL0O4GJbsRc1en8XaEU7eY6twV0
xq89eb45mCe8eptPIOPFaNyR+9PHqbw2gWnxgzUO8lYEZ31CfRMLsusoXlPZpmpJjF3nDoO3tiho
70Sw1jXqugps7zqamHWLvkVa7kWwHOLEV3aUhMSfEE+B5FJhjXeY8ewNy+nuO6Tvt2k4Fbd2fAP6
JHyScJRU5P5JUqzuKa2Gz7ConFOuZ8O+7CBvStrQ37cNEnRh58AdkkLz2tco38oJPbVrV4dYwZ1O
sdmTC3RuI3bMAM2Do93b/b1YI6tmXzgzC3d2NriplfU84oXWGvh0cuP7EL9hvf3ISE59K4pAXYHy
MO5TPLj34WAfmwZnPszTP7Vy7D/DR1aP+FqgeO0MPkavTbMl1z5uxSjggdqlRugcxWiuV4/YB3dn
P7S1z+23ukz9vRrk8rrojQrFELNa1/BWd3VEkRNPC2SQcDjvjA1uWX+cJvOprqSl6r4LeHeqpwpe
cCPpA9948CBhfjb58x4dHRjv4PifNT5tFy/B3WFuSUav3+Mf+iBa0ZQhgZr1P0Sr4o+Gvh2WlFvL
4PNUoR1kD9ToxKpRM2lbD2TKOjIl7X705NeDLh0sqffvl24e+PEA9fxPImjpT2YLwGCkUvxhIPcj
ebbSGndLsAghH8FeBx2z/u1yXseG0agU5RN8+G3YN+OLPZneemoANY9KJp9klXQX2Om1jdYL/PcK
C8TZBUUc8FV6PUs0w+brPbtuW/ifiFHl7SzJU2czdBBKPgyIYDHat5L/bhSyD/YrZl+TlSD3el21
ru1VUk8A91pIxSRYxik7Ihf2eoh4VDgm80GcLQNL3DLwIe5fhCzLTwDi8YCdL7zME80lZrnSvwj5
sNQy929f5d9ebXkFS8iH5Wt/BuZ9GP5wpWWZ5cV8WGYJ+e/ej79d5p+vJKaJV6l0I9aaQfiw/Ami
f2n+7SX+NmQZ+PBG/PdLLX/Gh6WWN+y/utqHV/Bfzf3n9+Vvl/rnV4q8Q8XToZa7CITwaBfOX0Nx
+If2uyFKUczKEvt11rXd6jHW2/NS1/Z1wrtpf3kF0SmWej9L9P5l/HLVJUam7jxtlpH3K/1fr89m
hq13r0c8nS9XvK56vc5y3fe9/9frXq/4/i8RV8eX8WyUfYdb9h/v/vKqPvQtzY8v9G+niIF3L31Z
Qowk80U/9ImBf9H3L0L++6XA1LfrEYeflR6N9V07BFjmgoh3RTPoZskAPatB7jAKRstw5dL21pJd
5+ouqTH1qyuHJ8p5WAQO42xeD3jlFpI6Rp45nk1rMex3G13HsRTMLww60dVNTnJTOjwFFmqh7tRR
s9Y6RSUX3p9LmQHo5WzXdjVzE75uws0Nzh6SnuLUGKZYchePN9V6nbh0LVZwHpa5qBzXyTcvrKWD
juSzm6VpvKMmRT5KTvMHUJl7vcyaO8SWsgeJ7Mut4TRnMSaiSr65W8eshjW08OxBhKm4iK4Cki1H
EaJ6Mo9IGY+mrCoCkiIHw6VHympZ6F9eXbW7s2WoHknUv7iyM6K8pHrf/UwjA5fZ/WkCiTXi/43h
mWhjNhm4Q+K8Di8D+luIqUuE5AMhef86TcwVBxHnvK1ilHGwzXXIu0oBo0WrIqoA4lQcyBIiUrq0
3wXFtn0CfTnu3s0BefpH+LtexBUT2x00uUemDw1/XN7Mu04JrTtxluBd0XVZe/rQzwNRuOb5lM/Q
hwlDE9x2sY9awx9riAhxKNjeogJldrulT5wFidXtoUH++tAvFilq+6YqJvMoBkWXlfTbVB77Q6n0
BphJ6oQYORm8RZi/m5Vz7ReDol+cLQfgdeaNaE5CAE+c2hRTvCp6nSum1XrorUOtavA8S4ctEIDO
DaNJdVbo69XnVamQJMHUSOJTC4SatJ05bCMnb869LzfnSimso9XZT6Jr6Ud+68lIG5u9BqHikAJH
3pq637njPFP0Xa8hVlo6xXVsyx+v1xEDcjF9SfOq3gmarjhDB+ryytf9QN1FhM8pVtex67ng7Ar2
LrKwoB2atYMuZ0AN9yg3mpaga16m9VEqJZNzT5Kr/zhvFK2SXRHuNVU33DSKiiVy3aXYfWuv3OlY
ah2b7Abs6OWgFTVinWTzRde7kI/MazHuRzZ07HehmuT1YrogYiNfsArR+cc4jZy1rkGUxpnXvAlm
UAQOkfLXNEcdaHbSWCICU1EQDe5TVz18AP3EKeDzrei0ZrdQ+K8GCZB1/oYNQtPoJjN9KkdzBpBv
ykNIFRXhSmTxxAFB9hRfuaa7iuahownDeY5rqIZd44Ba9BtUT2qk44r6MisUbMOmitYBUu+BC1Iw
Aw6SRuvec6pL0Y/VRfQpc18LqRvLIXK0W9EWwx/WGeTovm49/9CZdX/byUZ36/RUiFeiHaFCf2Or
d3mbD9n6OkDyCTzAYLXfA8xtKNyrHfrLfrFeVmiz6HWtD33BvJ6n3n3oNuVQ2knqcGnt+NUq9N3v
yquLaOVNLjkE5d0vzPVnhxLgzTVGtN/NvP7I9F4ouz6gJxeGH/q4EhXTNAmfe0/Jd9lsNicOydvZ
KEzllrYY7vr4OuNDv2iyg+52IP+/1H1rTysSn7CmHEjMqR5Kp+WQefVrU/ebVQtM5FYMiv7r3A42
jutP1bRZppFV99ZdUSruVe1Wh3AIDapHDFDXwhAQsFJuJKt+0cY29Y9NZvW3WZSxMQ3r8hBNSXmI
tcSWH3qD3IE82JkrYqo5MBaMhNEBGd1SdSMPeSe67EDNXR5Ge+RBakVOXUc10SserGnPz5xyD5lV
vRdnKT6g6hS2p6VfxbrtNlUNtIsIdWRAtStlKIydxcuG4kfnciCtx18C6nsdSs5cGZiHQ91BqvLt
aqKvni855BIlGa62vICgyurbrtavV3vXnyUl6Bh88fpJPUxJWO7IU8uPTpsiVCl55k8VO4+gTfvv
dpP1bgWp/+y9xYaaNX2I7a0vFZdJSvSUfYUSQFsjjpY4NemkzN9r6DX11+HSDMlIgnR47cshVuVD
icPOPOM6WazTB3NSrwzsVT2PVOiYKWuxojkEexHyccq8NtTaENV3ZojR3CjXiWpZg3kPZj3b2DVC
w/zrzJ9mAE9EictvgRmh62HUyX1ZxXj/Yma4NeC5PIlYIdfyn7FyNxmUaYA+SGolrSyFnyTBGahx
PYAME9OcYcSyhq6aGBVsAzFq2QAdxKiYm7fUIWVH053K9VjH1amTr6rZ5YB8PRn4EvzU0hSj5exE
JUbTHFeZSgfQVCuo/DrtSveS+h6hEhg889kysPQF8ygIDmVnRrAVRJw49KgxXwfgbvycqPBNfU8R
dZkgLvFhJXGJEbUTFKFZWAQv107mFwX6qj6VwJo0Sy825ggcLzSH6AUeFHYw8ovPG0CxMERquG+V
l9JQAFkV4+OY9/DzpDihEu4rL1YmWxQ/Ze/kJ5OMASIf2Hm6WDVrsuowkO/9d6t6g4o2hiTh78PD
48HobWOneB3MbPBZK/TDuttQDf3noJgOfkm2v7Gj6Skvc3eYhdHgz+V3aottlD9HQVrk2dnEY0aM
OrFa8qewpBgVS8LK62/FaKjL75bMxoxCMWvYTf6TkkJChcHJQdBb7YOM4PihtQNzi9mV+Vmawjvx
O7xEJAA/D0VoGdugNhBd1lGn6lfVZJQ78Zw8RaF2o1uZ++FZGVIlT+CTLGs3RvQ6+tonRsK6ejcy
Dvz8rK6P6hR89lpeP8azfaOWJKjo6PWxkXupv3trUhT1T+IwZdYBcnRxMiX87Fgo39eKHT6IgwPA
o4jB4okW2hbqqdSbG63TMYBJx3TYpW3fcZNlwsT3/8FKk8ad/bd2OVJ0mMQ08rFoWuskQkbV6+9M
e9otE1RzivfcQWHViwmenBtug3z6NeZ63Sm+L/I8uC6iIe94H4wUPsWrsIDhY9vuGSsRKw6gppM1
2KZ+q8/LT5JduAOuCI9SspYjjFPytu4fR79S3bDH+Fb0DSBub0FF/XRmvVfRVeY6UkGpfLLmrh50
+jauTJ4i52bBpu9BM76IMRGuR/BInRTKTiN7+nFMvRe0Q/obx/f7m9EbQKGLU3Hg9i5J+Fq8BXyM
Kt9GRIxoennjlyvRRuos3KjG1F3XXGLSPBo9d5kt1jWq8fV1XJcQ7SK1nuS+8ncfQsxa5hfVdz4F
RoWTSuvoR7uTQrCDk8ypOCxtMS4ixbCFVNZrpGibS+R1SIRSkBhdxUdnRASJNcTZckm8CSTN/cur
iUj2qAGqgyATZbUe7i0EBtfRoMQb0eycgL5OG+47e7JWPRoU2w8DXp/8DKi3HD7258MxKFLlpsqq
xMROhUUG+1Edi/7OV/0GcFJqbR12lhdE7auVV039QTTFIW7tB1nvolvRKqNIubTGsM4wELrP55aj
+/4FYuYypUSF49S2xt4b6yl0nbZBZcBJvynQv0MXjZeJr4iK2J+YPl940IN+W4cpOKWycoH39JfK
koNHiADgKr1HcdAiswFBZHjHZO6za4Cq0yRh7jI3qda395mvHkvdeZ2gdkAYDIwERRdUtHRjTR2y
sXM82Nvstsut30s81EDgXSbudnNA2ZWj63fBuBfNqSlawGhm6IqmZCfaQ1Z8TuPk9WqoIpWkL03r
oCVNDOom10ja2LNvGVqiEX9Z5K+RWMexbO4LcwMQ8dLWDxpEObT6CfDmABElmuKghWYEjib31x8G
libeLfo2MEwwgp81xcYnZ9R8rFJsik0DOvYGwMd109fTlio80vV2GFzk0F5FY5H+aVTM1bHkEbGJ
ZvuPYj7k/o/zRUSAOO01YrnC2/XF4LIGoGC0fAGhO0j9b40ADa+4wkJvZULeOdlSs4GZ4SMkYPQ/
qibyj9GMsV6J6NYMLXcMtOEsDg2qqafCq5G1b8ZzZkLySCMv3YnXhMQ0lgxGdXtt2ZTRaskYVrF4
O95GxatL/2I0ISX2bm47z+3nty6TY2NPrdqH4ZRAvYmL6ghcEG0pALAPQ+Am4Vzwn3tyOXKO5pD9
FkPXoMprN0lph5tljt/nyWrs/Nd1xABixv+P6yzXHv7319N2k+xqBgplZWJot3mt7rpINQ6Np/G8
lXSddjuWLMOjV6LdJqYWHQcowNhCareiqxej1xgRXkLK2SiNA5dkniIixdqiKQ24R6xLH8GnJi7H
jegUw9crivABEtIG8lW1Cu0wfr1LFyM4n1Wha+MeT4wN7neh7pLU0I9hmRpAt7nnNz4/eVhM0HbE
/V2Mk8sZ7U1RNs3+9bnGG8IDWT7pji+If2+3ib0d8kZD6/iPPnkewP8OZk6lXvszlHcwS55DsCX/
0qlGcRDzRZeYoPDxWfNJQRZlni8G+i61b011lLZROsDn6ItbsBLl7aQYxe1fNcWACBlRtTarCWrt
/x4rVkpC/5tloohWmY+FpEmuONMBrVzPsrmvSCTM/95G/zkOP1gJVDDJTDvZfNDGEk0VGK+UhQBm
5+c40SUOVdD572y4E6AFiach25b6J8XyIZ9RX9b1FIzzoGsAmKNHbe720jY+juylXdE0Sqj3aCRJ
AJin/FlVSMKTBbJOYpQn+usaE88058gKHn3ISs8cYr62Os8xOFyYKX5vu7ywHmrPxE1yaUIOOXQ+
giY7qXauoz5iZZfI1I1bJMKH84RMijFq7Q0iaOPZ0znUoYQKdhmqa6sruHkNkRnfTvbrBDFLHGwt
uU4VLTF/MOJoYwGlWRd2mZDrbMddroTapYBotWkL8mS6YWCpN/d5kt64RW7W1xAxMLLACmW27Fio
46/WN5QjqWHtgqjpUY4C+aS0jR26+fMIV+zSzENj20gnxRz2jWY5IUba6XiMJfX3NVKHrAU6Xc9d
cc3lxSQ+Wt8RsJgCDPuN6E8ap3FLLD5216WWFyOGxQuMrOT6Qpbl8mfFia1DFqk+ggls7LR5P2mH
UrcH6g9vS2JLv1o6lXECdyv2iyIczDeRiNZfY5YlloGlb1kGt59oNfE9xet++EwK7RlCpfTU5KOx
y1u92DdplTyh5PddBfj44z8DhhDDi8onLSOkgEYZnoyGkJcQA5QDU1ubZfq+qc9NESxGRfDSFKMf
5uYm8PQGjLXbt4Z2SmPwQINnfwHfqnhHX0EuHRIPKl9VIY2kaSL9RG5XO4noemjWcaX1N3nzO8kN
/Rgg8XQDk5R/VSnhUwkzNK8QEaMXH/PhhpSQGB3nEHEmDlUNSeo68rFtho12NLsfWJqZ8KLnOLGc
aJNEaqFCl8do9JFr9+MuhQbNQZuUQNoPJQn7id8RtzPKzP6dJHp6Axq4IPUZpulNDSLKjS1PccWk
2k6cTdi2Ic9WmSXpJ7yaYa33IwzA2SF9bqIaNd47gddiQu68jhpyV10mrAFOEPCe2XXmX9o0mlZK
HnrPbQscSeny8dkrQ2PlNHX27FnYDua57+CiUEsryYCz22owmigbOEcFd9orT1uPIu/aVITUA2o1
75rLqODV/du5SeKHrtWzJW9m9qfWAo/RqlDhWcGxTuasdkL5DBT7SM3wpvfLjegbgFxO6+vwPCXt
cmVTzSvoELo2jqJWG7uSij3yKfYmhrb7osbR5xqKwUXuSvW+T8tkJfqztNPXqQyM3JlBvdCfeTRT
vnhT2Rx5A2qcStL4BXZbvap9x7sDCzg9FFJzEf2+mpbbxNMNEmNcJKybbasDJ2rQ2XwOv2pBNPzs
Jx+7Am5rl65opj3uJ+Ve1lP/ge0gGHozM3+GX9UG/RMRibzZeDEjZGFen6zRm4T5hKfjGgmLBA7U
m/286IRqkGzG0UpOoPGs+6yUJFfyDX7N3s78jFSp6AvfzpbR61k05Kc2Qxwr9M1LwNPrgc+idicO
kNj1OyPycG3EOXD1YUA0x8i7FEVqH0TsEoHOO5kwA8xpl/gPiPtlj0qVRBtPBvaf1xDHIqkoXKOz
kh/NELmTPg5ffdzFNlMVv4+o5xLJP0YInagkCt00DHAT9SUIHxlSmzvUbVK+RZIc3HvzhqMOHGtt
yGiCXU2UA7E5seZtiBj3fPgNUmjcOGiGtmtnHhCjTmLzpUmq0ygVFaSQeU/zbtq8NjXg4aauTs1s
tat2JHy10ikeRoCJh96W1O0wFdJnMljXCA3SzyodER4yIyhRGfVhZdZbxwX8G6Vn5QZl3eYBHcXx
Du3zvZbxsl05H/OtMar9WsSKgyYn35CwU25Eq2zDCU5lt0fPvT6zuXS7qaIs6WHmJoxym5o8XK6R
HZnqZvxkqdlaUKCRR2U7jJ3KWrCcbdVSVrZpyicIim4SKJ30GHrjuEF1PzdhyiCLKw6BKctHyZgP
YM1T7iKcgq3VVSgF7feUeyOVgnlEhM+c9r87zXxMICvosPBey3G4hPP9GrEvgxpOYrCth7iQ/Zq8
Jtsulp4TuFvc/Uq8AkdrL/o/un6KkCzShptkDPTVhArHWgSKgWUpcebH9S56W+pDWGzfS46S1uEO
yRU1WjepsW4aMzsbRcJGU4+jXaU2ybpWQ3aacgJxvpXxGdWr732ROlu1kyesCPCnFt7Voq9xuskd
pKG+iIG/7ZPnuTD8oKYuMWJKUtW9246DshaFx0Ug+lq2fFfHDHAv2np9/0lULa/DV+3oP59fy5u6
hiXdVXO6zVtz2+XtJztcI365MtQhOfVj1wWbWILqaWV/asYzyzjrydAlXbMTrbfQZuYiV/PhrV+s
KFqiX0S8xYt+fTZIeosXlxShzlezRICpQByTXTKHvPDMTd1V02rpE2ezfuZJzR1kbEWMYaNLCF//
dV5j95CCRGQfl/5p6GNrk5fx+5hlxQbhtR3VqJ84H5jHsjTuru+HaKJ6BS2aN2D5i6iyXcNEl51Z
VAHepl6bYuRDHxnfb55flStF7eVN3XBnE+oCRa39BFDf3ftAi8GwKiuhQVD7ZXqr6+iEiigxyfI7
1BdmKfM/T2rq+PRaKlFCBadvPYPuVsQjHlLYM6/iwhxOou1jj7PtRkqJok+aY94HwrrecLeyrrPF
MDlhhcoi+Tew1xrCQ9EvncrbQcpG7SwOU9NZa6uv/c3SV0Gvo4Qo+6s0k3W2xVi197NxmDiQrUZv
tSLnnQ0eCo6zcVhgxhpm1F9FwLvutlO2yNmmruhb1iAnB+6ptqzrGmLAzBTnpPo8as6Xat+uBwoo
2U6T3n8c4JnjB6XX7rAsXjp8DQq95cPnqHsUlJCEmU1bETWsLpqaw7O29Ps6w4Uec8jqMgeILhEg
DpH1vkuEzhMBKxvXif+51rL8f6415s0XJ4yUo60GK8s0Xl1kIiXH8V7x2ldfmyZHFEmdHP3Qyknz
0HWpc+7SYM5R4SXT+/irejLR1zaJK2rxmfIabUHHOedsZT5GL9cTM+R5fdE36oNzHlhftNpCeQ7T
4HmIQ+sy9DzulbH2P6x9WZOcutLtLyICxPxaY9fc3dWD3S+Evbc3Yh4ECPHr71LS7mp7+5wTN+J7
IVBmSpTbVYAyV67FdzSk1p1w8g/oQhMn6uEp0jB+SK0DDSiIg5kevYzOU6L7fsiO6GibDUBNtS6a
wZY9pPNWlsAvh2ZQDDqQ3y91W0pfykcSF7Lb+DBWV/GHqEWfn17DROfVUeIyRagrW2ZUbmKTA2QB
nP49L4ZzO+XqQCY61GB12kIPm4HMEWHIPAJpkSLOdAEeyAy/2Tejk/pQEobs9h1tJTJ6xNEpHcDh
GK06y7IWtE0hG21L6Oxmu834zUYLOKj6Lcyg6tccDaCADIEv7BNpGJpF/V1r5lBi0HRiaHd9Jwyr
VLt2XQaKzAHighsD/ZObVhdIp6wuNmgzyDaNrqbevCpmf40WEDQo6SVL9Cn5699g8jQkb42S4+y9
weQJTo8qLZ/n/uaYl9LebMI3GdqGyG6hiwiaRi9TDaauyAKjfzBY7kvUszcIMpUXcvYdW4Akjz01
RRs+Ksa3ZOYFhPhsiT7ckSXey1iZYleadbYirxsLYx2HKepo+gIRtI/nC8xLjv5vF0Ax8dMFkkAE
G1CZAvWKNpfu6PJsiSHSLjQsXAD6lMWWeTbsQeAZHPtIJSvhJsn3Bo0cEwP/KYTgnI1klQdSiyp7
Ho32gQIAoPRBdhHbl9tMyAPy742FTXAYOV/yqXA3EHfB18oFa30+FuCH0ZiVQYNdbgeylRBeAe9t
ub3Zw6SVmwZASeS5IA7221QaGgSm1HPRpwu9qI+F1WOa4Mvk9nFbL3qtT0EHr+qRqKLTNgUEq9OH
m5tsaor5apJIBJHj9yXmdeoWhWJkoVc2a73j7SD7QeyHGtClD3sMNNLRHkG0t/p5ipbDYRKfYqou
GbdZF34f4rE6gyuZnVpjQwNQQ0Pm2cPr+Gxvii3ZyUJnnZ4jM8FOeLe5mWMISoLTDkXWXxb9tN7N
/suiMQSxhlIkgb9k6JzSewragLhR4G3HMXubtyhUONGH3/YfaBT+AtEv4Gm1E/gytknSEdniX2N9
vVrDk7d5B0TeeT8zNHIFQFNwSO2iQUqnbK8iRwOfaUxoRikaHzzCjf+kPHSmg7DmH0jYBc8W7p/I
4VnRcUrb9sBsACGhX2Rf8TeXC2505t9GdyGdLz3Hbdj7nMgyoqOIE0hzZ5VaW1ItVVFhV4yM9luH
+/NiAInLpRUD6DzMGLsvXkxvwgf3A/gi1TIX4HL0papWqKikF0CPx50XKGPLfFE9BFbYYOeDPiw7
BN2yJg9TibwfB8G+/DbJ6loDbKtO9dC14D0IFPN3jgxVAdUJvECiP6j1N5lb2i9ZO55zFeR/ZXaG
Tkq8vT2CX7NFjykiuGHaL60czpQ/+1PExxr/MQJNbMGyRBfwKuizZ/BSFPcEdOjXJqpbL64SLRrA
+BMBKipuevsRHFszzKGobUA9oYaxsUewV/Xg293Wdjksq8qB2rZGQqRlMi9K87sVLaqAlqRFCUOB
xk5/XrS3VL9OIVoCaDFeU0xf3sdmUx6hbYAdCMTJ5iGJ1BNvrAUTcidgWNGvO2TXpjY1yyMt8bEO
mSDoufRTw8KfGfT9HkCPaLwCyUd8nDyWXYQW0us5L//qORBTXRi+qcmMVjk2WnOE25nDggOkEwJp
t/FEigaqj3wq6ADEpapzCw7IyCnKn96MLniwIXNpYOtCs1G0aRYMnA/6gRx7q2qckF5TRXEpanCJ
kq5536QjAFX/drSegb2EdsTIqM0zsiHEt1g74rR2jswGD/FpRKqqqIQpru/5HWn7xWZEgZr07lbR
oMxvXfYKpdDiL2T6zGUSqulsAd90RAM7KMLeA8ohWbe5ATyfkQZb1fUb1+z8g6ci118hXZJtShAp
AmUEjXlyJwbzDwn+PaAfgl5ljta7Xc7QxE7/MsCs1zbQ/6/9CKaPmx3cOGsnz/jrH+I9bWdJWAHZ
KMBFVoHeI89a/Ep1TpLGZhC3C5SNXQjaIXcR1ta4cLyig2RsY78KVF7aDklIJAfOvO3rBbFsgmcF
lFYG+A5p6HjOf5/UWA7AeaU6IUlVgf5WHwzwVAJeCP2Mbvpp044UMmVQhJGAPZneWoHduLaC5pgK
pR64PpSjuxZ1BXZ3PaIDAP9OIvDSqS1h0ZuXHrViGoHSEXwcQPZBEjk+3Ezp2BYHOZhfyUQHrw+r
XWCybp4pkpbvytb9AYme/gDuT8gY9WM2QBy06pcgQndRY5I18u3aSB6KpLM5nMZOXPwoc9MEXiYb
j9gyWetmGuSCsJaWRPcN3svhoTHF0BkdwJIG3oLseDODvhcAzrrv3ye0AhLbzWReMuZDysjoQh/3
ZIPhL9e30Vo1cbBKM1s9iYEjj+qGD8wElouPNdhDPcs4kHOSpomGSgitkzcA/dMdRKujJXkDPGpO
nvK/obNYPbnggr5CDqBq27ZfVq1xaSS4xSiyctGd3ajS3NE6rMVPR7hSrcnLRC/3FvpdwYaJTwQc
R3qfsnpPy1IEkJAg7DOaRxolJYgoseVsjrQaclY9SOwbBRotD3qjDvTwXGvANmzi7DlCMysKHglo
oqBEeifxRd7ZoNE9oSsbt+Y2rp8akGMsTAlltgp/tAgJnxhyQWJlxul418clABc6p4rttLVMEt6A
FQ/DglXcXgDNkJ3wUAJfS+2g2cZw/FXapdYyj4pfArkPEYCoKTZm2UAFWJfgDF2Ci3RpLkcOKBzG
7kwmcnoCBDZm6MgNRZDD60HkRPPJdlvEcntgdIv+THZTGBKSNNDMQr++dWz7pryrefQQTYYD6i+i
tIoLBiIrCxypU5T+VeBZDnIV7eEixCm0YLKNB+3gBRnB3YxwOp1DQV1ZrvseZSnIU6/C8JVXnbrc
UgDKcNAWECXGHSUOyJEIZ4QQtmhXuMHa9+TImUDNu7JeQZCR7/2qKnHjC9nWKfrwXHfQNSjcBIIK
0TQtzdZPXzsZVAt/KqJvTdCcpURCfjFObzU2fPirVh06SIbmR+YUL67MyrfewH8t+pfVM/YDxYqX
uXjohwoJAce1TgEfpzsV+/2+MUMJVV72rytXo/P5yq6+ssHrc60q5Fmq/A1F+89XHvrsJa0Lc5mW
znCZknIDEjOwcU+OsXUqZXyzJb7nYZ8xkGG3wRoU/+ERPf/DHnV0a2vL1LzPQGi29EVTf3FF/6pB
25j/D6iNUOmcsm+GZZiv8eBnK4Yf/X2cR8YW/dvpPslScRq7dFq74VQ9+TwCYTR3rO8Q0nj/GBY+
hhHF8ffeRhLwt4+hpvBfHyNxguqXj9HixeZk4z152Y/4PTcS8hUoQhRPoIKtHuwOtxU9ckITB2D5
Sl+VZzLhbUusQmH3WxrSdD4Bq0TDzh7n6ejr9sVST0VjAHrMQXTsT06yGmzuXqPKKh6w1QIwoXOv
0BNwr0OskzAQQTqQrY1jjfrVXFcgOb4CYVQ8eNH7dEiCoZ6YuMgmOL157Dvn/SD0WQb4u2cMQJfq
kZcME3IruY3EqfaAnAeqPZa5M8FSuSJdB8dCdgElkOkINlho6pl/kRnqopCK0VGkU0NR5aTUsW7M
B7y3RMukrsGHqaTTHgfNoEIH1g0D3o9BBp2A/nF3c0AaAdHmR7Qa23XVRXeQ6+yXNvJnOyre5Rm4
r8AwEYAMFThr8oLzOtxR4a9gE+R4A9DLelG0noEDk+R8EUUy2FaJ1dor0nu3tBGaCsGWhN1JLJ7O
yMvA4rbotLfpgJ3pZQfVdZCEXSZuPzFiqdUj5ZlPRGFLPj26+XSk+RH56zwIDM+Rtd3aaCQDLCyS
rlpnHTiU6BVwfhsk45jU0AnRL4tUKqfDHO10Nrp8UZq/HUJlqLWq8fYruXeXOoYNkEKi3gDsWtV5
mL2qpK3R6gc7cdNmSQgmiyaf7YHSDGNBpN60/RZvMecHXt8k7mHIvYyasZ0OXcbQLSL7BOk22G7e
WMcVfjcB7EC7xTIv+Dm28ODqOolOC+WPX8IwilejXbA9VXf86n6alHj9LUr6qa4t7nPs4B8M/Kf1
tofCRZD4ziooOQqcWphV2mJ8aBT+S6msMTDs2ai8NtqG/5A7pn0Fy87awPMGmilufzRy7NdIqYbl
Fl7nGEcTkdaxgexLCWg6Fwfydrm7V6CteIxj7tAaZB4gLXrkBdagJW3kwYBHyopFwasMClY9v9aq
aUC/A6BSYyf8WoG4H2QtwXIawT67bOwBmoZR5G8ax3v3ZthW01Qy/Wm+jiCnjwa7tQtNGvQOtH5X
63+KmAnM/cppjviniJmz3HR5eyTvpCvj5EV1HMEc/OY3L/2aaMh99nnun4Lpt4a7WnaUhzLxx2Xp
hcaTEat/namRvdvkx9lvcUYKLfdRtONWlJl94GMA0h39pQUO4lHVo7q6Q2cf6l7lUDXEl7MF3beN
3csnO32Zo5/xMgUX6DRU0jPXtecjQQQSk8MkODso1nkrSMLbC7LdHH8aIpfAmgXNu7ntcvJWHYdC
9m8OS6+f44m76gIbEl+GxS90KKr8Cf2rPhCPP010Bl63cAlO+XxdkV4mGetUgDbFC0CB9mt0wgF2
z73vN7Ot4uR2hcKv3q/gu8Buada4cMlinq9pxi3YM4prLIudYYBlE91L6aIpxnTTQeUTWnIB23WT
2ZxNXek1eBEezB4QA13pxZNWPArknCCz0EC3VUeQoxDOzkIP2TwJ7cX9SkDcTFlTdIYcabcw8rD+
2tUoR7qs4IciGupX6JHN9lZBpQiCRM66ydrma413Vcuqqke7jMBWVCggjbV90NPRARXfpjeQXL3G
Xv8CkYtqBe297CpNpFvojGxS25S20dn/TZxRIb1QmuCaHkduLUN7At2+vqO522lQ3ReHcXVQJjDL
ZM3ywlqOEneUmtvQr1j3E0iwQ4jwGCDI27QitbYkdDH59tm1KvMxK8bsPhHsbzJTVJAE5rZ0HPVF
R5mhv7UL4GEqw7niXbM8WC5uAqjHu1eyVZyvRjQ5Ptiu7V5TCDWvfKCutxRBExyFdKcWgL2STU8Y
PLC3znmAgMUJQHzZGqzd/BVw6XYXDS1bc5368mF3O/ezvcK26E3H/8kupxzqs0204CPvz1kpg03G
hmpdlbx4Bo2hfQddynDJo654lrxF07If+wsjxDCdIiQlatBjUrBlg89nKOSZnFmdTo8ZSMhivDpJ
6GytirhiT6yXyYP0O3k3ZF5gIg3ndfsaD8t8Ia042jn21nKFGP4mh1GB7upQsLHbz+GQ7YPeDESo
gJ5qwMIy1ePZSar+tVt5oyNfTUN0EJwa8wUN47rXDJMGZGC1F6qkNcQV0MpCw2KEglnsyisq0+FD
0HsnMuOvC4aiGCD3OmuxZAAVtAJCMHfk9S31Fjmq22Q59ne3xy2yI7laJMiQQAvg02OYnra3h280
rnVT76cA8nFSYIFzgszL/KymiQw56ARkSEcH7O7YQ1pyM+gqW9GP3WMyRZuu5/GFTL0ZQO+Yt3+T
j0y3STfbr5O6cWoOVi//pvj/30lJD7QY2B7w0XoRIE/qj5cwjQH1qIW0m++qjQ9GirfNaxl11VOZ
Rf9Y+q2r8dtkEeBl8gQ6QXseer8OyXsLRsZKnG5DmaHjzMrjZhUau8jRncWjHUz3GMXUZzz8cWT7
ZbmQudc8AhLClm7B2UPALLWBrHR7BBHcsJcCYjmhH4gL8sv2ygBg4nlqIKShqqb9HjR8JyzgbRcV
4NzgJ4BQaGF/h/IO/+Ixny0zlNvmJQdD0z765fuScgJgqZfu+5JoKT/G+O4mnZBfjIoNoGbEmUIP
3gI6B/JLKXBNOpPa9se4yp5AExuCsHQ5dgXfkDZYhLTKyfNBcdGAOHlNw7ZvIRQOrU1SCiPNsLpg
/unDTtJiHhIYeBhnKd4FT0EJ2eAFTpwIz58FpDrmk8+u/xJjAvCzH6bE3sS93a/45Ee7JAzVFx9y
1r2s6hdhVekpB0P0YoSuxxcKS5LM2IEjGDqbjr+o2RDepRmLthzNiis0JjvrRNb4v67zqV/ZVQ7d
DxqrzulBK+I46xGiQtAF9aa1bfpbYJn+jlwV74i3HqCr7kJnH/abieyTa83xRHFPJlcDRkbY8VSN
d2QnEzn/p/239fEd//R5fl2fPmdIiI6PtSVzNyG62jaW4Tn4Qv48DCCyVay/9GUG3vdGBihdlOn3
1vajbA1sO/I/bQ+SET1hjrGnFEIvqQ9VmBR36X8vdbN8LDdPT0Hp640FFMK1GoJTufpbJOplaAX5
hmykndCD+fQsc3NhDwy82HiU2k5s7VAaNWfcmAxyZ+GKoD/5YJl/Thr7/QGc1u9hM4xMh4Vd1Z/A
GuI9Zz/Dpm7812q/htH0KorxX+zh229P2BhDgenS1S406e3Gf0hE4jwA7SnRP4wvemUe8w7MFhQp
HLu78zw7AFciw6ZEx7dTAqpD3oLrlmKU4XqLVgBNx1BjmWP0FcC+7H66grmaw3MZTUfQRtxTNC07
hrhv2XNxyBTjfvSBWnEio7jLoYP5YtYoSUR+FJ9oCKq/bVt0ydWAIt21UPZK6R7XLLcZup5EtaDh
NFn2HciYzdmbjxxAmLEs78hLS3IIbpxoqJdUOTj5aMkS9Dp5H3cnN45Ai2KESFbwJaO8iT6ItgBM
HHJwR8ql9HE9QRMviTc0tDIuD8yEZtHQ8PIpRt3o6uRzKoUC2gaUz7fpQjTmMvT7tdXZUCmM0/Bh
bNCqxrRaaC0H0E74HYDG/QD2h39HyKA7tCMe9b9FADmFtLguefxhDR/799WY2NCHxztLwdZA4iCl
4tkOjpOm3R9SY0NE+rNt9oNUHyT7TQsWWLc0rK3bOKhKMLCaog7WHH0aomQyDwlhQ5gaLt3ZdMPU
fEwitA5FfZhoRKEfExnaEY48Rit1yqpLn2cHyA/6V0CD/avP2AvauNoTSGJ9SJY3wRr57XFNzs43
wpNCyqrTTjKVZX6u/JyBlRazs8RN12ipbzc0PTCFhZ1o+32erSdBSmMLeH9yTyYzGPBSBeLnLX2C
cQj6A4ce8IK8tAZDDa402fBAJlkb6CCSfnZHHwHq2s3eZZ4JAMjPTwTSH6h+GY9k6cwCqk/T9yhN
hh0l4AQIcrdT09dzAk8mdnfGg/aBnPQlQzUWou8pf6AvGM86tH38Ol0Udb3iHgN9c5kFuwTPAWB3
g10XNsWTy9LyqcB7kj1m4yVubHzHXeYsXcbFHTmBkJ7ubBAlLGnCx3TcrwqQuCp/HXhVerbtK4Em
GB5CK0B6J7DvgO8+a1BUbuWYfAcN7jevh74PiEbCXcGhxujnufWGieSniao2gpWbAjRTrgwzZTtX
Q/Ato1F3KItbGnohHlAXdhdR3eabAKwFEjJIX/osscF2mqOCkWslKS3lou1A1rJP9l/jUTM8sbDl
/Q6tyyMgrBmQCjrz91sOsPaTemknKGjcHJ+ShS1lAn0JVs0ywT18GCpwacjoASpe0YNnocqC1+Nw
O0DG9gEcAcj5e2j9kkF4pAgWpdb92H+blOumyzzknqYP/xH50kuXrmYHbvWSFEtr0JJu00KzT1+h
GRiStz3Uu6MBTW96Z4f7kgcZv7jb0bBl5oqDFfY5wc4Dry3/DqNHxeBCQTssuj+GNXo1AjJ/hOl9
zLwa2emiRu+I20VptX4Ao/KQSQAnIEy27aYsO0AXLD8UluFsFVAIFy4rwNgrK7j2EVLXDXOrryzh
XxMu6x9NCr27zB/5wh4BgW559aMPm6/K4OXXoilTSONk/lUx/Jhrg+cXCFS8X6Wxxs9X8ZwkXaMO
1oL++K2xzXfWGChNywMwW8QR88kMbciZVuZPNpqkKTiC2ILERhisc+TerhCJqfYuSjYQ5nGdK9li
8aWTzvAoLTwOQheyw+0ELqxbPKSvAGkUJt5SW6t9mA+vQzdBtLRy7l01entbv6x6wG5srEylKGNP
4oJi+wi066/GWTyejLaOTNfOfhRB8HeVmUcTLCe3E9+zZkv48+SXmCoN1UvSNW/0jkxvy/SirAaI
zYvI3JFdhsGF2wGwD/n0tY8hO3BL71IaWNsdBrFzx4s31Hmg5EsdQ6kCUhHWKkGdEZJz6XS2I2Eu
KcANX7KucZa8RLN6K+J8KSYz3kyJ65wNIG7ngxUyfgyFsx6KCOktclCIhNzSssSPbEO2Af1/K9NN
YgjT9eIySNCFdG42bqpS4O/XVAYSkELt8dKovoA914dEpWvsez1kbNOEo/9ag7zm4AZQ7+NaO9oq
Jn/ZC1D4T75Rggmr/lEr23jTJ0FWv59Y4MfNBARBXAvVxdLKrZcm6LoV74VzkRa0BbI2KfYoGIDR
IZrCdc2gipBaUbnMa5DvxFqortRnfQC0N4A8GJsWin7paFrr/xxDgXRIU7CdcB19W4zOePGtLLsQ
2y37SFvOoeLTPTOmI8mQZSlT99pHO0zytQzfFr05/fD9t3ngQwHL/ei8tZBlWID4iF+5HQUbFQBj
I0FjeGJpmKz7RlgvldF/K6oRauYJePDwVvcX6J7txagnGeznJIBvxxMaelIwaxrmyzSO8yTIqs6T
2goJLcBNjGjIDknjGst8kukSOafsEEcjSNrJ00Wpej8l15SZSKC4xbS3RxTQSt1WWRloBE8sCK9D
Cyw5hhEYNIxCtI+Gk9bLqhb8TRXy4rvo9VoM8tsggu4HWqb+4YEbvPi5DR7mYHQumW9m0H0SfI+/
bH3KlM3Wwgn8K0vFaxLF20nXj+ggKxUCW8PRN07j3Ea5OHPHvUUVqE8xH24ecLWnUWdCcb5T4bQl
SFA1Qqd8aJHRmxFCGj4ESpY/24QHBgoSpaZgihs/5hLqiNajuP+4ntviHT3IuiP4N9CeYvrG6pZh
GRzzCSzpwNzoJE3pABRYuR6oyjQ6Wh9oUgRtp/XNNqXh2TLeGmy790kQ1tglm8aIv2G8moejLLyL
kkWKzt0kRLoAxEmJPpADTHbRwnZLvv0UjbflVavy4XQLdn1N7J3V109hEHJP1qNbtOACfwVBTHgS
Ve3aiw75gF1oR681Y9FZCexbVoDfbzwbDGRzCHqupkWaRAbuLqpYAU8EUYPb/WlkeQ0y6zXdmDqy
O6p3zmXeFSupg8kT5ajALUwBgGAq5uDfbn60esFsC2SLaEvXbIeepkeMWYm+TDo1ifjw5iKjtFIH
qD5gM/QU0sD7FMcHq+IrCnQTC+1Bdu3bO+bI2TavYKv6roVMm8MXRV1AbsKynPskm5o7N+nyXWm7
6jJBCBIacWnzdYTco2/Exo9ANndexfy3zi/GJU0qvLS5k7kF5pGwVxcbS86TCtM70R3BKbs75Ii8
eVIEXNt9mKo1g0LfotCdCp7uVKBDPTZLJK3Ck+1IC7gavbUH1wYH/RVaD0DI+B6HXROYS0TdAG+O
lM/iY7JZJXILfTTIG6OccwFmeLwUmWxOzINCvWCFB/EdUKCYSav2VWg+0MjTJjoDb0l+13u6PUFP
pUXIURpxtjFrwO/8qC3fVwnzvFuxHpnUxAqiZF062GiOGQMh4e1SqC3h0wBBc0erjSq9i9JUnAVI
FdZBIJM1/aIq/bMyk/IKJTd2pFEbhd2pbHrw/sFHh7Ax5doD4mKdVuG7DZ2rD1FlBPNvEV215ame
7AvF008R5PFiHXPZrG8LyUjc25AtPtE6SA6DfkP5KZJMoFSpNf+VlSX/CJn69+4A8W4RgbWe7MJz
/aXVWuzQxuX4zFK+7VRgfc2lBSXrslVbCstQQs8tbOzbaWD7/7TsxIx64UnQcNGyRSTLvU2wwNbo
7Tt0DUbrwp26DbGQ0TBFbv3TkOshUZaZbROtb95IIilhlv/EeCw8D9AU2osM/0oaOhzZ8soL0Iig
vamrOSJ5DVyiHpopsIdC0/TTECWD5JTVXTYPYyXNU1wbP+aVUPE4p3H5jUaxcN3z0Jkv/jRNz10p
uosBHTHyccvm920ensk3Arl43yobnAG4Ihg1mge8YN1FIFh5TozJAKZIbchXDMx69EAYSPN6t2+v
qkuW5KunOHnyin9qfPO2MgXWvY/K4SqLMgMtVz4cPE3uBNiwfZcyp4aWDvii5hB00zS26z7QKC1z
BgxgYm1oOFjAcJdZeKYRTSrxgr5AgmA40JCW9IP+wc/SJ6VpT/KhzR4NnbUta+5s8YIxQO6G17sR
vftnCkFRhp+hQbG7TegKYW7RCAAEhV6EDn2RiHmRuGiGnQ3o8gIMEyFK2bW3SJsQaObacYwFM1wO
kS0Rrpx+iu7rvIru0S2Z3yWQN1qYFNMwtNmVdX8mLx0oWO3LMPbu56Csxc2lxXdgXjcLwZRkull8
d5t0u1apL2OloLANs9JdoeEKGJIwNtnBxR/n412gkAnQ2jT+9PQfE5Wvex9J8Lozt2mfD3ceuoWu
MXf/5ulU/FWaISoHfvVcgC7tTwFZ6z+HqqrnADx4h7taYdOlV8ixWXr0wSOzSDxo2pdWXJ/83LBf
mdhMUZG81s3YnMckBk5bm/tS8m0G4PgGxSj79TbpfYi39RSZrGmqDvOTcWQhfiMJr9DeB3mkT4c+
AuCNDwoqv3C0+tlKZ5B598/Y8CT2GK7IEjKG95ysqrZRXkINz3VCyLrmYu0Klj6LAq+CSRd3f1fI
VRnMcf4RKGPVvkq/uh2SGjnw2dhp99ge4vV7b9Utmu309AhiN/P0KTDbZ5Q8hnWa422/1VgIT+Mj
ROvgcen3Zxr5JtgUpi4TS0tZwHdobx/Id28co12+cSsgpvTUj/lhMJYbMwSDaQIKa+QC0Ag/6B6V
3AatCn4gV9TtA3BFYS8w+Mx86+UT+SNwu62YHU4HmpjriR01t0zjU5Mnau/rtoqmC8qzq89oGHsR
fqfRcLQmaG2DhQP8jE0ljxRGEZMRV9uuB1nsDuCjfhm4RYOKpzLm3oAoT6tFYpny3hqC+gzsiwE0
K0qnnqwrfD9rLU76c4YdZ+EDCAHBYZ47f/kiEAd6OPVtEp4hg7btOJ70y5bFwwZMeu3q9qqnJ3gy
7w5kkqDp25iBDZA00qMi9ca3KK93IN4xfliudYRw6fRVgFlg6aPf/wLeLOPO7c3hDu2lQG3qSb6L
vsXUbHbTyKvLFDnlIlMlP+W6KzVLAI+WkASaRx92V7ilWBWy2Jc2uBRvJDOAhULXx+h9sKua5Z4c
Ob5e6yp3UONnEZRce1OdGjCkvfb/1NLqX2M2xuDIBSta2IT2qwD/1ya15LihILC2vs9hXuO8Wn85
cX4nmzJ56BubX1lhAxifm6CvatPkmouqPeKO85WcE+f1CRTVp3L08qOtsnwFZVwILOph2OMJuKBT
OkRGiluY9qgxg8eHcKcW6vHWZBzc74DE5Q+O8ptzDvzoohtC8wtvR2NVNazc0TBDxQLqmPI5s/QW
DDjbBQczzJcobUZgK8xg5/MgPaDr1FvidWjRZ0K8TEXMT6ahQhDoAgYAIdluZVRBvK/0UIcJHWbG
DT8hXwlNtLhFMQworBWobPiehh9hll4NYDFwoxGoYGq/o7MDDFt19S30kFPXGfPUbCWQVn1wHsOy
OqIjzlt9RKAkgRaAVMqlpyOiDpTyFAFNoupb3LyvQREGFOfARQSOZNyQzMcOxbT11KAHZKwa6xGt
9NZjLsJNiyzlhSKKJLWBOAjHBbJT4Nn1U29a4G6jdhTs2OjJFqoF5gpTaUar10Q6sl07lZyKZe0Z
m3FwvzJoau0y0DEtOs0M405RfaAhRGrsZ7cX78N4VMkmQavyamyEd1eXEAyjvbqHf/WdqGSyoo08
eWlIu/VbsNPJ6ICkTrqgqlbndKAKTsthk7SBAZBy0e+FYwcHE6ituTqWRaDkGlFhpQlkp9JZq8Zk
q4ABmle6Tfh9TWSKoEq4yjhee1gOoBsvhuw+zPBEGyf/oYlKmIAhOIwseLuZhtSDJIJTyGXc5X26
9HkhVqnRZZt5XMeT5ixP7N08tiI8fJuqPNMSVeFl92rssT/Uk4G3m9fP0WILkrpxnyeHIpbZEW87
74cpSAH2+X3Mq3o4FO2B7DSji0IbNKomUc3YZ1+DzachgmCwj15KOzLYgmyuduC/v1qWAEWtbzQg
dIY0OsqoQNrxpLhOrnKfRgGYjEouvTDcJ7LYxrQDfUR/L7RpsM1mkda9f6CIEhWJVSughNYarYc3
KrRKigYcUjSVQ0p2j2ascEFDtMRa5/9xJd9u+vsEEJcWVfiwz110Sk9Ncej0IRltjHvFC2CGpuJA
Z+SunH4EObE9grfxY05M4eSnyHqqwefz+yn5jXZo1pDSSrZOHmcr0g3fFbo7rMb3ZMVaU556APBP
bp5nq9xk9mH0qh8iyvqjJfv3Q5w6/ZFsXgB+PdfJD+ScdEQPtgbk0T5CyDOigw6UzuBVK4yHW5lq
Gnx+MFXzVXx0ljsoM5CJylR0MDpQVOooGlEoTZx4N0+cK1o/17ot/+taZP+44m0t9vOKtDIrS/uA
XmzcPnEzajJ03hKCN/gYYrvDntMOt5WbF68Tn4fkRUGc56w9Oa4hTyMT0Q6Ptn3HUiB2yDafBgCo
7FLL2pONDqVXo59ZH9BmAJLSV95hBwHeLuGrZwPw+yA1Xuuuqb6XdvAa4IvwHVTQ8wnwpPPJLy4z
Gv0XSGXstbvUM//HEv/nMZAAQ5cX+LvXbu+6x2b0nAURPRQ855sWOrUzO4TtQ9mlrk333OGf/MKC
p2Ri9uufJkUBa2d2iH9PGtPafo1tJznKEs2XfWGM93ToEj+HVubyZpmQiPt/lH3Zkty4suSvXDvP
QxtuAMhrc+ch970qa5FUeqFJKok7uILb148jWK0sqXX62LS10YhAAEllJUkgItz9nsd6QZ5GWvTV
1GyWsrS2Vow9Ku+t8d3QTC2NoCqCecrOAleHOeighP4EHdO7r4LI2qYBiGDJ5iJDuahbIUENKst1
B0z9PhBN9mE0pq2sbBS1arvppP7N3ofFm12AsW1fob7uAyuwh/xpv/n/ai8q4NcoezUnvnT2CpSX
0GQe52RZBdrak/Lrp1v+LOvsatsxb1je8mc9UpiIwsbe5pYUU274koXucCTTbI+WRQBEGeXcJiNI
T5FTPt0+WuGBs62qaFzepqmD7v3U1DFa2Tw1TWSCyvlecXs5WUAINnxCYDBDScolKzlfGnWTAwcw
BJe5B0+ocQ9cy3OubeRX2wEUFFFBsqUZ5rE0wc9ZerD7ANCkJ/15wPJ0nulmus1ZxekW7xtxpE7U
gT0kLFOnDjD+1ZALrLj1QmZeeeDFV44uUrPa5IFneldkI6i6dJOWK0yGyLX1QXokG/dAcICi8Dvq
nN30vByp8M3NJu0ft2mN0Xs/LQ3yDQSzkr5JsY/CMoim7cBoTZ10aH9OGzTYKowlVlVDa7B92WJl
R+sZL0QdBDVpPUNN7nU9gEhITdya1AssG+6X9OSF2PV0QBBvg2H64rfYEoXC7E4gFMcaj9pCG+mM
DnEgIRGb1lsaGoBlHa8NPYTatxmCAgT/Tlc//GafZ373IWPmxwvhyX6DEEe3H0T4aLud+VlAiNUP
WPwtV0m3rIfEu0Dwtz2BxgNwwrHwv1jVmRwYVImXhQCnfDWU5VlCR2RFHXzrQGPqK5SdqxWv+hiK
vmF+iSbUHiC1FX/j9lNXWtMXB6D0FXRspV42B1ukiBF7aCDciXfu+Dk33WYRp054LyV3L9SBLQCw
FbrDAMRu7igN8C8HNnAUQ3UQVgRqRaZLoIamfyBb3zJU2Y3d+FAhMrhxQqO/C7LIvrNq89roRW2C
VBK1+taINgYY86EIDJHHUAj7gKjKnkAtN6ALNaHuzA4gP587yZ/sdBiRWjqwmO9+t+tpwQ5tHAqr
3b3z13b6gHQyoiMAOXPnb8OB3kX+2Ozny7vhbcgNJZHyOJXZ9jatjZr6c+L1y8pohjPnSOgMqMm/
6wK8rgE0ix+a1EfZbwHFhqH25dJyrfKjaGrA+Po6++x5qALoe/nNT0GeJLn6oVy5StNcQD/0Acmg
BLuUrFmWvhP8QOoMZdxZ+nWIX4HRq55dpcZ1hEfjqTJlcbSQXd1MnotFJcgHFmHutd8cO1waU5b/
AAf3B8VG96NvDAjuI/J+4YZp7gsX0H2BPdk1kV637FvT+jy63b7nVvbDFNNBjX71GUWbEOgC+6FQ
zSLqu+nRtGWyDdwqPVSiSe9cLwpXlt/1n1FJvx3LNPtujtEnlSXjh64fRuw+LXnyLeWecGcXa9GJ
4qNQCAdqV6ed9rHwomNVx2xZhokCBTZrjrFnTY9tYz2Cp4N9hkYz1JwCtz1BP6x8AE3bV7LjH4Oo
TFf1ZwnaumvdRCikjr2V4QNcBwLM8GLkMj5XVoTNvuN0X2u25kksv6G4BjJZ2sFu+LgFhjJaJ3Yq
7wF+kfdFAIAXAg4l4vUsv7egveYtyhxXPGV3ZAKGy0BmuvedaDEYxS402mTT66IP/KmNq+1l8QJh
4/7g6Pfe3BEALTAFxT21Ih4U59yOzrdBWYG3/hjFIPH8OZFEwniFmynZGFQiggX128TkIyKrWeRe
/Y3I3ibNx1mmajy2+UIyTfk2E7/NR/Khw7t2OYTTsUGtq7K8AyRsFoyDxaPInMtcszBBGgPBgWRD
NQ6htJszABofqJNMPLLOttO9+TeocEeaLGRHo/bYkugo3KL+VMSu9WAjaHb6g72r5Ht7YrefWNa8
+VcoAFoSewV+N5/8ILEfhhBoqjmSJYOueeN3RRLkJDi4QakmgaBqOfgX2roF90Tg3uOLKZ47SDLt
WkC4N+3oWJ8mPHhDJaKveIWBPqVJjdOo2HQHlWoPRBkAJOuRyOkWz4Me2RQIDIW8nEeSAwsAAqOR
Dioq7lQC0XHx10j6TFOgRJFGssgzPzUoPiIHrPSAvQjXeVi7D6gQTzb4Y/inPo3BNwzx6p3TOCXy
ApEDtXBlQo/aAb2qY6ffIF20GUsxhcAkRmtwdFnfEhfIQlTMJh/YZPYr3+7tu6IPjW03de2BV+14
Qp4d4uOiqB4qPOYBz+vkC5YRT0GK4t5F9DCpGoxhpSi1qoj70himXP7p2ibl/O3awtJ8d22xYUBk
V2O/CLoVDU2+bJyoPczgLN1E1Xx7INhXYxsPwJE0+7JP036ByCoo5Chc59WiWjsxGANmI0fadu0N
kbFAGlti19qKzQAxs2U0BPjWydgUMd7RITtNWsVr0AepTLFpQoidi3LYOoOQBwMlIeeeq+FMZ3RQ
SQGGsoDz1a2jqoKvcWMGi7wWw8ZJQmfviTJ68EYNaRtB9YvKkxMgnuVH8hhdx0Z+03kG+qdfQo89
PAx4lDi3tP67GP98Sk4TnCgFIJKYbfohwrYfbHQjgrtMeMCgBNm60mXFjdO0C6tFZWCHsqAnzlAi
7abTJ3ILTNCcsrJEBK7DXiOO2/bSarcuBJZPD/+T24A7fytRiggZK6Ge6zzfAsqNvB7uvI3Nommb
62aflcsEuiEfU1mZh9TmkB03JvPFZMP3MfG9eySahzuwaQOxrv0dy+fLRglkrvS0uZJb8h8T8TZt
gbjxbsqBbAe1Nhh2Nx5qxpbILsZ72tpSszSTZD9vfHUvEBvxuyZimfE+qUxkoiugSz0qXA1j1i0s
q2NrX/rmiVG1K14SHd8AnnH/9olQpzmGLeI02WS3J4BMQC+Rg6j6BIHOwN6EJUDlhRj6DfXTwRDx
l4SX9naQtgKGBYdYht25aKoCUP6MgUHG48OCjHHRvPk4XKll2TTI/mpv6lAiHMB/CaWFtETyFlrr
6qz6AMWE0JdatgUkGvsU1fxI3eMUK692A8a3duEhNDksyFjrHjrzUCmzLypxd7OXlg3qj7lXOSur
RKHhgJUBw2v82NCNhlsoOrepi3uOTiPvsXSyBApniJvTATmqrEdI9692C34hCV5/srwbSe0pjS1o
li9prtsYCAkhFK8Pdi6ctTtkPLuAHqzdmOACv5RW4JxN9Wzpci86kJnOpqh3ljwZ5TrGSkVgDxJ4
pynMl+SSkm30ZQ39nshd32aoY/MZu5MINH2ekgsDqmQHXx/oLExZK8GkwGHEfs5fk7Wdahflu9qL
CRdK5824Ix8yuaz4azRNeWuTDzWLImfu8tbDLVGsLA5BybpHwqiX8dshQTSyBl4e7WzwKhAOhd9n
W0Y95M5qUWy63PhBEch3Qco0jqHyE4E8vUU1+wl7x/fRzN+CmzTYY+GzERsfUAXtnG0D/IC9E41Q
ih+TczVmEtxLyrgChGYvqzayEePJwgUYI+XrEKZrFClK1H7EEK5hQfRdJdXXIuTtp3pE3t7gkfmA
BY8H7snGxN+xSPd4aXVgwamB5hfpmuPlivuBSXwXST+e5lPDUcbBqrGmkmkFJJHuoQPvUZk1ghZv
wG6wjW2A9kCH8YLCyyvEOutHbyr9E8CC9ZLshgL5YlFH1V0aONO9zwasX/SACFwByBgV7OgCX/zk
FZDT7U35HBZTvRjAyHeiw9gb+cnUh5uNmqpXzZJl9qaYUBDey+bc8LB49lEF+9B4wdK06wh1Laua
y+yZDW3xjMgryhtL9UCOYZFdUCXl3VGrTurXQVbjPAn06kCrmkW4D/Wchd7Q4kHU76mZTWxaoRbI
3VKz9UqkBxHg3lBzjIMGu7HaWzn6Q8EVGu+R3XCW1ItMvHGoCtBbUK/Hu/jctlihUq852PUdQgZX
6sTSNV6UbDR3uWE4E9iW0xqAjPrQYnGAUFKeBmf8toIznRl9+Ql82f3Otgo2Lewq6BCAH8EEb+XY
GOZQZtZndAihCnAIYhxuzT/53YbRCHKhYbfm//9Ut4/8barfruD2Gb/5UYdoerXvrMcggsiyAZWQ
YkGntwOIP9iqcMphAaGE7HjrEDEo6asi/2sItW/dnp7x1qSz3z8ga5GRtARYDv95mqj6eWH0KXQl
s/H2qWTkdeUWC+5a10nF2Lvpi7gNoebsQqc0pCyTj1DerPaGExf3LaQhGVJBJ6kZO+lQjgxVIEZQ
LkfbebP1dJakGwOiRudR3wGojVbNplYpsBI/x9KIIkG13CDs880+mcBuTxmeRPSpt44R9Do979OL
9CKszFXU8XVaxv5y/sSfEyNKBeA2OLx7+uxMSeySKytZzVPR4Ei9ZKKP7uapMmWV6yg2qtnFN/yL
AxKiLRgm1IErUx3mM5F1b2d/sJHL4Lkiw42NcXSQP89uNq6nuc1KHTdbBZbQZeLijge9m/9QdgLc
VBGY1KkZsNR/UDYktPvUvou0RwV5tV3Usm5JnZXr+Q8F4i151ZvneVCvoBQIEA8iXygRlaqRd57j
XECTUr2WE7sY3CxfXSUukcCJhMULkuYk4gzcTL4Z7EU9PFNBOpWhh7oWHZGA2X4zkQfZ82q6A8p8
YY7YEGQsuQeBnntN4kRc8EBaU4sOxgQ258xpX7sxTJHpa1GRV/pVs/R4ABYDkYfHOnP1fr7iL+3P
szSx3mx01mUuf4miMVuYRS5e5t5wa1r+Y6pUemWMpVfwXvNT005HMkEcIr22KMS/C/Asg2reEC7J
reuuEciY7smLDm3d7FKn6M/UGuIkvday+FgICSYNPTOZhgacFdyww/3N1hVOvfQSM92SC3VkKgfo
ogCIh2w0Z1RBTjRs3XR1+9RQKGebDmCgvs0XOpm9F9aAei3LwwUnxeQdXd5eaRj9k1AXUUGptHw3
u1WBhjeZL+H2T0ixo+zB/nW5mWRQ3w++iE63K1MiiBcWaBKBScUXRr4Nr4OFYXDx7l9V2QHKSG3Q
VZELHfwJHCCN1Vjzv4omFZ0P0b08V8vbx5qt9HZGhbr127+0qzvjYHr9p9sXhwApeP9Vtr9d3SCZ
f1eELzTX/Df0h1JHXce7uTmV7gEMG70G0/R7YUMkwSjy4UvStE92lqdPCSQbD8I0UaGr7dCzc4yi
vUxYh6P402s2LaiM9l5eus8KRHfkZHLbWrbcrM+xw4yVwYp8oSDA99gN1oe+HeW51y1e+tMGtSJg
Tq5867HmQ33vgfSq9VLrkUydBWqvMA/jI9mGLix3eVyYy3kAs8PHwdoESllg4kSJHtbVXbKnycGJ
mx4QFbEW1KQBPn4sBreGK5m6CaHEbOjqLU0OtEl+Shz5nTrpco3YOiKFG97Nn946ParNYr6myTyR
9hfTLS/kTwc/Sb4UqbBO1BqwPNwGwu5AJ4J/0GQM4RWVKivqJFMBicyFWwfDgZrpVDo7ESNYRy50
CT2Qceb0SAZDQOPFryZzRxcAWg/zEKoBW0nsqfr4oxk73XVyhbovp/416H3/E6TdxzUUAcddOKAZ
KWMF0i3UaCa+fyrrHAp8QFB/Ak+hC0rcvD2WXYzSNfs6mzso8KmqAl8IYjTLtx03KNR2c53erTY/
Rerj2Mly8a5Qz0kaiIlbzoOByy7D4CPlr0NTflWNKp5KJNl2qoHED6K0/pN2oNQ21oBf3eazgSDn
14ShADLt3R+pk9212Wi/qKQdoQdqyyt34m7rVfZwCCqeIk6RmmANdIendIQyroRA5zc9HBql7o8Y
w0WOYDB+osEmcDL8NDITkASNI489A8wWVgrwWRYNH6BRAS5n2G9uvUafZ75AGhEBtdmNA3tPbkBH
vM02arfbbHHyLSCiA0gej6D5BrzDWOTjay4iVJf69kfIDlcoSrTyXTO06Yeqc0+itKKvwPNkyxLl
0RclbPNcWCNSa84Yf/05ss8gRkEjCx6ibNtxzJWRJEgQhTL7QGcy5Ol81v/B9ie/0LRMPDfL7F2e
zeDOeAQz2O5dVm/OsbHx0WAT31N6be4VyJKtmVEBZvIzR0fONEtWNTuyD0m2kBMSu5eyK8stB/3A
RzsvZz4rnnnWOnW8eo8qJIjzZsXMZ4W1NOxJCwJt2zc+aH8PcTKg1FCmwMYCPMp22dtrXTu/jLgP
HuwqSv9Nu18mahHEKjj6KWRHUCqTFpd8Yki4WP2KOpAnLC4xNASdVTINK9RQBcebWzCyaDOGmVgO
LtCcPQo1jirvuqeot+UaLGXDZm5OIGJzeY1LskX3pHprAoFrdqJOOvQChGEAdV2pRbMNqfU2m2v1
b7OFjhFuOiVbRLw8O10QZxbkh069Z9UXajVm1uwSP6+X1KQDgrwg5gybi1v5KNjUHg0IxJaulhIh
2x/mmD30gF/n+NOnOBW0X8sO3JPR6JaPRmodiZshgDrpLgXWaj3omwIafbGORfd3FUS7H91+OpoQ
f13j4SiOURNGy9ab3FOTFs4HE3TpM22dksUBLJTlKkTV3CdyC7LKPVlmuPXsogOonn+lO6ZpIFxR
IWZxbU2zPbZh563MMI2/qvxcVI7/uUtBuzq1U3ww80w+6oHUX6cFNHRslAs5ccr3aYZ5eGPz1xAB
nyhq+6/IlvbLzvWj+9SzLIi5TmAZdYoJIsrpmy+DIouCHKNcWUiedmDoBfeHa64GOnOwVe2l8hAu
wNncq8+c6AtrB6i4e4AJ6QNIMVW4bVDQu2Wti6SswpOoxTIC/P5i2vp4zlwrgdS65kub/xhRO64a
jqAr/S2zqEuuUJbTGlz3zDfZ5wxcuxBT7D/b02AuVZr00NIL+13LO2NnItN51wMSvkRebnqphuFE
HNq+BHtnXPSfzSqDHCTwF0af5E8S0HtAt3EW1iVkQ/FIfjIS9Wa79dKZNM1m3csazEAuHpSAaOQH
uuSAZ9mJV/WX+Yr1P4WXIPsijzxSOygWJM9+Xp6KwvCfEhA+HfBE0XdhP37W9szE28KOIvfABahS
frVPSGQsCqupdnj8DWcs+IfzxHgPfWi32KZ2GS8qc4AIAfWIKJ4WbcWibdGP0DUzoIPg+TqopZs3
m0izcYfatvra6UMDYn1kL2CjJnXcbEUjmk0V2N2Sqtyo3g174KtwebCn+rab3RDJtDVRO7zIiKb1
pmzlO/UVubVmLRWeHqFh2XcyZcY61mchH9/OyPanXhSWgj4HtZLbBL+eg4fUwaaZRPlc1/LVQZTx
Na6aDQJx/WcrD9IV6qfGi/I8RPasotnITPClLSdjEXi5dfKIEYECxdRmiMhhnRMeyEQHoaPIdIY0
BbRcywlCtChe3SRCAa2sAXdUxEU2EABA/8bhZwRyiouvH79S2S/21Jq7xGV4JJfGkO5d08Bbokqh
gd41oQsxHSt5DXBXeDZnX0o/SlYWY/nFT03vGE1Fsx6UVMB6Ay8ONc9Xt8l/jEXXPnlR3G6DoMj3
Yc6glKYnI4/JgeJ63LAvCO0nq0BMciVMb9yBQpBq1OngS1mtA8HsNTV7gPce+JuD67Atz3OUi4/t
4yQDQPvTON8jpwGAIRQerlAGebNV4mwEyV5GfP0nzYrAwatWd046FS9kZK5Qstgbj4iu4Vvo47Bc
EfY/Repqh1yvjVcYVJ5ApFhfIwRjZhs1qQPV7e3OWRoCBAid29nPgIF3B9cuNTe1h/BhDWmIW5OD
QBHfq3NOnBAV0h73l6lmGIdU6wfe1OGjYG126sY0WBKjN//LrgonOxWOlmdCBH4NLt8MooTlAret
9RV8Gwo1/3Z2LxQfwfWCP0TG4u7R9GoQDulH7Ri9+XYRGI0dW0UPkQXyahUgkYW94fTZNaHMM6jx
I+Ri3uxUiAGOzNlO/pNMgnVoTMAYtG26c/s42iDJgbyeN+G5iFw52G0ACkmzbGelefuJPKI2drcJ
xPkWWGzly5l6vjXMYfvHNhHPI18GlAzz/J3NQQ0X8QbqZ/SVqvp9k3oR8e/39P1Xcf+33t/G3pw7
PVXlGWo7hdOhH5F0hRR6dRwQAdjI2nIeJUrCIHMsp9ciuCuHPvjuTNUPh3nes8os7CzDITihCrye
x6i8NNZyBFKJ7jdzdOttYkQFYk96DaT0gqfXh8yfnKVpfrlhpm+46hJkEvu8griPC+R1z/MGAsWj
ekNi3/ygyYC1eZc/u2Zj4nfa1+CmyZ1NxlBcHKdVeQYIXq5R9lR9qIX1jaCNBv+Gx1b6ehtjxlO0
MgL2ojj+mIRaQ4Vxtbk1/WaoNpBHjjaZCMMTGwG9YsNHqn4vig7SdFEwXjzX60+2wkYmrgLrS5PO
Ds7waA7WAtmCChUiuCUKrDARFnbLE8nQ5LrJdJN6nQ7YTurFXtF+pt4/jU15hMxFLkGgasgLlglY
V0KA1q4G71gpE0tNbe9rDsKAsX2plFc4P1QqvAfo0a7AcBvm1yjUAAYVn8DUzdxvEhjiFWg13Duj
hOrfaIj0OcyKeg0lqekMyFd24GXKt1NZOPdOUrJlx3j00tnyIc8K9weA/ahv9NVrVP01XEQK5Rtd
aoPIH+8K8CP4CMX4+Ym1XYDqgeED3f5kt13Jt6KsZ/Uhf7Tze2C7j1JCGOkmSJSXUbtlKgIZ7gRB
oluHVboQ/DDuwWADJqoSVfsIriwqFvdHarZj8dYk6CHeDu97x1+b1JuYgIf927HFhBqdSuYrUNue
WCPk3tcLLFQjQpHNq/LoTG06aJegmOQ+SUV8srD4JD6DRPXfA1ZE97wf3AdzSi9EhuDI3tmibDTZ
kNeYT9+B0gvvsbadvchsjw68hgxeeuX6cy7wV8xesin5RnmNs0aEEgXCQ21+jB1ww+G+Dq4yasDH
jYf/GRgZ5KCCLkLQpXfOE0rFIY7YOA9t0bTLwpLDp8R3vnS+SL/bVYvhOg/FsgpbJTN95T6EVoeQ
mRBkC3FPhw24UfoRaZLOis+BZXzJjMCdF5RdauWnIom+0DKNNggeUK4Lz+nSAy3WfBe/QYDhyzWx
eRGvlxqC7GzUeFVo5i+yt4MCtEPb3d5b3lzJDpnODC8Gv1qAsHfaAjSTfxSQF5eWF33NA8CgBbjY
LkkW9RcPAGqUGrTR1wTSAMwE94Yt4mD768jUiqd7mTsfJVY2Z1AwyTNWvfKMHUiyY4PxwXPi+Ogk
8Sa08+oxy5LunqcCBS09lEEHxFyWdWCaO+o1OtaewtD7PPeaI39tAP44YnGEXQt3DUheIkJGvnQA
cd2G9dK4o1Zc+Xz1r//63//3/3wb/jv8XtyjjDQs5H9Jld8XsWyb//kXN//1X+Vs3r/+z79c33M8
xlxwWDAf7COce+j/9uUBSXB4W/8rasE3BjUi+9FtiuaxtVcQIMhfExmEwKaFFUK3vrtzfM2qACT9
Q5uOgOEqJV6ROkf6XH7rjNW8jw37KD0CsbJNaYXVM9btUGrGsgufonzrEa8c5FLdRTRW8XZWGUzj
9pc2cMSXCIUwt2VGkrJkhWxMDoEQMBPRIUyD9zZyrvJsZeI3foA8Mapn9YHJfDg7+jAkbb0p8NAD
I9NfvVmtPoFMP9+xzsSKneW8Rj2S180uNJacaQKoKZiLf/7qXfvvXz3nLscvizHkoLn761cPerzC
6BvBH9s+HndIAoeomrKmde4a1UudImmilxP9BBx05bn1PXlwYJ4A1TZRJvZnr1oGxiGPvHfz9Kam
2XAGBbFi48BYE71kcW2vEiftzwKSmMeqBE/GiNzUhwmkz/h6+at2Bf80ary1qxlAaSTMxhPdZlY9
3qkocQ6ua+OZC0iD+A+/S9/5/ctxTUR98e24KA3hjLNfv5zeSysPpfPycV6k85IBl1+4H5ChKK5Q
lO2ugOo/0+MwbqSxoUceNbUXyrXkdSyhVWxH/hfEgNWas1yCNQ0Ppkg2EGtgrP1kq/os9BoRL8UH
mZjFR2aUkAwqe7iOhXtsxH1kFPU9Cu03SNizx0Kz6VfgtgXdQRocyQbKsHTbluB/pF4aUMfDhmle
fkTNoFpbxy5we06+RHAq2U9CgrU/kIA8DgE4M5w+rZdNABRh1D5Cu549/ubrWvcNt/celDt+W9qT
wpytmH/QnSQ/N3Uh0Ek9gh5Y/pony42/172fP7X6gEhhWbMEBGBo5DHvFh2gh4fcL+WTrax6Y1hT
saZeGt332Ty6AHnv3RxvdEvbXNtum74jl+9aoZ/KVruhjso2o//wi3D9X34RzDQ9C/8zKGYLwJCF
o2+nd08qPFnsEVQy4SPDKwryceZw6S3QKxPOMK4+WH5jf6FFmGt0wylkwXAxIh9LNKOGFGSSnklV
dlaJJfHYWR6WTmu/LMtFq9XeYhQBQnunSiAuk1ZHGkQd1Py3tnmy0EyDbdN4qLIZHS/biX6yjqbr
WUc6c4fUqRYyHlFthUSRuXO9ZH/r/pvPbHBrtf0Pz55fH/v6ywQBFHdN7vk2iOh8/uuXmUa1aWW5
GTyIoRmRis39hQX8wr0dGz6KvnNr3WW+fClMtqa1LnnUdQSUXu/2YLgF8SzSiKUH7HFX7hrkGfRz
ttZP13cHgIzOnYKWGxzIDI0PBJ2sCOG0cJLLOrVA72qb+dXy03hBwRbqMHPjrQPZmRhRAtC6G66S
y6QswWUT+NmVo87ln78VX/ztJ+a4wmTCskG5a7rOb98KVlRuKNuMP5iQyz07WjAD1CYpSti0yi1x
ooY8SVZDeY35lK3eUS8XEDQgumSygT8PwFgPVPJErRyIEXVwA29XTZ0Y4OLOmyWVAhYM9ByQQg6P
TFcMJuFWqFJ8vHk1HNVpwoR0Y69DQ2WQgBQjNsIdNZW29R4QStHo/M1GfqUONc3O2o9sY+Nhqe0a
L7Wm916IcHIf8RiGrogdJmDq4tWeeuIKGltBDRku6n3n7btNA4Fc1z9FytY/gfEzfk7lJrGbaScZ
ClW03SwGjmcEgopgTcGOH4T9HorxmbfoGn94tDWApAQQGalb7JR0S/f1IxSUshZhOUiERaEEvXNv
BXuIe5cX1cagmZ/a4Ojl4lMmVftApgKvrlWGHMaGmtRhZYBQmdaXf/6N2Oxvt44PvQ3fgriAz1zs
wnX/u+fQ6Jt43Y1O9RBFlo46y49JU8dfZY+iw2Dg5j0yPzHK81AADH696GsJRgzk94OXEmmlDXRT
wZIhePz060i/7kxsYMaTnxsxMK7gYuF9UiMmBbpaanrxtI5KNT12kQCrSCg3sVbEKwujOIMmFqWm
uokdRrvzhGa50c28Bvlo5bFhR00Ajd6mpCakkNcxSs3WnoNfOSGC4sBu1vHE23fQa6DFsTKq6xk4
hEDVtM9cQN1m6DXLQSQBJTBrhl5Dba64Cxz2DnpdhkOzVn2u5o+gzxkBzEHdt52KF9sW6sptP7xL
O+BfB4B4XhxlQyncNPMTKhTEkxVW+yAqrRewirQbPFODLbklCfjPS+S6+tZDvVOHHQTZudt+uU3r
hBMiwHo4TVuqIkQovjw1yp1QNwrpxrHqoidwrruoz0G0rhbNfmyQEQCsQCzBfhG/YvkkF/lUBc9p
N9mrwBiyO4na0J0qOntPM7EWGcDbTL2Zhw9+OQCcDJ2sLhiWNkTjEJwGNtnTB7Kzuh3XDXPU0uLT
m406yG/AKMc0nXkOL95CxKq580JEUKSr8s8ggD+QMmSbtEc2TP4Lihj5MhFjBPwE5FNFW1u7IUbA
3rIdB1fg5Z+9uDk0gXwGmCG9M/E4vI7YGEHzAgLXrOiekOcKIWcXFk9FPjWQCSi7LTV5lal906Fw
nJoQYXbum8bcJMoproiwW6vCzMSDXRXZnVmJrTUO4oFMQxy0q8AOpo2jbbZbNVDumN2DPpMXu5R7
CtZCNAjshhnfU8AoogyZtrWDQG10ZwIQjsWSB+q2F0Na17hmCOoVzd4J6upHZ6dfnGTygHltgiW2
6e59ZTnN1s0aA/VAE+gagOLclLEqHv40T5buh7ystghYdOuqgySejMuHUqNRUAYJlWQNRJFGAdHG
JpO4pWCjA4NwAPnyCU8pL66Qkx/GT15RrKaxGJ+TFAANr+IWci3YsWN16wKgUeBFqskNWVauACwa
Dn3d1sjA9V2fnpukqJaNZfpX8JNGW8crYyjOFOMptRGdR0mieOQ2EgW8iLyvwFStszx0f4TKP3Yt
MjI0HOUA/tUNo3iLgqZp889PQuf3tyVWDa7pmHgxcMuy8Ez59UGIMFTV2oPRQTDeQoi1D5BeIsgA
6Kbu/UhZO1CFISJCtg7aUVHbPU0tryB4A5Z8LkrrmnQS64G+yr8V+FWiuMz9ePNADX+IRHUQ74Sm
WCGeFQWSVex/On9NpCpKC9jSGSQcIYy7DJsmn9cRDqqPl8od04uKWvueOkxkQO7/+Wuwfl+X6q+B
mVg36P84px32u/eBGAbUeXumurzVtAtfI0lxy5tQPgaJF8IAjj2BL/N202ehs3IHp/r9YUAjygxF
/nT3RyX47JApS5b/fMmu9ds6R1ie5Xn4y3l4eLh/23kCaWpBaDBOLvOCfgpEDSb0MP6MmHCmg/Jg
20m3lR+Y27/M9I6vLZRS/d0cgrdxNpuOij9DauPm3SStWLG4kuBoWlOYMxf/j7LzWHIb2dLwEyEi
4YEtCdoiWd5IG4TULcF7j6efD8nqpq5uR8/MBoG0AG0mzvmNG71qJlouRbqZwgbhYFIeXp6o4ZMS
VJ9nGCEY3tBB88gD1fCm5ezWL8ci7395HJfPD7dIiMmazmOwwYOFbrmGoPyfX+dhmseons1kP/lQ
vcy1jilLP2O1bbPRJIBkPw3zgKHuQjgZuuQB0Fv9duvhK8ZMfkgbV0Pg49qoQWWIxhErpxCB6ZQ1
BxZoET6bIquOw9Iqi/IQkAierDE4hYbAq+rv8flgJvCEVfW7GO7+/TugLdGF/3y5/HgdG5UQQ7Nt
OFn/+XKhWmQTmaxgf+Vw6eX6GpEhtu+etSAncYmGSr0ckjlo0AGnvp9yOG0IVK8SCxXHoOsR5hM2
YetA03cTWs4hzwtQd38p39olJ8yp/5dvMx+SvkQDfnkxptB4Ja6ra0R4DMf5PYolcPUt7ChsdmmX
GMcOu/A1SCEQbIMZfESZiwQewHPHrmFKGmO0kvUggOwtWowkoKM8/HBFkWJ2ZFoXlZzDa0ZeVHbL
CzO/C0LCLrJYmMhSN/EgEHWM2C2PbXkkY/YdsFX8MysvbBpZkfJAJyPlO18WqeE1kcHuyfDTdpuJ
qjq1aW8fSSIPu7Y25ge42YHHX7n2vszTt370c54/59EUlB4tkolleVGDkAUEBcn+AtD+7ARJcdT4
datLeKhDgSrozrPyWqO7cZG9ZLUsTl0172E/f5P1sko2ysPUV76nsu1fX68gK5tlykYd+1WX58FO
1v1yMcdud90UN3e/1GV9np1aUXnmUOE3KYfIS5mQv3ZaWme/1sk+ilkXiwdaT8Div+8aK2qeCR3h
7thpVYdAoIKYwhzDxVGFn+mkuQfbTzNPcakRrk9UH5m8TunvZLlwimDdBmrE7nbapH5j4ao2J9Ma
AWVWFKvNnu0utM+z4d9bRkhpqepSX101rTDxCjEz8jeBcacY2c9bj8EUPxHBtvlrNxL2i4wkEWcf
WhubZTmHu0yEcDqiBZ15lj2MtEr2xMYJQC+Nsk5PjA2hq/DheqXMnbbZNM3edY6IHW88x/d2vYua
BKW4ZZzWOPlGdVV7c52h8KtHHX/L26S2OkceRM9yJ2c15tK/RGlwdExhFmvogDhSlP60T8X1Om3g
GyesW95ldznPSFp/1SKkeZRFP3SMhbUDrnO5BXmoAvQ0Uks7yVGBEyj7uuQzkXcl63QNOgK57ovs
HxkR4hy+GnryvZlG/6teNNHJQRuO/5h+q4WG8YTQo/Gkz0hh4SfhblrLDPP1qCQrHFuyR9kFjIEO
hQ030kjTio0WG+3O7VETbtJv6ZCm23E2ooOhaOVbOvtsQOz0GwjIxrPaQrvDdXR8Uvr+u1r5yTdw
UWwl8la9OIGb3LM7tVayIbfGn31lK4+RXySnuWlTT16AyPids8AZi366INWHjP3IRyEvkvovRenq
qK+O6S4tB3fXGEr5gfX2ehK1v9XSBmqpSxpHae+GuCL30BEMXPPvEh/UxBZwrHnLiDyKVTlGolr7
/In5apA/ylbVinrP4sl/J4uh4oJnwnj1OlXNd7giRnNx3E48Y4gRbX2NQJ4sVnkt7qE07q992xF+
NlYBxdZv9D/kbHZpKztMds01T+Hqs6aMxlOm38m2a00OEyID8Xa9VUdp8yPPLFitLHeupzxfISIC
bahh0SQe+3nPS0w0Jlm3k/fRFcI46Ub+ec+D5dwDJ86v97x8HbZoGxQbedXUBME+2zaZ9OUCy0He
N/Hm4Xpf/3bPctDYKP91z0FSI9hP3u2+zcftoCTmrqvdQ0luDg5aVwLsUHq2FvJ0Srsa2Co5kTKy
zb0rWxylgK2Yp9i6XXu2kDpi0wlwbVtwIcscA4jqrR8574keYiQt6wTyouFJnl5ry14TK6B2fq4k
XhixAOjJc9xU8DlqVN7YgqTP8C7T5yrDkXJwH2UHQAP6RkCl2shiKRLticGyoxyCA5jjDeGQb2Vd
45As7qI1VqjToejT9ecw5m3CFlxOV6G7rfXpswjM9n5Srd2tR1ZNHS+zK/Zyrm5u3TPvSN6vq7K8
k/3k0DoYsWMTY3OQdfkohtNkxF/mau4Ojl6lHpHdeGe0o3kUSZ6dg7Fmpz56fl4enKTA3krk2SoN
y+lHOG/T3G5+Tun8B0/Q2ptTkFyIaz8HE47w3dwYPFhqbfA4+ujI5L2WfdVUh1wxgwDM8qTTat9i
U0eIv52zJ3nlcSrMYxyP1gFpwF3pWMgLabN918bhD33QKtKkCuKWlmOeI1aNrVEGKmw6LLOnpHLX
wgfzoDSbykCYIwVl8c0JxAUJ7SX9SdTGGXmTY4ACYaQVfypd8EeFs+uHNYpkbQyT/9ygT+lhwyCg
fcyf14bFXx5/u27UBc4jfAhoc2E4vIEShuCsgij4j+th0Q2fr2jKrTuVKJijfr6t0QDx/BQLnbxX
2XBPvfoNYt7K77Xmi9tAtQ9RjdsLYhlvrmEdq2yZtXbVtTNjdKSPvXqfRwm5HDmSWKQfVtOz76rl
0cZMeiMHZPlu1mLnK9SSFIOcoTkA03deZtd6kO2zFRPTVavhEpaE52E34ne+XClzA4S+DPuFn117
GEWYbCut9r/69fY6UHf6jdbNxVEVRLgw+fu43gio2ZWS88YlPBCcNfI362KZEODSsYi6/G12wmmv
QQXfZm3XfUnKaSU7KDr8PLz7sjvEl6on18F8Sl6qMSFvN+waHgIwECcLBUxPNihms3X513zvHN3Y
OUiV7sJkVN4Lg09+uSYSd5U3h05KChfEDx7J1fXtKjBWX4F3CZ4sBYcafzERliPqGMQPgaQv7WwF
u3Eu6z0uJNPbXOCzsrzRSYauAgKY2dmaFRcIXqytZpakV5JVr9WEg0cEnmBfBAm2YdfEN9lvE+0E
4lkWqctFCEY2qIH9rIyYcy6raa3E5lO5HJyUvV2lx8pGLp+R29Pg/BFaY3NdUMssmncFuj9rOUj2
6kHvTmwnz7JkjZ2L68bAMlwU2o5trnqEQbWyQcW8poaiPCZBeaf6ffA+2gVvDmTPayyyrlVgTiIb
N7LVyoLUU0jdHWTwESTpz7R0xEWWlhk1UBSv+TIj8nQIqxO/NCuu+xdZPA3xm4QUcgJ76pw6s2d3
2lejth/s7l5bGuC6QSL7pVkZyz1/+tZhLmM87MBlOSff1P46nUILl515/DNQvw5GgNh312cEwVw9
WYd22K4d1shdpQsjWWPHuNN6R7808E2e5lqEZz0T95+dc4WE39hl3rWsES+EoVm1ON0skzU5PqQi
fkwjN30iNU7AP3R/dFZKm9Y52UZrG75m8kKNUfzRla26AYkuNuCddZS4rPg9DRRrkylugbENxWpA
kt0Pk/Iki6Ou7cGgsYsqfPM5n8tNMeXJexDWZDIWUy820sk7bgnOrhb+Z2ucjomHYtN0kK29sL8Z
RVjfy6FKsJl1AWMhrcoHgi+v8jpZblRHeVPZMj+U8X++KdmaEX2UN6Wg8MlmIal2/jSLk0R5XvGe
SzEnAb7yeZK5igXILlcZgV+QoYHiE2BfOtlSTOA20bWTnDNaOplZNntVG2x4pF8DS4qfwYHMrzpo
96SFHSxLYijYoqHGLkuOqh/0WSTXUlpOJz0ohgfZ5rfuPXpdzr0saYF4rpCWvJZAVb53o61eZFse
ZN/V0IyuquECh3lyI8Zwvl5C1OmK34Z/ktrgCKzWq9ydAIQsN+d3BZoFaurcydacdX6lZgZ5GtmK
/zu/qRSkbReIV8t203Umzq1VJwdSY8XLbNnxLlGE6slikIr27NT+hy2siG8xPqXBhNqYbBQtlyr0
xj3mjVK8jElfbPOYEL1sHXw9OzUT/2jXsS06KU76IrtmOVLlBOrZuC8XDbuh3+D4kJJ9ZyIXBYYj
6P+0HppLqmMtkCaZ6pFfby5mhc8voBxO4xCMxYRjw/ZaWYUuTVWjPsRZbxwIPUxYwi1zCIAgmZ59
1EN4GGcw6ogj5s+qO2SXKgovQlGVArDozAObqmMntLSaUdPe+ROIMz+rimdZh9HVVzPTAGItVZE7
YBq/PAhNcoJJhbWgFQ3/vowfVaBTfoi5oyzKEVq5DZNePMkaNWSvN5lpspVt4ZQMD4RBrt1lj2HE
8LoriSTJokPYE+H+/mm2x69I5bQnWd0qwBr5gvZHWQyayoBpBF1AFuVhqLUXvU3Ts7ySO0OviFi9
oCxxo/IgTA/vDY8vSvowGKPY6KLrN/zTVNu8LWxPDuwLVXkaflxfbVO5szdBNgeWxyxzrGv3SRrv
tHDKn2V3Mycxq4lZ+7x9JzB4BjLf3QS/qTV8Ufj4wRpnJ5S9bV1/SOwFma04x1uVPEtGewuSbzzL
0rUKww3ShuO4g1D7ORydfx3o+NSvUTo4hOVob1IDnsMECvahj53sevAbZzFc8I9uVyAzkzXI3Y1j
/tlPd7th29kY+7lhGXlDEqhn8tntGSRg5iVjGv7hH2SY+dYujP5f2+V4luaMh7+02JLlsr2KFNFd
18LNl+7ot6IU0bkVoQ4hP7N0hqZIZ7bfr7dWObYBlunVrhgPDhms+0ZXf8qUsOWESLTVtbWTKWF2
becJI4Knll2o7OXH9us0oFccZIO7vXooaepr30Xto2u41WOqp28SCVPGgbO1y9LddiydpGRXkwWt
EpJxsbvpbKVKnZ1CHluSJApLUEB/dZEaW8kYVh5SOONmGopkWtlu/oDuYXyQAKlrnYRJWWPbeFdz
Nzy/AYiUIwrolnB40xBSDmcDyG4OcQbdP/1VtmIxhsExvg5pMgTbMSBOVyoDapqqVohzmLgblezY
g74cJtQvHoKs/D5pdXKUJVnvdNrnUFknD8JSRm/ioe3e1NE6jhCnvpvspn8xk67ZtFXYbIelaCiq
fbDiIFrL1sKI3fuqNo6yUVaVfe+5ulAfZQm/HOR5p6y4w4P919mEuo2C2nrEKbt9UpJzp+XDo7rY
nw8ZKXTXb8VKtsk6K1CwsYoGAkJLf1nnJue27rRTH2eX20BrGsVKFn8bqOcmaXEGwQcbCFPMn1eS
A+Is9/eF5jjpJWefgOiCSggrsPeKkmt3uT9Y/3XGDn+r2j7or5boEZE0ohQLCwF4wFD15kmWulEx
7zDG+CZL8gDkf1rHOJ3v9GxAqLt3gqeeeOoyWE7jR62y/Lojr28SVLeXGdvQNE/DoIRPVghIKs3x
gJzfNPmSYmStPSO0HCRQefvkIa7ru1TXlbMsTQM82nFQ32Sptof+VBfOvEvJnJ2iIMRRcjkkf5+Z
kdvt2qT6InukavXZQxanNF2bRhljS2i0SNBCApqxrF25qGVfhip178XSkC0NhQGYFUFYaPrF4N5D
Nv4cAdv151xq0HXM9NAvEAVdnY1HA/XLWWuesgWmYPPXvm9Kwiiyg6wbFjEgBSzsdVBTKMaj7W5z
+2yZ49pKtAiwdG5c5GFwR2zY8NDd9hgq8UBPQ+gsQOdpaTHgL446ITXZT7YCLnzpcWXbS2Wt3LWw
RLGcOyms5apo7K9kgywvrYof/AHmE/59iJdQ7g7a8+0sUKbQK5c6JaDVSNxfW2/9xsI8YXbzPRyG
6gvBWdIhfPwX8q7aU0U2UtbXeNATNmvKvRij6kvIY1I2ltZb37HhQYKTR+6l/jY8x6Xmrgaa/dBq
KNbM+Di98yCBAPpyVi918kzWyVbZb+jr8PdWxx0+xxa1X6/dIdR2yqxDkmtDRJJQ4j8CQNnIqlu9
PCusNjh3jtHsXDOZX4zUPyuYdPy5nACZHOQJpvDXGrvGyfdqRe7zSXRxFx6VWn1IfZ4hIvnJydPG
nTHrcaaBAAmfqbUcZIM+a+HR/WuEwyu9XKlANsYtYDz02dOKsd0NTqW+8FEquyENck8W0waksUnY
ZiWLzZjwmMZOIagjrVvrirYdhjgGO8RQF4TjquKXd6e0uvoiJ67jisDqUgwtJnZzYu0+EV50gifn
AYGxTRlq48VdyEHJiEWoMAOvh/VEKttvDf0dxTAkDZOsXKtuarwrVk60VskreG6V/l6XzZfJ1NOH
gPjnyz8MUtRJeHmhWeccW21FiRP2Sl4QgLrkF+NF8mSYPVYsa2/plrnNFC3fTWC8iY+z+Mqi3hg8
WS2Lryy2+Kmu5yysHqcpNY5a6iprZKCmD4Fo0rrvzOxEyKV/B5OWG3gmyF5haSjQzdzxw3UQ7UXw
KTvpvSJ7ycH/1EtX4ILkqhUSDUn6d0M5yxnKtvu8rCz+dll6NelQbCtlUD3yh9nldoh19OBKcb7V
ZCrr+ApM1rquzfIkG3AXyS+Q37uTQNj3I8/4LbPOvOISZu2zqTK3CZnPj75uvHTBLMU2JgZB2Tqn
GCXY+7HH8vwKZmKkX8fJa1q1nyNVP7uOlB3Sv0dWWqZfR0q0ExaTj1PR7iO8Kr41+W5EsOpnjRPl
qip769VEpWNT9EN0risluauVUdu6plU8E2kht2X3xh/d3K3kqKSYvnThHL23BOM9UGXhJTRIraom
8TtIsMlT3PjhOsjS6ns0OKg8kDlLfFZUpWw+5sit0GxpwnvkIvuDUxdf2PRnXjUaxKIwXkLvaXK+
suEEU9tFPxejkwTW25c8U+21X5jRg9r62t5xEmtf6CpJIvD32PQO4xfDKrCxYW1VFf9Lx4LQqaZ7
8Su1eOmhEKxLPEL2qlsUL4JUFXRPd16XRli+DNMg7lvcEvndFS+yhzk6+2Ce0gdZZdVus44dJzzI
/nPQm7sqU1NPthLEby/Ioz3KS8kqJxw9rHa6R1lqQ92Fb4SPiZw7impla+GpjDQsN2MFegEItvwq
+45FVl+yyITxHSk6ZjpR9kLo6tKnefFVj8BIG0j6HGvHAVs7Q+po1OLr5E+oeXYGXwq8PD5K8V12
V1SwSaPDxl4W0WWwi3b4UuhdtcdZr9nKanxMvdaIM7gUmXYotLDayEl7xTwW/BhfrLyFkqcbBzBk
yVNSGPj2GIC7G7vHn6rofZbCirWaaPJT2YIyCqceklc+JGsrqLs9Kl4KCdKl/H8cfJ1qudo/TqAG
uIDGbYH6yqLY0MLsR8/iNVYRI+vU0lzJ+lwdZ68MBv3arc7HX7q1TvprN4vN0kGwTz5PkbQEJ4n4
Z5S07qqxVfwS2tl4Fzjv5uhBvwnhhveWVYWrefkTZX/Q71y4GRtZtCqTPDyBgpMs+vprH1jtW6jX
xmXMgoQ0JpP1lgmZuEPiMO5XFjn/P2Cze0LLCU4AbLqLVdf9aui4yWGdKJ4Qa+m3Y9Iqd75bdXeQ
u52tHpXKYzwh+BbC8f5q9t1Fk+PnBBmoIar/LHMsKka7HVBoxXu49N38YpdTd0DGetrHftPeZ5OC
qjBWJG8kiH5kcR/+DMTe1HTuo1K1Vyd1Rtxo+O0pC8ksjit1BzOgO7bhjFtrn5ubCO3PF7H8UfD0
Pn5XrAYta2Ji+EX2+0QX/n5S6sBrG01/zaPW2ZcVQQhZnICU7RMlia9FTE71veY2ybU4BPxKM6zP
PFHExmsqRrLlep6zvlJszXikaBXXzjbp6n2FkeK11aqDdm8TEbqODQubfV4aYjW4jC0tsifNpGL/
uNwV9J4M2zilv7ZmJkTSzhGoUC6trltG+0BVpmtr6vrKLuhVcW2d09jfkWKHjLHMXNskQrAE16+t
porTs6khOC6nCiOh70SLjqossrapu7lrkC1YxubjMO8008c0Zbmu2mvjDvs2qFpTc2icst37U/6K
99A4rmBZNmd54OP9PIv1e7uZx9PvPWS3EMrrikReupPFpsRkOA9NTJMW+8jM0JyzO7fgjEr/nsVX
txFHsaJtFSB+KitlP3kIivi7HYEslSXZaCnoT3bZsI2X8beucUosKo3Jhd3q5FmriRctx9L0NneD
M+udE5rHJvJZ8WQ3P4ZzW6GV48mJ1Yw/n1UEezyDZX13u5hfYD9SKcVDwgP5L9eHwtEgcpTHG9n3
djFbSw6m05SnW30XKNkR7eo3eeXb3FGuOWsCY+p1DvvZt1WooovdijwoEU4roYtL9rSwyv6qTtPQ
bFeyrGGV8fepSSoN/RYkB3Ql8wQAi9P1VHZty1RZhS1+fLLlX6Zr02in+QGpheWS0zKPFXQ8Fcmy
MSkOEiOutlFjh70ZOrjuoLqHKuBbLouWmdg8N4XFWZhu8Fbj4Sbr1dHRD1Ut2MYCvvpQG6hgVgPc
GZSz8ZoRDZD1SeaOhzkcIQfKybHlIUcCrpAYCBtalVSAPJRt7J7q5SCLbWtWW+FDFJd1Q1WRpCbH
X66EJgwiU7F9ju3WPidp43WuPt+xCBvExpYGy7f7DYEv1pUkZ58tO8oWNcK2cekdLmNv9fLM9dXP
YbJ4HVsH5tEo0Fz9XqXNbpo05QSkIXWM7CwPkxEhWLUc5Jmsi0gYeeCg6/VvDUiNQ0BcxsrOsdLv
JlEWx9/qZQ85lDS5v63ZLl+v+E8Xk2PV2v1OAHGJzBH6TQd/2orFHnFaDuC6Pg+lNFBMoZUcrEBs
alm89Rn0QKyFqww7rbHjlamaEYbSdXCwyyzdDWGQvkV+8igpJXPjx3wt2l97uIDR/72Hr1StN80t
8rAuCqJu1xK8aoP8pAl7Y+h47d6q7DRGHOFWvo2otaTb60V1hh6TnWT9tbM9CdvrMxztzK5rH9Ca
h9li4NgxEjtxSffV9h5bqmJVTWb7cK0s82YHoG8RcqWuWA5NnUYbnrGFJ6e5Nqg2/jEJatqzWGyc
Fm+nUZnEOk39bn2ri53Qtq/lQno33ZpUFTnVlRwpK39pl+WmQQvjt+n+seO43IFskQc5o6U6n3W3
Ir86FnbZx8krHGG2CQQ0zyXjMq7KYCrPI26MZHaKStxVcFOEHlKULZ3faJ0XtDXcSj7lray0amsx
BZn02EtqtE/1oXmqIsF/iRbZB8dNCJcMdfKoOR+yTdaAOI33NpHH9a3OMvHxiHLYdGpi1k8hWIGn
4kl2l4dUd9m2C8e+XkPWGaGIEQ0Jm71WOMNezQQYmCxLzwTj0nND7GMfogJR+YU68N11OMoW2Qcs
Zwseu0fHeektG+BOqtui15EMy1LtWJhJ37z4GYa/ZoUVnusEz5kZjV/UDMx6bWYteegKU7o0ACCR
N9NxqiDVs3EMHhDSxKBRgYGZ8Oi8GjJj+hOi/RoSyhCs0m4Aa6S7YJYMBAXSqHtRfJJ4vV4j3WEj
vS3SJD4oy74L7lKx0cdpfCkbwOSRhbK+6iSH60wYnRJc8RF87Pj5pVl+8ecMEdW2vNNNjTyuPaUl
2aG/yvJMHpqoKfZGoyP2FARn6+8DoTW47yN/a1nkaDvhNF9k463+t77zWIULtu0f57gNDROnP+LJ
t5Fz3+rl2a1uLp3oFCGbvdzBb1e61cmbSWaklx1cCP/u6uRGtKusHKGtwGzOCMNiVG8H+nZ0smZT
xzP4/ezRtSFyKkXrvJS59lBiv3QvSKS+NJ06r2a7Te/6IXNfZr9rPOIuNu8BrUYzWFud7f9GW4ru
4qU7K0Bw5ExxX6v4xoTfZKOJVNCTz8+FPfepTswSG7aAnzre6xz9Rc6WDBRYBlmWp8ikD0cQrQvv
Y3RfMx+f73QcLrIElfM5y8Vwfy2FBoEtZ3y4lix7n82FeJQlNyFCYqEbkOv2O/hzaMNDO9/LgwYQ
dpP7ugCiQF1eGZ8NNYhKLFccZ9MKs7Ng+C8tiKqsAv6h9rcZKnQC7uMg3OVphBn93zNDjnc3uQ76
0sWEE7pTZmzQHrMeWkA3D0Zhx/vJsGGW9SXQkuWgExU5Z1jPaz5PI+xKqev0YKfX88j2lJLsG0eG
tqqtCLo69j4PHaZJsTKeRDQNXkZk6zsqPJVqfa9R2vNEkmknXSnty9STVpMNFWxzfDvFl34w4XDO
7Q8IWc5uatrimGHWgAjg7TQGnn0krdvM6zjQimOrWnh3jYp/wNKBmDOESsusy5ewBwbOCl8fCO6V
LxkbnF2NFbYnWzPIhed6yN4IRqftuhvmldNFzVO5JFVRmZlXpo2LYx+4mALAkMJWpMvFsVH9+XpI
8uHX4ndltjKEfpXgjqgQvJTlzJ+L8JeibPitLl36lU6OBa0cos7thv8Wc18DBxrDkIzHlIUbOxQ1
rNgoflTNGiZM1VTfm956cUehvyTdaOwT2/C3adn77wo0ghEozfdqRnI076f2EotMP49kO9dVPeb3
YxSKZhcEMNFyUF7oYQz+QW0SvCIbzX/QlgNPTdVlWIhsMeH+DRhYNunNgGsMjbIbS/QPwtfxUc4h
D6EVAQIPttBSwaWFxoy3OVKGhj591csSpU0S6bhCdfEu6kGE+70ZXmJ0HC5FFaL52vgWkQiKt4Zw
KWZGC/RJx4Tp1qBYZnVWAG7aVY5ybt7YH3rgo7Uc1vadBbH4fei+W0u1jwfUoVuCg2QJqhUI5mCv
wnVFAWtQcEe1lBPkYWMzBBmJn6VB1slWU+UxF7F2+gCHrdZoEK6UbLbv3RaEuGMb0XcxpU9NVSkv
JdCufTMb2jatcuUjN5W17DDhsO11VWKc5Eg/B6ojrVewGXnKVEF+99MKojVTVrtEv48tU7snIjls
g0zBQeTvOnlWx2G1XsIZ28mdejiEPBn10+jwxWSsPJh1ql3c4kUW9II/iFUG6O8wFvafdj11yYZ9
d7oxYPB5t1HVMj7Qy37VTL69kw3yVnywD1j4BIjML67YNlR8pWvCtwnP9/u+VIMVCX0CzvU87eyq
sTeym+OTIrAMl3V3af1/jzL7qHrtMF9SdK1/QJyof4CNgNSHjk8ymaTTrb6LchLF8+zwOEg32ZCk
QpwIsR7kIFnP60X0oR2WEJet35PtJsI+ONa7MMWHFNWJ3R26A/YPJWiQ71ed8s1uFMvrXfB1ehC2
hwbHqD3ILP3eLJvP0byjH6CHf+pB94PpgvNV508qANqLNE1o4uIU+Rh63qQBZUPbj/d5mghPS1XA
wI1znlRU1aQiVdxru0BEzlmWZP1SJXu5c+jvrolfLS8A/BlW+FxOmv+oZE+AhKG8LIcZSyYvrsZo
K4vARRcb5WraVfGMsKXTnRq1ne7NOUPIkqz7GkrVfJCNkT1OW1yY841sxe92vMtyfHhka52h6DWB
45KNsgqmBVBbY7qXJdMnxuA3J5/Hm1zzFr/pdLHT6AGUeimA9LUs3vyqr0Y3sjwufZpKadfS01rY
zgg3Wp2eHQfZTk3ByJQt7/yswOrhYWJ8nZaSrBKa9oZMbHqW/Ru+sjts4ll1lh4OMKLHPjQI4DOZ
C5kCkQ2QYho2Olp0wR6LLeDIv0+ZPk7CYvdoRGfyUsLjhoZHZO00NrYr/jcfx7ovAVdqyXrKJvz2
lB6XgO4jaE33ITla/Nk82nC702ki25pm9s4gur51bNfaGkX6UcalAkjfUtYh6ck96dgDQsDRo+vz
567CUfzqEOg2WhSaVc3Q0bgwxos8U0zgRlWJgKNm8bHGypBh314uosfumvgTqzShWCJnLMmD8HE7
bnzDcwqNKG6yIMn39vg4ucuOyEXaN+D6SGBMxVHX6nn9qkWwvJHPOPL7H1fA2P4okNh7KoUeHAIn
++L2wbcwDtydH6nuPvEVYls8DrNKRnyL5lczmtKdtaAZnGY8xHXJa0U/x4mwKTbM1YSc1EMJE3Eb
InuQ+KDPK/Wl09Wvrqo5KwEizDM6n2inYq9qnQSRmAD+DEG37gd+PUQJcjynWmy70AwRD64rkD8n
T7jS5hACEImIDaBnG+JpOTYemY7NMHSsyyKN70Zgi6uwaM8d4fiAiP2fiZkjMVvp7SYo1Gpbtkq2
GgwAplrar9GVBOgUfVGtbv7WVt0O/8JDM5v3elmLO7cB28ri1G/cqM5XajT99LtvdY76Ms++P5DC
5r1ovqAyuIvd/L3PAJNoZQcVt3jSQKuthhpzeU15D/JkbdYVy0rVYj8WGt/S/APdr63OO5O7mOaN
dvNDsE3wTOMNNkB1BHLM0wlmLysj7gkZKMqw1uY8BWBlftUibQbwzZ7SjYpwTYcvkEk3Zc4CO2WY
TVVlcokskNVzQN7OTPAoGItuB1r0mzLk+Uvn/6yQ0N1BQntViI6yT5gv5UgAKYsWwakxZfGYbU+o
2gU8Jq9krlBlIrwARHL4kcZBfVEnHTO09KXre/VVt489CMq14ocvKrwQr0DZwBv5DyDiaRywF78Y
83gsQoETV5JdhhbPJxWKzGZO+DBI9Pa7CDzpMQoObtVubA3zRL+oscgxhsdOjWo2n221iyxEB/u+
ewD64Rn1NIBCNo5q4SgrEUUZSLvu2Z4LEpZTMXudn9fHMB4OdQc2F6klUrPA15VO7IcBjllh5ABf
wXUhW0+2P7KxUClJE7UdbnE9rgyRb10cG5gzrjlhV1m7tovQzozE2gIBGSK9sJ9neAz/w9Z5LbfK
pGv4iqgih1NQlizZku3l9Z9QK9JkaDJXvx/wzHhqap9Q6gbJsiQ6vN8bTCKAfC0stBPbcjcYOoWl
eyiPYNi+WbcTLA71lHgCfXhdx/q2nurm1KUYp9/WhzW6t8z/r3OzrtJRlHa/b9TuWFYAXbAjedb6
Ktp6+vMFIjKCklD383Ee9og9CtTOpvSJeh/x0Zibk/BifWd16k3Vq/oEkXzmDotd4lLYH2+aCZJJ
p09/mKtsZDKz99KIxU2elYHP7BedbB1zhSIKwsohgypzf9/Jc/qeuGzgJqeO/UL/qdvOQ4Sdr1PT
O0ZoVbdO0v+qGr4e4c3PlWlj4Fvh3UwFviwWk+zeu8ksjfEPJnjVFq9FPNfbrIOILLs/uYNnCURd
B9vUqtrOSuzeehke89lVHiEGv+EUnzWjeyusttzhXPK9LTJl64QNXx7Gjrj/9E+qLXpK+BSqtaZ8
NHH/TyTNFifD2N6nNgWVauh2YS+LgPebnvN83HsxH0he4dmi51b/VJd8WFomXvOBur5es3UJxT5N
8t0MoHywRXPJ8xJrn7R8Gyo1EEs2DDmVxESRmUZFM921ZXiRFa4SKTejqvXPVah9xLoDVNPIs8p+
I+jmvt+iXLROiq4IMPvUPGYCkwvZ1n+FVpY+mdSGKv/i0pP4o5kQTd5kBKZGL21haAccemXUWRsc
kEuneaiZeK9NNfY9Y2Tr6+bX2LGjnTQG/IUjuKnSy4+6xiIhddOPVnqz36XuFDjNpWoz37Un2xde
QeB7Xrm7knLPtYOyKKOmvRZWB5qLHQlmauiwWqHiSdl0b2D6iS9668MoIxRZQE43oXqHIcPzxG1O
pTL98Rz8ryzvuzXkxH8aw7Gg8uTHgnIxk/MYTBZ0vlL33AAYejyw88qoruFmk+X1ORlaxmB3NHeE
Z+h+tyR9Gpn2jqB7hLsqL+bkepuk6snOSBGniiE5r4deWMmZ6ug5y6WNdNjOofH2DzdFYAGy5Oe2
4net/JsY1rs1TL+k3lIDi80LZOxzhQrRmcARTdutN/ggfGsIG906RfaKrbh1HZnu/VZm8lBFTf6c
T/DwlLh7Ed3sm12ebXMWdRsdYRamWAkJX9oAlza3g04jWbnWhYEhkJseZO5GF2JpQtx+jPg8e7l1
DFmpnUScaqdkMFBoxsV8LpN0OBSYIF+ghht7TYjpqY/ziMUsslboMfWuHwhGpNakbaskdZ7zNoq3
kXyqO2Q9prApphIAiXcGS+KiJucwxvw3WFiQQZuq1M1NKPGWENarbXjEBc6ifmuaQ6/Y5A0UifvW
UrQPpGN1uO3HeAx30ICMiUgmLPLVb3PNzkmr+/JDqamJemk7HivLtDZIXhu/Zbj8GC2UPjG6lg9k
xS3kZLgP8FRJ/euE8cEERrIiUq2P0e46MnyFSramRX4GuMhHhCGKz7A+fICns2FL6/5D88Lez2FJ
fXgWVkjW7MqPqGSIwMew/kBCNmKqjcVbpBgnAgf1K/6THoCEE27WZiJm/VooqIjG+GNu0ypAl2TC
6Y7aXW2OTLKmeYpt9sRhZPbXFhPXa8P/eh5duYNwxl6ZCWhTeTlSy8yxnlhrgyh5z8osldc25SMb
zKC3eZdYDKVYeY8DHsmYwnSRsaCguPlAjYL2G5GgZ4+mFthQxneqqjQEpzQ/3D6jxIw3CBr/8kFN
Z9r1+IlsYArZAWlYht9rRnarrcHxJ5Ea2xQI2Desfq+XqUcmeTLs5urap/V06JokvM78L0piX+As
vmVxKJ4BUjsfTyqmLKmoN6zQcfQr5mfbnJiwSzkFAAmw63DupjDFTlbtky5AzNDujCUEtSuSAEV8
erOHrjx6M0mrWDuSwVLN/5RdSc5IOe9rUvm2U+W9Qw7edHJIEL5w/4czjN+pdgX/ig03hMDhdoat
7djbMI0jP8wAWhuJD47g4S5JkAyJEI8vbciebSW96svQHWUAV3beyU2Hd6iCDxsTt0D4ACCAF2to
BZ2XO76alxQimR7aJLTvQ+UBqlv5rumMyh9KQI3Si9xNSgCc31BZ3jZxZW8mV/YnjDrsp0RoCT+6
Gd5CA1ymmQyoBUvom1Mml8KoIekalwlrum1vTckZbUe9Z+Fv8c5u+KbVBw3HDKE04bnlVsUcqvpl
OnNHEJuwDj1WNHGcACFPjrZt27Dcl5HIAjN5a2ytfo6mUfdB1P5h9KbCPIjpVFh+P/WVHzeRcrOr
pruO9qj4BeX6p0YMIsCzmX9c9U4x0RtFCcyTtvIZtBtyQwfxp5Q4UBYWAdqOpuFMj+eljymtq2rp
FXnjjp/EeG0bqo3EKHqnKHRJTM3dJ4zc932kZH7vqjcTQGdr2NPka61yar3yTQjbuRSt8keOfFGj
pRlPZlUX22ZKfzcG/B2JqTjJOc9lJ5NL1g+jryST44+kDLTM+7hCMK2odn4iyDvcTiHpQaJHKd2F
IaFrWHcIR/ljjuZwNkPoW2MVB3E3WkEj+J10lZ6fFNEjATUARqexPLpTTzKIW9YXPMeuqmRLZUAV
MYhE1IncgCzLikzk9lmOHokuI4snTfbNHpHtNh4VJGu1mA+5lTVQK6vXtilfFBXCGwbbzd5pmu+a
yPTAkJrJHZZx83nmbe5GVHJzdHQjUosWTLTr43SLHTQr+EibNiq7j8qLxQmNkkr1av6naQy4ciwL
NtwUaCjIWQ/mcSR9qPO+Z2Fh+q3Tg3Vg0zRmeEM39o1S6XgdIRniWdTsMjd6dzCr2Y6eTpqpyLbz
GNlshns+oL4XOzsK1a1wsncCgcZNDWS2xXJV3WYxbMJSiTBa0atLMeKH1YRMUbltGr6DJdxOSXon
aPOkDUQY78HgslOK9a6t6vaZNf6FsMsWG/Pk2dA0ZV9xI/nh9JxB4BjyRLw07Gcji0Kz4VI3EehK
2rphx6pKnZU+O7vKiMZ9XtnaJoFg4wsXO9nkFonRYnnT9EEOQ3JjOelL7Imzbbly22KRS906V3c9
crzD7Kgeil9MThjDkdL0ab7rMH6fO7vEzishiwE/9V04qdvGcaWPXDnbhZ7FSBKKaIvL03cN351t
3TXDQ8uBhXLUN7WuE/XleWSWGhh/1WEybgh/fPBVuWAs7g/gz2wnFJIuJmPjZHBkIkA52PqOJNFE
Yminhzk0n1G8x+Az6FwDBW4gpPZWBj1Lil1t4WBe4wQBO7xs73WGhMugEOhR85cjDPpsNCdfZSVt
dkSDMf78xGZhOIske1HCeg56VQufRGN8t03q8HNfnZIuFcdiYrg2FehcJdWMyjk77DKRnp7J3t1o
pNAFda3hiFSGSOdCeEppc2r1ApLXmOHpGNV+iMHqXlXYs/S1JT8P1gwLwixzopFs6yX00nmHRpMw
jBRBajcr7NTHPIEI4NVHIi+70ziI/rQ++jpEttmd8gTqFJoaZmoHuB1++34qMnfPl1udjEytTjZ4
166dy+uE2e8JS6T5lORs2jx0ScH6am5LMaDLxn1NgREbmjPohesD9V+F5slTWhfv0s0BUApzkIc5
ztkie6ia3WzClribToPR4WXuNGTh2lqe+5aFO4temMdeWQLxqv04zcWJWaRgEzSGW6sr3+0YVkDb
RyWvD9TSkLObm2WgxGXMXsoNT+uB5Svr0Di9WsDuu1BR5WnuJH5Zg7WXDIcnqaZwF2OWpX4ty9ck
bX81bdF9flbro/VjimcL7/MpnF2cXzqxD5c0ynWfsT5yl+YSzcf3vZFVMfKmOdhjOJzs6A1RU8VA
t9Ww+md3QVXWc5J3o4gKLWjUOj227UzBfd5oQ/qiKV5Cmj3/GMU3CxtKnCBYwTdNGAYMUssbqG99
2VxTheECC90gTqcw92M1DPdzVh+GpsZYoSAVMYmPQ4suUWGxBg12NE7rO8DMg7qwM79RtqvIqzDc
OVgfNlpcsf0NDT9uIVFiFYL8+7UsPLZWgwleQyDVCaKDfhJozIPKQcdW/3Tn7Ce4i8snG+Ih1+uW
y+6YNhlYxKDG4rh+V5U+lie5HNbmejAx8+BnvnyV/9/pkCD6/7p6cLxmNw0CcLHYa9UQELb8nc1J
FzQmrnBbWzExGCnSQ1/nHkUdLogq8r9LN8EsffKlJ+FnCqeGcsehh/G3m34LMiWoAI6a0l7CrIuP
mZJj537riAncdXH/UoTVJWUcOOGSTUJalf/ATi4CKG+QaXVkzM76rcEbHjhccbdOKhUfYjTlhCiZ
72GdF4zdc77ThujFoSoW5g9y19+k6hr7foEJVMvKT2OETaSU+nnSiLbZI0RwHp3kHvZ6F75kXr56
qwyS+IEiQkjZD0eltFNuHXe6iglDNstRGlZN4Iwe5g11n51CVeDL3SosqxBjnflojnjBKJY/U3X2
lRGSlmvofupF5gPHo6Kq0pNXzr/5ssmngbR6NIeCbE09aTcxJTJ9aL3rIGZjD6hcoRoLErYQG0s2
5U3NETX2bKMCkVWJ32VRebMSKs4YWWHaX+wR2s8bqjAeV2H4bIw425Jxo7tz+gHrX57DIjEDIpGL
TaPM9SXFOMPQSuW9YpjdOaN0jxm5RC9kZ1KTtub215iKvTO3ZM+35sNxRLnnFigOITj6e1mEOCYk
yo8uNKsAe9oexqjIrorKvqfx+m2VxeJHVMVvIEkBCdzm9z4SLxiiOn9yAZ7GvKAXin3LQpYvRZTU
vlSJbTMb+yfIvAsWwBjlqG13ACy5UxpE49LVCK1ASzZl1KRHHcf5jZOb8wEX03k/UzrYwNI0NrPS
NluWj5uyGpK9Wi94hwciVYC0tqKzrxD9iSsU/b1AT2IkZfw9VCobJTjFBP2RVmq5iFfirWrY870Z
1O9to30UQ1vjTo5gkmo/dRiyWhI38fABGooNnsvpi0jSHHFrOjFIbdspz851Xg1na0HvJqi+gyHr
g9dL5Y3o663wDCBVFHubsMu2Y5REbzAFfwqCpp5MqSuvhmopxGeow9btcpiNVhnvMjm63yX4tfRc
uPVNOJ0BPqNNZmKn1FNBPuDIv3Fxcv/ReIMROKmj3dgBGEdZxc2+QXv2iM0W1TuV8D8S+2DLS35L
AolZT2vGi1dm1ZI9Yh48oxcvRh0CbSii+JVVf7AViKmRxpU/S9t7wDYOd1HsIBiuZzK25nS+ATH8
nvT2OE+ifQxN6750GFvEBXxmgqblHidwhqO1/p3xZk9rzTullpb5X+3P0+uVa+faXg/r5V/P/ur7
f19iPW3P4TrOY1amHCOQT9QfS6jx58NyIO54ba+P1vmmj1UuWtv/9fDr/Nfla996+J++9XXWvklr
i42hVqPP3i7D+60oKibV5aHqsIQBTv13r9GbLAiW85kCZXdLHtu/2p9P/TyKiTKgYim7KBX1aT1U
yzQ7mCXmY2vbbKZ/t3GvZhXZJ5dy0qO7pancDm5uBJCIovvaV+U2o3tiDvu1bz2oaNPVeAgvn125
nT5HDGNfT2pJbjyauPl/9q0nimaW1HcWr+PlxT/7EqXxNa1Xj1997DgDzOyNW2lm2jZ2q2hvVViN
l0ptXdXKVK9h7sVMfWP7Q7raew4R+aGryniaQ5FvbQKIXsppZvsUTT4Wb+X3GMbFPiEA8kBhBNUy
6kRC9jaa7vWbXmZgKWHxZJd9czGTbO8yx55J8mSJNKfZEeXYPmXLfy6wbN1j7vJWyMy5Ij9Utwrb
LoaVyH4a2jFhha8+pWN7wgwlP5PeK4jUgcgNi2reGp5mE3qS4x9Xzj+Eg+0kH7T3ANB/Klqpfsdv
rdiIwS626qw9U27u2GJ22DSW6Rg0uBvuTVlS6VExZNJ0hHIsvTdp36tvtTNAGG3TRU0BkpSRD0UE
VWR8JNVvo+kadsoQGrvIep8Hs9rkaOfuWYxJQTWWP8Hyp/PaJSO9u3pZflxb6wGhcLRrkH5v1uvX
vrbT3zyrl5e11cflTIVpfGrbyYOn1opNmafDvRBhgQw2HrZKNAz3tS8uWexCjrquLY9UznNc53+w
ofnXBfOIVTWoJByU5TXWQ67/jQdLvKwv41VzfFSJLvS/Lug74h5MRWbHta/mvr20Snj1Gmr4U7nB
LzF61uZcJcQznXaOGy3wBMP22hdZ8UteUEFdu6yyh3Wblb/WcX3tiod5CtRK0/drM5ma8j6Bin++
QkEEtg5RaeW8riRX6KDPSZU4h6RhfMWy5d+k289Lmpn1uRZ+++r/3+uA+AvokIa+W1/v68Jeix8j
1Th2NvkQ4OBUPmEZaB6NcfHPqePRX/vWQ1+q5VO7HKJEgc6pT/Pi+YQ05z8nvi7W0tk5VLr6/NW1
PpqysHz66nOT/I/qSVY/MvZ8VzbJU6lTMhaE9X4++uqzlRYSgfRO6xUKFabPy4qozg6KDhmm1XEd
TyqTMBQ1b98igKBtyJphtzY1UeakIXTorh2reRNhuJB8FqxwuTgeRH5IhIBUvTQH0VUkBsMzwaqJ
vZew3wwvg99WmiDMS9OkqH7QG5j77dDZb2Mhh4NQWLGtZ7OxSQ+trKZNZKKV71vbOYWSRYmdgs6p
iiYwScvsV6cv2IJ54n1tWbmWPpY6wdqK3dB+NUwLl6Q2f1m7yi5iNZFX82VtwpgyAzIcv9f4PGz0
sfZerbhXsASLla3lee6rxtLooBYs6tZmidUL/mssctaLDYaLZxQM5/VkCKPj9ZvOz7oPhsngvqqq
Z3V50bRludt6XnFZLySWmDXd1JGMRHChv/YNzDxb0eBC5bG/9+KqR0TDlDeuE9s6N7m6EwJ3LmWc
tkcuEhi2Ph+crNkJp8/gfkbxvsAt5DUaXqpK5jtPIRg6Gxbfy8F+ABJYFH+1blvCynpT0h50KlO/
dVHK7D4V+ZuljRPrfEY5QmMy1uKGc55j5M74iGZvvTJSbPHCd+ygieAYMX/2OnO/tupqkK+OcWR0
jLc2WZYOrKCTo+se8q0UK+oiFG/NCJKV1ZSkkNHoB62InEBQE1hQPifoYbps48zsdsBYCzbmspzP
H1NnFIGp59HB0zeYj7rP9pIHsx707GCYys0o5LdOV4jicevpxpvGhqMcwasz9i6KgSwyoXgcRHaF
1FDHQxDXrPJHW/TPYVirryQZrowbX5pe+MjBtdKatbqq1Hw+kwa7aDmsj8SyxrBL8ykqouyzSxvD
+KQY/T1psl+V7RqHhhiLq7Dwh5tY4p7zOv9g7d38ck1x7cdc+0PMxi71GovN0q2ZZp8FeUENu22h
S1ip72Gu/C1a+NeikH5ENsabmTTHGCLvLy3HGE55zogxuet2ecaZt9iVGjhtoSTF1h2SiqJ3/I1F
X73vXYQMovUE/vRp+2z2pQQIsONfUvxQo9nee422sPMLdzOpYIRFIkqCs11AWxVmrD3rL3MyFK9D
lyzqwkyc1mZW4zcKaeKC8t5+DruJOlQ31Gg1jPE5luaiL0uaHazg5NDUeIRYSnEg7okQh8yWB0A/
uTUXWTk7c+PO0p8/P1ODpECxgQS1TRQK/RS1Mj/R2xjwxvZN/YXUwXs0MwIZDLW7KNRL0r4LWF+K
Vr3pTotnbV68WOzW3vrZ1V7aRt+t57A+9c4dGdr+aP/uGJzfTOF4j7zCnp+IjLfeMiZStAlhXs6N
GMGBNZNqurRU/BbvdQ9yv7R6isX3giTetYUfcHVvvHQnwsp6a8uasN0i36/nOs9SX5xQHj5blVm/
tMN8NNVUxdZCP6R1Nl/z5dCqw3lOWh24hlbVNf2udxUbLyPdvo665rDnnXIfRAfPgLXTWM4kFnPM
NOXnXJf2VR00zoZTO2/NOO4xrF3a66n1QAGTmKf+ujY+XyqvG4uiagmMmg/iMPQ5sGQjCExzLSkQ
DOEctjbL5Q9QBLB59kJ7pmoBnYjm2OpcPbvqfOzE9PrZXM9osupPsZVe86z/MMukPOYgXte+r/91
wAHT2ZIrVwf/c2JQvfFJ5618Xdsajmb4zajVPgRyrEWWV4lbwKBRTzAMMMPoZqTuuBM9YkotU6Mb
dxIiAbufp8uSYbT2rde5RAPd1qZbm88o7kAZlud/9c91g32RtBV8GSPJUi7UNmIKBYpTDkXSFhCM
kVgOWUUReemLTUZPjIAi6Bx2+5pbxVsV1uK6tjxvChdqJYnky8mhTZS9MtgJG+mie1XtQn+yyf2A
MdJCeuGKGloqm+PH2hCSGhN+9fNlbWotVA7EeNl+bVZTkRzDwYM5vDwTG8/8Ng/x5x9eu2xrCmKZ
Rfe1ZeUDEOuAJ8rajMl+39rmAkQvTxe2VZ3QYtj+2sx0x3qWSHDX1vr+2kg/ZHYun9f3ni88r9FK
FPI0l/e9EIsmXau2a7MiXJ6fZkHazfre7BwbpAQjqKW1vloc9s9ZBcRLYZnSmqUVaqDUjTzZFAsA
kqeasdosm4NqUxmKCP98c8Zy8pMocn5AID5LHpFJx/3UWPNfcIv3CST0e9UhF6EoLx7kfDPVszT0
yeisrjA4skNV2uGpNWZxDkMlPlCHLA4lJp43PU/eM+zZfreTczcn8todt/pd5KVN5HI6nrSKUGM3
gX0D9hP/PlKIb0Dw2RhokZtcs7FIYOJE0ZkS6T4Z51d7LgwfO07oG1VmP7VzV85+Xmv8vLlT+yy/
rQfFtrMbaCgW2eEPB4fHoE9RoLtDTT0tqnsIV1DP0dCpeGx2qFi8djxDlp+Psql/EpupHC0tn16t
ruZnNz5r5MG/k7v2q5jdgAI9zt1VuBO2+FN3eXqLkxjf2sxRdsj01ffKSjQWre1Oc3X7Tdh7SmLZ
N2Oeh52hxMnWVbJzpHi/WK6rJ1PGf8y4/NmNwqS8UzsHDcYoVTaX4CyMxkaZZDgwIX7whJH+M1Ak
yibLhYpUU6x0uLHTevQ2uqC8VEMEuJflHkQ+oeRH6HlbJIS/4E5MlUD7Vs+Rd7A8Kp8Q37NtLbDH
NB3ISgNc+Kbpw4v1j4vq+zoU2t1QmxNC9NqnChXt1BJEzMLuEuBlBO9VWZtLx7iN4z86iSfGS9na
7mHKO+wPRwjKMgBnVA6aQl0NTVO9QzuvYw8SGqdfUD3UawYCtsFfyd4UdrHkyM5HpkcsNu3oe527
8jHrTNp06TeHwj3kbkeAmHJQzFFcRi/5NRWELo4D3rlELf6dkcFUre6RBhg1gdWL9oXirba3akuc
IqsAlY8rdxMVqvEO8/PnYCXVXxMXTGpBf+KuqxF/C8D6ssIcYmg7X8Wk7khy33BXSy1+rmGprK31
UFuttkM4Dzi2XLEewkqH6TJ65xCxyh0bFQ3aX3KAG7FNyGK49ZqpPiZKq1tPp9a9Ni2MFK95ghf8
crKHXfgYDMTYo91f1i4D9cHeie1607ip9vB6o4XlCYFoaa1dmmFh+NZm6Wl9wjL7HA1mZtYu8aHU
wsXts+oeUwil1Yyrl7VFJlW0zdyQCJ3l5MjOhnp1e1pbnq51j1jJYAg4WNKvfToZIcfeK2xUNDxh
PbAo2XFrEC+6PCFylWmb1qkKG4ErWFUnz51O9WE5qSyHcQD4UxANHNcrgLqHU1jiAvX1kpGbnTBf
TT/fcx4PZRB702NKgDsmS9MfTUg0WiHFKcsFM13ZJn/t1sZXmrXT3RH2PRt+V2TivoJpBpNhjUST
FMZrNVa/RIrRxHoOiFYNMKf0DjBGzVdbI89Q6b1hu15bGHp0qompCdazg0qlh/h1ax+az8z3FWQY
OeUnT7CCQIoW39cD5ijltk7Dcpv+p0+f4tyPag/zbluP71M0wvIKPby/zX0mYuPhlp3xSGeFQR9O
y3FtJorXHbUZesh6iTbYxoMJbHLy+PP6oqGMPOLSerCXp9eR3EF3DzFER9tWK51zXw9p0jDaNcN4
dKLEubd4o1/HREFmrkNAK80IdTSJNPv1YhBB8YKXHHuasC0CWL/Nlg9o3EJs/tfrye5vmSvhFmU/
xChiU+5o6XQi7prus7n2tabcSI35bG0RYlru5xqC3WdTD3nWnO9DiBu3tWs0Zsp5XaIS61FHj7Vv
msOTVnBjrC3ZKv2htWTJFfzR9dDb062CHPL02YUKkkSrwfMNp4ifHZfbvMU7y55006e2S6XYGKL7
evBUsVdLY76urTF0m2ss3X2pZ3EazM2CAsva8dezZcwsn1k60FmTJruvPsNL/3iqyqTXV82LFqMq
++OQLTo26n098DvCwaOnWv3VF5rDm4zV8YKjj3rvozC5SM3++LogZZ+C80bT7L/6XOLK2vHzRZt+
wLACG6HAGu3posfJczt6+ZU5ML9SQj/1iCBOa4ugTFv114deJu5aa7bH/+pbn2Y15U/ZhtFGq+oc
kk/hvKwHV4ISOggCUKjTV6kKJF1qMXLYpGhUHzIJq0eYVsBrXhLv1748LsAqEyjmoiirYKpD1ee3
Hx7Xi02DjNYSl2LDhP5TqcRhZQyz26iL5UPO1b0FKHzC71U+yhSTW1MoYaAiByXrYTg7ndnzAXBS
QJ/aUEiFKaXZ8qFOMrk1iXtcT65d5IxpgPeNd9SmobpO5ni2pej5PgfjrTGH6uSNsoMVNEX5k4yq
bVFtFXWoNk3jyI1mRTPEo7DZmYrhPPUpEo2kD9MlfmxLjtu3xghL9PD9Jaz6J6uPcGwX1KTQJfwM
u2RnCQwPUoudTskKwKu0+jDG9u/ZLWCwyaPaRygnFAGnW+31TcsaJGhYfRQe+UJ67s+whIMxVhCS
hszma7UPfgzqehMOuqoMJxgTb5p04n3EhADArUJJh6Tc9/pZnfGaazXFoLiAOslV9tmov7PvYrCB
vbCpDPWad9mRMGrlUncV8th+cI95jwDOMN6SZkjY/rnsk2F75r1wH3NuaaeJijZ4RwuYaJR+Xkwt
milfHUnSxZ2Y8u1EGoBX9anfzsyRbIaf1P5FE433vJjwTYgY7Kk20T1GxsVsEnWnEIzil/H7PM+v
VIQ2catVu9Ju3XOfkwYDEMDDr8M04ABvG/UZ07JvMCxGUujaflc5ghxXXQ+vffGblxEn7FYMH9/n
IXBMg8ptqWiXnLVqbo3qi5HxykOdz2cLw9lIQBLJFSIXUx1N3pQeGm2QJ9mFckt85LBpHCe6ZK6c
N2qrf4tG8gNgTHXbaEaioc7ViwX946XWzTclietDjlvjBZtEeCXMKduscdpLVZagJPqAfmsOg6ie
+gtEgkMnMWRsZRoUstp7+egdC2OqNxnrBrZWpvAN0rQC2XcHq14YgVGnbc3BTncQhH9i1fRjCRM9
mFTJAz6tPoAO1wW4s4Hg8buxGwW6Xtq2Z40jPgnQtfCSYMfeGcz2ho3aRv1Zp/qErs6U5wGiwVFZ
AA+jeVlX1NqyrGaJws+oow6SCYxZihTLiHho1Tc9/9HbyjXL0PlijhJkyQvs5b+za9Qn6m8qM2Eq
8VxTT1NZa3cThYfJz55yry2HFP6NUwdGIeJLV9TRKRpZYeQa9+8kyOXJugq7vWH59VY5kJXT40nh
xG8E9bLATMFQ7VrKvbCnn66pupfRTdsAKLAVQKGfZAey1agt2c4x6gWJEBFiGq0gtKyUC1LyDSFA
EQxJ/LvJK1KyY/PAXN6nMFawt5I7PtC/MiMiZgSGp/pAKEdbW88AI7qfwC7bhEnz8NwGjZnbkP6m
GuVRSMbBRDGDeeiboOrABGTxjKepeunjWLu0y8ExCax0EGFmhS/0KNyaHUw9oensUBSnY+y1mm2U
pm4AKWsXl9FvhcoDTgwxjkJAGb96a6jeW2zNmbQPXUGMneOiadIjaiDqiDzVY3n8FDUQeeYXdiRt
QN2zrswrsea5TxrAW5aogj/vWAuFejMhLr6NHgC71LuJqnB0x1iF6bOtYSiFagcP30wuI8xLn9gs
VhVsCrtURcNjtoDXcxbtbG9xn63735Eb5hiUGdAbXT2DxGAWEA/DvZiJatQRzPudhpSp/TMgGoyh
/W4bDzqftB1QZ8c3i1YNMJout2rZwVDuFAJYNFXBPhK/mCgKKSxU7mOqp/so7OYC1JgHczdhipa3
N9TLd5Dmxrfwkz96kw4LVA+to2O7JyXsvZOShu7/MXZeS3Iia7u+IiLw5rS8aatutcwJodGM8N5z
9f/DV5pFr94zO9ZJRjqgCpIkzWsu1oLTqeLuR+N6d2VEN2s2Ct1YWlWnGYUlLFS/DwBRj1XXfcf7
wIATbAd7pUym+wGvojuHxeNiIRAHqf6SOu4V/MPEKHv0uYPD95FZO6sbAfClON7rRudvmgISRRZX
LFS0gcmuW2mdKrcqNlZit0eg6wWgOM8CdMPH4ACZ+eLkbErpBZpbSMe+lFbnsspTaLskjo/l1JrH
vq68r6n3CpepU1v/52zXOzjvfEu9BSKj/IyMfptbWXDRxwB/xEptdszUvVMP8OxogQMFd8KWlOIz
eesg3DtWwaKHau4YM957ozU8pQMaRQ4pxGSSfWsGr3mm2Nc1qIbCuSVtRv5nu4Yihs3Xg+UzdvQG
CxyjmwH0rDzv4Ae+tw091Nc0ur4tU+aNrga8ir5pXOc6ZtuU0cefaa7v8yCZLuqMfBNCUc9aHPxl
LQ5RUHXu0C2WxsjsjA/xEiziOWY+aneqWbfPQ99OD2289NykvDJon+uIoW5Vp8cycNRwmzo8RjBh
Z6Vl/tH1KSMPK3pLUh2dQ7N4sozRPox5xPx7CXz3fvY6eGitFu+b7jl1muQSMj24pL4T7YwCAgBs
7Ohq2eazHhiwN7yRFoXd4wDiivW9eD8o9fOMQSULe0zOukXgTMtOggGzlx1pqMLAEk1r8boCgfmf
QOnYL+rRNi087DKMEEktvwSpMWZeyzILfg0OsufLRoAy63vdx9YVwy04EpiBenCsgx401hQMEzNO
n2NZGrlDUPpMQy2ujTk9qeE8Qu3w7d2IKs12WpLIFEzb3uRhmakL0MwJU3glHdKTswa6yDOLK4iM
0zDBSAGu9NCZ3bPS4v+Um3Gy0zHRnLeCmQsXAr8F/mzvDFMOp2B2H8ZU0xgKdtmjx9bcJW6qtxm4
0We8NkAbFj/CIUo/qzkuMV77p1v4NG5ZJXCWpYJ61pnppDQox3O1ewkmPmEArDxl50ttNMCxVysl
VAB7+iAFpjo3L3IaXCtfozrIz1lc0mWPnbPDsBt4CFsKgOCKeVugmBY5hc17YW9Nurz7QYPSWwMU
wH9tOCQN10NyxL+PWWA9JXP4FiIFh/joYcJabuc4IwT3BW8EQHuXaDxd9H9TZZv29S/mNe21HbJj
PdZ8JkEFJg6W1moCSaiFx1nXZyf8VuSl8QUJeRQ5x096ElindFA+zSwCLPRW9ViZi/FA/F3tjFPs
jSG79Tsvnr1zGFkPMVtp21RHVqlVc4T/DBDj9tU19elOS+PXUWWWGlYBMoohlOHFpKny0bVJGq4H
FOjtpgARZHV3sNnwBstV2jfhiHT61Q2O9gJs10UaW5mYCJj009qCq8/TvtkVqe09wQJwHtXpdQbB
92QARrDzoDlUcfKlZGCAfGUEtLJkM1WSc6pnjPnKDICmohyTzg0ZPxkp8Bdrlwedsa3Koj/Bjihe
O7NuTiNska0k9cRpwBvXFn6hSnPPcJn/03b2Ti+DPydbmY5FnM5XhD+e+hmwt+nayWOAlMtj0Gg1
O8NIYTq9k+6t2q6OJTRwI4CdoSRIzGX8vIWp4Q5IBTshm4xFsHHmMdszi340WOegF99l2WMXAhb7
kduvmJa152zBzJQLri4EYXE2ncdowY3WxqSeAUaEC5JUgkmP3hTF8Pfxf7IkX6pny2tXX8qA++q1
0Ok2WZESCtCz0UFOa3UV7PzDhCPkyQpf4wakgP8yNkF6CKDz2q0Bt2gYXxAqR90Qz7ubroZghAQ3
lJlMGNzYQcl7EdyQgs5PIUmOf0xuE1zAZVnznsEqv0Si8kZbFVyyk0STmRUkWFj8vaEuQPu6rY6C
UKkcpwVSyFg2uxQ9cOugwevB3ySKtqwjkBuAxdqzq/LNUfJdogY45P5p9gMo5uXGNcsZJbbiE20t
Uee9QBUlc5yzKTtJzchpuTPIIga/j2+Xk0gtLVSnje1k6U5+ZYLWNBuwCJ8trn7HoFGPojDieFtI
7sMZDOfPbnl+oxk5pxw1atkDliCR+y/RmCkyW1oY30kyy6pjWCo6/jPLb8rBfQZ4Z5zkkvIzcF4O
o2pAnKSv9l5Z/inHpWMAx3x5jLcnLJmCl8p9dl2shTS65o2l3h2RWsGTCdDHDfsrrQHaLTvU45SO
e1WvfwgeWIIBGHVXw69jPRXJkawabMyIKielj3ebvWx633BeoRp872Eu7r0m5InaSIge2qR5kWdv
J+7jwLrPYa4NunVriNDbY+jO9lZxSR2mf22IZtv60MAO60Com2Anj0uehsRKPD6TjUSlFVih7rOv
3G28os8v+Dp6oM8kugQQEWgbyrHC652+ZUhmgAjAnLEaxgj0XVSOdnCkAInsGvnlFp3THjSUHZ3k
emPTsEbd7OI2+TKP+kXu3O0uQS3dFFY67eRey11J2oL5f6shvrJgAOSZyBESk7xbc5C0BEaKY0jT
hUA0EX0cuk/y4G9NU27N2hqkpGblc1OBYd/JrZAfqfc196cNCn3LCjqjXKv6o11sQ5C7vN1fM3f6
GeCVccgYDdDqXrQqb2Hahod8hujc6tMnfek65LOdxbZznIMZJDB2fBsVOidKuA16QlaSF//Phd/9
BoliewXZXQ/1W83b00NNBofS3tB30gXI971DbvxkA8gaP6VweW839wanePfWvANVfLyDBtt4RQRr
cm4ORphr8z52w+9Kl6n79Q7TCV50x4XSvXYuav+UYWJ5kN/S+9Vjas/qAY3Gft42WXjXDroCzGPp
h5bXWo6U2L/meV05IxwQJjtpCX2cHhjCMHVZGoI+Iu1kwrFem89Swa5mKpj6dkCC7SQteOys4TTl
FtOSap87A8ZH7gKu/Nfr2kV69kOwwl5uAFdYAClr25vje1dfAIxGYdeLvA3d29ItS0uS5JpXsPqz
9EiWPjt736kGMCvpkxMo9JFSX4L1bX3XRG9RKZ8rbzh5jbmVlnA7BFuBo/LWNmwQSF/IhL05otB9
Xt/wtS1LniSDpRWqfX9oAOkdQyc6SJkpjV1qrMd/bIKSlqcmsdsxkr5FP5RL8kPerdmWlW3/7nqw
lWODPzXPAVy5TQo8pkgBufU2COflw6F7EE0DnYnqpB/woWCfnnGBPPHB1jEGdR7zuX12GBswP7zT
WbGY1QKP7eQ5B5Qy1N3VWrCq81g+54PbHUxzZijR6OpODQrWbnoEZjZs8B6EdzDli12kOQ/1LojK
Rwfz4vXBy1UleXud1rRkrs3kwyHFkLanHvtBaYwS1Et3LTE9gb5kxnCe5O7LSQrwjBOYFZpd70Or
38pbAqudXIm+yx1c42tuIaIk85YJ1+A9pLpvtnApQm5YFyvpmXVwqCHxgm8YE/1z1AN3R8ZkL/dY
Anns8TI8QSiXOfKU/pFP+sWLjeygzuM1MUsEyrzuJJ2MRq/dwtktUc/dhUVw+wIY7Z+Q8rOznFCe
vMTo6duFDWNHw5/z4D1hFufeMMt+Yr/4eJ4dcmkRa2egaqpz5rj19+ntqO36CeL9ehfLzKEnTZbP
TOZm1s63oAsJqQRewFdwyQYjcQ/5UanC3hqUEwNdlFGz9jcdMxlsgdetjpPrnCeAOeznHqFHolEc
2dsMx7Db6Oo2i4q0oGDPTddunTBc6ofaSIyDnF9+l29H47nVH2cjbw+qaTzLU10frcTyrvsZG1O0
GYsCpX8o5L8naGvHoci3X9K3gR3T0xJHGqYPYPz3WmbnsPPbfLhHkN08AU2rLsLaGaKuutAWfpVh
lt2erzyJtY9ZHwwf6L9S6Jnm5NU7C4I0shiOgcNJwUvg0oPvUAjcl9wyeTLSrAOVtUcLeLBf4Bvy
n85cKqw9+vokbw166e/Xm7CWSkyq/P9PxVhthL10v3b18mMkeRuLr2mJ3TLnCNsPBrQIM8hAV+ns
k4rHolSRy96GXBLFYZNX7RZlX/s3rP72oZTf+W6UcTu2zN0tsIA7NgSxx+BDL+NXNkdYupbXZC6Q
g9kGk/kdrRXWk8M+ORVNGKp7qX6L+ssXNAIM0gXpbRwnLVVGdGuw5k1zxpaDhlKkBkxsGYTJ31mD
G0pS0u/GsrdfX84jTJz7sUDXrSfeAE8/2OxSzVv0egs2of5w5YeY9UV3dfUswzIZ1ElMgtupl2Gh
JNkIQvM6gACyVpYqa1Jia7A+xjVvvcaHY6P8c4dQB30YfaZ0nB1AgPwkaXnzuOMJ0/il/Pbj51Ir
NpEyqO+GkfIIby1v/hFAtD9Lc41Q0gU0vTyDsOuQ3JCW8s9ROfrWVQHKaU5ume4+UkECmCLrFO4D
J0QIHlK6FqxzQCmQYK0nycH/OWh1fr79+qUl38ge6ztzG8/cGrPkenresX/yn/dOYrdaEv2YloNu
Z31X6+MFPh6laGxstParNiM1K/3KOnqQY/8pb60ipbdxtkTXQJ7HmpSYHPevZ303nZHaUvHDpf4p
78NZP1wpWDp8jObqLoTRt7zieDizV1HNt7mqvPASsJQCORMaEZP3ZZltDda8OcMTFPoddarWIHqr
JN2tnHyt+q5Eor4ZgBBiC/7WouVlkfdkfVnWl+pf89bD5L2Tev+U97+eyp/zhdxfxKD9xp2LQxvD
2mUsLB+uNbjNZNf0u7WKf6r+Ie82n1hOe7uCnOdDndsVhsS705Thl9p54Va6BpmDSmz9RksfsiYl
tg7I1sof8j4kpZ7fIxjQ/9RqJBGSwobIx8vJ3jvDW2nCt6jkSnpmKZtpdVZlB90rXtbuHTAVtPE1
rcwLjVzS0vMzFgpYUbIyy70tHfmB1c5b6R5Y/UeStUEZ+Ddd7dZp2CprCNK7FOUMCRPxt90/dbdr
U3Bk0r/WWZvBmvehuUhSSsegSVmycGF6Deps7jpHT+etzH8TAAYsFyXja9AO0eH2xstNWYNbt7qm
5Xb9a1IK1ldXkgELKb+7b0l/OIPkzVkCdkJLeI3Wzv42sL6Vy/NZj2zwKmHylp0tFkaMZYXk3cxx
rSbHSiADgzUpsQ/1pBNd8979cSn5cMjgVcp+Nu5BBT7VUClwDZAarJQbGkiO5cNV4ojXvkjX5WdJ
lp3kzpRJn2enWXU2TeZYJ3nZ1yd6e/ffLWa+GyqsVSUmjzcqelb0bpVui1y5g+iJEUfIpOhoZQ+z
V7Idg5qLNj3IK3pbp5QWMM563HyVF/n3qlatBnuss9k6adgczPPsnCARDEsc0poEdcNu5WZN+1ag
oH8WWpty0R12ZgsDMjrkdeXD0rXgaOr+VTjbFhsAkYp2jdxVeS51BpVJr4rXMoZnInxyfXnAc4vo
Tntbz/xw++WmvntEt6nr7a7LnEWit9c8YnNy9sxpL3dZLrsG8gPWpNzYD3m3WZ2UfCRzrjWleP1L
ehjqWxtrvQ02hljFBbn/1hXxeDQQAtzrMGZJQj1DgLQ44zNJqaWzd2Y4yPQspZ4HzFNPEryb6uAl
0rKjtpxDTersvgzqdiO15i4bT8pcmju1zwDpDUOxaSJedQm8zDW3tgfAUwNTdJcm7kGNQivfIxmE
4TIz+z2rkqCGJ+fc6EHzCCeLvWZEYyGeZw7uRbF6l/rj64Jo/xQgA/sJ/k29QzVuRJWDpORlCB5l
CdsT9YgKRGxX6afYc1AWNLv7KUYLwQG2cNDZ2z96lj8/pVXzE77jqTe18m3MTVy1Uv97XjIkr/GB
v/iBClI8a157b7Z+eKzWs7PrB2w4aC3qOMOwCZq6/lLPYHqZkpefdTW1tyjqAK+KkO1Si8UWwGQp
ec6tCv0mVd1VSASjDFWC48aIsXoYlxKWkjATGHAUCBPt2BR2+TBPSfUgMQmyonDQPctzhIVZhLeK
ONiVFfJD/jR8M9k8O7bqIuWXqZWBHQlKHLtlAXjj+szc4iJG9VqF8Gn4GImqKBju2qwAE+S1A/Ph
pnAvIDXYXvNYbG9R/Zr6KXoalgCiS/Tkq8l3ZDWVs2SVGSbd6C6iylUgfGZY7NY4wVODGvaTyk7o
U6po2nYax4AZBAWx7QGtSm3uZY6lKB6ym2kYugct6bzHeQnqDNieTduCXU2NtSDUs3SrlQ6uaAO7
M+aE2dw46ujC+H9NSTQ/3FKgOVD+dWhz6/FVZHmPqMxE2ypsN+ieGntHs8zdNDU5Gm+A6QtDMy+2
A9QZWKu20209aTdYwSODgQN46YXlXQXV7q5ZgjVJ+zwmBWuoA9JGNty0Ur/ks5kaW800tIsExRT8
nVn0lbKdPFjuXpiy2IyowWvvAxh17bH/lgz5V4OtdHDh0P15t0z4zCATQSsUFSox/fwX251fwjzR
v01NAloBQZzXYMyAXaOD9Thr7CVbU2JdKzfvL3oft6c0jYsHHoEG5b9VPzWjQuPKUvNeNfrXGtWg
ezdKHge7aqC+KvWnuGfjyEHscS9JKWAr9DPy6/m+Hjc9xh2baakeaymmfDFYruU4drDJchRot/QZ
u3cHW/l3J53Nq5yqbkztwfHCE+QwnDozZNEOfHCq3foL2iD5FYZzcjtvbcztY9O1+1xF1mbrY7Hc
B9kLRoUzi/ZFw1zZNq8QLZpPcM/7B5aOz5LCaLf9hGkdZKhsRKxpqSF5jlF+PChxX1UXPS5cAwFq
Q/thxWKJKjDo7tBP6+/qgWXlMkXtRAoclCzOyGAmoNm4FbqptEfENrWtJOX2ZKm6fKocMGHL/bHH
EaBLtQz04qM9/rr9nTTJ/aNd1HDOlvuH6jSIvGzy8KenzYyDiXKKRCWoghmG+5qW1ja2SEi+y5Ri
Kekgd+yGR4AzIPCCYQOuC0uFsqJT0uuvdR2Ep94eAjTew+p7WR6kPB7C+pDqqDZVs+KwYK24uIWz
Hnhugii465ZgSNA9cQ3/+K6g71PsZN4C3473UBjiazlmeBgugcQkz2SWjWWDjaJarEUNfoP/UlEO
udVej+5GzAH/l0NSdwBfoWrHj6dpuwKR2+fxoVRZDdx++HVSWy4yFaXe3KXtwqNg29G0WhiwKFLe
R0uQIzBxL8nJ91EsjPwB8roas7i+FJcqyuWbtZLEcNC78uHr2Efm4NhlVSUsKw9PjElRLs6bBRQf
ZSkp/XCoJOXCLaqjJwch8NuhcrV3R2S6ue9KABofC5ZfNZUxZMfnubC/ptiTglya3fTaTlV6dccI
wImG8maXsc+osluxT4pQe1HLcLhz9fqPPNTUl8Eu1Bc9rB86OtgH9qZhuiA6yNevN9D/cupWv9pA
S97cjFOxmVPep6gZvEWV8gU+cvAohWYZ3PtFbD9JGUjhfQqh7lO+1Bzrt2TQzFfNj4rPWnKWKnxz
she1aaBfPoR1Ot31gZbej0uAuJ8+bMykJmo384Y+GzTekpQ6EE3ZyPHdv9RkwL3UZe0S5lL6lnk1
Otqa0W4lafTNcDJwTd2VpoUi/sa2uv4TNlZIF1mjvo8gVL41PbYIKny948KvfAMKVu7szDdPI5aZ
T6U9vgKh6b5Z5Y/ZbdwvluK2l6yMkE6y9e5bMwOkUB0rf0JEBy3dsP8VOHb7DciWvptjXMTtxn/V
AJ+hYdsO4D2JxWG7n7GGhS/8dxa0yN+FH/J0ywEVm8135eDVe/zaShTmnOI1Uyz70qTdhOZ2X7zq
MKY/Yf2+kUIFGNsrCIwvMHnVe8my/Yb9BXcoj5IcUZM4a96UbCVZx675NLNLJyk5Yzeo9ypabzqM
6GswzeASCis0rjVaMdCiax8VNju/Z9E97nZg8ZD1RFp2X/mDc5GSvvW9vakNFu0Ot5PZp+dBMCZ6
69Wq38LxiS6SdCLVBqYQ9VdJ2hgR4QOp+3eSnJXph8s3/0FSU5890V/nT0YMvscfg1MYDcpzmrXq
feRDIw597KqGvHoC6LNHdqJ/Lr32cxK36hWwwvCs6y2vSoyqfJW4d1JB8tFFPJRKnT1IlgQmKkeR
DYGh7nQMVwvcYzM7eJbqMXS0p9x8bpri4HZuhWFhvUfGvLzak1Ncow6y3CIWXF4VlaDpKheZWXXa
xV6P6LgdNY+h5mAFPlmvKISl31Sr8vboZpYnScLRAVKvF2+lOSJJafRgCZZqWj/5GzT9QNXkI+7K
agtQvEq/gaLOjtDxnYPO3sc32zKuuatYL2aYOfdlYgGwWKq1k/rXBFryzKdNu2dYp+FGRMxdgllL
/S0reA343b/z1ioSs5T2r6rXteM/Ha+3AGA6O36sx7l5GJUKuHThIn0HqsvkS/RXrvqfzXGw3xpn
RB8o14u7LDRslI2rFETcMH/pK/dZqo5GeldHhve1bnJ159axdZ+WHgYsdY1aCrqwn6Ej/VQQv9rH
xdYFNnSnlrxU7hj/6DQAYpbhNo+e2QUXxXaSY5SG6guqKvVGTu/MX9XSa3527BsBIzJjdBgn48Sa
bYnqbmk9ezaa47zuDsKWWr5JsrpAGReNqruSPvXOLsNd7+vxpUac/HfBrY4Ul2suPBLAz8j479Q5
UOOdlIfgHu/kbLHjkmlX0AkrxzzfklKse1oyHni1o1vNQNOfLTOxjqo9wN1eT2E55tUGXn5xQkvZ
p1qhY0s1OCcLvO8Zr5vmTjNM52An2fQ04eOy61u1+czbqAL9cZ3vjJ2f0eZRfjXeqzskDEnHwjo8
v9htYf6Ek4hYpEk/T+vjpc0SB5JKMO/rqqofYr2tT6ZRDZfIbS3cff0SW4LOQR8LsCodH8xMvUQW
y+/9b3Ewfk4iU/lLAWl5u1CWa0jFFdafUzr8CBXF+arZTYbasTa/hDba4AxRgkco1O4xW0TFVcVP
r30aW0eWA9JHFyoQGOfGYv2Mjsz25/AbHfB3yIfKn3qADzLoJEbYDMKTwDX/ylBG1rv+NcCao2k/
9R2YZXSKm1evZU7Y9ZX2CG6jA56DwxK8K2fH4prvn3TdwINqdBZJAzXFLU7rsqvEHKdmCxAJhPsu
QdYF/5pPmjN4r3nqfdWmWLk3e8/jHiDfW4dpfZFkZ6A8lztxd9bjHmEqjXHZuSuBuhWN630OIKRv
qiFU7/uq9D9H9fxNtwL9QVLzggB3dOtRqnqac400y3+SVNgHxzYt009mofuf/Zm9xMJqXkrDcT77
x9HPnG8xn8pjO6rt0WmH4HuhH+uhtr+XILKwzKnq0xAMxVds7ra9FbmfmEfeYfJQPNS+gnh+AHmj
60Ntc8tbCqKCHWecdRcmy3hE7GjiJUJ4zYiMv8Tu0EJMLXSC7vNaoTFqY1fZnXUYsBR86JaAhjHt
GryRd5KUAjZsi4dmxm0Ly+orYCeuHHQV6AYMRzes3RUPxhLYSPFeXcW4z51q/sQqwNeujKbvU7QA
PVr4HOhAIbmX6l/jeZi+j3VkbcclP1ry/7u+i+TSWt93fc4DPG3bBC6Cb3+ff83/t/P/d325rl4N
MLc9c2/mVrwdmLA/l8NUP+uOqR/tJQ+5jPpZCnImv7c8qYJQZPNcLnkfjuXLiZyV4h1jnW+iBNbC
tvSqRj3QMrLfeSr20V5uHtZqUjjGnrepa/gGQfmoZK0FYRLO16jVQ7B3eNd3PTo2u2zUikcJRpPn
VfRv+kZrqr0eJupdUEHEo5OSBArt6l27BJK0DQXS/S2dVbue6Rpaj3+XSv6alCMkD227ax4BaFuz
bmda0ymd3jy6jyW360eP/QeKZN63BD4TjarMz54Pl1QfnU+T3Xs/DAToWC30hkfLdTEcTdBbKVI1
YvcVNjHE43NTKgdD9+YvKDIMx46ziuDpG7Sss1wjzIDz9VVr3eOE7T34ncZG13JuzCsede7aZ3Aj
Fq4DhnHQm3a86HWIZvdiuCOOOjdzHSssIOcy+ZICCXq0uvcuICuY6L1zNlOzRFyn9Z8zJ1GeEYju
dvrJw0YsmWc0XQy0YxAhd8wNQxB4MfFYH5Uq649M/pDFN35VZvsdiZHhSxTjBJ90bf8YNb12UuM2
O/tjaj6EgY4nhlLOb2mY/gJ0mP3i4BA7+ItimqhjYf37jJ/M0Ri74KEqmua5WAJDZXgYFsglLhUM
faEiNUA2rLZ80FJ48Ugmq/vBK7oHqS/VMHjaYxo5YYCGOE2yeLIDmcdLtk+eA8Q68FVr0idEhzCI
sDBGMzp1POCDVj9YQZccK6g190kGqcIYzfnOcUEWw463r042ROcCKeOrZ0bWmWWP4uJN83DJqnE8
K2pUXjOjwNjH76O7pPGReBoc9y4pJ7xeaxZJoi7xD3HbqjgwqPXB9YoRoiuiywhA9U/sT5T7NHa6
Zx+1J3SDwQ7S44AGqvr+Ze6w+sHceXyNLOSRO3PTdyGLUkGhfm7Yg96Go2q8ja6Llje6p1/wnuk3
VTSN9z4+VEhQ5+mumsIIJSz04/g2Qfjw0/mPpHH3Pn5kX9m9btC1iRau/Ry9gCX9Fdnq/IeSGH+w
8Au93ApYKA9c/ZC1fJz9wTz2yxncGP8OcGAlFg8jEyp7QqQTiMkfBbhEvTN/eGANmAJmwxVt1PGp
xkh9UeOfEV2r7z1r6pBC5g1gZlSeskZDSAbxvvEhRq2FQfl4yk0levUVz3lwNNi0YgQfmj2UO8sf
Tn06TF9Nm7mTpgWvbsGbok15gWyAOn6NAADug3LoT3KUHifn2hi0S+5ow461xOICIyhmqroggy0P
Qw6/3dyyzAlBRKkisXeZ9lIimR9L1upjJvqEXGA9j+RVlQsPjQ28bYZj4INVtlg5tkr31mFgeRl9
NUO+gluSobfNuuUA02NJomjn7ae2wOdySermBGnJtIqzJP201jawE+MNJg+Q5GyHScES6HmI31Np
TuV19JIKBwtiEqx1JCZ5OI1Tu9GBKA05aKz/4bgZwagSgvp/nVuS7y7t4CNwZiS0eZe3HiLXH6Ny
vmTp12YKw1f6XH9TxI511n24FX1uvKie4x+NIVS2c85jdrwifrKr4iQpOcg0vJe2y7x7y1JOSBfN
D17XQCls8/ZLPzrVxhic4EcbKK8Qirw/TU075C7dATrg20DL9YgKiPJ2WfyLxYxH1EHiP6qojvns
NO3Xxe5+m1hdec8691VFxP0eokB1n2tVeEDOdN4kplrdrwVSygDrdz0TS56idbZq9wZEBufm5Qxy
iFRck709OhtnqNmz/M9FPpxaGRP4Qrr/loJRRTBzuch6Akmmg3pi8yu+7NxBce66McCACOtQHF+U
PoRCojtPJkqOT6m99L5aAcLADN1bHkxfLJVS9+SwVHDvqBiXxCpS/7fkkodT93AfLYHkAcHU9vii
sQuylK4FUk/yqlrNDuaAK4AkW9vI9xGyMLsunljer+o/IogLXqHW37Rggv7Wl9ObUzJpr6fGf8nn
vN8BFeuf9S5GDdMZs0fXQFQlRsTtfrL64VSAqkXBMQKzj23V2Uo9NEGWXnxw1OghT9XqkDHXfVLR
2mXFgNXr1KoVFtaL7DO/Ltyy5u1+SWwUUKzZNL/jKfrVb1L7Z2n5F5WFzAAlHHhNSZ0wlP5clK2N
fB+LDGxodL/Gybvz87z4aTTxD8VklZreEgA9qCHL6nHDMpFasJD0zOZs+OzXQ4OmORMIKR2dsLyG
GVRAKc2x8Lzz+7nZSGmchhmel2jKSenU2ulDrZjfk+VM7Hjkj2ldvUhZbLqsOSG0xJg8eixbVXmI
cRIiHlhz9CgxCdQs+DbranVesySGG2q4i/HxuR21lqpO5hxjNqI2kuc0IXKTbgPvFHHQ7VpvvY46
ZPeNWdgXf9apO8e4UsFEehkTr2SLyGfzREu1q+d22lWFRwVnPdKO6YxUjBRIMLqoBm2VpU6tKFN1
WI/RfOVnOZco2/3nNO+qWE4Mh0xOvp6tx6Zj2ztTubudV4r9NOYS72rOtqJsscMyd4btQQRbTq8M
NRRBGKzvDpSC2yXlB4aZ6h8803y75RnyC9aLT15CE/SdTj03Ybv7x/+01v59Xu3PLEC34fYblrsg
sXc/dvlxt98kJbeLdmX2GCPsClX8aLWuei2WalLBN2uWeSQqJRJMcvslarod0g3DHx47QvdKNxwY
bWCnNjb3TRJV2xoDiyCCahY0+Q+raCY09MA09urZDv356HjdX8Byp12KsKIa/ez1BOtI08aPwkMf
zBu6c5i2f9aZ7x0YM11dJEyjSo92mj0tUrbeT1vBIjvuNkpNR47QrIkcvuuxxtjgbuXWyRvzzBMk
vM9m03ubntcOXY/ptfYrwMXdZy0YORk0PxSxk4debe6cGP5lBeqJBZ19yupWYeo/wmK4U9j1nAos
ESckGMplw69Q2HRI4Pue4BEzTfWSa6Roz3WbKE9qzJS3xM/oqfKvJmMR7OWWrGHsoUmlyf0tT8PE
ZTMXQ3ZejwpYydtlNZJL+KYqT1IAB+1HO8O4qtoeKuf80lQvTWoOTwMDodap0ULPmZIPM5ARxMti
fkjwWSkxWcEhB9uDqnNQdmjHzQjV1PTAG1rpQ6+NOIAtwZT6z/UAjz8rrk4wWKD+CQpWi7dwzMaD
XqA1Jnk5CgzHGZc1Fkz/zutmBhJImurHChe9wrX8x2wJkKPwSqd6am3kmtIWXZyRMczTvARRapQn
d3KmjSTpQYynGDUKCEPNLWvNb2zzS2S1xkWyXKXS0SUbZ+xCm2IveRIYuq+zTYRmo1R5V4BinjE1
twtLtqUX7O9ORX6WC0ueHw4b22uNXTvV7FgvP1IKo0TNr5aNAOGSZbGs/uA4ym4Iwvi5KPcFhOCn
VtOiZ/bMf41R5Z8HzbhHiDy9GzGrepLAndH6R9bKOqx56dTnmLihzJ+oSqxAafQNPK+7S2Il1hOL
/dbt2C6y93Ph434Utg0uWi6TNj/FY2i2Svd4S+OQVB3qIjW34HwpD0tLvy6D57hxH2eP0UE/V+wV
VZ355HmJ8mhF12BJGFH8Oxit+lvHquVlMtNlWgjfB/c/gBlrvTFB5Sid6XrlRI5a2HhXRE8Y3nUP
ZTHtbi1qLqMArHG7QRW5eSzqLHg2WSR71uPipfSD8SrVJGBIpm+wBSpPkpS6GirrO6sCOS5HSR6M
ihRKQnLPHG7cemrgPaW54T2hyz1fDKP7Hvg1KiFLvu5kPU5S8caPXZj/Ug0FzDM79+G91GDk96RG
mnGNZtpfMUXtSQk8+wmyqPOEg1i110IXL4Nxdp6kQGsR9/w/ts5jyVkm2LZPRASmKGAqkFd73xOi
Ld4X9unPov8b9zuDM1GofQtBkZW599p6zXDm78O/LwBMEddNTsFI8oYGOTZWjJItyx8S1t9ssC//
vjemd0qYWefsc7NJd+6MYgKcZXxX44YIiGfJtpYDGc13VBPuLM+CHA6/5Q7Uc3InVIc31MroH0z0
Q10rJ1RozTL5e6B2WUjLIs3TXCaqjToiDk8jLCRcSX0h4OH/92z9EL7eS6nI8iNbw0N/t0arhIRD
n/6eEddcML8+qdUl1K8Sxr9nfw/jn1ByfWBTi3Dy75Oga/u9ZzLxnlKAL9X8GP8nvFp13jpld/uq
mwttFsUudjU+/HugRsbq8Pdx8ed6GETxIlbjUb86adr1XyCbCOeR/PMf2Q1gN2iQNAXg7p7+HsxG
TQsBR+3K3/j/T83c+0oyEwZGV4J9/PvyMCw4RP+epmBnQP5nKWMOwPkM7aDs/XfE3JkIkgzOSOpK
Roh/R/G/LwN7Oa9dmT3sE+IOcJhhXxBbbbY0LHb9z9yL7xBaRF41+4n4r8A2HiJyHU9VP7w6HNZz
QhzYThniPZ6Ft51WVW3Gr6m8MytOsf17vf+O9t+zv3eAGVa8FRHHSiMl7az3ZtBmkTgogtpO0qrq
o2STkDVpu9H0fj8K+ZTzqm17wqGPqUPnHeYUMFpqchcg/aLZQdpiYl5NaeWquHbWN+vvWQG0YduA
BeG+OxinDrJF1EgGXVYNiS/Lp8v/OjBYlDlu0utAKDqGr2lFSL+fhlsT21+iiLWtZV+qsZ1OXSzH
/x4skUyn0FyPXDG/F4bZnLD8NievbICO/z0tXW8wtn9P/6JX/579PWRO2KB28qBhrNr5ao1jqa0G
gw5Fx/95YtWeUx6TAhDA6hFdX+bfw98L/vdhX1iQZQxyM8PVw7SsGsW/w1H9eU7/nqqFhldZOHPw
7535O0//ffj3zDNG4q0w8LJ4V3ACebBW2d+/B7sX8b4X9jlbtfd/58HfQ7J+ODLi2C1Jd/n7VB3a
hDtELtXIX6zB8JdoILWB93eoqvvc6FrSR60SD9jqGvvvqdOb4zED8oVJnmO68iEaQYzB38Pfh2kC
hdhItN+WknI8EwypNkvnDKSiaOl0dtwqsIjpUtU0b6KCaN2YfOpAdxt2MaYe7un9fHv59GjUK1iX
eoTc2IrAOaz0M6PzrVkM+Eazq6Jq4g2MMgalSx1fJFqYqyjsfebt3Waci+vC4BZReo0deFBWz3qj
fJaMmhE6ncW66Y/gBtat7aLf4b43D8tIgpB0yaR1XlSryp1gCIOKvR/IYumiXaIIohTlRhsK5iPI
BANuuCwa6Y0wDenPxqxtQ00RCzOYO9j/4OmWJ0vkx7Ku6d8RSZR04q0ZGzIL53wHfinZ2hj9KtVf
4qjVN9wccSbHVRV0GDLi/gL4FT1JykhX0xm9RilNFbxUPlC2ZDc2a0a0slDh0qJgOO0vtTmSb+x2
QQ2ionPpNQ7Tb+dwYNzBIyqFn18G7xLNWeonBGyFZarDNSWiNDFoVw864FsrhY5PaGYz/KYhjmwd
JZU/Lba7D2HdaLU6KDPmIMChS4TkSIsYr3g3CnQx47Pnrq1LgiCpx7pvh1v3urYYBuwYRx7LbG9p
M0ZgDb1/P2p7KorFZ/74TvEcb90Z/36tyQw2ETIdd6H2FHhzXPBoyDd54VHpzYfMvZtAIB2YeOoX
xLSkZ7gkMOglb3SNSxfPfB8BDHYjVydrqxcwp3A9xdqvCsmWaaer9QwyU6mu8nj5sfmiX3bcKBs2
2ZoTXldm/9UU0JFMLlHfGAfCmuaReWPskJijpyKgIXqpso4EXIlPDAd3kNNOsASm8CXTc1+qFSkC
a3kzmeol5H4RQHndkMtMPmjBCMflb8nGS2BCLIOPKmeG6GVf9Y22K6IuvJshri+N+1nnpOpFevQx
D9pOuWwER2MI1gJwkFZ8Riu3s734W4PDuqkmsomNaXn1GhoWNCAN7cchIhGukZUcLYNOnpfqdxAX
XN+a8yCMh8fZcHcE4SIfiZFiaUJn2soOScu+ssbod0sz9cEc5/VOc59jrSw3dlqE2zYv6c8M5c6W
WnVZYn7hqOgMJoZxE02pAk05H3v9g51/7HuzM2z79qHLiGptyeuin7+VXv1mqAE8C4Ak1yL0WA3P
KHItYEdp7JPiWWyoBg1/gb+68QhM3ah5KjapEx9soembAWSXTMUzILFGIJIE85VTHzV6UKakr7gQ
Q3WjPxhWZPO1+SXyho8walqgTtV3urwuZgZ8LY+/EOcWQWc+EaH4NKCXZOoCLXU8eyBT19mGmno3
oNc2zb1DywwRsAzNX9o3IEzkWzra19XE0D73LsLk2wpjvLJ0qn/W9HQ7kDqs6u4SLj0BsuW8J55X
ki5bxof5k+Rs+tWPWdm/Gz2B8rqab0VK5d8vK663ohFINDqDPsEKXQKZ7NEMAzaMOCf8tuoBgqUf
Awdp09aEAmuWdqwniqxYGI2v9hx7PcgdGv5ECpytetcWdnhHtqHaMtpJ/alxnuRUBFbZsxBoYGjz
/JWM+zwwPAbeXauSTdcVL+hFMTkq9tBTlpCXhHpTtgQJrzmxKKOnbaflz8D870CnuZvuZZAQ6Jok
w3c/Ht3E/K607LtIzK+usQgLbCHz6+yh6HDvy7Gfd27BsCAx0LK7OTqieI5eDbqgUwHsb5yrBz1t
rpu1UVXO6yD2x+ocohdG/uEYqWw3iA3cu3Y7aXK1O9c3Q5xukkrSLVmFuk00HSuDm0KBRkgC74P1
wqopIz81jm2R3DgIMTZ1Xl0XWfVbWM6xaeRHl7DxmsRt7OZFIPT8gFCFflCoyGsZQ3z17nhSpJlF
oKqDBgX6trdSiDzjkAVSI43e1NS80exyCkJL+3IhG8XhgBA9sbaCUClTOXI/T+0jMW+MoQuxpwuw
txc6mXH5VE76TpDqvXNjiX4YzUpic5pp1aunV+lp8KPYXRli94MVQxvPn+dF5QH8mce4Xb6qSb6Y
1Xw3SN8sZLOT0XS1gObMJOS5jvxJQ8qrCoy1W3VwBiuTiZrojlkYItOW+zHRAjch6/5tTup3L8of
Zd1fJommUR+fY5UfOjQ42cQ5kapuB5INNM1wiQEHImgDjNbmdpDV7MC1NrBark+o8nZ+aLpqpIk7
w4yDDw00gOyKyH6f1fRONnWxcXLtqXMB2ajEfOuK7GsEp2c10xv+sh9ku+hirf0yJMdeFI8zNnI/
16v7ugdensBhGjIU1RyPB0GI2L5iDIDmz6J31C17BpDA1Lpj1Pd3ZBqRIejSHx+V89OJDjQFd1gy
tol6LwXIXwDKG02MRF7qJdim/GKq8i4DzbMxltHeCs/bT9I7vhUdgD5oQ8dqshW8/Qyx/Iw8IiZH
kzT2M6EY1TW+YSR8Dth0kyuyDuns0BVW9pdeqEumj689/xRbv5cEEQakz/zZa7UzK98D4rJ60/cO
hz66Nkimr2xzr9LxMFXhrjt0Y7nrOCwsEuz8mR1OG2Z7CfX/CArYqa8TulQHRZ6a3hEsNnmXrIL1
2VsZ85RyNyZcvaMb/uQ5EcoZ+rRyal9kry6mp257N/fJc7irVfRuF+wbsZAR3TDmbw6eevik1eAz
miHlQRD9uXBuMBEAG19SNrTGSEUzbV1LR2Dc7wX7jKPHbrkqrokebakDEp1eFZdL/yIVTeUld6cN
HJ6bPJ26TeNABNQFgiOriB4rmf/Uamo3hcrHoPF6EiMxHbaxfhx0796xKCLnGHJ2GQ1nq6PKrvvw
vVdcd0tv7iQwb6cbriy6d5BTsgDEndRypqFNCEoU7RTI3RcYhAidIlpoFr3DdrA4yA6HkciThQXd
KILedDwM/667GdKxCIqHroARNWSavjMtmA1dm9wTAK9C2Pbc4Kgk77xvfer7iwGIjN2YfXBD9aiJ
Geym178LBWl81hJ0L/1723m7aAAp2iVkFHuZF+S0CFoGHDnC+KDUNS4eirBGpH4T0RHodb2gY50d
imVwj4RMvjgJ8B7u4P1QfxuK2ngeuTwr+DppchFaRcLcCEMx5XRpknuD5SfAnYSqifyeJWkuUVL9
EjIab4TRM1aynsLOJaik/DQg17lLi0vCIBEsTFzyOcurPmrOkmIxUuX14DE0JF8E1NUVBqJnau1n
l6GFb0drVoQ5fc02O4DMHaZr1+NWI+cgc/s1YZC7uSRAKu3gqDYvmdlwdYy+bBf9xh6KiWI8zzbC
pQaTObqNKPkd6Gers12thCx7gvc2jU92NW4N054orAjNSBzYDrK/1capPiZadmtFFORk0pamXe4t
OlNNs4wUtPGwx6RtdbIIaAg9yTj6hG8FOzVDsxcbDVcAJ432S9PvI6myYyitiWRgxbTyuqjBmIG4
F5scte1hsaM26CBiemPqp4t91fYe2tT+x9ZORC1fEoJZS5rQAB/R3mX1FivjbToIsdPL5g3Iwqkv
F4jP1Ypofm8EwdWTZ2DWr+KnWjhUQmigXJoEm0aPqDurBMwkEvTS3SNasomGdEY/lZh75IwrxP5I
exCQwziT2S7NnbDmR1OXlyblCow5wpkgVIKp5I/thEOQK4jDxTY25D6R0/synVDOPOUoUjfkgjTb
wuA4ESV+jRMD2cjCfl3iVVLz2oK3XzTIfKu2zYce8mp2Z83YSQKPNp6tPYhK7AYAt+siVW3goGKF
mhFQ71e6HOkfGQubZp1BB74NsfVpSm3eheYALBkLKURDtqd5Dt6OitD2OPsrDe8AhQmxiTH+FWp8
lcQwkjLr15Kq3MiJdr8NNYl1kxaiDV7Q1O8SVzehyjlBRsrpRvM4Sxzb/KDh8kOGcn0eMqbWJoP7
maiizDTuAfYVAVIZDJSWEehZZa8/sE3oEQemyWDfzfbChktrTNPBMQaXOiCtfVBzHfQU9ZoaDThq
ddYSzraqFZsur5/SvMSOJE+AMYOlon4elUeqL02Kjczj/UjiONTO5VoiYa/F92x4X3WxpAFCtprT
tL9zyvHN6cYvSKKHZZ59aRrv1ZTY0JJHEL2YL8KpteGTjKXPHESvxcOQOXd952LLSIurwe0ZoDQ6
g2zvLbUVifaF9Riq+17ooLphiJIgRuKO7oTBFJdXuS0uwpBcupEiz4k5Rqs7NzW7jqEqxyBO9FsC
R57MgVRMry93UTzfx6E9oAV07hioEOCShjCbl1fXu3elhkjEXFl8hZp8pVIKbApM8HVRkJpVMEOx
JeZ8M7Q984Z4r9XlVZk/gc3zGHaGB85Jv61jazulBjuxweBbzaTcaqa0fPfURQA7afqhXSAb3OvR
nJTOdmz0Vy3PGbX05j6cYO5NIWF4ORi0xun9aFBfcYP03raO1BddmVNgjM7Gpqpk9zXe6NmRStqG
OpyTUpV4vlENkj9DHkLuaX6INrdsLMN33fR7duLXmDnlPPeFrw2wAVPPnI/O/FKJJN+G5j4XDKRL
fKh4UKOtJAemEv1rVkZrh5qdf5jyrnmy9bkhMCtpDTqt5NVp+xQT6Syzp2ni7m2T6r2rR0qOQSrG
hB3j4ZiQaM/xYCh/1yEZGVlcX6so3lkEiey8eTrXmfmZaxh24xTy+8obatQXiqQnBuLVTkOjsmm4
4ree5rA39LiUxrG7LuedBwV4nmm3o+dqgjCLoLNV2AIbnAg5U620w/uXh/RCkuS7CvOL7mhAzdOa
ZKHQZvSUdIcYwMYG0ZKzaSvze7TATuVPhnTKfVQZ746hHZxlon/ioeax6u+qAnUKr/sb3swHFfW4
a8z4egE5DNk3y3zSYKEQLDdtTITr7cTdlEsRw2H5gSQG6ffwS77ldegRsZywRhkEnReD8+wZ03lu
gZHAmSNL3mpvhlZ8lLxZIFHukswz99oauRzX8yW3dajvSdnvkoR9mk7tX9fjM9coMhBE9etyKLdt
NO/5OabgfQT4Nj4SK/SUGaYWkIC1f8ZIGm7GJkQ99O1NL41rvdDbfnSKnmoTYaq9oDgjuhrrxDnP
PLapLFGhRcHLtYnIll5v0yKvedOl+d4YaKkKNBM0bO8rDt6mHK07Lc9oGQrrdWBuaUTjEJD+s/JU
vOgS2+IxWuTByCnQRUQoH6sTFQCkPfawrgm7tekthMaQhGlY3XpxdFf/sPCGTH5GnJVTPNzlgp2a
bPHTpCOxKEJ/jVuCGmazIg9qfARAmu/QcN2mznBhrIDRT8uvRR6pgE3gZVzJrbP1YHxEpfvh9N1z
p3NiZvYz2RcPpiwDEZFTSAQwFHCCZOdT13K1YOtCIX7oLP21V/an5gz0lVG6dRbZdalOMybl/u8s
iYVjYjg2/XXWwAFnAUAGt8Kbjbdw3by6WnRZIBWC1L5kplxo3HVfdTPtGkd7zokk3jixNfpjReGt
26gZQs4Wqpi+rDys4kLf2CI/VaH6LAUWirhfgFIif2r7BycXZ6uQnW9qPTVVifxeB1A9pZoWiDWf
t/eMLVZwoujT6isu4gPgilObxDs9s79jt6VP1TIFJEmVKMVkb871dSYJFG2b/FgPRKb2er1FFf6R
GR1yUZOEbjvZphmD51ShfwtLwMH2ln/h3Mc3TlIiEh4vpWbAd5JGvMH0GI7WfaiwUITh71JqjyZR
QpOs4kcte4eZWNqL6WuRjhprNK9n2GOBpYwvp1dH00seqpHJOg7AbxWuBzvO32djeMlKfNWkLUC/
qnjNyXg9Z+NVlSLPC6MPSogPglXjjVMNO7ue3/t69eXp3Mi1wkMRuFSwx03UdtTma6dy2jPFiwNr
pjWrJyYB8CbdhPjds0mkyLryUuTEKVX2feGOggm69rZE40VvQEh75ZXJEi4cd6+qyvWLEchdqbbJ
mLwmeSv838auv2wr/wzrGq2lWd0V0BqVU7C4yJa0JVuBxzsv5bgNyY9H5YRX26jP+IweTG1AnI7z
F5fFYR7BEsZkg6apTlOvLwfORjTni7ACnZkqDK4IL0g5+rqvliklKTHJdkvknHFQfkjRvOfLcjPA
+WKsJq+4Ql5kBq1N6wOvrNBgutHebFPfGXsExxppUelyjXnpBLV22Te2tbXBG3D/McijzH3X5Ooa
Fn04kOkARR8Z+OT2QNZ5UbXl3U8OzRuHfsrGoqLjLC6vrPy5F1lAgOptG6vXeGAEvp6Cy0zEFMIS
fRdJThT8E9dLHu7piL+Gjrqmc3sTAspnl4APLW+MLSlE51wUDyo234pJCjZ6MWUtfirXg/IkFDfG
Mnn4kwpEOk0Zmsf1gd3YA6Har7VKv9j9PuICVUew+WQqL2GA7+XVri9tHb5RHqDHiClRQhr1F41B
TmsQttLPdrZ1C/OAyoi2XjpblAxNRD6kdqmcWrtmr/kyFfR2l97ZkZddBpUtR/b0k7crFlA0i8iz
Q9lelZXGgIBfsHUz7Yt972bGCyGS0D1Mi4ZvsgBZSUhWNLnRaUhGNo2QE5jta36d2sQWz/Z+7grj
pOVMsBqcCEwiHDZqbqxjzzD28+w1R+xxyaadyWCaDKu41+YOaLyTdfu/D//7HBj6lOuyy8PAwcIB
iL82uVcpwsadoiLLYE1/ml5dkQDjJsBCOtPsN958rBws6Zic3iV9ZEOgP3WsXjvwenaLQaHai5BO
HxB7tjbPS952+4EKvR25hw0tDchEPZAv/NGrfHV2cfdZtPEojMHbO+GvQ2anP+fGBzoy7jUdcrdU
FxE5x/mb1gNUrSxKezkaP2HpctFQYRdh+GmlovdpEbkB2ADhWUCc9ZLXJFmW3OaUjGvJFmvn2EHD
FzpfsWd+DR3y7ZlFOOzDIyRmAOl0rJRnvngZ0G97V8/aVbP+uWSdwFgS+dQI+d5zn+HngT0sSZZY
Sn+Y08uiy/uivqlTMWzSfHwoI6bPuese21rQ0nRuMhM3ueN+t5MNxD9qbmc7v0vX0YGnFbQNp/Ys
9Gj0u9biivBIgcdVdiIfowyaqJmY4auA4nrksraO5SAI1LHZvR2sKBbAJlB26BIigeHUMFEzy4HQ
GLXb1K5v2nR4nYo1aHFKh31oFb9jsnRXCtJGRHtbt9kpW5HHDXa2mA9Y1taL9ddkdq686NfsLGay
LXloLhvOOnFLlsf0oRifQyuBLuSyR4sjK9pgsd5MCpbDVE2+66XsnR173DBT3aeJbrxkHqs17Fh2
t7RYpoJ8KCM5i57uixzENXvsR6kXL13h5lutFQlCi+gVxggWdtfc42bSfYQeLIOr6NAhdojOIU2q
3l/bntvBxKxu8h6b67R10QiGtLNsT5ApP2WeLWZhO92VHwtO/mKkVRkODFdAqGBxZ+I+qok9nEbu
klvmrp9JaeBoGh6NHCCgboF8GaoaWRUNK7v+ztIG9ks5HvKZPrOR297RFEdVqH4zRwymuoXmk+Nk
Hz1NPu42lbYpET10eRUfo3RYC2jzzcbisqFbGYE7mdpbvSgYrJj2Z7WOnsL3hg6Lb2Qatau6dPQs
kcm2pwhrYE8xchdKzsqyotnZ6/hOhusBf52PRqXeeqUNJX1m7CHXxJq+oeOXLP3IvIwTBjJCtm9j
KBWUd5upzfq7hsz0oCPeaAXyn+nLX0V24+c9fZsJooYx0taklqqP6dBA/OCOEDci9Js+0a/UqO8K
asrN7OCcThYSy4V+49XC2gu9b3YQIo9LkzobmZXb2CSwZYm4OUSR6M4j/fbMReCeZtOzLBGZ6uqJ
qRnvf7kg/aEjGyZdesor2ursW+HUppLolWEHiwGKRFMmF+UwP21amva1NWmYYuFB5l6xXZTFzXjs
XkH0bEt7rT8rrHHLcLQzVtI8qZ5LuVgHx6xQM4tqPolunQm1yGmI30DD52QtdW1Onjjeja2IOS20
UWDA7mgEcqGxzZL2c5G3he8YZeiDXCnRcuJ6rVOfyLYSANR6Sd7kE38im7mErby1fSHEmqfQXGyR
vijJsQ0NJQ9pkiFg4rLH5vPcSl5xY/Mn8RPRiYkkyxojGekOL7ZnIyzOiguoz+kcVXc6LRTOqHIT
8q5s46wD9921bPf420Y97wgaGZg6U2U5zHq20q0rP42Gg2DjTrxwQcRqL8o9w2ILRszOG66qmPAW
vLIfuhTqvjDD7ZDOL9aI63JwhqcuxOuJDKjdlwTRsESrmylZ+CbtV5ASRFsn+qwt2QeO258iZqg0
Dj0TMEo00zaX9Tf8Zg7RnN4Oeq8RPu3igBlcYjdKjAlNjZ7WpENnEjbSk7BZcibbIbg1LiRc//WV
mBXLzVSaR0Al1UJZYXPOidr4niL7Qzd/h2n5Bj1DuAWgcLu5XTqpQ8YJ6UOHH8C3+Glhyp2e46Bg
ZAi9psNkQt9DG4frkRmzJMUnjYdtF2tvXivcbW+0BK4lWXXF5M/Z5otLOp5gpsPYy9cNKh32OZh7
qVjZ1+4B+wgfJkYWcNs+plY4n2SoM9tg6yNKJDlOVE07DRY8OuQHpeX6rnVvYVxQGOrz8zAZh6XT
6QpP7ZMamIjIUflmVHb+NHoGhWK+8N9HV3Gn3nLJiMz6NYfk1mW3zyaYu+IwTEiN2A70EwPo2NOo
2Q8tvvGbiDwSrSLMmnCnYOy077Ya3qyIXK88vMp6tJWi/x5dGvp1SgsedeWjoilA3psH97eUND+s
pyFke5hCb9hi0PnQVvda7MznySG6oEjTO03U0PPtmVNuqatNhRQlMAb2fM7KxO/q8ke3xk816FQs
cjwYrD37Fbo9Vvkn2g3SK6GfMu9lZ2w67T2vKOWsilPaL3a+j0HgIjYMMi09FDqBzm1o3Tadl56q
jnPbaoKIg7yZaw95IENwo/HsbazG8bp2txbq2cCdBGkb/cc8VzfcYVOqYGsjauxzbVWiA6l3c7oa
dhX7DkLbEMgv9XeKyYqtQvpg6l7oxw2t17iyE57ROMmjqr8pJc5c7Yte+/iuRQemrzpoJ3E9dIzZ
lqn8cpyVzSLYGrUdwrqBd8XQl33kLd1Nsj7YdN8KlLSnv0/JvCHKiM5DnUlebbdG0ITToUD+iCbX
ZC0lWN3VPCj+7TAHdcM6HNbGY9onKeeB/tKBlwgM03T8yDq4UtqBWLyXKIkFLjd62lVXjNs2ZCNT
jPgg0k07Vc2xmbrHwamXvZlayXZo8+sJyRizY6ZzVps3ey4ego3dPoMjPDGrZRJHCccai0sfTAXd
4a3Vdv31ULv3eckBLZd8U9RGe608VZPhvXO56bs1TBbFeAPq2E0bzjT5aTOqePocewOKuMNYPu2N
Z0uiLKy797qB5IKji1Ko2Hqtc1MwEQvqRXQ+Res2xDo4MGKFmbMGbYw/aTsHoRwU8YWnrO2nHeBv
lIvhtbdEV5Fkr8K2bJeZdeyPWkY/xhhPBvkDFDnTD0su8CjHvTWs9q7pM9owMnrOZ+afgvtSBEG6
1ebfifzgNLSM68S2hkCVRbTTcpIRGsP9dWw0moV6ntQQbgQYZN+Zdd/pZtZna/kWk3toLWKy019H
coIuRf7VTHhrdUdR+2mEGJVzdB6t+qnNEFMoTi6ze8THcfZaFD5RGG/DpIXi0ZsbxxNfq+OEQhw6
SeeZlh+azsVEeZ0zf9kOkTx6SH5OGBWfjDVmPKo1pu0VB8AR312O2RIfUUXzdTeFLlCbNH/0JHNq
0yGjCBbISVbzzWAxPbBF+BbfokBhVfHDcdn2JtL9ob2a+yzfI8s4zkN4Q1wI1hd6EZkxIdVx+J3R
PL8Upf3TLtOVEP0NVSrY4vichXwHZ6eGIKjbZaLn7F6rM+YoNzKNBeVsV9A5sQ6NrY7GRA56MT1o
82Jc9WiBTHTAuyo5FC0lrvKsHzOz+k0puxetUgt9roybAcfNxJnZIHpq3fismKXRc/swhVIXg7DY
NHbnnaaUF3RL5Xsi5mxJ7nLIDH7EWl+1e7BKRzST3Moz3cTfX7/nkjixcLJInNZ+Irv/yET2qdp4
4ew392PD+yISwgvJW9/JpXuPLJqQabra6VMmaBYZT2blRr4AUUaHgYmtzWEe2mGH8IkV9pSq9In3
/975bOvWCyL6BbRpafp3nr7RRrZVdvQzddN9Zzo/da5e3Ll7YAoR+maqwcl3CM7yIEo1IdsBYazq
HeaoGqnBUiDJJvLA3fTF0rDl15k6O6F1BpT2aYSj6zclOrF1mlUq7Pns1PKA2J3jMEngD6fZmvcO
V1AZVfuChTuU2qvVJ7/AzUo6z820r3Rkbdjf4/andLoXcqboRpfVTSN2RsidkzUdurJ3KMQA/bj8
NDMXbfq07d0ESZ0uanIZ8J3Wa/yMNiOwC41vx/xhoOlu48W7mpCkBaUBGgHpddLoaHq9+DTZi7FJ
k/iqrjRSK63iInGrZWVT7NVs61tkczbVxej3pdwb4xRBG6sbIliae5NfDGGNyz8Tp5ZNaYSjk3TH
GOO11yhW+P1cpz9x1azQKXW0So3XTSqnkHRxKG/ZhK0ZaPP4bCyxd6az4U8d2eOunRjbySkf47q9
tXqCIMBU828kwVigdXXpluP3tq9kxlaoYVzuJ7NOcJWVXWDq3SH/Bvo31UysJoYYE+FOKKf2jdLq
7VjfqEU3zmUx7MZSi4Imoyiru0NVGtSt9ISTMuHdm8qtGy9XScECFMZNudVrdYpcgtsjndgFFEeG
p3VbL9ewKw+v+dRu26GjBFDRrWZQ9I9l9R0x0GtSwii9SEsCbTY/pGpuhK4OhZfPW2VQ7+Yqk/SD
LMxCOUSWcLxVkfVZi3NksWqSE+gwDvv10DhUwsbmPng/ZKR80PwSjfvMBGU/EQOHp+VssSmNI8qI
KTJvMKzcxKN+k4w9ag/jWEd5sTNoD8hC3k6mt0p5KEfrhiDFGa1r3Zov3ZQ8orCkHIVDZasBo0Yp
r8vFegit9F6wpuxcp99n7bL3auMUcifHLOr3FQMyoim3aUo3ksTONGk3ZjNZATJKPnIjip0aXUxX
0DXHy51U8X4ejJ2jFFUJzUaPzIJNreUXMbXfYTp8Zx2zinTZGM193vQ9Fw2Wv7B6NWP5nUz2Tz9U
8PrNwNLzeg/8nnnZDFihYdcu409asgzs67KleabdWNXyGNvOc+pMB920jk1Mqaop8wJ+B7uHQKPT
c0O0O7ffXH4NoW0bveaGARpi8MTObrjD6uNnW4INzD6FJchhy440de+kQycuV9XLEnpBOy9iHyvj
ySOHtfkfxs6ruW1lTdd/ZZWvD/YgNcLUrF11mCkGkYq2b1CyLSPnjF9/HrS8LC/vPTPnBkInkCLB
Rvf3vaF0PwXtjIgPg6PSA6QAaIcLRDocRYrvaa4T4E6dRxUVt9bLbxE86kBedfdlRyym8SHD5rZ1
gjiGoZ1X3KUQGRbuNB6z1l2Fk8BFiS5kTI4GOimkWZ2NcKo7Q6QvVY1XmaLaaO0DSFO7B9ckvGy4
0AqEc983Ggs2sWLKJQONRgIwXPMxxqATugnyYsKoXjK1XSmgVEtcQ4dQv7U0G89QdAMjYu5t4e3m
Rx55gecpi8XCDDK46VB9vFJcS6M+i2pwluQa2XZjWrdQSuOStFa9zsD09A7Ix6E56C3ZYJ90SqV8
RckBq0diq4u+QkESXKpu89X25MuTRGNfau8JwTM3hlrBc23atlr7lKqEwFBFmhnpWwVid+1aLEpY
KPawVeY0IHpSIbITqj8SHGD169WfS0fbtJV5bG0bPZQCZ8iYORtBCzsnoNk2p74wm5OWh+2JAMRE
Wq9XdsBH+kWtFMM+rc3iLjKV+I5t9XwuK/Ia/iM6RTw2LQ8tSC/wtWUl1Hr7o5mOytCtsTUsb2UV
cADyEML89H6RqPcj5nFnWIupLu6Iw5R3wMXuCxXxDlllYO96Ll1199Zh7pVgYLrh3Qar9wsRSIel
3+vKXvYDbD1chxL7+vmq8gC3ZBdAqCRtzTuTdbVVN0sQdgIZl7/qktBZaoj63MoeaHeNoF0iAtoi
7m/NoftxYG93dcysv/mt3mRtgJROT0Lrr/5aaaFiYR7Jk+rn9+oEa7WzD8JIXlTWJ/mI9VQgLuxF
NoVeepcIT8+H0gM4lRd9cyOLlpvHswfctA6HqH1wKz856CWxxMzvW54cjXPFA2GZQL9plpk9nHqV
yVcOHSu3XvqA9fayGCVutIXYYK7eLux7/RGvQoJm88tWCapzsfbWVb6U4xbPZF3Mk3ylPsSycfIc
n4AE3fu2THdsp5WlLIYwT0+9qz+mpcL7UNVbo9Tqe3kdjZGEMqryKC8kMkB9ZeZ6G9naRGI5gumF
VZPkV3kQSVlt4oqfFlJZQbBsrRytiz6tl7IZRHN+5QXDXYUHM7P43CcNpwDUFUmt9+vE9TiwH8i2
BCn0TdMY4S0h9mCT90NyIQU/IweK4opEnb3K/bC7i5HUXNWoKtyPVWktPdg3D6y9qqXfW8lTQ/SN
353on4MJPTs7EfbHbBDZIlHa/LNZFa+YykKXrLJnp4vSr0ORQRuMjG/ZBJA9cfLvzcCKIiWnQoYj
X3ZqwcQxqRdvYEWzqI5Eq4DkpqjQmFYE/ABrYpY7Hb2nfBuQC3klEXEwmqn8llT21Qbh/yXso09O
FlQvKnsCVm+1+0knd7uIo2TchIWPNYqrlVfM5NHVTGymoNlwWdb5cQGlclJY/HRleZUNmq/ZTBJe
sZZF2VCFBIciP1FY7nCpt36FP6wtIGYrWWzmC+S27qy7wUFR7+dr4PWcA58mjyb6Mg+WU2WrG8XQ
UCGe+8jru+QEt0Mpure3Khuy2mu3WU1OS3aR1x8UFZx/F5Dvz0vwbDDSd1MXYxdJCvQWt6B015Yi
whK0CE78zJR1owzRPSIG4bLSRPM5TZSzLoreJ0d8nRwv+F6m4gWAt/vcW7qDBXIDbba3E6IqbnlQ
stw42HrvbNi8dvz+U528uNF97L3uo8iRcgnEGvYAX9AUT9fMLqxPg6XnS9/vpztXC/ONa6XI7aR1
dwO639ni2uzdYmtar4wyVp9AFEYIJgWXUo3vsknXz0aRIrRgWD2pCXKBbRyUZ24cEkV+Hp9jtk5b
A62FUxybybYtUUlJMhJcadyPp1gYzdbIQBVkJsn/1tTSk9aO+hZlG/+kubq15YdiH+MYIkDOhMuv
7CYDdLItoPbvDBEFV1YjLOk02/rqJzfoSljfGvbhi7rxxzvZNRSTQlTmr65DV//W1YDmfKfi8b3t
GsHs28b3oKeiI95n295D2xS1ZcIZso6A57Yriz5Y99iFropKJevn9ddUr3FWjrxprYdTf5UH7GXt
pYGcxEYWtbmf1sHE9Y1CbAumNoy7I2LZqPr4ez0sh7dxQURQ2dG96oYk+LcJNz+Eqoj0g/W/NIWL
7A08JXaDzi7HRQWMZQ8ZGF7C1UBVeAVoZ1jLuj53vCurezD6KG6SE6KfrLN7Y9WPyDPJUh946RmJ
sp0syQvBT3N3Ee55wJm5hjwIU3gYN/Mbeq8Dz1mRyrX0ffuzH/mPlY603a2sKlwnQ9Kt2uUVFupD
kjQrVe9BVxBAaTZKZPLdYQcZrGEjwsdUpphYll7f2jwWAALMlcQm4+VbuS4rBPiI4771lEWE8wk1
zYf3S8iGXPjNrUVKHc1pBxmYvr7VvFHdycB9piS8CW7M/6bSF5a6UzRC/HKg7CgPsgEeKungefA0
FcDHY9fa+/MGtAwq49wR/7n10xJYC6qBn4ka1iR5RH7RC4QqxAQfJ29JOBp29prpuXsNfYg3bkk8
XdantnuP3Id6787L3bKEFqMELf2z/JAXqEKJEbdpb8zKtaxvA3ZEfVs8k8WxEScasFeNSF2mAstZ
LeiVQ21zNy3kaTPiXJoNHVLmQjnIqiqKaZXlt1NZ+97euRDXklT5/lu9LP5WJ3RH26dlvO4dYqj4
Xo2HQB9/HFS1voYt/+tkghdPA1t81CLIB2oRF59J2n0TZmG9KHb21Ghaszctw9w6WhSs3dRA9QMN
+Ccz10ifwfDIdIf51NfQZaqS8BnHS0yNmTBBZSjr2hgPDipb3hgZK1DhzH/ZcB7LMn0dC0Q921r/
6ItaBUGaO+zYe+Wmf97pWoesqErqfqH2hr/z0oytdQO1y9HTl8LVPuFPrtwhmJ0fMh2ZwdCeACQM
7aZMi+S5U0mijUqibRQoXJ8tb8kF0nX73FV+caOVVbJRIYjt89ZPn5xx3BOMzF603shhPXneIQ26
6M4z/e/y5Sbd4Rssh/zWztPu7PlkGYZ5wPw+QFCS04rABmaWb26Rk/wSIUl6kgcjG9pTabbAa4WD
xIHCLr0EIHky9NAcFrIPXM75FJg2HDjz8KP48xKye1oUz2ma5Lv3SycGsGBT6Zp1W0INGIZpj26L
e5alLIaAZnfI3stiVIFiAZ667536bJMQbPY1ERDQYWq4zEuleh478qpRZpaf7Im8dTgk9UuepM/A
PPqvWDSfWtajr3VnQcnKfBzs82mRO9AEFgob+Tkc7frwW9IBhIzjmzPdPoUn3sBTnsXlcrtEYU7X
ikWItfRWFt8b4kRJ8UEGZ9kR7r4Nn5QOG3EDQeqjYwWlu6kLIL79YNX7wGhvZEkeZBcx95PFcmYX
mb1PvKyxr+GgKvvMgdeVwlJnl94hoqBDvlqFc7PsUymeukwSYqKVEPThsfqVLb1y8zZE15Jlpfvi
9q0z39NZw1lCVMK+QhjiIj9f421876UVdxavUQMpOAxF02+WDTjsOz9Osztv3nKEagVW52edU7fN
KiYEBnQHSTiYK/qlUh3nWOpRdYTL8syeWDyo0KrQG7MuRW0jKRuBJ7e5EY+yUaBqvwIHUuzUApxg
0xnFNrPBuyaN4T+GXm6viw5xBD0a4FFB78Q8p4PqNqTWw5SAsnFzX3ndkF/zXrOOJalRNeIh5Vpr
ALLxcRBGsCqiBAIRSIF7opnrgWtdDGGI+6nyCJzaOjtMSHbszRF1N8wmWshW2yDTOTa2dyQ9j8Bo
GCbnoraqsw1ijRR6FX4p7fSmyiLxVBmFDafCRw5kSsPnQiGAMHew/z6SXGpNUN0JvoAXeRtpMWMt
i7HWL+SWiLjbZfLQJzCUEPAMr5HnoRulNTkpksTe9qOlHyKeEcBh0paMdpQfmd+a7Ziq9tnk81nb
cWxc8wT7u1BV7IdhlixCj3dRlqazrVtvGhfp7MHQ2qN2ItWZELhEdWuuykDwn4r58Navqcwcbwvl
xwjZ0owjDsm96WFBCLmdHPcaRGJ7ZxltcF9YaFaECL2tZVEe6GDaVnvHyn5mASE89N5B1tFBMwkH
EgHp957bmjjTdv7BypLq1Ad9uo7TpHnSw+ir/Ko143so+uBbxL1KMH3E6GIe4yBVdDDnMYlNTKGK
zPppMub0Qe+9mtnbmMxNtIXupD/GlBa4lDjJDlCq3IPWjO6BlCf5rV4nIVFGmb+JeTZUuGHTlMmm
309ZBBsrpQ03yVCmLSYFJjw+XHUXNf89Ks/4qI8+IgwLoTocs7ni/dAkIQbAoF4fJoi063bAcb0O
B+OYZ3q8DkWkPEOSv+25C7+JsLuYdW88w1vISIvX/9LVS9tbuXQ1g+FSuOGPrr9d1ZxUPNbzMiaM
+KJXmfGoelXx4He/FMLuRess/a1Fc39p+X1M4Rb9tq48QChT2eEsXqsDz1gY/yREVXMtT2MNQYBw
PhRuhMKkc6ui23Wo4nm/Jk8zNGgVPFX/XivLKMNXN5NByNodlZtM+AcoI+Y2IVV8Q1ZeuZH1EN8J
nspKLR0cdJHn3iT93Gwhe7WW1oqd7FDLWnkqD6UjyJXZbbQoUM740V+2jJr/uXWr4DAyz198fhq7
ZCAwp6VldvEyLbvIM1ahTw3J1Jv3+sHztZ1jkLiXQ//eF7Tpj74N2r0LNA5aZIcd/yQPAqFP7qPU
XNtlinZJ08L9lqfvfeqRdMfvfWSzpQrEWjqMZUJghv6Dgvj7Icsalfj0fKorIL7kmTzUPs8u4EnB
4r2u052xPL2XY2uKN1GKjpkcDMURpabfrkO4kiRNXVtMVw45sl+uwcLJXmbjoIKvKeBqIdfXueEF
IYPs4qtBdimT0YYj7hkrd9TTXxt2TYeA33ttYRj2ikyrsZID5QFp5exS76q5p6yoe/BhFkuOLTyN
FKeZ54l04wkzhHIhi1CZ8m1toLQki7oJZVSBq3mUxdAKVzwg9YfC1fVLnJoPsroP0W5tTDzkojEb
n2uNVC9bCHsvWxWh3uKkOV0xyjbv62x6u7SbmO2hj9oCPSUGkfEY1+gKsR+d35aWoCaYC8U49/gq
PeseziT/+m7N+d2yDAs2ZJKG5/d3Ky8Z827TGoHmEpb+ViqhpzwuNk3ug4uexdLf1NFnPfX3YlkH
MNFcIDSyVTZMQ8LMLsuJmn1KtCTbydKYlgemSig+ibZ2I9a60ALD8IK227CqiWevh9oegTIF6dJD
qOCcsxTCOskTpB8q5LNk77eBthGAnS6d2dcjvAilDi/gzXy2Fv01xv/iiID8oVUG51nVefnRHWAd
ue6l7OLHeq7OXHg2VUw6vWlj53lojGhJID48ytbGivDEGOMnXwM93ZhY7Ay94jxXkMY2WRUNGzlK
13vCkW0UnV0lcZ+m6Chf0lE69YjSKxnA+aW8KCKRW2XKVhbHePw04TuLhlVdPNS+t5Yv6TbkxrQJ
5+u2S/QnE9ZYHDqnJjHIeKgq5GKMrE44ZdunvhTkXiLN8sCFmvfjmJjIDf1sHhQwDO9DpmkamUSR
2Bc8Wg0B6yTo7v2g7e4xWiJ0mAAO9XyKSN5gINOPL+89tNZ77CMjOcn+uJ7UW6ODaCmL1XzBOYs7
X0uO6atULNEUcbeuIbZNO1a3QwbfngUAUPtK4deqIpLZGpb/Lbi2QZd/w8MpBSfoz14DJmzbqXEg
+vfRo7DqL66hZN9iTwf+YpUfDV2U6wZlwiPRSOtUTFqJB5Jrf46UciW7lg55Pr1XnbspwRtuVEOe
JKLq76bC7Rby9SxIiklnlS9eAVRRKQcWY0osDjWkynUeWs4zwIGT7NpE+qfOUeEg6pbGmyKiI/+H
3OvLpc0+6q//IWYP9fY/5ClrKvk/VLCGHsOs/AJ8t9t4ZWxuEjWedoAD0pWOsMejLHZVnK30QNUf
zab+0Tq5vvFLUY31ckfSKN3AdiZPYijRk4pP+kod1eoMGL7fl1pc75BNRkdUCZOVjW7ex3HsnoFA
m9+d+lAnyvTalEwTiJBHEMoZPbleda6JZ+Ytggu9kb30aRls0ctKkb9L+uJIZA7LqPnst2KLyDM2
w2azZB9A77LsR9gR2EB7TWqdE81Ye4MSHkkbOcuEuOta1peODhYIonN2NES+zpseywi/ZYThhhi/
uIPzdoF+b9gmrlrabK9n2+rRNMGCzqUy8kHx5NX41thVgbauqg5FgrlBdpGtbqfnBxIIqOhHJKhQ
AtsklS9OJvHNkzUfZDFIeuswYS4pS7Je9tBS8kckfWyUqbMI6vs8ts/xOApEuglwvVlKAXaYro8F
Qv/3oQ9gstbAWUghdHuqHy3Xie9Jpwdv9UViL1tNrz+jtgHbvPuG2jjPMOAvV78wvZ2PdNDWCZLs
Pu5JcjSK2n0zenWJAHT7oqLatELGUTsjnYoDWpuEm6FU6qdK1R79Ku6R1MEoa8zcZxHhoRJpdnxs
i7LHA8QYUe0f/Qt7DMjYmX+FVt4fDb2xrmI+mDq4RZFfxyi0ZkWx9gQE8wD/D6xlZcbVXp9YVrz3
b+s63KgNWzZZJ4d1ASj8MWzTrSzKBjWsXpGtFzfv3WyQVHadp7eQN61rUnr1rdMpy/cOKMuwNIvG
r++XqQ273DYTpD45SDa0bTis4iTwoFxwIVmnNdmA2XWY7mWxyz1rk4UFaAgVbxzXF88OW7pD7wIC
kMV6HIM1SjXqThbtOH9sSHddIFN59zDUN3XTiudi9CGwuXfaEJknUhdI8Pvqd2BY6jaqCrY0sk4e
wjCrj3CuoC3TV51yY+NNVbFvuuwTWGCo566nrzTVie76MRMXU//SEluAOINdxR4ZMyivc2Ne5fGd
aobqSiU7tJZ1bw1e8ckYde0gS0gpioubfZHdZU0oNHXPovXX60RJroKKaJR1ZXcdRNKm/uTDoXq7
BpsL4Nrl9Anyi7OsXDLTEal/bZ6AQvRe799LnvdWknPVgMrFe1v3t9LPcXKS+9lTjiPn1N/rPbnq
eQL82fPt9ea2WXDn34xzBx/0o9/v/X6MTzAb45OIvbs2Hbsdcizx6b1enr3VlQMJsx5kA93fq7OK
mX4hy/XUfU18gPn4M5y8VOQneSYPdTmiqaInLQZifzV4mhoOv5RNO9zlqp/eRD0+lG+Xeb9CVyvj
Wotm7b75+vIgr8WioFt8+OM//vlfX4f/9F/zS56Mfp79AVvxkqOnVf/5wdI+/FG8Ve+//fnBBt3o
Wq7p6IaqQiIVmkX715e7MPPprf2fTG0CLxoK96sa6cL6PHgDfIV569WtqrJRHwW47scRAhrncrNG
XMwdbnUrhikO9OKTNy+Zg3kZnc4LamhmDy6hv5tYrrUzvet4wACvlV3kwUlLZ5lV4H3LhRL2LgsV
TAKSjR/F5rmahPF2SCftbDK13pAb5rNGLck8g8ovtormt4v3frKBnBsGmnmIZHIREhQV2a7MnP4k
snQ4yTPj59ncA+WUjGUcuNOArcnJ07V9E7b5tQiB0nrm+EvJzdS9CNxx8z9/8sL9/ZO3TcOyTMcV
hmPrhuP8/ZMPxQiOzw/tbxU2ridLT/Nz36rJGXeL+Rz2dk1+Y64p12LEmQzYxoB0yHz4UR1VLrKB
Ze2dFJKbq9RUBYI3Q311Q7tCQoG6wbMEcFK1C2D1/VUu2uprmVQt7jPBUwlc/zYkG/6k6k9J3LSP
BqSpuxgst6x12iY6aR4UQ1lMNJIqg6Egnj+PEXAP1n5SV5D3W/EE1iJZTnaWHGRrlse/XH8ofrm+
Yqj7vq0gWnoarqee1yDWUXcnos//8wftGv/yQVuayn1um44G5cs0//5Bt07msGD1s1ciIj16MXx+
8hP2U5cPVSBlAbEPtTz5Gb839zmyqHWW3bz1C+oWpjA6ojeBOVVHwjrwYWNuuNQaW0wz58rOmfHD
8tTzzPnU1n/0KoT12pWsu0q/cPdoVhnrzmmml6ZZjDXx8AmDmI2a6u2+TU3nQXjaRban7HKImOsF
TE7POlfIGy/rzplevDp+GIgxPzAH/HbBBPjBneoaAA2XQ4Ju6SSGS2fbwbHti5MsIRI4Xn7Udxd8
nlHg64rMW3QGyo/AXIyVZ753YWhjZm9DdcWsVhPrk10egfIIkA5Bwj4c7lSvfBgHTcPgrSOW5DTz
/+IrH217PbZC/aSi/r8DLGS9Fa0xPGdwWO8NB5OgMBcphqmM/ndXnYdXBloI8tb4j79Nf7WcDr/m
xViFftD8Vvzn9jU/v6Sv9X/No372+uffiwz6cdHVS/Pyt8I6a8JmvLav1Xj3WrdJ89fsO/f8/238
41Ve5WEsXv/88ILsFdFRPFXDr82HH03zbK2pKvf2z+l9foEfrfN/8OeH/5u8fHlJX/51yOtL3fz5
AWLkPxzXQXLHdRCG1hxbfPijf31rcv5hAnoybM1hT8KR2ShDtSz484Mh/qHi0me7jmqYFmaw9oc/
agg2c5P6D11HttYVFkB11XC1D3/99z+ePW+f9r9/Fml/fxYJk8s4+G1pOig5Xf2XGTHSCt2sDVPZ
QdtyNzqGZUv8CNHL6PNd4W+0tMh2KHepeA7PyEWUCZZT58VvN8Xf7olfH4n/9m3YrmETfjBUR9d/
m5gnBC7HbuqQ1ynQkR8T3Tmwsv1i1whQIhHsl5EO+bBQ1gQA7GWDiPIq0Afjf5m2NL6MX57M8tNw
Nc0wTN1wbcsU87T2y5PZMbWodjvD26mVWaw8hOxmvVB9r3hLAzcc7KU/xpZ3sUL3Iz94tJfzZllo
KSzqjJBBbXTwZthHrn+5o/7NgkEzzXlJ8L5kmN+YbYAMEarGhGrY6vw1/vLGQLuLEvkEb8eynAyR
2uZbMypvtTxwjriou4thMIeVDHpWk06QnJ/1aoh0xEzLuiU011n5WlimtfXwoOuK3D1qQ1IdbXsb
A3Q/IkQ17YSLm2Gum8fx5yEpbACXoseSdnTGddbngrVIMNySdhtvQmV89shgHgYPeLURKvnJHwE3
Wbn6qpSOdWNehX9XYp2zdId+O87CMMrUK3tMNb67njNAEIOQCw5jXTf1jjTIydOSem2pRrBkt92c
1LT+1g14KE59seTfzk5qNN07QAI2yvjV8xu4tVG+GZq1TV6765utYyf5Kh5xb4z3mkOUoOuWjZUa
m1Ipz3b0DY9JpP36AKGHhNAH6soLg2Akadn+AXYVks1ta61r90CeZBnp7H8T1bQ2mhu1C2HDHnH6
Yx7G0b4KiDh2qNnGo2NuQHmhubF3AqLFEW8rTr+PpYoxQIFRpRG4r838hWQBiLXwORXWuB2aNl1N
fgcFBI3oGP34ZV+bNy4InVXYOFuEeb1tOYavpA78BUGVNfjr73Y2XbAZupTIT0empy+GrrxG91lS
foGtXPGcwkshyoGuMp3cgglbINHd0wtEvy/GpTBgatkgVNF73ULwBzvckh5SUEAyKgTbvWpnZzEs
F1fca6yltroW7bETimZLyX5RQDIXaf/o6ChKYbrQrpWBUEsxlF9YEGBhcNEm+7NvT8qmEBB4lcB7
BjCaoOGDZDXrj2szNGc7Tl41czQXTUqMv0one0loFuZu3wWrzP6kFYSqUJ2CBhjeRuoXvysMHFYg
0oHfDNKYH8CgoiDVvw7QRAXBIbhfLspjZCQXUZGAZHVa6NDZcGpHDYCz3xoXM83QR6nQBnFGEFgV
qmHEt7+OvkZcjXTbMh/774mlY8AL3maRtPgRo8/nrWAA4pCNksYG71Z7FZmFOGVeRYaw91ZhCdui
0ICpuImBCLQhVoFlYl0lOMCRm4XE51NcQn49pE0gVmWE3Z5sUET5ZQyTaY3UacOnGdxafi02ZP8x
d52rOp/tzUKW5aFps0dATrA4fnaRZ/HcWY54b5B170V5Volh2kaK2EltY3YM4YTzqvkMm8Z60+WW
mtSyVWp1m2PyjNisNgEzQ7C7D80cvYtZwFt21CDKQH22rTfZZNkHulswAWKkO7cMuGk+0mqJMAbY
iHngW+XbUfYK3ZgQcg8YWxZ/U8qerNYxUBKYh/7yTkZVDXbeqK2bWoXxXmq4mswv+f7eHICNcI3l
W5C1o3zz8vJQdnlj8rSUb5cpBHk9aA+mlaA6ErmvLYB3sMLcnoqvfeljqF06iZqtLxr2aMivNYHv
bBBYuiDQsO17FcEsRMiqoQJAO3QPoVl/I0nXgSh5siz9mKUWqtNZd8W+78k0WnCS/Q2ql0jCCuTG
vAI3XnZW6c6YcBrmd6HuFSZ2RGV8hwhitfNU/85ULH0tQvQ1Ozu6g1m5iCzj1otVdzeWzVX3HcjQ
YF0gAa/tNjAWVl2Zq2DWEBJ+AefDwXgtG71jln0mHnEaCgcWWwTBhPkb9pxbvDadjceWVe0yA/aO
p1cwkUSE+pKK31emhtu8K87K4AU3U5DszW6cHnQj33pK/ZXUAC5rBKuqrB+WbMljpufymhEvxt0L
id4iMFugZVDJoRWKlWqPyiIcC381TkRE2Rh6TRgxHag13FNc3MB2oCM1oDsVjs7aDlOd6Xe6hSj0
WvL7/VS2t1bQ5qtQMaZN8y22fetIXroAHpNFhGyHdt0280ML8n1rmfiFOhBy6xb8DQxatdmkSOOy
9Q8RxMuHx9HSeJxlerXpWOBB2TvUA8hle/J3pIm9lQ5pYxO236o+fTWn6UunVo9CqbI7pbPLna64
OzfmUeeTP7pFnhZ5Db+e/Z2i/GB+Z73nLjw0SXOUHRYYvSbgOLqXeiCPYVettjTsMF9DA4NxX+mH
ICY44Ko3oCeZAODxd42fLzr4PcqE7EQKR3eBB26HeMMK6zpHhQGta2DhiyL4HubdTVpqB1GV3zSn
6DeIjK+L8haC3ccQdtxKtxFLssv2Br2PNUKLBsKTL1kX6gfNERApknLYgZO411p4JZ0JMFkL4UJp
1hc9LV+xmtehCZblmpA3hCfMWFZ5cdCs4ZQ45rREFeI8KcQaJgFZSFfQsiKYsEREbOGq3AF6aWxq
29hrkdiNQj/GyYgQbb5TkfxZcWPfWnowblSf9aZp+cVOzzeajpxn2w1rfwxQTmxwTclZzey74XXC
RGARe/60AUy5gZH7OczVCWGjZFz4wTUJ06/8xPcdUcgwttO1XQhEidIVqiGPXpNFrOaqBwvmSHfn
4M/tDHC+PRLESqW/VF2xMwIwWUpBwiZ0go9GWCwt1UEAJJvAXRe30YRIQNmh76vzgBq8ZewSc+lw
BjqGlX9RA+BqYrrrLONuTIGVeYaztB2cbggGbZTOt5e6dWHlt4/xM8TBIN8pYYBHuD/cVRoJBWsm
8SiT8Z1YNfcWeZYcrmVmp+66K5B9SdXPQwlBMHCLr2aGJh86I81C4q/LkKdYHN4DWUfxvwO9ANzY
PllGcTtEiH/w+AmgSLtrojzKYtijvXKjp87FsctLbaHvNig49Izxp8HrT6ppP1UxU5Obch8qN5jW
IS7Wj5ch9PmgR+fqVfVaaN0DsFuf2wOWLTB+xDAUVEI9iBdeEMA58AF12uiSRbh4kZLUd4XdPaMp
JZYOYjqRgY5GFyRwIMtNkyHmimTx0UL8wIZkYnUhWmbj0WoG5BMV9Zgl8Mmmrj1U050+Bfra0QE+
+17xuTBQcwUe/BTBwAHEYjzY08EJZ2EmLzipkN/HyHp1BvVlHJax4j0qgXUTmxg+sqQNsDHBerJC
+X08mq7zLevT57wwkOYLd+5hxHyUrLONbhIyJ2cb5Wt1QdYb2+7SMtZhNrKbmltk3VuzllispSxy
wnnxUPKQIXGvf5S9vCKt1kWLQ/PI4/8MWbTd6iq3TaMTJ/Y9mIvYyWXnCen1oz5gnBWk4xne57rR
lXSdYFGC5JQ7i++gcB5WBb9GHVK2XbrocxHBnx3sl56jfrd3XV6ORwPtvXUQZgB1kAcEqnUyGp2c
pcZKL0fue2MTRAyLRF9aE480Dwj/SVMeQtvmP5zfiak20xpj5ZRZ1ebj69R47aKMh0cdgfxWIKwQ
fvebKbsdjJwDAps4GHQvWAx3aDq4GCvmWG7FzuDN4CSk1Pm+J/7mpJAbHQsxt9BfdbcnkqYMn5XC
WCXox7BF8o5RMzj7lNxsHaIMkGUwNwSqsvrUnp00DtfoHX1XFOs2Rpn2Zmr82143DB56jXHWUFGw
vSQ5fVFhHjAk36u5tdfzrr3pRXUyUclBY1O9ikRX9+Ri0mMxpqvAUWrG2ijozF9ikaZYoZDZQPsM
Ca6x1sa1UyK/WYhuP1b2Gr+cfKHAFG3N0t03ZYE8GmLBZ4AXfebFZ+TVy502ll/C3L8xTGQq3aiP
b9xhuvNaPEqhRpNmtkuiYfH3wOI9uqj21x0vk3JnxZMgKiniEy7s8xJcPJcZ8z5onJ2mlyssBT85
gm8Fne+CvR9UI71CqzdWdzyXxpvAwR0u1jwgvVW1xJbOI8JUCp79kOU0fCDSOi8P7hjss8bpz8l8
cPX+FVCmuUlVbnQLy1Z3TBdiB9WJzVDDysW043GpEllECSr84vpDv0PSKT7aVb5KExVgrT5h0zFc
hPsFGAO3RX8jD918puQg1P4fd2fW5KaybttfxAlIku5VgHpV5+pcL0S5o+97fv0ZyGtvL9feZznu
641wKKQSViEKyMzvm3NMmtI8bXtt0dzrW3rY2wxSrOii+ljBVDhenyWRWWabX6+vP5TXMIzrU/ju
vM9C/q/t/+sPW+l4qQ5JtejL0e0ijra5Jmlcn8VoGv/vl9dNAD78tfGv/3v9b79efvgoWwLNmsgZ
Z07GL7p+APdvg7iKQ7DG+SjXJJ9rsM+/H/7Pn9nFKnj4b/+vxngTm2VKUXGpfm5x3cyiy4r99d8f
ndd5e7y+/PlZv35VfA1+ub4lo1MeDPJQw3lVLVwn63//2/uhXDF715+m10id69Prw/Xz+h64sj0L
SHxNR6N0/Z1pjfbevz7NhvaQheKJwClmBUFyS8BBxsRTB9Bm4FkuQ+0WzLyz6dIZ0h9LvEMS4m8r
UgIhkI4GXk2VEPUnbZEEH/QEebNZOKt7ekKQ29FJyxJkbm+hAcGhsq2xXV8QBDdbJWoRSq4vh1DL
LrECu1mJjIng5lGetVZ/TlRD7hYCVTaZEQiQjrCPPMg0+7hotINt2/rZogu8qM0nMqbGSCb7HoH2
OYni7FxFzRofyRimRaa7jO1wsBv1NrEcqtCLMTfnmd0jV0JE2xmKZreUZ1KanliIL+ehUJbz9Znd
CCYJpcNIu76hrQ+FDmyVyQPi6PivzcJFW866OWMo0zQgsjrOcfZkMT7HuVlcEujJm2VmTdASOLip
9MCjHq75aof1WjfFcciC8NytDxq1izYJjUNS19omArLpgZNUlItgpXIMYa2eBN5ZBjaOER/Icp7h
ZSmnM3dTDLFh/lgLw+K+zBZNqIznVBnBIxGGg6aIhCcF7BzL9IwKwxQ/W6KpQOPjQUX9ihVbFl8j
B55B0BM667T13o7Qmi+qcUJCvg9qFnhLBjy1dJJ8Z07xe4Defdsl8WvjmPGOFBL1rGY2eeDrs+uD
Ps5YJQx1cUVG0T2Bx0rtR9H5EwxLCvf2ulU1OwWCoRzEPF2kU50X5snQNYh1tuXNmvXVYTl/BgaB
mwgYr7K+6tczhfUFdUppDoxU//pZZFFaQYfbDuNDhTZhkyy5PF9PrOszexjDbWLA9ERtMDNx7OgW
9ObeyBf97IydvkuT5GVxQNh4xF6khna21reu75tjpZ9thFFRxqRP8FXikQQ3tVwOuL6O1VyCPVbh
tVsGqJ6Ji+Qs1Fw5X59lIaI8skiA1eYVhviz1YGHjXsDdY5uKIWfZfULaMhjY0K2ICselVg6pGdT
ZOlZtzo6AztHTtr2+lPkwo1n6jkVntJOzta/t7xufn2w7FNi9o8UOtNtP6fdUR9yx5MzIzEae/Uc
rQoVez2G3XrSXx+0Pi5JHdEqxtaKhaCRnJZo/OtBicMB6NL6+udTaBLzumoH6aosz9c3+vW/lEnf
/7bh9a3rp13fv77EWYAtJ9W1n7/m1xu/fuv1Z79eOl2te6i/Uf3+vmPX7Sq9zY9z/6Indlfi0orT
v+06PkWWANLZXjf9uX+/fuOv3auve54NVM4CegHu9Z2RkwsAt7r7td312Yfd+/DyusmH3fh1CIYu
/gqF9dIQFbYLZaYy7sLNMKr0U0rsgT1GNDobEjckXZS7koLzXq/0VzIICZFtROGGVH5Qe8nYJerM
uDhQi0YSo28CUs90dfqqNkrlLshzNwjye68wMu1YZkKcKT4isYWNy6w+mruFtLKX1lJ3GTULXzTp
V8E817dNx+EmxUpXYhYjjYAcrJB6bKXq6rq2JKSt2MVlZuEdJbN8HKflKGMBVamrOIOFtpM9XfNi
VtETZa8R65od1Q2WozoJoLwUB3YCLFPLdNBwEnuraGgU5/CyBMVbrs72yxC9V120rZpJg/G6yZuh
2SvNcF+A59t09LEJnaLMvdhD46dF+jlSGJaJosN0XFNIGnv9K0CCr2mfycNa6QAlBhe3mxIUi8Pn
NrDvckM1t4pEoQfaJtFeWKcZp2zOfCI4DZ/7OTzgUqOkakOnq22grX3kfAoMVbhlMnMnym0aABNo
aHA5zPth2xCysgQtSydHfsF0gR9cHQ8Fl+CDKFODCjrqzQ5J0s5RwQdU2Nymhh8VqL2oBk+uJhEU
Lz2uM9GqX8a6fetUQ9sCHvPgjek4bl+XxAg/5W26A7plbjlJLuNIol4pk7sBDdvWaqZbzBs3w0xB
h0tZHrP9MsmUJRiEuc5s7lWn85uUlJd+UIo9fs/xZCxkgsS3UJHaHZr/Y+lI8zzZ8+JBpMZcC97v
pntLAtM+j8NcPXZOfOwoXx7KIZFkXwStS/HL2EZ4fVytKs1b2bNcKnNZbGS7bIehMh60JEQeSmzY
UJqXURm1S0DkWVLl+hFYEzFSQWSf6nj8LgBV7Higezxn837qxt6ndpZCG1qWXZALhQRaOK5QaJQD
ExIoFmTipSyJfTVXOzeBw72N5AD1c16U+2qObnpMdwezyKly9OZKsq3EvpyTH+Rsp7eqLMnA4Iyi
0gZxNh53tJv7raPA30Yxb/h9Nn5h1YdXyVz81DbEAezEIdXM7v/zXq0j7H9s1p7LPm7j9+L3du3P
//Wvfq39PzauU8eROuxS0zD5wL/6tY78HxXVDv8cTdUMU9A9/Fe/Vv8fFcMsah7S6SxH/K1fK/hA
xD6E0Avh0Ez+f+zXquL3TiCyyLU7KTXDMjRJ1oH8vRMYz83YI+xuDoUxtF4coZu0m/mxRq5PIwpb
sDAVv4hSZzdzBRtTPm5Je69ckNMqiLZLlIrtbCHCcMz0bGsGFbf6Qi/KuG+C/ElLMiBwo+aV0lYA
4XSt13U2RvSKmT9Al0OukUkoCdDpy/5oiuZzJut82zYCs1TF5KFv8t5tXuzbNqrTndWA729RnVbl
K5ioZVskQBAL0DXJoDjuZKw4zsA6Lw5Em4l0LbvKWy+tyfmye4KtwH9voHy1Xp2/4//u96ZsHpu6
7WiF8F1LtXPcQdoVdllBg4rFa93YHkSc/nuHn/DQUzTMohiYc69vMiSAWBosJCJF9l7lfEDDOniq
CUKa18rwPNUTdU+SQktMK/Z4S2Vqr2olwyGKZT8exn1iTt9a+3OkQQwn6HmFVqEjxQSnbykc4zWI
CdMZNQCqIaUMblvNNtdWK0RMUZA+xLIHKOITcIOv15ZvGEL/2MP+zxNESrpUxrWHLXTjg7osmW1s
EVQED5XuPKod0QXXh8wGSYVOu6JE1zvukvW3Kta6DaM9JHva+teD+c+N69/lVgbnqpSOjoQB/YNt
0Uf4/VwViqZO5ARUh1FpdApJxWcSGiSObqW/C0X+pDjF91hmf+rir5fA35rl66+1dGrcSI8MB4HF
hyPAgIU2PzKzQ4uuWa1TvGxPWrCE4KYbvyOhjHDXJPaSlVJZNYRdKlRldgEMEr6GeajL5fmfj4P4
oLK47hFiKFUDw8y9QF11B39r3yeqaMe8aGmT4PLGuMow3zod9H4a1lNZ6hulpzJmysz0gc2dxgKw
JYkCxyhZoDmzMoPJ4Xwf0Ay6prloO6fMdtePMsmKnnQhSC9IPv3zTusfxBDXnTaQBqF6sKVpfRTL
hVwBcZEn7DSh0tu4nfddggagG8CQNIlJHItlxJ4+1p9p/ZKJFHIdxgHhU5LphN+Ib7U5k/PjYIru
lfLevMbG1k9ZoPv1hFuujLyAGqCb1ckXEqFwcYg2xf1ADMikzF+cHjaksR4IEX9DYYdgnXwhEjbE
g7BrfMSZ8/iHb/xBZbF+YwfVDTFGuoooSn44X6eUal6eqjEVL2TtSiY3TR0zIx6fCIkWxCrYUIWB
lqgCy4eGqY61nkareMEmVY3I84HvbpphYGFrUlFXyYCJsVCDLBpBlzmPQ23GNBdv+iAdfLPiJuBU
feUVWfDuVBr6gr5Oj0ZKIx1p93tNmiF0RYJySrXw68ByY6zKcgj+dL0gJvpwvRiqaiNLVREaWYx6
v5+dmLKsOQcffega5xEJ+8ghJ9QjyL4oPWCS+kcxl14hgN5j/yT7tDTgovlWS6cFf39IlMGpa1f2
imbImz/8Sf7bvuFdQBFk2LaUQv1935qatnrXmMmhnhHlpBbL/vK1tBuGhNZ8rBRrRW6itlyHAzGA
7zMrCSwIOrGe9YM7Dr7SrZd5L95aK/oiFwK4u9C857RsvX6gQwMPmUni0vyAnkuignhcnPloFFAA
jDuai0zzMan4ZUKniAjCO5LepKeEMU3/Kj/GSfwWy8C8/PPX1v7zFmaolqlpDgoDlEjqh1E+DZMx
ZvqeHBZSmT0jS7CBLgByQM25xG3cU3/xSGGFVqyfnIAXC0o8WGnRQ5LLfF/E9K3+sEsfxpVVKaaS
qIcgjmtE+w9Jp4yZIg+REx8i0Ng4rpZbFaXDrsmLQ5FZ8hAR4b0PB/UkHNvwOqu5IQtLcVualH/Y
k/Uy/Nv9/bonhkZ4tLQtVf6HfjrJO1NpFC7TLgaaBLYzwidOPgVw0mQENMl9KJ2j8LiIyA0rlUVD
VKFvqybCzzPT1TvrKQOS4hMjAiBAGH5pij/so76el/+xj6RvOSYjH3eT9Wj+7Y7fm8hzTTKh4F8b
N06nOcdGoYvplM8KCcZvwHmXUM1PVlwH+yr6Yg3UaI1RqDdGnBPOJoGrt+SmAFlnPfpp0kxXpSkz
JHZ+J5SMhKJYhC7rIvgdSz6cEqE89X1UI2IR7QVf8uDZTeJRZPvj0f8wLKxHX0OEJBkZUNKqH6/I
YdZSnBxdfFAlXfuaqkBUD/Mptu3Q6whu2ujdxGWEJqfTyBUvAaj7gT7nR+jGBOBa43Es9laaKH+4
Zj6Iu411x8QqrTd1W2cubn+4ZmC7DuUSWPFhTEhQgFayQRqWMNbPj4ZKHNyUkDMLXvzBhlS7HkDy
WXncymY7iT5nEhoysFlkF7dTAGsNGjytPusgxQyHGiTrUsCctsYMJ/MaZjiYoTfEtka6jbmPs7h/
RKuhAVpNlHcyXA6GDjIgm7tvUyqJul40Evdkfx7lysYx8vseRNR2LlFndWWquEQrkXJGjvo5srtv
wZAvp7TvbzCFa7fFwN+xS/cEqXTv9pJcJnHkUGPLijKERyQ4O6GzU1LMr10Jwuiabx6wI/f/fOlZ
/+UmYHAyO0RYOQzj5ofbMdNVSLfgbPeS6cd+HEiRxa+8WaBvIu8xzDs9H+4DB4KJHRBKXNdUdMEQ
VVtTUzalBisBJDsmjnQyDqvg2Yjy5G62wakMBNxDnf5e6pKgVBm+BJnT0liCwRo6jeEhXoUD6BA+
ZHfEYARp4GyB3NxWQyM/V8EjUWnoWMW5JDt32yzOK8gE06M6FaPkCAJgvIT6Ydlk2oE+MlNIbQvS
9f4wncZUBSc4/hhbq4PcBV02lJYkNwm/9QioVXAtv0ftfIuzCcmPzXpBp9EWtk6471KdWAwlIhA7
aKK9Xnd7zYY2UpkK4dCZ80ZRQNwXQIPZY9x3TbldFJJjJeF+dmU47j//gbQP4yUXAZLhVUPLAtVG
IfzhD4SVvStxAMYHJe56tyva2zQosE1NvUNw5LxLsL0DrQF1YMO8UKfi0cyI87Ls8j4iXdjPLHFJ
lTJz9VS2m6JtO/8Pe/hhknXdQ8Zx5hvC5vHjoiBWBCcRJuCfc+F6HD7lQRj6pcrYbtsccS4zoqHn
7RgAu8wa5j9hXb7NMdNkWsQkVFbhXi60WlAZhn86fizvP9y3bdWykC/aBoBN9Ne/37dnuzVa8Fyc
ZY2QO+Dhjhv241uWWCl5iBV6Bgx6J0V2KEbzeE3eJfoTcfLPQS+qQ++fD5f+c0X/+1Bi67pqqZhW
VJ1d+zArzbCuCWppAQ6QTHiG3qYPAPFDT7PJPymUV97adnTxiQ6No11efXfAL77r5WctGYkYJKDg
a2+vU9Uo348L1GdZfmc6058Ca0QTH5jZNor1OwLZJ3+Maqij3Bbx3XJVDNqiu0P2HMIzPQ60d4d0
Cu8aK2ZJxVV94E95gev2DQlOcjETMizabrkLRMl1Hg7BkaSVeBshXHMXZNU7EzoKCZIRhJZabNKy
GfCWMwvGlX7UE+uuZ4ZBnhT7OTTe3Er7K+50MVC0a6qj1CcHg1F46jM+KnHKdmtIonQS5HCOuWBH
jhj8c8rXdBDzGMR3MLpwYqddNLQ/+HODn00GfStm+5veVGuLo+FL5Ynb2YBHCzCHe+rJJDXbxglA
ouZZtPIehU0saBhd9GJ8CFQSfawxWohbJf7OZAHNIGdrZ7PqDD/IQtJgrGyL61IeHEi18c4MIRsT
QHBiQH1TiHO614GT4UULgYKi/MoJ/zhma+UixAq500pyfTVlOsUUwCmB5sxnkbEel0F+zolEZq4H
qMCxvCpVzMsyYSHJbQrNNaPvntxIRqweFZIDThxzcGC+LmKXSgA10YC9Khc/ZjpdD32WvNOZQg2G
7m5HO5+yPIKRnuoWLEBdeq/cBG9yTXEuKLMO7dgFN0Q9AK0shsVNppG/pA0GDHv/Xg9IK2uioPMr
yxn9CeijS+5zdFchEIMVTEVXSG3H6obIZMFVvUDCOkB+hCoMzciLSgvjvmp6c0VC0TgpAOax99cq
Yj/VMD/Tn8yI6SjK4xw7vWeOUMghB20La0zp68U4OHFVbfKEaAGWzcik+hSpnbGSg2lGbYlDpcJP
RftgNuO3kcyYXaiY5EQCD2EGPWPVLatbihcXabRwoq32pE9pvnfm8UkuNdKh9Zo2l94bag2vNWtI
fxCW4WWVeZJOS1lobE2vaa0dlAbU6Vl0QYMDMD6h0WUWiqeRAuzCfmNdXOXT3ozlvdCHbmsVE/PU
ntTkBVe3l6wxJFmQh8cpJ6qjX3+FadFZLtV7FQlfNLBs7IT/c9LdFME2cfrFq1f3gW1aEEUKbccS
RxzKrMq9oIGuA+CCAofBHNGCEtQghCFZKrW31FxecIBZftsS+J5eyRxZZ6wpU91et5/LoY7vGw08
Pih7bRuU6nAhBVd7hhg002t8Eko4PYsWSbJs4bHBqAgAzUH5nYYQCD1le3R4wbknVtmsbHOb6eBq
0+nTUMwmvu5zleTkiCrGQu9W3hIDG6L0/zqoI3E3MiCKJHXCi7XudNw6t1pm2W5UashwLY0pGKvk
LZoNLAIYoTwnksDKpx1YsfBGzF8J4/JmmtaXdFhIy00Q1jYSSBixlMZZLYhGqHot3MXEGkmCzKIy
Sc7DpEtfVRjKHdTEXYsTvjDV86BNl8AcO18UkXqvTL2nrV8c2/240wa78WXST8921aU+YOunVBNn
5o/KPsqL5pZ0OLI5wjh4ibrlWVlUB3SRo9HlrtfS/nDoBdlPBE7ozxUqTFqn0XAadFa5jIZxlMLy
ioJt1RrF2dSb0CXKTr4UIjQ9XU/gFwlI8qXSqp/rQMLTT827dvUEs3TnONnUJ+je7OMUSLOmQXrX
JvtrOa6KwVCCPklQYVD0eWhCzflkIv8nJS1B9WkkbxD0wx0ztY6p5M1MFCkTDZb+9fIqG249qC89
GM6UJoLv+UDVgFXjNxiliCoMvT/orTLcxkvDIcyd+yElodW2UDyxzGaFU4R7rKyaV8xQAqJib1jR
Y44o9BbiD+3FmECWsgMHRpShFRAbAc1XG5svljNBOFS16pD13IcGQhBuKJO8akxkcqNrj2MUR5cc
C2QWi92S1fe4R1EHNLri6Y4xca9vB7dJ2vaYjRMh7f1Ob8b3opTPJDcVlzSphDcALN1WkpC0FCoQ
lfGb66cCOklcFU6/n05j46u2Hm2l9ianhnvVaBRulKk7MRPMPRQqIoZWHHSdzg7JSxsicfNjJZxj
RvD9RR3QAtgacfFVdFqShESN2S43dqsfF43Euq4fPjW5mWzxORPS4BA5OmvJREax+YDTTruNKIdb
PdYGuhTZcVzQL8Q6mi7NKdV9GGIlUdTRV0bSsWiZgkIws5VzBWWfomtQSgcoYT0DR2gIla6YQ4N3
zfr3Lqd4w4pF3zR2ijqN0Jik4Q8c56o74lVxqUE1cOYteKMZ5FG0srdlY5wL00zOY4Q8Mo5HtBpY
2dwyjRjVGATrvNQ/RT+YRmonoll8R62bQ6KU/ljk+I2GfYHPaS/rEoP5kh2ySLwujqWdI0sFWx4d
if+ofS1nCqg7jNGVU8Jr0vtu7xTpqbIfnYjVgzPjdlBajYAJhltVNWmKJSDfWYJaqGIH4ep535xU
emxm3Cg05gSRuHOl7zUwJnhJLW3rLPZTOjnfkMnjtpTI2XOKXH1SEalGLnuYBvMJ3U6zA/Pnqyl0
9YHoVtYxvVsizr3N5IpQGVs3H360nZrcpYvykEksnWS4Kf6MaM0jHNZF3kruaGsIxMELGZPJciAd
ttxZ9HA2dFNg6efIczR1rA5O0jwT6fk2Ki9A79C4IrpWelIH7cD4lK4ND+7jB64CRBwOM0OjCZ5I
E280Tyksa9/qbCtCics29207/hT3lBm55EDxcksu55DQ+s5ewExXOzPt3tW4PE6MxNOc35IPjsvG
VCk7NdtSyertbJPogxIPGYb5DO239LE/G9TMAjwMzjHNDSJvOjgbwYR2Z57Cbd9VNzr5pRtcEOEW
+TJeJeMTU2pPxOZ47uEWhHFub/H80Uvtsy+zHxT9lwodgYsRHnuu/jm0gFpMQba3ZfrYUBohpKt/
7UdJnDXDwGHMELgNaOiZEhfE181kwCoB0zaRnhq1ApG0YG6LF/TmC8qBBuDGZkr7FeETo18QsCQt
pE/Ez2+GFTvxMq6wHOgssVdlDM1xKB7H5VX0HTi6sI89qZNUp6VSdycrh/hWz98qBASUb81vmqye
kxGplzG19OkVxFo204mg77Yz3CKUSJ/jCA8a+k9/DYJMYvJDqbBW6MVKFyvjWXUmBX2Y8ioRjMTm
/M7aXmPlY++iluV2Nh1sbDqbKE0zry8EkmS9fYpYwDGtQGrKtH0YSOIgVf6LZkJyNiGIzAxyFGCi
y1BQskvMXQLp0G3raIXlOcfCMU9NSeNugRuVTMot2XTOAmhTQTuNxhc1h0UCqNqnhjvlwd0YIMAb
4E4mXTbiWENDTW4TUtokutXDHVSzYG5AzLFw6iMyXNdiEPrd97ivLjV4U7dLy3OjZF9FMZ/IRZ5N
+vHFjGdLUwtmCn1KVHbTMVyTMhYFX1I7ezCtHMRgszeH6qmj3oD+jSIHSVbk+RY3TVrhUcnVvRNy
43Moy2yCjMtlrJOvaSe8fCyoTfRPEZiCDbVEzdODlKWJ4hzMNNS8NwAnxX1uO/uIW4FnpiW3vrUa
qOKo2DVV9KlqyHOaA0TBtAC5JOpJwaTSvDE5YsgeUBybkfNkxipDp1bs+tV61K4Pw+pTsotgJgur
YKqyvry+cd3k+vLnw7wUR1BR67B2fQpv2+9s4/26nXn1J103JG7kX9tcX881HhzuQqfrq58bYhRx
ts6knn++/NuvWj96TO2QmKkoCPYANbnnjIiY65w/xe+fLLpKEMK37vFfHwuq0qMQj11l/eF1P6/P
fv7Pnxv97VNCR3wqliTblldj2XU3iHUmuTJMQvfXf/+wf3/7yA/bfDhwHw/Nz89Zv2KIL85pKUah
3QkNluuyQ8hotO1wS1d4PySoA0Zreneyfs9ctd9NSkicJ6kwR6UhBmUeqOwvaolRkjvaNmll5oba
MN7Bk9iJJB9f86iHKx2/D2kBl4gyaFsZqpt3W/g7uoe7+3nsiFDv0jVHh2zRTVyjE9Sm4YVITOdi
5ZmHCic4tF1UMLRJcxOjwN0U4M43mj4QsZY2TK2U/NBgrWrtqjiX9N5Nqzqbdp7f6c5hMu3UR/05
bFmARETaEEhmCvUHVqnwAbtkM+I6FBDJUC1inAgQ6m3tw1IwP1em5b2JM0iwcLNH8hCR9G9MZHY1
1T5Pt7mbJhnuHSMZD5lWzptmVE9Jo98389qHCMrWtadzhx2tirEulAPWTcKkWEqBHtiZVrOLpPkY
cK5cVPwUlpGUfiuHaGcrd73oa49v7RU6CqGxAoTt6PvQAIwc+g0rNjcs1zxNBXhBjbXXbwOF7mZP
WI/MgJF9iil1e81ifbWHXrid7mD+JRTIHA/4cLm+xbeMOZvQORpdNG4hYhFfQwYzLbfugnBCdy2h
xETr9A25STHzniHwyly5yafauVVsZDTjhbrGu6oNu5LAlBBjwiZvWQdFI5HDVveE084+R06+jRuO
nu7MnyvNuTPoJu2aRKOSm5O+NnYwQMam8XEPxdRo03uUtoQDh461n4L5jgRkg68UwrcutwNw2RFB
3KEIRvpY+osYcAGaAxORGs4Re0s5XU/ac8OK+tYux22Ij1kN4jM6cqLmOes3U2nXCJHkdAzbFB/M
nPB/nQNZUhkaLaxI+qw+pSKfXXtR4v2Sl9uoqOnkrE5VTFcbjdpDoI32rsCetaAfPtg9JY+ITiZ6
WM8qEhMnEWPgrPRrAq6SIKZivmgq4FQVLLbYMsrAM5Yw3lda/C2digKPgP4N0yNe23nU9lpn2jeR
nrrawB6jMyHJwCKUae6rO75aeyFCegOuz7xREpWChvW9RRXuKcHIuQz6200Mo99jRPaz0S/gNHqB
0nNk6vqgxdOpcDix7DpMPlnTN6m2KlR8SijdlKde3pf+XJpvwwAPv7G+4CBvliXb14tNAV9vLzNp
CEPc+EuIaw+767shmUkW8XiLUvgxDeU3ukiysRY3smb8WcoxiDp2Ms+C/WDZihvJGCdCaNPQDQzd
LRan8hnsXqe+4NTXiV3pCpzEIVkleiL6tXIEfTpNz4FW+lFDR4D0UgbixuHOVTcnAazcT5Yvtkrp
rNB8PUfE0Ii0IO7SehFtm6+QEf76qnxs2/R+bQ/M/TgxapsxNuX2MW3Ds2F8UXXsKVR57poFXUuU
h5Fr6QVpeHMhN5AKSWkPh9sma2c3Eznxc2ql7evaeCt6i5uGDHGCo+UmpwfNiBjz3sc//qqlEdFx
2rTrCfBToSkxZf4kgMLGP3oYqO40mcehdzDyW9oPTkCAM1PGHCKRz5o1bgPm+bugkxDOFWsmilf0
m26Z94EuOAGRokRZ5hY6BX6WyYRtzTjQCpHhcPrCHGPqwviE9PSIyYmoPKLqprX5HIrmwSkSsnz7
+TkzyMZM42dH1TeVKKpjqwIvjhPtUlrTbljEUUiHKqokB3eOH5UYYzI9xdUqFSj0czA6NsB3R99E
z7zKlBavAILpKrlu+X0+PCaULfQ6+ZEr9r0N6WbTBXJyl0X68UOb1/UWFivXyJzd5ym+A0OoPs0C
3dK+dbqOAp64vTysX3DPEDcdogbox/yxgtK7S/LE9pSRGrgTEOI+LRVSWgVHe7kwn8F51kiKCRpp
Lhq/BjtEeYdiLbwo6k2sJs9kuNKd0Mf3ANkEYVJa6s493iUiuZ5hPX0X9UwC81p6WhYTzBNTijYT
1oOOuNXSXXUaIR/Vln5uuQKiRvmC7RRTg/WKvZUFSyPKy9B19cYwni0NR3v9hgG7BgsXDNz85kPY
KndqHdfQ99XjsqYDMA2v3cCidxYFTb9TCvs5Cqf4BB3hs8lED8qVIM3MYgofUC6Dm/64LIShBjqJ
rlyhkBFQvSiJW8aldCMHEESf0yeF4rVXE/x3WZexoA/eIxmpm1Tvhn2flZD6jbeeAu4WWCetD2tH
UfR10Lr4lIKGNye27aFMLCWLxDhw3LYijBDKBMWymDMT9wE2K0FuHYK8ap+LrVmw3rDJpNuOfQv7
3SLlpC5cGEKlxzS/tuH+pnE6n0nOHTfaWIZ+UHcPwlxDZmX22PZbxVT0jb7CS1Rol5TYm0OWwIhr
onWJ17bi2JXdI0JdMK59OsEtNNa49UHdxZIZP0PVUW0dyPfxzHqwiWOkRJYHfTDbG134I7CWA0IV
a8dUhNvySGd7aRsWEZ3sXZVq4matUMHxzrdOycCpRjDfk3xfhsOhKki8nfINN06TZC+vSBHiGWn8
FFDIdAtB/JeIpzsh58cC5vqhxRS+LVWqedy+x9X1AK7VtUL9qLS4VtGs7+HDdb6RE3KXgnWAGUsP
21nDdYB9Btg26LfG1NvyjSRmKU2inAObwAbQFOY0s8DBp4WGnxtUQChWNLRhSD3ux3Mdfi/iTHqk
69h+IqoY7lH6kPSFveu1CmrhRBabXnyjLp7Vkeois6iOCw3alzANX3qJ5DdJWiZHGqk3E2108hwD
vHQuOQs7I3CW24xY39pUrBMX0TejxDM9Rql+nAtCV2td3ChjTugoUBp3wrsZagS5HkOsHXtWOxTq
2uotb6fJF2V1EztGclNb5qEha3rDbH7E8awWBxPrs53su2pIjh4LN8J4wbmfHJFcUGXj4lfnB8Jq
UM+RSdE0O5MwOZYzEYPEm4ih8uU+Jj4Oj4ZDplzjyzoHfJwOdjir5HPtjA9z2T7XEe3sOjJf+moS
W2W57WWAF1RAVomYksi8uyDhO6mhfqeQjVc3I4ltXXRrcvnDIzBvEmPA4GfUOIXWemfbvgS9SfQs
9GY5kV/JnYSAWNZjnCPa5HbT4hPe27O0LoajFp7LqXukT5Cs7l9wJzJ5WLS7roGnLTUUT3VHIpfE
Ug8/ARdMZe0XhRgBpZf+MK2xU+TjMRWvb/CeRhcYDg+9NlD7LKlH0nnXlNupc9Cfm92xiJP+SOmW
onRBSK2fVFRTfv4QZTlfDXGQsEoaSxksh1xRKobYSn8KBT2qPlRQcbeJoCOD1wUXVuH1ssQ/6LCY
35uR5ZcLLvzrgxUqE/I7pk5JN/58MEns8yJrzT3v1f5orQ+tKI/Wour7/+XuvJocBdJ0/YvYIPHc
CnmVt119Q3RVd+NN4pNffx6oOVMdvTMTu7d7UQoECEklMvMzr2lLmO9V338D6Rdu6tI1zmOuESx2
tdh2Y5tcRucZU0H6BFo+v4HO3WVm7x4FKqvnempAoJnV1V+MuvUpyxVsfApCwcqyQ7nBnmR6zhbe
4hftMOxGmqhijLpDJeyTtdAOVzLkuH7Dr+dmX0ByinBiiArX7C92D2dpqDuTyk9XnZ2ZLmCZkD/g
RtchR4CP6quR5eGOkpBK6/C0vmdpxqjifL19QvWtLUJsgTC5PlOyTguUXeZm38/aI8B8uJ5vNJqb
c7wcX0+aJhBvE3Ljm9kMmaC7VvMC4BsFNmF24NTkH5Gr49W96MtjCFayKlKNaAYcJSHvYY2YlEEp
MectE27GUh/gVJeEFdwBQ01tkQfMdPPzfOMtX6rA2wC6hk/lpQ6Tkx+66kA56Ph5cMnf+SFpFE7v
M/ru9MBsfJRkZ0Z8z4JvQrP7flryz/UhZanYTpStNgbKIjSuEFTEDnwL2vcmdeB4d3WHKkVL3XKI
ELqflgd8rYHM0C6H0ZXO26JTxjlRRNuj5hlvWBF2Jy/JjmC57bObRT+kI7WdiZJ/1HXFJ6Vq5VVR
z96K3iVUHiUuo3noUdHoOmRaIF2tW/nytPGQW3XwigWNTdMzRssnMJfamjtML21e08qRG2SaGABG
jCJX/1w5pqKU1r2xxr0xA36UGDU6HiCaAc8Muv3ABXBfRE/7d1Sxex7G+9zD1Vh/sXLckKhrUOXV
XzDggGplGHfod70KQ7zYQ4LXXTgEfuE8hMmwV/OEND2yfMTEv6qIuPl7ZPffZEE71My5tF2Wt642
3oPAfIFbh6aI9jw5RCDu8EMffN5b4FSryXfXsn4AvryfGodks9YRnFJAxbwSzljGnDRSMjcMs7jA
e0cmCj9qGlq0+gpCRmYlvLJcdZXFqBmtu74eWupRNB16yNGq26z7c1fKg5aSsy/H/jo1yZebb73k
eljvO3fXTNbrX+cN/gC+ft25nje3trfXpXVdZQVdobIoj5HCs5hWw29pj9d4sVJq95NvIU28Le5R
QVEr7dklAtigDIFwUKNvPe1SpKF3aVC33qE4cD2FhYOdZXmPl/pt2DgbQBbGppUmohERP0gxIj49
hA+oc9HGsbU9NlXksDqzm8mh1qO1MSSStnFXu48MOaH/xr21u63RiCmncWdXDW5saXjluGdrRP7J
y+Kt8nEpgiSYEtET3KBTmZ6dKb1MbTHd2IsqcbPU7qK8pI9Rd+8SmOehAvIpjeJIIcFAiUQ+kfa7
xHTyYNsW012HRRoY5S3ENJQIevGIiOt0hJdH0B2yFnvEGIrl+mCiXN2gohnL9m6aMQ5u9e4chwjJ
2AiJYHfUHFJvOsakLISKIK5jQOYHKpHk+p347boTY9RS6GjQSUrN9Fs9VZRo0JJxWfPV+KoLbzi7
VfZDJHm3Nxzno829a9dp7zuZ3zld9BOOvX7RY20bRVf4wA3PY4aXadZCsvXMYNQJflV76GxvgKQV
PxeNh7BcRaNOFOpn1Xov0jAjdMwo7reVe8PoeE78GLyBiBD6ML2918XvaTt+Y7bnK1YnyzTIJeL4
yfKnOxedqp5+/5xPM6YDjLNurPfoQODn6c79AcjXL+0nedZ4lXrOk3CicQcI1d3CnXiCcdKdbUvN
WNXnceBE7u+6GsNDO1+HZQtsrTHP9DELtANcnEGghc6PFslKYUO+E8Wr6Vgfblki1kFdMKCvpnYL
FrqjGzu5fB4zTBYsVZ0EPU2kfgjrQ9IUd5R6iXJJzs14N2rGsW/7q3Kaqz0UVaYIawgsPbnDYfG7
a8Z3YzTcpYABUG3oUfqI/W0YRji7+JLSdbZFJ2SHjgmZ5g6LanRFndvZpHmVgSQxbNwuXWN6igRN
YJxJfqIkhEGe1C6lbAEm9ddTMb1ZGeFqbI53WeXeNw61is5+0MfhNc6Hb2UcX7v2dEyp2dsp2kap
Kr57LvizGYUUU2NYWGOFzQtOXMSTsEOieyePP4i15sAu4xMONFdM9NDjnZ9OW131zvhrEtavnpY8
E/SPKQfQ1toIIif93Vyi9iY6SPDQA6AFq/ei9X7XAM1rgAR+0+iMTnFntj/BwLwPwvluPHV9m1Le
YaKcZfWhdIf/fvxr8jKKZ6E9BhF0xLgw37J5KQUY9Cza4UX5xkROhERfi216gyYtOuXuBoD7G/dl
sksXhRIC7hsV6S8dDljbFJwwdXh9L5frgBdpCOrRdFETftZe8yg8WA+4P4A6Q2PPDlt9A1ZngQHi
UO3oga+XBr1b+AK5AZ3dNWnS88GzVq+3ujU+pbLDMGouafXLS9x3bx3mFbT+XxMvy1AvQxVJFBT7
htC/NCgUZUi9dZp9G0+mPIjSoAyKJ/kEhlyUo78dxXRjDg5VMHytVZ8dBsxbnYnGBsn1bRwZrOq3
9UIbsuRzQ5HXieyrTlG7cpc5y0DbCNm0kx5bG4eeFKU162PUgeEgtLBVnoi3BsL5W6QNnrwWPfF2
RCaIfnxN+wRR8U2pUfp1GdqUJ6enVBDA8sVgl3pHRumCEz6lY3vfm9qP0Pce+A8rIhHW9uFORUw9
RY3burPt4/CsofnXZxAmI/tYGVS+RgQWivGFApPp6qjbsdr7dAjc7KGq1OPQza/1WBOOifw8wAJv
chogGj/PYIN/FBSwBHqpJHC5eW9mUFTczn9HpRJv9qGPg3hEvynRQdTYQ1CXSXsozQqUawuU5AdK
QJTDhvD7POrDTvA50GIYY+3ODpGpQZhpkPQre/Od0sRlRi8osML6o+umV4u6Tlq3+GmqX3UPDA2T
O3pXrn3QuvYlTpxnuhYU0XoqyEk+/uoqyZopvHs9ifAJfYPHOQVkWTfQ3a9TMX94if8yRbRC6RQC
iMPhAGdnHJVetIbVFlWFjyhOKQXWIQtPI/eDFwp8bWqEAX3SU6v9RjMJT+nUq49QFaB5DQO4NkMn
epjUyTCGn2FH/pLBZm4cvUPhqNC3wGYolpe/dcqiLK7DfYQmNNNdityg3JMmP83tB6R9YrMMrSGj
6y5iCLmJAPRjmvhYNALimATUVsV5D5WBELgYfqjIRbrXb16jUqAd2eo+pOl83tBLfhc0BY6wn5Jd
UlTFKWYusTQaEQATiq0G0207a/w/0xD1RiUogc4GvlMzdVbdxRh8iPUbf4HR63V4jjz7xpsc61Gq
R3NA1yetgFcI0Hh22KX0KZwd3xLcz1Je6jFRDQlqLnJu+RePcEX6cIQ7HEmo4ov+WwbBPjcjgcAd
8PVq4bMjjy5oP7e/MzEecx/YU5IhMhsbRr11wTJu5gZoFUrr3RlBTGs/ebUMbOE/hbimPXZpRgnF
aocD4Way83scTO0uSy6lre4l/Txo8p2LDJzEAs8jahTSrq5E4aOlIIxrxBPRlXTnqxAexWmiJzb6
rrzqlwevSrrdJPh54e45Z3jo7llN+aWaKJHr9VxeEuSMtnjLUlkCLXlu8t7fLzRMlRfiSP3s1klB
z60P3iLbZRTbQtr+IbNdZFNbE0wQZf3IGXGb61lEhdUjToWp4EFjKblZH4QCuaf5IM2t+c6jce9s
/HFhJQL63IjOv4IrDVbEmWAWpkV8HED9GrKyUHigsIUXMVon1aSCqW/1R2LV4dE91bGOfCqGRRA4
bOPi9JWBFh3dr6EYm6dOYAAKK4IoMU2Ng5dyy0WYfd6b1XPUV+7d+sSJhNqLpYdfaSiAWfZoMQyA
FFgGiO6shfcfzzHrqkM0A0Wfla7j3+NgXHwVD+Wv1uqSg2k0zlU+w6wSTXJ06NAFjmznQI8B/7ih
eeO7E7C5PtQwXoYWkS9q6pY7Wrt5NLqDYZDudemM0veAsKHyNZrrRcfVUABHhoQuv9KpuXT+zYSU
qlmrR66yNdLuqFjUb7NUiq01iAoY3jAFzuhwzUOYJOIqUixxrZEBZjQ0tKmyCY1UqydliPGsVL1+
DAfzpPlQjGLCiTwV6aWfBhYs55j68qGbEbzLEijfC88SEh1NjFm7XoUPvJjY3elB3gGPwc+2Zri7
XXjEuXnmJpUKwOiuk6xMScuLTX1xsB7KQ+1QiNdq6opt23nbcQB9AXgAEqV1DhMAla3ZEiu65yi3
7iDBnwSFPyIorYW99OLp5B4robevkWjQkZcb0RIPRrOHn8cCurO8FAWXSJ2gH1xHk3Sv43TKD3PX
3NazdTW3BYZhbvOWDdpP3xotsKTFpo8WeEuVkxAU/CPA65C6htklLyEfEwQWG29ihpn7d0upm3ko
H6tyyOh5TuGmaiMPGwASwYpls4TUkrjazm6iZNG2ijb5YP3OwrE5dlTzgDhNSPeGl+Vvtll9UxdF
SunL1xiQGG3NGIPjixfi36USdeuNGtkn879Zozep4je81h+qFmU7EYUAWTIQXgrd3oQwxaJ3tk0S
pmoLc4QtAKgAaxakC7secr4XvedpC6AWofpNoqoZCZ2PvLT9E8k+BVQH7aC5UfXBKoFhInSVBJpj
X2clOloY+2T7yKcI1mRnCq8tWK20W2rNCOCHOj0y5xWWTHrXReM3GRJ+xH1/LCMStnlMr/y0LXZD
YV3U1C+UaX+CcDxuHIy+jlFmRkQzXXw0JzLrFJUBuhLR3pBjeDadnFGp592DKYxjav0MMz8mBgdx
PdFavYRpfNfbg3YK6UljdSgDevrwlGJxadMJDQkvAoCVD8WuoEa43OP6rseegPJIJi8KhyhZsmCo
yTvFfd2cdMhXqW3R7BnmexzE7mJZOMfSbyNiDpFclXatod3p3rIePutT/cYQ0k+xBtbTmxv/5CKg
AbhTuzWM6sWgC3Vw+u69TNPx3NvJA6jihW0yXanUunb6xCMLJr5oyxEVQlSXHPQEFT2PyaE4i0jk
osk9YI5Nh2Sev8uh6Skr2letDn3AqsmoDJSiEIdyQ6iU6Zn7K6GWV9/ZzRxMsof849awz0vr1M9A
aaL7sh5w5evti1dryCfTDG5n+zUHEWHagwfDBGtSTn9Hrkzbl5lHDZ2OxC6ZEBD3u/eVGr/+x4qy
G3ZZcotoaxviM5HMz7V91HWqdrXnXlr+tVssOtptheXjJhd1tMmIrECYw/4EIUIdmCKFZ6VXrW/f
D70iYlroxCvZTx87++JwgwehjZ2Ia9voeYPov6mth/WspmtAaPpwWpEpAOxdEoMMcQsCKsZgClkV
lE86gAiGd3BHxz9AwyAqSD0sZFsMpKSFM1OZXrsIv/W4Vx3qzBOBDzjuuvJbk9ciL9DJ/UrN1CPt
PVLFE7k+PbM5PtJ7uWQiI9iETVNl7/EYIVLnUAxukZ/K7OQdQ7ElscC4dOXai8HajyMN3LIAwhQy
AuoEdJUzd+Uh3jE7xEGxSAlAAIekCUxPs2w4C99N/O6DGNjorkKggziw47eBPBe5bznFuIAM8ym1
uGRuLu7bMjzleLhvwUWhmpyJTQsDtnfAzCb5kyVxgA0zqMaLSqNV49lgEnHlLS+PQ7rfWGgiFB5i
6bGc6WLL9zmlZrYsgsgK39IhfIo6xUxHDwn4Gtlur/Lt6Gu/kYr3g0KWRbBIuUYZBOoGagg4K6Q/
NWpXxk/m04XClt0J5LU3xogfl/B4j0wifh8DhRgRrUrS4SqxzR+uYD7K8LqoYiJqvYamazDPI00c
AGdkLNi32mgtFur2g+QmUXwqr9Wws4BTXqfqrevJxZyaro+W8GNbtb6LVUpgpIEya9vt8p+hGYkl
p0dw105aEkwgPChwHlzAhWjyeNtexO/rejJLHD+jEnunu8GwP+Ka1KH2eclavmvMmYQwfp+IJady
+BbP/Hai0jSYmiV0aEAoCT/fjZHeWsIsD049FZfUT8WxgUCAAfG0L2KSXBx2SFPzUXt24m46j8I6
Sl2/mVunvW5k311X9NwLeqYnNytRNSUGdvJR3uXmYs6urLc+Gq27gTBSn4wGwl++00xjuMu6pcMz
b+m1lVvEhNJj2TtvbdTkl/VBG/rvmJBGZ6WhvZlXyRWWeHoYUJkbtoIk5FLO7ms8asBnbWVcY4OZ
HMMZJjjz6APN9uGARv9DbXfOnrnEvpg9jn/FQDw0tRgXt/ZRevK7nwsjwM3xHmVjZDiUthsdFsnl
ptIXWYe4t75pLs3EtFv+f5TXzraCmWaF59miCMq3vJr8E80e/7Dk/Grq3A0AJ/3UeUe09v0DRX5n
AxaBxp3Ut/moNyeFhDT1JmC3oh/MQBioI/T8egQGw8YnTBiXTM3AZnrX0oDpKlp/DMToVOnJt3QA
CZq5sBmIH7HFrG/cKYJSNm8b2D1t4YI2bRLupVG7qYhkgDgQNKHj9mh1dgkM5xcMOw8lMQDYgmx9
44Id4rPVKqgauZOj89LVHvr2BeFSBLqnbOVLQ2QcyIk5aJ2IKK9UiCuY/qZuWY5DBHMY7O9zuWSj
vUvunyS3aHFyXfoS9O4JblFQnpAnAhlxKly6/lTWhp1b3BY6kiVjqORRRyWCSBG8iGGB6EgU8Z7P
bNy3w6vQIFyHhGUWujCE+rSMuzro8uYM6wW07cCiuv6fHOebNoJNswSceQPG0PqB63maNxHRlj5G
zzOB4JbQlbUeDRSB0FVCE30fcwsATBG/8EGb8BdigqgwHR56wBIeZj5X0UQhE1YdFQXGaqLb0BPL
lJoBE5YhmGoy4D5dN6CindB0iFFb8txTldHGS+r43Ljx+0L+79r8vSi5mwDSAvYW2tZQC+3cGx4j
0b0obis4Siip/OMW1Bua3imcb/Qfn8R2yJixMsX8WO6bUt4g+MX66J1Q2/0Gi77dliNENFQhCEs4
CYXSgyrwhTfCxg+orf3SIbBTLfO2esOUH94Us2JOdsZrStcqcJGDQYO8Q8IckAn4gHazlL0DD6qL
KB7I42+0CIKgKwDMLfPV0O4HQBFg9pmfW0XCl3G61RDyQRChVGmk73gqY1pBWA6NxNwUZPHAJCpK
cKnaashOuUudkql93of1onKRFXe1218nTDIbrXjvRC+hEfNtar3YzaVFr38+FmGLTBXlc2QO+R0/
58QefVORjXt/TN9zmlaBNCHL5GKbGIOJCzUACnv0g3xitHvqlpwkvpF0odAf79XrMMQStkgV7XM3
Uq8FnEN9xPO4MvtfCQWdo5xs/Q4pvV/T9Bj5lfGdQgWI53KerxLLSY+2iSBmBFl9q1GgqlA+Pley
OiW20V+b03AqBpI/X1jG9UCMU+QzOOtKhQe8zBgnIQopJfBNsP3czpggOhuJ6iW6JPk2afAJ9bTy
3S4FAh4543G5QxrRf3S+esZD4xpNgZuxQg4kbIYUSGR4wmHlRO2bJKcXtPWoM4/L3WPrkkmKKFFf
ZoLJz1hmmVTMXDMZUow4K/K+z706uzk8Z8fKXpf5kHEC6gDb+Dh5j93wqcoWtXnrW6fin3nuHOOx
ZFZL7X5DVSMANDPwk7qPkvDaHKkQmlhtop5OuGstg0hOvFFbUdib7YUKWdS3UR0HUH25vWvCDni3
qHcqim86M7KfN8k2d4/rgh2S2+rGBdJcuokiO9+mNDzwgRwuRuO91zpCXZYPO9A4xSKBntXVH2Hr
cc9yc+m9/TR59MmtIoDPjO+t2pSSKVpBZplLFl9v4Na2aKSw+KXvDmTqTTT7x2XsGinKZgUfB0/Z
p6ljumt0TJk1rbvpdWLFfgknJjPcWxK2slfdhjWDQS9hS7eUuu3IusGMF7HK5ZM3Ayzt1FG30tMe
+8HSaMdDfyOKqGf/xli4wWpmITBd6JudzySHk4g1uTcy4/ZfhajW4RKl/gaCxLUGdpraIr9vBAmh
x4Y3sGumpRBwPISNF2fZzXiYNkNjbiGWMDvAr90WCH9Uwg+Usm40mfNfsFx0wSM9/J1Yc3lY9usK
qBWhq7fNB6BCQIaaUPJLWnRMFVrOCOOv77Wc2zLBIY+0qaIazZwl3aldBPSwikM2MrmGEbVU6Vl0
4rLNNlixgKGiHFJiC9s5TLZ1z03hwWnKnYYfr2ANQysUMXzz3GQe9LFFJytNymPuUlEMowVg5/C1
Zx+JPlVcbA99KmzNiP20+Tqr7A+7JlMJEddFpxa8Q1z72Jzrzo7I52Xww53WkNxx92/yHMrASs31
OvTzS2OpFE7lLsStRbak4kVOiOB6/tZF/IjmDoQMbTQfpWEnG+BtDqt4s5QrYgBupALLssnNgTpg
Mx+gaGi7WcI+y2BtlPJ7xS+3SzP/uYVYIxLtPmkRUEqwayAD6UkZUd4KG0s/CJnwRdv20Rr7l27J
svLGvXSDqWBQsEx7CK6m8XiXwu3e5nPyPhoM+gYnot6fydgywloJiwMCUnOMgPiDsZyBlMzoCa/3
47jqI1WDxaf9vc7dcOkoNAgQ7FN1HLpSETfyk02m+ejJOr1xlfUrL96RMZu+0QbVlXsFiw4gfg6m
FybzycwwL5KiyWA/o/9su2kdAGvIblNqD0GeIs/Ir410UeHTA6+8R9o5QTnGxpZL7CEKAw+CfScY
QScrzXejPz1nvYq3fpMBwlEtLX69SwKKh+MWSM9OHwV+gTMzluGqJ88EE8Xgh62BkYEn/fk4tO2d
4DNeUhcgm7Kbk5WMct+o25aK1wxuyUvDF78UzamGlgMOxzkMEazBGanXEc0IkSQZVFO/2Xdmzxob
EQBBbqgCL8aYfJLdHbJHkFpUlj8IE+RNxfQNkWYA1Gf06XVLBo9WfbEtNb28m8gWH2YAnD14kk9J
n/+zBnC+hQLKfzCAaxLAQH8pCi4v+YegoNB9ZAPx7bI918JkbbFC/IegoBCYwwnLAdsrDA81DcQI
/r+goPtfuu4hN4aMiYvQyh+Cgqb4L9q2HiumiciDL7z/lf+bY/6l56KjxuOaKLrQz+MDWeZf6k+F
dNt2ymBleSgm7RIMsc7rwzRl81kkxnw2MKMAJBeB0FhVwyVYnXAVKV+3lodkzl/Lzon2I2jLnI57
PJxDXw0o7rDFAo6GfnzuFmJMv+Bk1q31YVyervvcleuy7tRkRkPaoKk2pWjsV+oprga4K74oyrNe
UlL7ptMaNOIOGrRnluevB9G2kELX5wU+vbBqrOJ1tTBavX9Wq5/YXeg2zkp7sSVi1BEmb4jzJKA+
lgdDgmMjD19UB742jdz/SDKj3UVtSdtoPTwM8/iPM9OipD2eZ8SN6UDt3Vl11tf/mKdyecwsMGme
A/Vh3fd5eIR+0wIbAlS6YE7sBXPSrdiSfz7NV+hIqcWA+qkILeCdcs7gnKyb0PHoF66b6wMM4+7s
TdJC4r1kIgDfGgfVwtr5ehDO8vUj4cG8IlrHiWmGRiWK2iWDn6pzXCOA6A4pJQAPc4WcRdsR5XHd
vZ7wddbYGC/2iDgiHHaoblI+YPLenDF+bc/rlvjnFkpooH3/OoxHbwi83UyLvTYJGjt9e84ARXIL
LddZnxtDugjWfx36uvof1yzN5V+rOikBty8U8OX1X+9efx7+5871Gp/vtG5+nbm+sKgPOD6UoLIy
g4jWE59bmtUZZ9PO6S6vm+vh9UHO+XfPwvvpa9e6VSwXWLdsqaljWaWfZ3zt/3qB3YriXNWHQhPQ
MUuP/zz1Bh4/t9fdXw/ucq98Hl93/svnf1xq3UzkmO4z23z6esm69Xmdvy/xx/v+t83U/2mSjpz+
foc/rpQ7wJQFagnBH6/+4/h/+PB/vOCPza8P/cdL/+Xx9cy/P9rfZyYolqB/ae5d4HyB4THyv27v
devf7vscF38fTqDIHf/aCbT3HyNKuXm/FL4YYV8PdVs1wFJm8Mkbq5lQw2dK+3rN14l/XXY94Mz3
cVLbpxWmiH9CdV63RMlU8vX0r31wrMA6rljO/7a5nroeWrfWh/VC6yW/ntraAlNbn39CJ9dNewWF
/ud3X09cH9a3sa34SevHfL/uMjLpDN/WzSGNB31HSiOoixCKYR1ydmyvPlOPINtL+1ye153rg5cb
2E19HlrPWvd20PNnkJuSpEam49bqtHS4rIdAczrz47qpw2+pbv+4jOFEtOlrAXwii0AAf15LQ34q
vTRNEkIsQS1b5eLaB4O/qZ3pPWmst3CuQWGJBiWZwgimpn/PcisNmg4k+JD/VCMsQXzcdvDVcd2t
SyMYveSC8Rsw1mmhv5ImFmfTjT6ogAx7aF+IYGeiIMzGpeePT/n5NZRFS1tRFIdEs9BNl3l8JVCu
T//tvi8m5ecpy8qwvvbfPoViCKv7r0v/Dy5jenZ/sCzvuF75D3bo5+a6d72Mt6776xv8209CJQ4x
VFUd/vw0LZYPtaEe6nUl0227OPvFVJzXrW75Zl/7/j7n6/DXOV/7aulgLvH1/F9d1kAvghbD8q5f
l/jfvc162a93+brMus9Ps7ci88qz8jFbmZaly1hW03Vr3bc+ZQW/E6mu9l/76evAmltP+dxcD6Xr
urq+5q8rrk+LdYVcD3+eub5oXt523fo8/vX885qxBR9ao8wBJYlcq9JubKTJL0L/Hk9acaFNcVWB
/yG6oKs7QVE7tPoICYaIFI8Sel1eRr8TYQegHE5Npli/Z4MzUwCjOMH6TPMldkFK2PSUm6Kg9eUv
OR8YzaUal2Xed9OKcKdNwHN/d+BwiqwuTqMnUcUP0X+03AdVkotGOmByrZUfKVpKW6Qh6NCZN54T
4T8gwTHWk3fOmhwVu0Q+UdSxDmDOvuWJ9pEWiOAr0fswAOybaNSB4Rgzij6vtAdQfkjwJrBHkGtZ
jM0A/oK5jlBjDp/G6dQOsv1HFiJyoUbniDZKB95t3MVWtkePsqWqko9oGVnHOpN3oZb8zkq4HWQc
QOIc54oUASTd6MOEyrIfKqfCYHsZ8BMi8i2qP2f8qV4LM5tuiqS+ohCC3y3IZ0Vtaxir9GTLvU+L
MJCV9HeAM6cdwmVYCI7JAyghyvQRJZUfA6I4WyrMQHQ1HXn/KkmvEqQPaO3/cIEz7MT4prePiGnf
Scuma3asCoqdtbvMc3Z8mKGdbGo1EE0mOjhLj9Z/H6a0wGcowPeWA9XS6bl7aRugvlnB8fGq79UI
DcPrIo1pMTQ3KjbRRfqZD755LkLAsTmaRsCGFcwW56pM5Jtth9O29xAlUvcROklQfy5pPf2uC1Ge
NdmEGwi/Pb9F3e0BRoIejBVSiGVM5VtxNFPNNbL957FjUpW6WS5pdFD0pLkeJvD0GfyPFEdl5IwM
70qZxdZ30H6y/QqmrGu8DTHOdk1BJxLulrQo5NR1dxCYflqR7e7MAO8RYn87qfd9wtdy5vEEYOgN
3nV6O/T1fN9/8x512vlofiiwy632S4sxsynr/QKMr/y5OjQw5nKY4kE7m3dmjittuYfIDu3Rp1HX
2ZMFgbYPhjoGql42JeJlI4BVzBgQNW9PEv2pDaK08VZ6jbsoc9LOS9wFCEvnBlQhTOW3KOt/1/jy
bE3Z9Zsiux10NC6Uau1bG6GpKhgyP7ypzc65eAAmlJ/T66t/otIU7kc/B5tG1V9CkA66Xpz9tv5d
SusOBK3YYzp5mHdxE7U7a07qg5/dIbo2BDb2tYFDMxP95rxAlaX2twVwG9S3WKKdnMzGQu1n40XA
+emIPoB1wU9I0Im1ALhs0vGtm6d7p3OaXZvMLJUG9rrLKxRkkG2sq+uyau/KMKoxPcuPiZhhqLr7
gvHRZgXedQDiW5pSPdE+nSGICY6Ix21Iuz7T++LOB0kjKyUuRpqGoO5I1qxIfEx2k+/CERUAO1L1
3VQ6JzX56tjk0OVrUNvTlPf3NaMq6JOCHm5XoQEikuIOO1/QJRD86b96z/M4sIY3OvqBqHjBtIzE
QdrWk9FP8kqm3WNjxh5YmXMxJ1hYKITp6YjaJGSE0DKL2mvdOxdxbB8QAbybRtK/ATT6rqrsZ6xG
aLfAnx3GrDpN1rwZ+lYsxh7trva6/ZwOP6ibtZtpBIDdMvDRjUKHEuvlojOana2Fh96Opj38YhQe
+vpZ61uXjr5pXYVySANffTcJRhwTBXnLrfNA8ypmt4YLJENj7yKYbS2qnQK2B3fjCSjFBoTJVtlM
CXYDqBuJl9dKVzBM6GPVfDKU4dprOfrUMJFwgYmIdy+6j+VGp2ZHnwpYcDoea37cjTHEv+Yh/FVW
8XUyzEcnnR7DUuK2W9sHr/MvuSbdfS0wH+g0E5APFMoK6tAWgltD0z2PDxA7HgdTQBlM/FOZeMic
aJO6G4HYwBTSDgNOzps4zrN9V9geZgXACxBc2Heh0e+rYj5EmItJOd3Qc/pGCRQR+wxBkQJwaFXN
b1tVGg/SrV8YfZTYGxh5IxhmVLKoS/vhvhoRHlEZlKQIqGtqyAPYY9o3qqRoWUTPCcMUKvUPUWG5
iHqEDIREX5TC0+MU+tnWHWIvUB3WpSkdXKE5V2iXPAlUxLn8cKXbtIpDQGIGQIuF6lmEOdbVTfGI
OB+txSaLAq3M0NvS8wOcTPsxr4Nh8IxLf+tIEO4jA4yRZh4wpFYbz18kHeoeVJd/MdRAa4DS4S5y
7ocZ5a6kZkyOFHypEmvGabLvvL67kVPWbCVARULW3kMaNTtl3SsI+SxgadRDpruuy76TIKAiBOnG
74AhVyHO9LaD6g7SGc2ha1BLIJI+0bfY9oZq7zJwncB+0vssshHro4A9U8S/JFUcbhl42x4SWDAu
XjhWkl6b86GaKUv3Qw911rUQ8whfZkdVgTX5L8rQZ7zb5GJDjRKNCn80YHoGo6TFn1EnLTPnV9Hk
2tadFDiOMlqUCx3oKDVaJlMicJZFISB3L4YDddiSixbO5AuUN2W2S0UiN1gyv0kPpQK/KdDP8djV
0O85KlerSeGrNypqxWkeiIhQatxrtvM8DWrviOIZC1mICR5tg4hf2EXAdRP785X0rI5svX0qe6uB
rjwbgW/GNxkqELtBQXOTAgXs1iu9zTxGsMHS2+ZB74zpxutANqZ4gVPm3bv/j7szaW4cyLbzX3G8
PTqABDIBLLwhwZkUSc2lDUKqAfM849e/D6p2t90RXnjrDaNEUSqKBDNv3nvOd1DS4RAjHqbtP/su
2gSY1b1I+TcTOgbbjQBHkejHitBionhwJ9IfJwzMApUTR68+/pojLOEHu7O+rH7chsYcHHUH3Z20
XcbSer2dJ/VQgPbZWdG8KtSENpVXujT6hyKHZDiVrHxDSxZPC7yBGcjKdKJfkCLQQlsUCg1Bw6tW
t8jpK8qa+YSrQXMvd/iBn9FibzrW46MKAAI0xnDJ44i4Y+aWG4s0zS5kWhKYzHMmvXhqqByqStXw
rdqba1b1KkDGkLaivIKPfhW1fir83ag6wXq2gG8Rmnudvsqq5KlLjDMP4m0z76M00vWcBWeGs18l
iT8WWqhtrgPyIkHgiOirOhsifLTGtOcabbdDHCLpe1UEeE5i/IMqBVyXrQlg9MYBtdq4Ni3scbEF
QyFjcLce/5iLulyvkOsJ23px3NBG8Rk++P1ClHA0gwlrzwAwZ4bW5UxroiT3DxUltF4X5xIZ8gZi
e7OH4AQgEb6IZh46lOJAG882/+N6Rrixjoy08azK1A8VRIe5sMw9axy+Yde/qDwm6rj/ucgILPRZ
RLHxwoVptI2Jaqfy6U54h9XRr9SpKvd5OuGNNHUvaA6JHIxT6zKCa7D/pzAgSgHE2oWYveP4sBbW
xwC35toYy9KJJHRHWDQkjv5nDqkpUOi3qoTE0YBZJYg8jnW7oil3U2ApDi7Z42jhodTy8hKY+qMA
POGZev4ku+5X0GA010t9BUDmPY2JRHTGUJw1q9rokeiAL45MstArFmEcnsioeEhoQ48zXAfLeK+j
0MWnWCmGWyVG45pyS0GXdICNdYXrriIKhRJB4NoyG2uHs3ltSEJTmmpgXKN/9O30gdthG4CiWxlm
8Zi5TrRL24xxrQRumM4TGqsl5NqfbUaK8bzRe3GNVX1LAzbj0NQOEErjSxn3sN5/1Y54qAeh3szc
XqdQazXqbYIoaCrHv6cZ6Frb1xRHrsQUL2euUaaXmm3RMUHKR4mmrQYHFBUKys6rBoMPHwIP3I1U
Jne4jwVifwzrJb+jaGs63X6B/V1TJhQ7f9MaKZ2GIS5XnZ6cIEYHRPbMmyGYLtCsiaEI0jf04AFY
jjmBbC4fiH8ExEWOubCSNR8vqgMD0WQ60O4YW7QrSfjZTdGzHmBpB2nzR7SEFrq9cTCm/o8KXmjH
Ew7XTH+GbDRfZQgMM9HKpbAczc1g2JDIiqa74HQyhLtHRXfSQJmUbT8j8deDnaNdMnf4cqcmudA5
2iJ+s47G2FwIuK7W9RwccEeBFWryT1k0oCvaWSKHPShEGjvb7X6XDowAPMuhHv3sBRLSylI0bdyI
iGtSucK0/YX1CLg40dzOJBEriMgzFJtCabs/lZZ5JPZBX3Av0m4wCCJjdRfFuB/cnTp5LcDxDYbz
gjEBAQWHZFSw0zMTad7V7sUIRn6Zj6jD1pOHXm/OrNLIl3BXw+vfQNF5RYb8GRbDmSzc1VT06Rr8
3qoEZPcAjK9ZJa2B1F8sUF+Xt0wz7vUSgq7H0r+VM07Dyj9ZGtlEq++7BpQd9Zgml7/3GTYK2bkY
oEv966cC4YdeVo+k2y33fX+jn83PdrZHr2p75CvzU1M9Nak13AZj2JHtAL2ZeSis7gSDMmIvnkjw
opV9oK18qti46uAv9lgcAH1A7oeQLtOH3hiDOx6D4I4t+V4PayfPipMdDPL2fUM7klkx7t+tKOx/
3perqcJGEvKR/9d93ezEK0HA3w51wqpwpH+F2exfOy7GkshyPhSCJb+F65/hM56XG1qz2LkBHsOq
4UvoW+YthjVzHTpUHv962Pf9jbLekBlB5Vzud9Bi3tJyxJM9NMXm34+FeSIOTSChgiwP+d++YaIc
oHz59z1EfGaLfjw/fP8H39/wQ9Tcbmui7KtL7/uu729GiZ6fpJqevu+SWRk92DbWUCxKd3qFBQHL
t9YwovtQjX/GRUozGAttK07P4yit2/eNM/O5Klolt/++L51wEiA8TtcJCBJtVdJ2OZsaGAOZyFu0
3Hw/uIsU4xyChaawbdZ57iDtgG0NmleWEKK+v66Lmek0FB5sX8v3wxI3iVDjDbDGdSYvaNPP1cBn
p7NurptoVxmdguULk+PN3xuOVj+6GOvJZKX8hjSYyf3JTTaHfz1uBE28JxMYwv5yH2RQdSJU+5aV
WfdQFpP394qay4h0VIAmbpo1kEmz4G5pTnAXpLeXaDBO3w/7vlHVYnhx8nL//eX3Yw0nB/tfEfLy
/VPf94lJpGjskkvajSOGxMAl69Z0b2AT5qNpdh/Q/t3b9/3CznrEWjEZ8YCxVt8P87vpUNoivHw/
glPgTY8Mk7YN118xRe1eC1x1q0osNWUewjkF2+JxxrJv398w2rhBrgrF7fvL728gEbYeSHhfm3FC
olLrhu22yUzw7IuWIeklIlR+5/djwwoRlZvApE5FFW+dKQ4wfvnhvcwloiqLDBzT9nMMh23lY8ig
+9ZUIJ+75cbCU3qgp5SvQjAMf3NR/n8d/pvSVMzr/+/T/9cIS0oe/R/j/3/+0D/n/7b8h0FMH5Rh
RQaAIxyywf45/3fMfwDmJkqCQB2JUt2E7P+/5v/uPywpLUPXdVMpgYjgv/5HU3Rt+D//y1T/4FmZ
mGHJ5BJCKPX/IgAQyA3+I/LA4f9Hp8Xv5GmgOviP3BSnVwVm0MDYt3N1V65BymqSxxv7TMgL4q4A
Jo+LUWjBG6Qz0p5hnVg9xr1MgtrPTL89TvHQIb+ezIOwHxjUe4Yg990YmZ8XZZ3s+0TA/7X7Y1Zq
L03Noa7XXmaDITkFneeiVU7NlDObzsases83xkc7QsHaOceKxqMSL7OzBAnmy7mquKSG6jY256A/
81y/lf747tulznWMgXcKxo+huUWvtcQHXA+nOeo13LXlR9wEX+M3iiMk06FUj5FQZwcIB41Uc4Mf
ZvoTNYAMbeVvqR6Yb9mU33sEVRTewj4OlDRQxmih+Lm6cqwhgmWppmGre4kkRWFl0fJeGRaoRYsq
FrkYlJKSetAluFTL8z92pss1gdLXqnY71n5j8Kau+sRpBWUliR9r/TVlqirdZzPqcRq5L6OBjCcT
nOPSBsQNb99j5Pc11acAU73cgMTItBikD0mPG7A6BGl0AY6EFmBKAbhiJXRib9ciCSGg676FpPKo
LDv06jq33mNIr/SHol07+9Y6iXj+wjTVhpzNH8733OevHCOXF7NmwJ+4t29BR6chbZ3N2fLK/KXk
ZHl0A4D9KkRYhI/s1BN5ZqyBEK3q0TEoQDR+rk93BZHPIdpprrYPosVgU9bJcMwaRARRHm6Vjtc+
GusFcbmPbF5vJ9UDL3OCHdvbb9Sxz0No7Iag+DU72lcIumU7LE49GgwOCJhNnJbMxMmLzqW5y538
XEMPPwojL7ZR6ByRwNBbb6SXLf3gPscFDd1rmwQ9OK0sGzhjOGsdKs4B19gpqVE5EuRuIAYGQjvH
zbYwpq8RoMgGolF9dLv+HKiemMvl2qY1O5CSFrcLoyRnOMlNncGMn0EBr+gzMMBcOKoxvx+3MjSW
drmxOg0sVCz339qWMf0BBPCHpWdnv5bLMr8wmn4mjrML2oSwi5q9imAMeynYaMHUNDWETP+QO9n9
vUYiqmU+z+CKw+JXamdvNSbdLditoKuazVhJQMCFrR8Gn2wJzW6O3ze+lhJLPA87ucCBmtCujkhH
cTLSoAL8aeNqYzajYeTqgWRQZXnm8sJoWXWJs/oFENI+psxc63QrcCio+ejnsX4kzmABfqNSLaKg
ORV6c6+JE97NYB4dFaNSBIlTVVKjL8V+W8Y3u4Ig3MgQi+KSjxwEyNvMYoDXF22wVc2HtnC3baC3
h0l1WKncal1SDK/6cmQcOmQ6eMh6UzdasceHgOyRxuS6t+ruiJnV3Na9fq3QQKwgRBlrkN/7v88z
kk9RADO0LxjR5zQiMCb2O0LltU04hJ8Oks1tw4MMG7ZLDY1xP3DaAH64IJrEcuPPVH3DYzK07Xro
dLw6LW3kuWGi6zyUgc1Li98gKeLsMKbmuhntaW8s10ilGeBLfI4qXVce3aHmDEbbwNbyzyEDY9hN
ZFEPEUe0MoLakjdfk02wMrUDkuVOcLgxqrs0+Gi7Pa2TcjqQCa0f2dhMYiOtDmQR65ujhQb1rNSP
WLL/jPSH1pmhfg8a/m+NniE+1WNWWcbDVBLozPyrBCjPu6BwHBRguKOL2zgpin6oE+DUoVzM9ryL
hoiEN7yqTyGYhSo0romLZZvTNhhu5eLpW25yb+ykfWKG85PnmhZMRhDP+rA3jpmYiX1CIq+XAWMh
kprudiNowI+2uWX6v3wZVee8sR5xlJ7boR1epNZVB7Joz1oYZetu6NSLou+xjR4qfw4PKSrxB6PC
SaryEmf3QhCDGUkreAK4ASeGnp4wCYXQZX0qJpiCjpL+TvZptLOtDManGTCq0WRzyKrml5EhwGZ9
Tz2LwL9nUQARqurSfiHAzE2TjL8zNA4ZFESIjGW1a43hpyJPABIheXgACtOnyjYfPpDPyi/Cdg6N
2uZzpd2rYUZPEGavgQ+VM5wtzJxOeHB8xYk4hiNoRYXxMGbdJVbtk+nEwa85i17RGIl7m8BDsWR/
I0z6xUmj9CDW6JUajDxxS658zBbnGw01YWF/ZSUK+Lbpin0Leh8TG+54jCDQ7OZ30wibFZiEB72P
2uugt+luyEP7xNbCVqWD8enNCMRII3VEDMLY6sRw8IJNztVlKuUhXjGhEA/5eihTiwlknLxgc93l
epT/KKJ+xLqsnoQBi6KArPvsz0yJk7FXLE3ampyR6XPmALfO6qi+ksbyc1KDv2dyZDFQbNSJpZN+
4H/+k9GmOn3fGNX0PKd1ufv3Xd8Pzpcf/r4vZD7F8X75+vs7VmT/igzxSTd1Pht+JnfWTIcoiF+Z
VZPM8zPpTOZlOZMEW4Y9pidpo03WzIuyMq/iTABdEMN+2zSg8p0jLc34LSD1FLdl2p9yNUzbaqja
Q2DH9c0kakZfLEMsJ+Ik/3Ujgkyc+oReMca9a4G3Hicrdt2x7KwtwsSI/qU2PmbAi1ADPqqinh4j
M/R3dtC16+8v7YW70PCprsaavmGNeUPShMdTq2EewPOIFGLctzRF10Qj3kcbdz0bDUERNKwaC1o+
rKN6XdadzfyQZ1M47SmOTI8xBIuC0zxPCDg3QYsbRJHF5uHAFxsBx3sDHJLhiJnuG/q/uM/ij87i
e8xhp6PqBpygAY2UBl8+IS2JjOWu0sHqp75mbdQLdI9xLKZzXsGuwu0JN6OxFV7S8FXVaXUO0gFk
CvilbR4bq/JrSILxPs4SZ2Tf/zLGHjFoZ+3iRO7NoZKbKbJ+V7r7W6aj2EF++dnlCjdum+5bCaVB
zH6+9hnVHh0DYqBNRUD3Wdh7zbqGRvPEX/VOis1wKKITtJ4Q48i+aOp+AfuR4Wq4+jnpp03IkEPk
05sfzPLA6dokZMbKHsEuHdwC57xmEyPTd68GdQ5eetc8yLC4MuNtTxooThBb2Hjn1nHuBUqExhWH
QDbtT268uSSEp4KkFcamZ9OR04Yw39h2XZxkPzTrmsz7sUyCaxRRP1j9FG0DajqlEbPDROM8sSqu
fVX/UPaCz1iEpiFqJS7A+ZG+8dNIbOR6qpcx3/vUxD1bdbcdaoPgJs2H64PfmAFRudU1aBJgPYNk
sY+hvWBmE80bLSn2oYCgl1FIeYyUJgDHmHN4F8AQg78nJuwT1E+xuQl7fEN4QFt9LKy91ol638Eg
4R2dHhKy7TkeZwoxSNpOnurKu98UDGJ1u1sLzTlpJLV4rK3RDxH2BzNT6QeqkY1l0wrvooqAF9eM
jo7NMteMmFjnKiSypKbiamBcXA2dOsvhTwLJ7/9C0kcDv1YZfi9SQiYNKwnzs3vuMFhvNA7ONI8y
D0NM4elu0+3nmD9YRZrujXIihDynz1ZzNVXLFNEme9Asf2fA9tYGuT4G7T2v4uRys4Ju2A2Q4Pda
aw4r3Y3kxWUn2NgTPbDWEZ+Lk6qugkuapyMzqWZjKgip4WTpV5H4ZywFxSl2aKSDX3yWOMlMnfFQ
11lP0UBbv2rFqY66Te/K56KacbQeIWMkgBcSPsH5R2W32V1mXJR4slSAlmAY8ff0LibvxiBcCYDX
kck7s8aFMhDQSuun4CIQSGQT3vOW9GasAlBqNSBtbNhsjexvzIi5qooy+tL6YS1hLRgdDYgODFUk
PqCxIlXACzPW+bUGJOGVaHZmlzBQ0tlelrZETRl0laL8MfrWPhk5PGbRfc6Iz7Bt5G65Y16IQMN0
mXxJ5A2Z81Jj5gbF/6wECiGw9RznAtX8sSJa2mS4bqBhQ672caDnk7iOMNoSIXcUACfOgZQ+XH2r
XG9hx4QvwYAiIK1ewtSCNhNpLznKEgoyqEUigXk/hyEfs+6HOZHV3suLHYEzJIsz4ihK1wxbIUEW
cfY2CBgSQVm8SWunNGTScsh21dSTYRIyZB35qZIRsIhuYQhUuUzfuRY/rAwYQZ9Da2Na+qMFD74T
Bv4Nn1iKMbF2iaazG3XD3mfmM/g4IC0DdVKSeLOYcOjHxqOcKMhEwiWpRsI2UsaCy0Vrhck90R5t
o1ryYk2qqpp4vklhygwX7/RodV6diZ01ASALnPjFKpqDSGkcc0KEw1VoM6x+DlUGYqAO/d2axFi2
cd4+PY9/dNT/q8RSPgANDHcDfyyAyz+p5jBzhtg+FqvcGDfOEkawMTDuwxUpuz0Ty3rF+eSrc8Yv
xp0cC1sHqxyk8WnCrJNpSMKMTWOQXmW3+H/w667rsfqtIvhQqsEgzMzDK9KHLnZIMxmtUzBsBNIz
2632BsF3wiIEyJqTcxcIhsYUL9Sv9g2GIOV9bXGAb4e9M8iQtKTmg5Czu23Qm9ZnGlyG25yAvq4N
XJKWe8RTmWwK0hOLABoKWCOcYNEJJ+vPwHaJeouibV31+cUAxzvMX3qaaV4TUFbpMUjUIfoKrIEB
GFNn6vNbrE9k0WSBs+r92LPwUjd4LAngQL6jMPqChzbBDjS/fXiN15kZdmYEPwdh9e/KAYoGPe0i
I3s3+MOrTQUOsCkIOdCicSlMXtq6hPM+lF31AUkTXYVmJ1eQApimtNnZOvxtDNMDrKOcaCegOcsb
13sCMAecPCa0sVUBdUSpolviIUjs5JzTQNDM7tWpjKPqD3bVZR+6iY880/5oMbqabuaKS0czOEjT
hD8aRx4CIbxJzuiT38cUabJxX8m+ewndkeS1srkRLI7wSKTn1tSco0gpnODQdBfa8A4TFrN6lkV4
GA2N3SKfGM7xM1ZfGFDdkDNFIUqq3Kre9Gauf8Sq7DbT2Gt7X86kPGnItEYf72Wm4dUo+7HbE3XL
uAZ6sWPKs5uXdzdA8tLdtNl3PaENcN5sACSNTjht5TrTSoXVoQlhPQMdeMjL6VGNrbllQromW014
HDDuitSbosie9bnO0HZgHoemA09kwFsnNE7QVaHdzOLBaMLHUJTgirviOg/p46y35SYeSISMH7Ka
DBragZYXwkaFqBJegyqg6u/nD1/oXx2YfK58ECUh1xbLjQE4bKfhdl2ZzVcwGClUDnQu4KBCyo6t
HQCmbpoBkXBTBeRimPXWRRK5a7j+4jRIz7meksBNTYBBwt1aw1s4+bx9TYA9fI4P5sDkqs1xYUPf
AUjr//Gj+c+UWNZd6rRr3Hi8Jx2ngChhU7DNZm8hmQD4zxqg42f2ZK0929XHWLIxQDJ7D2XAqRpF
Q8WAcXKqTSPEp6oDecoi7ZYnzaEdCbhNdYNAt4VU5VfQnET5xRWRYUeH7VgyjaLYdnQjueQuVQRH
qGCVz+0LCT/08Lq5PZtpeRiA+w8t0/Ayqhi/FPVr7LaP9PDV2qnocmUtwSkSaqmt0s88TRhIdfor
UQ/Q3WYAT100iW1fT7i4y9abyf1uKvz36DGRlepFA09CnEw93rHXQULS3C8XWt57qn8UVP5bswqb
/VTl3Zb0IiKg8f2xNDX+vjp0alin5YBkyn5zhuJ5Iqx247vN+DYsSdN45iOMwExwmIITlVXO4YvR
V6B6SKzb15hmtxEB3h9G7WzUmGVXOwtgzI+kTTaONxEknEfvPaXkBezFGn0t4Day3JqUA6/v1Oc5
0w+lQVXnliSxop7dYOeEroc4krHpo8Yauc0q4zn2ffajklwcXx2nsDIW+lK9LUciQy3+J4zliuzE
4ncuLZRO6hcwwMVvboVeQQqwZ4yWF1fZtat4xdpphWGd/txEKUivaA88LCDwCnwGyiCeRqnRneke
W6F/kFu3ZG9iMYTZ9StTYX3UMn1CwGff+4Z1qxqrrVUvkYCLFMPWhvohBXfnTCc9FN0dwvd1QjLq
xzyuTg6KXuYeScACap9JARW7gN7aegiIHGA8v2Wanh2NoXtz69hBkvJK4g8Y79F+7ufiRbTdk4pt
iOkN7CS1DzIGoEGvJ7ey1xJmVpp5JPb6KShBGWBvvSShYjrPslqYSrvS21LlJUPbd8ZtCoPSjg52
qFWriZPdiQZ//r4QvktizqykcW4jJDvK68obQvPgaIHxAHQv2UVLwgAneOw34ozsdFODgQJYGlD4
VuxbbDTrxiqpLhbTgVqoEfjBENC1LOcIIAadmFRZPjj5cB041KzYWKdyhNdf3XtTZ+JvVe/dT1L7
+n0+qw/pyoiDeAa1uUufJiF53SKkS8kIMBL9FxordvIl7cpQ9IXnTTLQfK8WjoizgDuzGNcV/JJ7
DeA+zqOABlPirK2sZwjP29Psle8+J9bY0QgJVlnd4WLzoWLWaXmk1ke2Awktil34EjGud78kNFWH
/htaLwHqbjY11ozExPNK6aVP51mj41kx/kcPA+2qtFO6KSx1oVwOGm5SXyYM7g0z5HZZ26Nw3ulj
dZldgUV5EqxO0ZY2XEjtzoUZtl9xaSwpvvkWcJ8OFJoVujCa4WFwv/oSiWo8T8+q4EIJzAHZaUf4
SyJ+pxNlbDLTfgw19SrjP11s/h7m+lzaytqMaVRunCAP+GOQKTpgapFqkAuAduFuB/ZhAgqezQFe
8Oo1r7ksW7N9tUujP45SXqMF61RGmXl1s3ljDv6vxBZLlpnUDiQfmQQHJZ9dhi2+ko+GwTraDP6L
MzukAdQTjXNdnEtnPAg1WBx2+9Qz6uLn3MUcG7AJL3E0QPlFuythc2J9D2Gh6OEm6sbP3lCe0QPB
Ke3P0e7kukk/SXXd49PApG/zGts0t7y+I3yyIzdvZXeGuTbNSHqFFj/0Wbh2RTNv6v7q6P6dV3Cr
fP8mQwSNkD/2PQDGmlDKFREw5C2ClfWCsb+B3y3QxjgTRTXRHW4itlM9QKgzH6apsHe20/3WkreK
sK7cdsptrcyHORlJdQCpzxAFOYt5LyGILKQy3+ZA2dDOHCONRDLF/ypvudOG7+NcE9fSo1uEvEIj
miP9rs6hQREmsm2j8iEe519aEfOxmYZf/EFypZudtgvrx0LPH937PAfDS++2W6mc8qJa+SBNfTUl
cmFucYiVvv+YZEROIFpAlIyqJIyrgbTBCjz/cFFVfaUbW3ngFB+NKLg4FSQJwxzLtYlgrA0ZLQGB
34jITQ9dRI4CokqrtwjN6XiDoDtMHgOOXduX84p0piOTZqR0iFYyZQeofehETTaheQSkQHxjdS1S
ol1V5RCwxT22coAg1MNeG2B7TqK69kX4PjCY2kTRR5G4DPFz+5r68l4ZyKV085EcXYpMK70g/iXa
VtDUgSL37I4/syxA7kLE7G7y0zUioYHIor71TFflXmnwecvZjlC4da1ZviPSl6dlWEjtipita4Z+
U1ANkwwF5J8rYlfrOO/NCk5UaA/GbnQQzKgQOpNtD2BPQgUxtS+2NEqA8amIXKRwem8cCE45YL8q
62DkQ8dPW3UkmHsfw+2FNjEyYkqLE3bWBsV9TeiKYT10mYs2OQeMO5IRvnAcPrqQwxOhXaSX2i+k
YgO1YtCXTOwsTseuOborvcw/l+9Gw3gh6Olaae6Jg9dGg24YGK8xz1yZaNwUnYhBbS2rBsUw3Ed4
tLowNnOoPYOdG86A85/1PYpzdvL6gj6MFl3i5ocubtZxox7dKBufYRIx8U9iEF15vK2qcBs4WQ8t
pKg8XNYxmugAkFALfiePeYL2RKwsOQmbpQQWdoCuqifpuwR12KvQWmWkAXC4XpsTwDQywNMOaHw7
9k/g4CCeuAD8LB2BJTHb6S5tJNzoBLpDidxh3SR0xukcL2+bbuH0iACIQCS9EXl5IR++3/pRGHlC
wEDo0VmWbGuFn1/8EMXeSEf4EFF2ZYazEoxiyAdHj5YUV91OyGXieD8EKT5tfzwlvCdr6QxbJwiz
s5kPn8OkgfKxaMI0Diz13ikOcyc8+uYYgt1ya6GqWZsYj5s04XNW70kpBFdEQuUm+OEn41vnpwgZ
YovgUQfdr6qPaUh0jRpOQe5cwomkHN2mZ7p8ahGuQ83ol1wJBP7XNpefOuHdhoxgRS6HhmlRutdy
W/TQRCa9V4d6kyR196DIpIUCf0Ab+TkaiU6QwZhuEiupT0IPEB1lZOL56W/g6PHW0sdfwJWsnqOa
GfewPALOyLDmurvS9iVDULjMk49gON2TIbXuixoXBY6YyCa0N9GQv9gETwdqwr7d24+6JXcRFRf2
HLSyfVH2nu4YRBTK9oo6AOCrH1F8O5MHqpPgDXw0onoS5tK6IV7ZhCncmc6uSYnS7seQz4koLa/I
03gTFzwzAvESpnTzU+w31U5VL92MhwViBtTBMN5ByrnozfTiZvIlJkdri9J1p0DY9TZNo7SfKiK5
P4ENIUn7aif1Pg0kJkUW47khMh7TLFYbCc1n5UbqK3QW1lFUFZuuYASVrkcNGXKaj6aXSkr2itOI
XWQvzcgmG1+EsyHiRcPH0OiERs+HFF1SzmSOSiuf5WcSj9NGY5M4xmme058dMRMEOSnQIcdLPk++
mebvSUI4eB7/yrHp1UPAZENNgHUoAke2q4be54Yz8aGgXHydqktTT/2HDOXAJFNHt3CgFoN/RZQ4
TqfiQhv7bNFc38/uU+4Wd7MTzVkg3iNEAT9OUCRrN1gg4+4IIMe2nX3RcTlRdtFznsriswauBylW
bCSr10GLXHT/f2Intk76z5zzqaczeDrIEiWEyrCvRUCzWQSY1SYC5Fko6zN6c0oZctUYykFmgbul
+7QPlP3eWd0uypRxM7TOuNGdW/JFaAabnXzPAgyyPry7HS3zejMOWIvGXr7r5ABUxUrXA47cIawX
a5A/MmOJvhP30X2I2ly8sU/wd8fk/kRmAPF47uipOGIT2ExLccMO2Mqw3evTLil4X8uEHqzRdJyW
XBYy5srQqWPzte0//K4sTrNepzuwpnfQONluGEOINf45hXTDaWFp0lbcUd4we5AdXrc9OmjUFUkd
vdnl2tDa7KUes2tLfxjtqr/N2WYWyxGqDgVuZ4rRDFfVU+o4twl229pNQ6rT9HFSzqWv8h+t7eBF
cmsmE4LgEbIKN6qiJEa+tpcTEpO2JPKsMU3PLxl7Z76NBaP+SRCa5/cTOQ36UTZSsjAQ6zrN2r0f
SecLSvelnkPiFwtzK9sMT4LCNyWK5WRgNekOKi4FFuLkxieYhZkvCnnCiGqQX6U/X+YMcrSOFI5P
XsWFrbPuTRLzQDYfstCnWBWSpnLHmtozFVu3dvGFdaYmm8BZpZobAZmivWuJ/C1hXaSn7RPKi8F9
IOZrT9egqbN9Glb5/tt4nSj6Gcp1KOyhBRfaMXTbq97wmTBn8r+nSrp3l6CwxFdfWdhXu0QA/a+z
nnWZl9usaTcJDurr2dZgFoYqRJET2w8uBZQzNxDey5LIaQdi9xTyEZxcC91+eShsV4K9UawEUrs0
Vfbbj+N+y0l61H/U4XwZgZYiTnmU8E0Ja6zbg5YCfmRytmbCpkA18R6bKQZM17H2ac+0mQZu3Bde
IXvDI19i3atYPoRtj0iBPhpbKge4nLE7l90qHbksM/isfdNxGmupXGYGYNMYP5Y5xnKz8V9E82nA
CfkrsEnTCcVs1NheE/WVF1oUK8zIyXGy4XCWy0w/j6JDZAFP0WPj9zxlCXaERfsT+xl2dcCpDDUP
JJrIQ1aDdEs1tUURhQm/1uvn1BU46jRQj7XO9VLrmgA4YZLF4CdHvRq9BKsBO0gbbVPizKBUtpgP
y+o4k7iy1rDseGP4akVPtmHMh670H0288dtvCUdekQbmN2IvIYJwPBT05BcxBTvBFUi23LpOclQg
L3f0u0f8r9GF1jPNlbZ8bogmOvYwaffgPz1J79JWRrPzyYmAcEvK0LEmEnUO/eDw/XR8ZdOT5Esv
iZ+GGrs+sxvLy2zycf7Kqb6BKVHfPtLshn+/QEY0lPIrvfd17y9IxaSnhxJlJq1Dk92988tpJykC
phhPUuUUBMgtH82Md1VNYbRWhktLfEG2BLmQ/83dmSxXqnRZ+l1qXFwDp3MGNcjTt+pDIWmCKRQh
wOlbB56+Ps79M2/moMosp2l2DTtSSLqnAWf73mt9a4cO957oF3Q6aLsrWR605uLwjAUNGwNbQzRe
b4Pg99AOpJozA/cs76BxSx7HJRgj5URs8/yp5z5MsNMiGsEK258Mv/gszVxsQxmjyRxARs2SMPgo
nN7BWheMaPwX4h3kKs9Ra6ytJnL2vlse+jjPt+1sfFh0IBivFI9e6robEC3+lsv2irCLHKhYfBAY
ap6YE3HAZ3BEcr6q8B9vnIgaJhAz1HwnpfBCvemJp9SsCL5zGkZhGXv15VCn8YkLbtzPMpsW/84b
QVnPsTfdGR7xYhN97T4aTwos+egWzOfs8Bzxra2djPeNjH/M/qeN+fJ4UwNlgbO3XTJfK8c9ppb4
jowh4DYLRQ5nKO63DEEpmiRFD6x2sHc4OWUmUvopTLvtJAVYDRdZFlqIV1tYGMtY5AJ/KI6Kvvsp
TEPMjLyWuUBRJG3LWtOTWrQy8eT9yoRwtmFW4FebYOt0kTeuRVd9ssX9KUcy5qbcv3IDTFaOCQew
RDh8kqVydnVXPyGN0tsk958CtgMuO5Jcd3ua8+Eab27JvgiIf9XWO5c2I3altfUMROB1jiE+6tJ4
81pggH0SoifKPm/KIJ/q428t00QTde+o4JGNA8XT9AnfFLVdN6f70unvjSCITjOWiT7CjM02kyZm
vVbUwlE0Q4kICzIpcu2cCqbRAR9ZMYud6XIl9NyiGW9ZGyOglVm58L0aG9XIcpFbJC6vtIhxcprx
2XCwbPG3cXlzWt5UTbfD3JSM6MP7aERX2BmPfo1wk444eXVVne+EJBHVCoYdRcdP7TtYvrCU7qYl
ucAAGmKFvbnXbW6denj0DGwuLNsIj5Zn25Sor+vlTDFDU52dKYoXKjSGYE8vd4fpHbZxi/064k+4
aEirBVvjL6FqOqzv3ZntSl2Gb+gprqGnkoPNmuQN+VOGqWdnIfpmTY4NXt8Q/QkKzX2OpMTVZDN0
1l6+GzyaakoYh65ezm7lnNKFc2IucroujpyDmNjsewx/MOnSMIvCfY2UpsS+fQyop2jMjXhxyGCA
erhBXbgktzX9+JsGOfd9F0eMxw39dgFGNksCnFImmQbN6oRk8GhYFjmBN8wi+pbxdZve9ZaLXhob
8I6e2NOQMlANBjItBEkNLYrpoGq53Jwyzjd+yh71pi/+n6qgtgIXwfP/W0D9b036WbSfLby0oku6
6fj7//yvv3/nX/ppGfzlOa5DflzgBAKSB/yyf+mnA+cvFujA84SDchkBNcrlf9dPe3+5bIQc5l82
glmUzf/op+2/TMvipyXfvimy/1v6aRLp/qt+2rL4c6a9QNwsJNvuIhivvj6fEJK1vJb/TditcCrR
O0eXkhNrO7eHKG/PEKpfM4dWcS+SCHSzA9eFE2Tt2ZZ3pPx898casj7ckwPbvWfp5e8tpSoDSEnU
K945nL7RjwBvBzOJ5GjTAdgKO/FO8ZKnFl1RS48UhfmwUSS80730f0aTGveBoeBLUJORXn7qInaE
rj9fN7FU484gr3iVWZO7E8JOt0loU6xbv+S4DhVeJLNImEsts+vOpz+Wk0ePz9//Tgfbe24TBp7C
2UALjO8zNzxkbYfprcdMXAUMrdVounsMMys+FhI1TM9EAoE+okDqkpn4SvOPY1PFP6pqhitQs2Xt
azz+w+zc5bKcH1SiLNJDYD+2j7Gnu4sh1cwGnoK8pH11KDOSFFN1TEqVPMwu0c+afmIp1Hjvlvdw
8spdp3qF0Dy3sB96i3KWHCByS5hu+H9C3yb0rSnfgkkw3tNFcdbzma2Ji3eOabKZDeHqzhpahEA9
hsRQnOMGV9lQLyQ3e++r6VXn4pkZJIDSPP4ZzLXajl3q7KbcoN9p4zea9XeYjfddEz5kCnsj+0Xo
EENsYJSvEG/m+SHtE+fs0aNz0Szd+wHam5lpmmZjTmVh/QzLNNl2hdnARkW3GzGM9rx6F+I5zFGf
IbYbzH2p3atrLWOUaK8CeRpKu95VkBVW7JzDld2M0d5aoghM8LGwVEiMipCVV27hgvskTjZZ3Ixe
pQ6zLj5KEyF02xzZdH3QEUsINg/mu5CwCAo9gprw8yTHKWjvRFSfAvDIwERjiC8m4hPjENC5/dGq
vV+gD4iKL1V36z4enzo4ojhPDn2Rw+Nzx48YOPE6QxCncwfzvGnhvYqQ8ZI43nnyzWzcfpc1zOa7
wPpt1MkPwBxhUL00mQRHlxEHZlv+pzOqd0cy0/R6Pt3aLT/9AZ99pFO0SRKtWmIY/iGPxDWHIY/U
NAzP+MnTCkOTSKkl/A7XOYC8d7NK/syiQcGJUJEKm8QBjNodwIYsqzZqZuOpJnKnNf21QURUQuGD
oaJxC5b3TdniIHJvP4luw44aqXIbBU9YgQ628cedY/OpHd0vppmIPYqI/Uf7O4wBTqQZmFAmFo+t
ls9ZPNjb11LR9aYSwi4qialkFLwee++BpDFqkrXVEuxo+ABS2YWf6RejxlRlia7gC34OSn8IS3yS
bAqE/YGXWm2HUDvrMvB2VtWsUUFgqoZiTJHKXrB4Kj097L15gB/aJ69xr2jlOlALuKBjkb1WpvNe
Zv46brpzlETczDo65ltd6iuvqdTp1Urkk+KKQ8p2cRNxFzY+bjx3IHA1oCgbBzq9aLD3gqQ0QxrH
IQMBYwTgNPR6qnt1YEzVr0aaE2IGnxWb+ZcYUGRPef6Alklupyx5iYx4oD2qrxH6jFVeWGSf19TC
1kLr14X+Jp5vXBkZVBi652tCJGyjUSdpOB9tFsd3TtMcw/ca6UxMxJ13clQPeSbpD/TSUmbu7jfs
AXqW2Ugd/CSrkP5CWBNHK06+8H9nBeNLuvUOtWTGpdPla8QiyDKimpu9CSw7zIAxNaREBdFbuhAo
uQdwmjvsN8qhcddYvd51QYbzyBCBi1IfETiDMQntqwKVzash5MfmBLWH8RqJjqixBccsMN4dfMy8
jJAWJthgKdayhOlqgq9lMtjXQyTBAPzLSa6N2/zGhx2tSYkm/KcqNmWb5bsmFtaeTw3lc7bLe3Vv
p3W2m1JqUi+i8Z2HyjhIqMEW2WFHVTQE75Z0atMITjC5DpcOhZ/H6nNIs5qgqN/l6BPFpBdqsiSo
B63RnJkg6lMhacD7oM/7YWvQTDj3OnqiHYZeJoWYjPN4bbqboTKuxFljcIMluU6wu9JF9k5+jt5u
8uiMjLTbpnK8IIK/xjIS25kUqI2Eqr0bbWXsu2naWoHjcELHxtqKS7ZzOo52MJ9fQ7cgAVSQPB23
ydYONUiWwcPOMStkTez5prjJdiIXBs3bDIEtGJGNB1dpG3TF/QBoHDyOvAS6uxuhJG3HdnwzQDgd
x/4NUUC7zqRJa6HAkW/SWgA2I+G7pB5yifsmipwziwGLcoE0KxFo/CEErVuPFQ8mNpqmvZqaYDsg
+Nhktvsqy+h1CRbfkktjgArK0WG5AJBVWFa7ZJIozfu7zBM2ikL0UNozSCyO0s8q0T9U2cyvszy0
TsDo1sbyKNLtYGsig1QPdZD3p8OCzjmDz7UfmY/U9/Tjs60bnKDi14gx/KtXGtwRvQSypn1o0OAd
SETBy6DpIljBK+MEIkUlxCEbh0SwNx0EQLIaLqA5eKqkZG/aGXGosN1mFbPsktSV7Qe6Id4ARII7
0LDV9StEDkZ3YRCiCuQHq9nwwdUA6wnFqUiJ4irEvdfxHJnCof6ViXFIFiqX0TXM0bpVxr7iccq9
D9BcM+ekPs6JFZzdSNNdA4XegJJhGpoyNc72VtXH11B5l2TKO0DP5Pia5aEq6I7i0fhEJA0r/1yE
S85Q5XwHNgNYAsxA8bU/YvpnVUT7cwmeHXVQIhkB7NMb8T3Y7+xKJFIRcfG5o31lsnyg3eqh0LfB
p/OGJn1wMOfwT9CB43cdpgclvn+dHmISsxkS5MDINARvf3pw7/uJEy+16g/PxMeD72pvgYhYMWLR
ZCQw8+vykU8/RSnICcfkliZt4Pwi+jDdwK1+IyO+Jc6ZBI2eGND5zTe7D8wL+cUM5UNJ9XbO8qnd
6RH7lZsGH+TgVruaQTpXbvqiDIRX/nLX7qOwPkrTZD/PG+iHDkkXUUvbL2/fZsM297FTXX1rBMES
veArjXdm/kfUKdESk7tnOnIMdfbpgEzZtIQzwlKAlkiHhBSwpFUH35yP0gkehQjGtZtRCYLW/zkl
9tLTxQ+O9SGDedEaKDUBI3KF0TrtxFE1iHzD3grXITphmiIkGQX1eJw1enPVxYg6yvAo/TlZl/NM
zRSwdlEF9qtBHkebTz2dDE5RGyrikNtIFZL+UrUzQnrXyjdNnIpNRAY58Zew1xnIrCw7/kQyhJux
bHbZLO+4L41bv7SnTeQzWEaDNeLmDX8K5gpz/0IePaaKVptXggZCep27oVAlLRrx5vr0jwuPRBpJ
WNit5kqR8E9a8larlrM2PLWGQhZZriw36w+59C6V7aujJg+FaVNtreeYyqIhyZwhJrwr10Z016cO
Pegtzt37QA8Rd7CJp1SbT3NWHbqweYrpxyN7YPqGV2ZT8yE0bXdkbP+TlJzpaKmqosGLdM20PUoJ
7W+MoSZpoQ+GQ9a5eyQigq1qmmMW8IItWtjs6DEuTOe3jNplPyiF+GRshqs/+x9YYX71Iernpoh+
kau+FUPIiHvRLo8LOkpl43nq6cNPbDlQiw/fVkv/PyqwzWM/pW+qfcD2NckXbulQblJqQqJ5H0pt
3+lvBNafE+T6urSvuQCHmWT4/OPefqsh4/Rp52wc1Z2qjOaGM8odJSL+UCJBOrKrG1XtUMn5R7Ho
+4e+N1HfzE8+FIdNljdqZ/slbfvxJR2qfjNWDFHczgF3M8olsxDMR2PCD/ZIRm1LlnfXUM+zP7iE
66B7CjpK8Fyoz8Q07+FlUG6ikE99ZF5ZgHjZA1BcHP3f0o+2rtkzdzEKrhOGzFKbCHSGc5n/nmNm
8O4Ay82T8szO1UQ2dgQXt2rKotklZftFrfRBpVeMgP5g2vfbwJMbNzXJCicmcstMl/4fGZoIr0KE
2yU9MjBCK+HV28FjgM5pHdKiX5lsW5BBT4QZEh5r9d4V7L231jr8mj1d7kAirnq/sLeFIgm8bXcZ
Kju4FEzvsUPGg4+wFIvUFMcUX1l37yAiRZkuWeKQxaSlcU65AI+NLe7j3gUJqLqfMmbulg7qIye9
zFdGBZApbADrIPh33WLArKbPAOCCx54RjREH/XH0oR1FErpgrxlfNzNqV/sbL/DzULOUetZVxiiX
CUX31qoMtllq3tPdNQlD2ztheym8im1Mw8AYgspxmJpLmIRHxFbJXtb2a+QvnLpel3svy3B+6h8E
MXuExJ89cU8IDrdCE5xzMZIP1pi4kuGXRK7xZZd7s6OULVqS35jlA13gRN45IfqWxXORGL+UthQ9
TvhQYckdzrWpSdjsIHnyEZYzFz45247NPAEkJ5mVzgp//bCiqOV+bsXWKqYQW6eAKyUjkFVdpKR6
5PRTuZ1+S+nfxa2/I6khIP+cTHWmJ++JI34y6eueQXs8mUXJtr86ZA58ORX98As+uTQB80QPa1HH
H0T95FTs5oOZ0SWWZm8TIRUUZvVppcwV0ViQyNlSZam52Cind9ZZmb7Qo70AtGwYWzovRhDXq6qZ
dhMgu958UYpUnXGk3d1Dj4ut+Gz2SUrPe17sg/XrRIoO3UO0sFHi/jJa90fFaGfTirfAzYksUw33
PcoomylNjBkGpSQDTDAOO+K4N0PmnVLECJu+nexV7Do7m1hYRt7vXWuE6zIxh53QHzqJy3PJUpAU
eGJVLJ4lgIbMdKoXJ98PpgAh5kG3acwHEyH2ZsAHtOmZyhENu6UlCgxdfRVR/FPJ2r1UZXadDbzD
3C9H6xue7weRoydJqrzTzPUeNC0BIC1S9BwzZWj1F2z+09rAsODF2uEekiIIERJ4HQw8WhDhMYJC
uIDOpuxC4lG1Jsvxzjf17774FjogaU+T4mn2pCS7WDJcrd3tuMRRe04BB1WT99xhfPJGa5tHCs97
eUeIRPgYGiDB/LE5MYcDWWMZxHLJK/j0Lbs3sj+W2ClXyqcsbMIDpHtGW+wqZY0dQk8YDSaEEWXW
XTqH6GOSwwKsY8XOl+aL0LV/lPb8M/d3pZGGBOuxuJShdU3BAx46Kh7SFIlH1ig1Glrpq0ZWd+FS
l0Qh+yam7FfLBZjaycliPTVfq4FRqM2V5nWv6JPmne2JL5KL+IbiXHbqi5ZUDj24ExIdx60roitI
j5fBZIlKFibW0HNt5up5jIGIFDFtmUXr/JwtrHqU6NeupjXUIafgdDLFUzEnb8S7tk8WA5eVQlsy
uzS0GTf6tv2GcGd97YLuOZmJXLaRzouWBSxxCOlahlwtcDXmDMvD20Hlv2HYlUznO3VAZb+tGpj7
t4Plyb3HNbe/fXUjY9cE7+0ljXlhdstowjyGcRGggJ+NHX31ewKowATn/bHNHesYLgEG7iQThvHL
Q53JfUfvbR9bCStZ2h9um0nZOMEui0Ybh087PMYgPqdafxc2XL3YgoEZifih9cVr3zbRppIDUg+2
d9awiF5Zkb+08eDFbv9Lo6Im6c1bDSSgoB8OPMSgXkOLQ4+gD0NGVkt2LdE6vJ9R8+X56EmNmYaF
2y/BWi6aIzhjVk5gACbO++VyBU2XMqB+RlvjIBzQD3boXw2Nmov9bL9JoupodrgUe8I/89A82G03
PYVGOVKcbG/BpIZbf7EU0Xu3vasj81Oqsw9P67syMvSmJDcPZuGd8M9N4vzQ+Gj3MyI5gF5YlqBJ
5pXMtzFjsbVpfiQWS3veD6RaZ/i/GD49ZWgTNp1fvXN7gETcnWqlWuSs87yXrnsJq4KKzsCG01QW
aTmZvEs77z2oxBsa96e6Io6dAvGrHwOsEyW4wZx0WM/q96qOmD7ig+WkZ1mZK0C33gbEYWI+9AF6
L9L1kLD4ICW4hERhYQiqW/JoTPvgZsXzjOBIVY+DazAzwuBJm3V4yzHZM46LVjrPgdOCoMoSJiA1
ZnUywlJMqJDW8X0BoUzPtBPu8HVfpslgiDU41UkvQyOG2j2yZLzp4j8O9jIisZcfuX2PYQ8uP3sk
y+s2nBnzAcyD8VXlmTh5c3Tfcirtb1+FNSKcXP5KMHAQQAg/bs7QBNwuDi+BsOCYUrDIoHvKeo8Z
aWqfupO54D4KkA9GhorPHuu3Gzhd33jt1JAVY21gGK3jsVItT8sY4Q0kM3u/2YdJenuq3TCRVezr
WO6TyN5HQ/pROvNjoyj55YJ/vx3+5rL/87XFBwXQPT7+cxFPGMSZ4S4XtRIHh3b6sWRn1Nkq2AH1
bXAynVSQMoQfRs/fgd29Rq1Q8zpZmjnsNmtSEn/eLkYbwAcz8ubgLK/99ictvPH/+uvL/5s8IRqk
iPj6M6BCgKRFvr+9Ytfvi38B5G9fFzEBPb6Ynly7/xXgCEaaOKw1Pve92zf7MK4TPMj9qE/j7FBO
sR9Db8YzYjMGCcEJFl1V2u2NcuBJLs/0torcviyXWE257Jua5VXfnjpzxLeauxW3GII1AiDHvTc4
B+YtHZGF5Vb6LL9xjwYT0ukjzGRC1l1FaAqeBGTM4wKVZ7BZEPkbPDGpWFjxDkEgsBGowVgT8iCo
DjGZhebCQZ/y0djbXgvaK1Hm2SRd6Ww1iBIRHOgt4Uj6ZEZ4NrrG9zb4SAGYxss87vb/maOGvUw2
Y+NZuBj+wqZwSX0rDQQMngHXZk1zcaoOS4VxW3/TWAAeKdo7lGfLR4jjzakDqtE0rnEOcLg9uh1u
Z5yZGN+zCShlKmJOM4EEPCQc+/D3pXK7XpaDWHIrqNP99dSi7epvI021jB0DfhlGMWKQapnAlokN
qqAtkN8idT9BK4ULe6wm1Pxj5eIW7cUpz9w7SadgZ079cLodbJy9W7fjkveX2b1d1ZJz3h79tQoa
+kZhG9HvZrVZonhaSnU2VwtXHCXjqJIzWoVqY3Xsem4X4+1QLefz7VGcGKRmR93GaBaGjXsTR9Ro
LaLlMC+nxlfv9dxlrb60T1E12qfe+4H5D1bC8nmLBUrx9ydCN0cK48sYXLaCXvKLMf50Yas3X1oo
UcTCqGYfmfOPUUAqdpP8fjJwdZrLoU7iXW8I4lrb+JU4Svs6yulf/4a4Zo+6QB5xCbuXLBTDajbI
mqnYMOV0JPAW0ulC7re//QDszBa2GOEKy79Zub60XvitnY41ozYg8Olpj0KvWwkdDdie82Yg1Txo
Vg2KnrvBsQ8D9vVDSzfUGpqSBYpEwWuNNXuFeSXYamIqL2OJNjkbnukt0MFtKJLE8qTNhhkXTMYB
GIIprvHIttQY+NJwZhiE+G6U3V863zkPbXFI5/zaA4XYsPQjkZ2+S2JuL55o6SHRcEMtM6XHpFEH
ydB5pzp2z1pPzoT1U1iEMNZkL2LH3wjJQMFJs0uc1vOhr410LYZs17HFgitrvNekJbY9+gwShc8y
LHAJ9xAGN1gFH/EyE5465h+gIbKNa2ZvfT0TaldxMlhafuFXeMBeQNehHdS+r6mxzUsiK6jdXnKx
XKDqPWwxxF0VhhGrVWxPlhRhe2pICwSccf7n4I/CW9kS2EcRXgRpZ7tYBo80bk0IN1OdnXOL5FaE
ENQgpEf1EAzQFpUbTCXiRPqwoBTiEfP9LQIo70AmZX62kbD8fQChSxNoCebu/T/j5Ceb2M23SYAk
Al6VOFmObZ1uj+rly9ujf/4hbitxGkNyNmAfZdhc+REzdqj+KheG43/8gdtfuf2wYyWvLf31XW0a
HvIK4Z1EqVqY2MtDSA3GYcIZRaKsPhFldPvuP4dGl/7fv1Q0hEeUbp6Carcp0Ub/VHSdSV7Kcieh
T44dC5z3aOLSglhDlh3cKyrCqeXk1DUo7KHpftFcWVjvVoqGZR/oMMYxzBUTVPaWWwGfC8tjZBsn
kxvnsWJV1RPLZm7AKq8z7a39KNVna8KBpfS4aaFtElinSXtjXevw9ONzwPdhu9aXG5tc3u3PpMv+
0F0Bd9S92VjN1zbA0r5sX5KUPW4qg586XZQ0NqZIrirarf1dEca/M+JAV6OfxWtbV4zemq1oc+/W
wzzZafYBsldNmj4GnbQBsfLGENnXaNb11uYty5r2K/CZectuG4z2iwreHFSY6ANJT+mc6Qe3bBxi
QQfgV9PpKptnXzL4gh9E56Rjn537CH5htcbJC4hrMrg6iCJsj7Zjmf/MWrULbax1hd1zk2XFQ967
alsc7p1Lu61QD7KNTyH2aSZs8cuQfwByB7dk3tuTAYHKzO9LARWgysMfYbdc7OUWnSY4z6I6WsVI
d6imWIB0YSn8bo1fYNGirW016GXDEIGWyLrz0pZdqn7brr4xSDP88g9erR7syXE3wudWOmfdL+4M
COTFfWaMJ+b4D2M57rWK3+qJGVuQvXQMTjmxuGI82GbFS+OH5EPg3CTna/FCwgYOgtEDpojezw7V
/cwfG+guFiOe1rID/FGVdIxRmTZbs3XOPoti5K5cgRBmrqa7PAVfmr20XdJsBhuoJQsgV3C4BaxK
7HONCcOczWsdhu8dcm2V1NuyRlopR96f5HPRRfp5vCsJ/81KpjnGgyGqU8icBMDTYx1uup6MjS4s
UM8GZCD6x3hEj+cXsHsUI4Uh+US4gQNh21f2wB3tEZsMtAMsP0GJgaCybNxyzdogTSQHTKSB3vb0
DOSwt2j5lYoU0qAiwlNcaATCUJfmVYfQ1TXlpw3DJs0vtM8dENnZtyGGQ4LeM3Sbr7Gar7LINqmO
zq2IXhvPera8S+i7vxv7Ls3RSNP/ex41zTUGyMd6DNR5Mrxx43qwNjBdW2eudut8e3Q79Lglz5Nk
Lc1j9VHN0O0nIqZPqTPHO0QIP4W7pA2TGkGnP46ZrMcrjBgazl1Uc40jypItiQX1IZBUb7e8FXMJ
gPGaQC/FGfb4tiVcOympurWAFZaOoM8VHcZeOzV7OFZeHaX2e0ztgXtmEmyFmMMt+0x6FXyYKPSa
U7McRAw8OK4mxdVJfmUS+Xc9nvAbZK6PSrLUCBlmKASW+RbZdzv4vv/Y5jPqvY7W8eomrsKbXs3r
dvzlEbJEdi6bmJscbBgAsIb+tI+rcJETQCy4JVHd/nG8V20OZXzZvVjLYbxVaDmmIyyTNJjyWiE9
AaGvFNcKkRrTqnaIMvULruHUasaT4Zl88AzoVqgcMJljMGYJxm6Omh9uOrZ+nD7YP1DI61O0HHK2
PCfzw17q7W42nmXBKymM5ZZ3+6EFA3wAsbGOheKtXqBobNYQrN0ejqoKj2OztVJgwq2Mfgro9lj/
CBKl7Fr2WOPf1SPDIAdtNvsi3+7PY0SxJ/qcVvxSodotvLXBKbF8/vN1YblH0sC7fdBppr3//O9v
2DkGe0y6WVuWCMY8deTaq0F/3FIFb9+7PbodUPddSi596iMQZZQq/mH0Y9SV87vttB071+IV1XRy
5l5AfHdGk+kGNixKO1wVff9mtnAYbchph4by1+tNUjeWQ+TbuMwSlyGQZ3E3Wg7RzAUbGeP+Jqa7
HdzY38rQUIfu9gpbkjRBReuJToASSDuRfxqWSnZJZf/IDJZFnB+kwlh+2WyqxmSd7gfyYZZam70X
2w2wbdu2ZUXlId/MFioiLvHn/9kaO2Ga/19K6f5PCab0v0BKrb9/599FduZfhBMyQyfsGNGcs5BI
/x1S6v7lmYEjTN/3bM+35H+ClP4nUZ35Fy5GRFXo8HzLleK/panzBX+UXusUQUBGAOhCJA0Q9gWu
6VmOI1xvCS39T5q6QJSFDEsJYSqv/pSKHvncLzCPb/qvp9HAMYuR9EeS1xfTxqQYowWX8cAJMVtX
yODY/di7RBKbcD6mqI5CxhaStvwBmkW1WDq28HsxPrcBBlltPcreuJO6tVdRaZtrgl2+m8msNrbj
/5m9+mR6+AGVPaDBj5c8TeXcGUTg0cyAc0HnGNI0vD6UF/Wdnap2m+VZtdW0KrdzO8Vbu5d3uXhj
ZkDNkak1QTR0oEr3oSIXe91DyMJd2F4NkmJ2jTGzfHRkybiKawTByDEbcgjLqfhdjG6EMMlGXoEq
Hz1ek4q7onTgCEyIO0oKcTV7mLTMT4wkD2FGqnTbFieCSo4Y9ju4clRFVSnvh66Faur56IOKrZy0
BsrjWvuEQc9GxfHzkA/crclCkkFJHkIiv4Lc3Ah3RAMzhPmmax1zNdRk90D3elJpzdOtfvSLBXJO
zyWh80eHXjYr7ELXnuwtNSKl+4QyKYgghHELfDS86Y+TGRcFFCaB15nm0U4UQAVHa6eVA38YwsLR
xpXNf8h8H1PPPLpzfaxzCxrEJB/Mcn6VcaBO2HxYnMi3t6Jy2DZdzVpvkkJQw6jsmxjRl4dtI4em
P3UjUHIhf+dDctekxjdl9qYzTiUUCFvEe3d2v4KlBiqKn0UE+qf09hEN1RRC+droqvuJlxXOzYPf
dz/D3LlUAeY99vIbj7kKubPMdeqRXnvSPzJZIP49l0+6c94NwlhJ4dkTqoMZ4HdFQZd2PR5GdZkE
JhG8zwcyWKBDBZDUWufiGBppPaiicGr2xpT86bJpJ5eea5ymT8Kufof4Cx24mEMN5cSewJaVuM2L
Rc01okdmaxWd2bFvJbPGDdOoZicZ3w91FJ29rH12FyW/OX3Z7p+pDwU2EjPY2mjVrWgZAYe861mK
7cS3umtbOdVxQqBLGll2xVqhdmLJe8oLV+xaF7GlLKcnFZPjSkUVI05VRyed+meahxIw0IGFJYdY
fu7wPJy7ZHwZhyg7GIpMoCUUbYrcEGtL+Ma4xmCS5goUYjv8LsDVleGcpRivw2Cjq2II4aoWnrVP
8LYdOSNCbTycMhZn02A6jf79VINV2rc9e3sTqyGuhPallX18jOMa81+vP6z1FCL/TruaMLd6ZLnw
ymubmh8FEO3jNFk/1Ghbq4QdLSlHEINgBSqUUWXJuTta3ry3hvk9HgL60ENzKdim7FrkiJ6hJ/Ys
zn2ZSrR3WjPuhFYThrhqQ1apXe+3j4NMzAMKRwRfx25JtrEEJTuAMzTncbgNptQ7F93yoqvxQRZK
7+grL7vnGnBFHR4MhhBuxmxQWziEzb6Va4q3CPYE0vrCsucXO+atCeJfyULOqcb6eZxkeo/Ofend
Z6fGdyvwSAPo1NFuN0qlZ92BXlBlWO/wEaaECN+5jMkzj7l5kLiXxo2+KBcgopbiVTeJdyg1b2zc
15gDoh7TgEYcYTvI9CTCxl0OQmDKS7nqBwY4XSTLzQgJLOt9F1uv058RWI4N4KV5/HKgWr64I+gr
iwQE1ImIWK3OPDhM1beuBArS5v5FG42NDMPg9URph5fmbPjnoa7yXT7/Dv2m2daWN+AiCK6qG3x+
WyxE9qw5aBOy8YBIsEm9184B7khvczfUVJAtG/ARZ/5TSUZLRIm0NSvmzYH2Mvbp/rmtC8Kuqri+
9xrrgGHghw0UeQdmiS7nyBxyao9OnCDp4URw5vApwRslLH98NEnhi2c72KI4bS7aaeE7zskiSyvy
164oPn1zvGIA1veW5IYig/ArVxC5TDLpZdHEVyv+ZSAaXQ8tdmfPRVEIvRBnmnrNG8PetUVy7jn5
t4hukn1g6mybm9W95DQQHj4bTQJJwN7+4CYD5uGhENvWlcEOy95ZjlG260NiyIzaJBI+fjekEA+T
kvhvTGcXDOgzg0Dm+6gd32O/B3nkR694wRg2JAzsG8j7lZJL0JlEXyOMJ/f/cncezZFb73f+Ki7v
8SuEe3EBV3nTudnswBw2KKZBzhmf3g849l/SSDWyt95QHHI0nRDecM5zJoZOFS0z0/DbgDyppWvX
/bMAF4EUU912uWSmSKrl1gg8Y2Ex4F8ZTjXtLcLcHlj4XJwyHQ5D/M2MKNNt4U40cxML9LAbnoPC
OHJDq3dmBQCQHLYsR9cGw8jYaaVXH+yWd8QM0E9NXr1lG1afgxxrdBZzJSU4klH3KYnkG6Fx4T51
EsAkTfUie9JLgszQ2Vvx+WVjD1ysDs6eP6J0ZiDWSLSstczfudfYT5MSD6N5nzTdcECamK0z072D
IY0azqme4in56CzPRZ3vqRXH0m5i8Wn3K9ZUSJIwUG8rXX2S9gtkxLaf2VzT/xYRLBKscv2V3Uzd
NrBcEB9Ci6/9GglvMU4HSFhWr3W3WRdBiUvcsxPgAYfiE20htadXZC2ib2njEx7iY4BG9opLtUkl
Mp70bBYKauCbdE5oRDnNS6RUvBGlnm2rPG5W+jySFYnvcz+efWmJ0tc+LIOlilkyt4C9aagykvrs
KrhC9j+nj+zHSJrHoeq3aAmJk5DOvpq4B3agEk7oLHZIG/flBF4g53ZiOso+DCGwGvuF9FvItnnx
gomvPZnzF5RPbygQNoa3GQomsOSx0MNx0oIhMpe2qKD1IQzDwIM/DzNpQ+ZEOoubEXxO7Kq2iRG9
IjXlQmKzyi+chPw3p4VpRLO6tuKguopsGwHVxNUS1j6CgTp48qvHNvhRo59zGUYyMO22lSrvfSwo
t1FzcAML7V2l0i0uDNb/rFRwL7CA6sek2RW2H5+RGrBycPZZ5lPIDQzEPEoRXa9PbQeJJR0H7cpM
86MhaIUr1VSHOFdvAUJN5KvzZxwnxaGM7sIqOXgkO2DbtWG60BqulU4XZBfJF+WQi3+jFCudqRv2
Z96MaeYGaJP5VJlZt24sCZJD09pNw/iJoQa+WaZkDYnQRR7ikSq7HyayAkPtmE4HzyIdZmx/CFu3
m6ix5qggBlQa1VeHlWSyvF0oqLNNr4cEAkIOkE79ETmWv7MKWezMVjKvJBmsV2hAZH9M+pNj2CCb
vNS5mQ8ZhszyZuhu+1JL1+WEv1mzGxMQ81SuPW+8cjnYaIYxscDs4cbcJbethWk7oLrdIKc9DopS
3xy8bV/YCYsgpW3HeVgdOET8jVl2qTK0/E59o4MRvKRmNevQZz98K3fpZN07Vnsf2+jWISMhEjTK
EmKiGiBt416WLqoBRBDu2lCEojY8t61t58C4W1txCBTvDQ7+A0o4lPIhfw1QE+iMIF6T1myeXfs1
DRrYwIWZ7ED1MRdALOznxfWYmi8Sx9qiAdy6jDrAgzGScTCLDpMqbtKQ2AwgEZlYs1xGL6YDq3KG
c55mOF9H9dqNxEwVKXvuKTpDOll1xpy7V7XWEngI2929lkbrLHRv46x7s0E6aoFHYNXoHbUi+9JT
sSuR3Rruu8JEr7J225rmPu6dd6/Pv0Aj4IV8YYp0Hgl2mzrajcfKRTOZv3Wh3GtMGgbf2ofSPVKb
njVd7D3PXnZecx6GfkcSFJJItIvEAx0tioiW5t+ZEdoITseAQKAQITjKKI35SaM128aeHiUEBHA7
5kq3mNDoKF+MCYSXJW+xWJcLR6l32eK085vroS7u+IvYMVGbFmZx46T2PXfaZhGGXx2F9yIZ4eXU
bMTboCFM0jvEZb81G0fxjiNkz1rjiLhSlo/zXzKL+AH7124Y2dZG/W0pvGsnleEqE8ZdblTM9wRc
KlxoxMpwp7WIkBztm3x0rjiyf7TSJdEylEAbN8SZsiBu8Pnr7YbR+AJv4capirsm95/66sZ3C3Ix
0vvGv8hI32iGswYjdCgt8WWLCwgB9gA8YAlVz+joO9zpMPB7iVQNr0DyWIoYq6JzRUPNEKs+9op7
PLPNVS7uqlEjptHIcKXAVnbYUi/0vkhn6+5Cc7x1inYUoKk+nyBHGzhfr3pc0eEBZNI+RxbpBCDV
R+TdYwM1uMr3vjU0ixKC93IS7lY2JPqY4TFlEPSBQi10HImaFxH4YKLLNV6Gun7uq/p6aDeDUb7V
VfegLds6vgWAYZ4KDRqIHD40d9xPzisGvicMLtjiU9IKw1s4gK+1GE4a1XWYTiBUiq0Ygl1R5+/W
qF860zzaFQVLy+DfDnCQqPEO3eO9jTZxC8Dumf3F0R4tYD/tPu3usOqvW0ocCnqgZejTe2tkHKzW
MkvuZZfsgnNBpsVi8oqNliLiZf/JTC3b05Fh4dC0OfcAi0YIPQsqZrPxKmbTKTGiHClEZ6L/RBje
KAnSZHDP6ZWkplQ5shM6vYPwDQAzy1z2TKxuu2I+Ic1LyX7XBoQCUxemSQxyBrEQ1Fq99G/x+vJm
NMNd6oz38NSI5Auv7Lhl7WduZCtPfdZciak46+V4rkyVIsDD5eqUp1KB6qENs4nHxbt+zWjgqUNx
pkFqC3qJzlYQkVyHL22s36D6USMCZxTLV2jQb22tfa7j7sBFaNl19ZduCeLAMpDE4TKahhOv9Fpw
lx7kzLZOX5lInxDAnaQov+LhvjIw4egY/GuTed5Do9fbqqfQm5DcOs5ngfiX6O6LS5Ab+/l9qKKV
m7pXecuR1hkL1g6bCG/MAgEqvN/0grx25wPD9DPIcZ4YCVGOvi+ZWSI2KEteak2/tZ3gDZ2a7aWz
7OgjB92v29ZdmoNt7fN33ZKbUQNr29X3jrkN4uTsOv5GV95C1LRbaYriPLzJs3huGB94rj8M6d3g
D3vFu+w6w6tqykefC9wU2xi2bRxl9mcTsGebTOehS8WDbtSfbqO9+814lSn8HhAJCAO8Jg4anNCH
bzJBjdABzweLL6OXPCreGofiLcC82Fj4CYNn6d1nNRmKoNi3FSs5CNVHkReHAuHcEm9BRX4Wpz2s
pZscqz0eBASBnHKq1J+yYZbVyrkCzleFMojAdR7SWK5rzT0NFBNZIZ97NPRc03DPdKc2ttZF8sKE
/o1lwcpzcShDSI5c/XoUhPN6brZtNQwW5Hmnsr3jgkHsgYbHvMC/BhCSzcXFjhGCpcG2tsqd3ozb
iMbCArluut5dFAX7SBhb3xyPreTQBoYl28vgsjEDqUFMn4poiUxtvizuVFeu2VUzQ9BqXOqvCsmj
eXZMqhGGY+h/Q3xYY/gYltCUi6RtcDoEn5Xpb8pOnMMY2zkN7wqCu1yMVEtl0u2I5bLRwsS3JVfX
NK1JTndZAWrDZ5pEj0VQRVvfcaF5Rhkzkv5mxI5FVLJ2X3HbRAZdHMeKfQf5BLmhHqeCo3os0m0W
6ptqDPa5YZ8a9wYm4w1AxnpRF9lLbc2pqXCf7OlChs/CxCLWj/otCLt9icMytKsnd8hvSqsqGXwR
0p2yvLfIH1iIMUQZ0Pc7X9sxkWM4jgi6ZTpBAkS3GIoe0U5Tvxq5fcNGl6jjUxYmZwCmyO30rdH0
eHW0cyoRXRtg3WJao6FkZfog+vwBnfNhRJrbWtFqRODDThob63QfpcadILkewsgRkw0rYM8ENAQT
BLUbLVEOHB+yWzoXejhptjltoCALYpavRt7KtPMt45wVrDTLVNdl2jwH1nYYKrh9AolSf2GZ+Ryk
Zy3MDpHgjkv3p7NIGPG4VGzhkOYbSUuZLA41x4ilI96X3lUUVM96F92zJq7EFgz9qhvUkdHjacIP
ydOqHxvK8yqsXx3bP1IAU2n1gJPlKuvsG0jGzXr+tzKYkKBnltmIbbMJtRsT1ZDKP4GPryPr+8BX
vb+jcOJTSapVL8WXTkfre+2P2mTpXiPtn3I40uMTWuKbjlfXcqMwssNgIm3Ryy9ooGgG4dqzsXmq
yuw4WNM6mTxKnO5iQx9clFoBPXhIib8hL20YrufPq2zzFwT3j67ZvKZ1cmpKuS2SZNtCBgyLW7Ng
hQQjEW/FOGfOfwIh/xGifW90sBIKaflUiXhF7tqtF9MKCyKYVnBaSEQkq8AgBSDI+NsjXZQtWip6
C7aDpu6gHd2AErlyoogk2aGcqLDyu6a6m7ylbEYDDhABTmjOVuZQ72KRJTiWNjWT7EXto1yRwPg2
WcF4sgIHxw/8OcaPgQoJlLI9egYZeDAY5IoG/S4SrzXUFzpXCibk5Y4ab8jfUW52l5O1idR/eq46
0htUXmx1H+ODnZ0RTrw0JpsaCMcrGAyfcT1eDe2XD0WXC/gjvB6xshLybcqRqBELVt9AjC7txET+
T1QeKo+5QutkZHfR1a+UT2KUbZ5awVao6fILoK5jzrF8lUgadLDySxV2zpWQyHrSUD8ydaaqy0ds
aPZOsXMFrUGNFVEfWY7zI2kyZmDImmuE8etW8/RrUJ3oXKiMZFZvBMKhSyN05nbI3hb4h5C/0MJv
YH14RIFABmlH9tCDMe7pABbOqmtcRecM5dqo67shJ1C9B3G3lrW/a23W81C97ukI3oGMxJuyjqp9
2zEy92H8KKya6GeC8GiiDFoYpbiPbPfiGaW57YV1gfF5rklZXLiW9li6Cfsw37+ftOEivAzrIzgs
ZO34SIdWWwVNKXZREQ/bJMlBfLD/xr5E9GaEHki5wdqGNryM+/qxjRN3BePtycw9axNmw77ivlUJ
+xm9HeUPrV5ILUc4l69h17mVmt4uq2K2ArVEDCGw2qS+nixZ4tEHmBmr8YJ82c5xt2VJsHkbjuAH
h+a08AqI6tgI9pXXWQ958sGS4a3qTwJwVCuAMRZYgAhk32WKjzD11rqpacR1O3TIW8Cj9jXReVRC
8w7Hd2nGiWldMjQg5ybw+72fR29BkXIGo6+WhmVSvxViHycGaVVpubeS0ln5SMtgbI/XEYEMfBpt
vnCBZzMc9F4lGZoLP0RTrNWV3AaKnhM3KoJOYS5ypJLUUGy9Je5As7NTAlziO+LDvyJy6AtEZRvX
5ulVaNPI2LkE1fAjdRxud09pntMB5GhRrActEo95YOpLiFd3iM0JRatYizQOjKjRAGiX5LDUWgcZ
rw/tBBgBnke1CWIOtgr/GyA71MstSGbk4IgXCZu44MW4H4z8MRjXvrhUU3HA/nsmi3MdGxyyEsUe
xUr/MhrO50RygZPubOBfi1zzRqr//ZQnX+xxVwmY+XZmyI8SGyQotMeix0MKcBpshTgUTfnOLe6o
9yP4fJ0OV1QwGzCvHHPDpAT/MLauKS6TU7ynJkHajkY2RseFCbT9NvbqW/rrlA4qeWzVPDosjGnh
BgAyDAvZEPuwxCKYrtCsdUiRIHeJg5GO3bgeIOyDXdHwEaScwCkQiYGlg9C0bT9TnUX34tUw0llP
E5+yF7bc277x4M3uZFODyO+WEmFOeMJqQLSC2ezwJVMmDJ+0Vayu2uTNhhgQ5xg8+sTAcxBnLzBy
9s7UQ1o2bjGnfOp9uvTH8s6PrHezGo+RB4QJkM+HPkiE+sCNQpoSpfDL1Q/kxn2xkf/Q8icUWcHe
485bN8TsCM5kRtKovRnYbTgag8ZnLivxi9Bd4Oq/wieJWdpCRmpq78rXUXcVt7LKlgxB0MQQ5x64
TzbTQkKChq8gqG5Cpn69c8sOZVUS76Zrs41wqu78Ibk30/ZswGHWo+AmbxPIrF5x3Tf6ngkzYmMV
IpZ202xt+s2yQOiG9ZpViF3tGU5/2g2278G/okvCQJYtkJo0nAnmsYSI5M+yIgFBto/77QBDy9dx
JujGHhjQV2LHL9JrnnVdnhutatdBmtyBkY3t6HPMvvyIgUZG3Qgq8GwreVCpcdRcG6aJtrCsCf/t
2J4qgwjucRp3STW8GQISST0qHaEQASN6BLavcwCRBNA8izcLQ/fChU9hMq5nH4PluQIY0MPoS6v6
4OrGsE2L4ksLK/K/jU01mSeoPDdho15cLCpENm4nmaAqyPHg6T3FCAaFQUuJ/BUY16rm0S9ZKUbd
tnzwUyQqCgecC5zdnlAPt2DToVTtyQC5EGmwDo2GrSxwJdVAuWeqaLGlQHQi7DpYeYjzr76/fKug
//ijNouif/nZL3/85X/7/j9+/gMhZrTRYvWUAnJN7bswyknomngLq7JTPx0m7iwVB0olWDETBwST
biFmhe+3zPf7uz++/F/87Kcw3GMsolCi/xTcj8EEZETxaRizfPrbX/D95fuPJEM0ezU9VHrbETA1
y6hJvOEfcAbYUDJIzYXuFcj2vvXs31J2QRoMuUPzMy8Q/ZJEOH87NcbZE86w8ZyQi7JLvtXV9xct
BLT38ztCbXLMbjsrcZutXmC/lS3CpG/R/s9vv3Xx338uINMxsEOxVlTxkhKuuhpmoVM7y6G+v3z/
7Pu7718oAGl87v/163r+TiVxsuR+AXBVzICT718X2aMYuoaNJmg6NmiwqoTJjU0n2OZbjs469c/q
9D9+lmqltnfbd0z3FzxfnxgXi71d5avAc+Jrx2ccp6zwHapJc7KIgqYACAAi9n62ImXHHWlFGb6B
Z+B2XDOrMvuvuHF6ulS+AILZJ3VeHgpjJJbU1dbjxGXSkhmpQgPkgjg2cLA5gBHCYryqxLgzKp2L
69id4gpsvJL4yTPOn0EiQfe5CdItL/JBPukYN646moAIPsBJpSPcCpiqBEm78Zb8Cy2Jf+gIqMi4
E1duSx6UM0y3DqkZV6bwmkOQ+4jjy/cKUdSuy7yY3hpTc5+d6rJoTw3Cfq6oBMIlXPEZzq9z2RFd
0nlLSCI8jJkDQ4z5MPM0jTY+m0tqUsWtytHqUw4EwE7rlMmHqe+1Xr+xeqM+dRLLTo5qZMrtfQF6
Y08dvniwvSQ56vj5/KyxTp1pASpvfM5+i5RHzT5Ps4QzhdLD/9KeUhmv0kwcqxC9Ogf2JWwGlO2G
5V2jpaQCAiOqDa+GyxjFKcyv2mzSY0beG/B564g3olH8NyJahWnByLsak4TZBRVXard+6wcCY2A2
ZmetnrLzFCIpl0Q+VlO3cpguRoQYrBtcW0tZe5S4egPGP06zU6BUetK1e7ZLw5HYjmoVFAkrFcZt
2WQMm84AkEd/ro4JE+kjM9I9Qce3EH7UjOcdr21Uh/oPixEBETr1wi5da5GZk79iktesRm5MlKrp
tIItQsloMu83CtrNIB1PpEaQLoioPpyfCbsnje0c5Y1B1s3CU067HQCRnPKWnCq3SJEL+y7Rkh3+
KzvRd4zp7ilA1vr8IbJRQmnCQiVlJ8ffCjKOrLgk0fL7Zz9//f0bmSpsFy3GWIfQ311W4EYl5+HJ
cp3P1p6u87SkdiUSXFQDI7Tq5MGFiTTvAf9orQ1vdml96W10j/YY5yOeV6s89INxHzY+jhVhPObW
DG5wi1eF0YAJHVPZcrrtp649pIm1EppOYjKVomH31zkLmB3Ui7JMrgorvK5ncHEE6y9AehtCT10o
H4O73sllrronkZvAhpsa0oMJggjaK4JQCwgLdarS3NvSJ74oDwOxzBw4AMLo7l3uVdrg3PQhnrSx
Hy+lAUZqMq9obxfWkFOCNfKRVKGjM8YvvSYoU2k8dbu+4Oa76Aa07B2rbcqSwV17knCSPqoFVubi
DGARTyN6i1XnmuxS4vCuCL1V0jK26hSADiuLoXq6xUdfUoSpVH9ti2KLDhs3RU78kGYckO3yYU/W
D0lvh2FVpBsw87fQxDEJDzmTPh8WGrWDYV88eOcI/cMNesXh0MeTs8Se9tza1q2YbqeAwwa+7wU/
SXJN4quzBNuzNMmBKrr8oIXgcQrtpKfNwIVQMF0p82XZaU8eYWKs7zJ2u9AE8XS8eR6nU9xVtzDK
1n10C8WXK/49KBimwyp7GKFBaaN1XZZGum6lfeMYAdr66EMYl74LRobk7CwISnzNUHzEuY05Gh8U
tcBXVuTuvmJDctGGAH9Qy0pNN82DkW8sUtl2k49hVtLnoQFBlz3psFF73oZkhH9jXusRFWVt7lsW
YUOGtLpGztvnGcDjweEDpcmxQvSuVj4hzdBJKQ37Y+4fFFXcKqz1DKVtXK4ZUIBLTcsv5Yt3peBG
t+wq9dZiJhm5d2MdDrtAAkCrMmkcSsBWgWE+tZKBi6yvUqX8PVERZBvG2pOhnUrqsyJHgSKq8jMp
DS7THUzJ4IeBRHOh9JwCMbm4FGcdJp529NGKaaEBVkQHakADrQFHTCruwEE9Xc2lZG3ph1GysjNJ
+F7bVQv7c5hZD2P9FjkNk/oCkoQnactcNuT+p1Pb2UFlGVI1mh9ojVZ+HhgnLMzR2Sl7Knd0u9lt
VRcPKKbeOxF9Re2nJSQhbubogdPzd1x3xSXlzSKyfGFmJnI9On72AcODA0V/lZCswOysaTZvupzj
fhgvN7aY1mNJhEDTDGcjQJJe2iwfSw9dYBwTOyXfAihUG0lHycd9LnxDvnjS+CqD6WyHqbnP8Dqs
I5LOMjb0iypw9fXU65zbDbNCG3T+wNAjGIuZpdpqpBmR4RtYuNjyAARI79UDJjmOLtsvbxJaz7Vm
Vtx+PfYzlRrXrlZ/mF229bVkuod3tOeKFFyRvXGSs9Lf1427QFIzmykITLQ93VKhJQ8aUtvBq34N
WozUPBpph7myMdK1j5FEopN712TEn4RfoHxzEyZjdSXYnaH9koGzVmb12o66u7WL6oaxrLuzHOOM
EW5RyeAWcg+4ezYVYPj8W3bWOyZDzslXms8RXQCjCEDdIAxLCZGmcHEkhKM8yUm+QYRtWe0Pu5we
ofN1/Nv2lbTN69Ybo8eErGdRf5Inck/cKfZIbmhdr+NL8PQt4uoLUxYHY2fJ9LkZl1xtBJkkgATI
InmvNDTFqTF3C6X9lTMBXlCU9uvBbDaD7n6Segtbv9VAwcT6BxgwXoIqiBsSziJs0DimCeMJj5Y6
BPSBF3JPMEC1rBq3AnZreAfN/8pqhbzOgXnGYsw8QBEqNjGhnYs40MgicHTnOCYgNnqhljCDxDpP
Q+KBpRpZFVvaTld1u/IdEh6aTO+vFIFdpF4xPK2P3/HSkd+dmL4kWFjQ6eh95a3LMn5P2la7EjXy
71og5eqmIsk2qR1VK9Xw7KHQREgP/PSqz58GOMiHnz+ZfzxVcxcQ3MPPnCOvZyIB4rCDXZXcqvyi
HjZtVT79/COak20lDDACsOVIhAARTR5TQWAvG4sYZ9L8nc0QedcBoPsGywJGQcL5/e1UMXBOEz9d
WZnxmE2q+cme/f6l6ghxj7L2mT81O70P0GjoRF35SCOC+bvQoXVpUms/Mk/lFMz2ejFlhwJ2/wqv
o7vICBVmNw0lkYuKXazNFhqlkuyF1TC9jmmQcdkqswMX90OQqWjNB3Rd8OoP1fyl1MBmBFJ7+v4R
KaXeEmUJZqBGingPFjfcY6Fd27Xp7rB+bkxlYkecv3S9py8xeoLBciFw2TVRmxUJdd/g4D4RcpEw
BiFJz2RU1UVwOeTW5xNHD6ghw8r4C1FE6nwz+cUh6dr8gLakXLRcAjmu03fDrzRuXfGuDZ1TW5HQ
VKTwZcVshSBQqj4gdwRWVSEVSMngxuyHEi/0h/Bg+YTZmir6oG3leEBFShgyRgFsQDCJq5kBOjAw
sRXrKZIiD8wWikOjE9fXF+bWsKycUsKNy0NX6OWK6YLL5LEtD+bQOzjX/esmojpqsXodMlmbQApx
B6nWZxHy/UMVZSsOKYbgoUtgjK6qtZNhoVFjcIgdwWzn+wFDJm6lvMoHKz9085vgDywM2jo8lj54
mCrU4eTx3CPGT4fv75qQe2sbUUTVI4EXHpGiFUh6DCAfJk7UvcvONzHDClCVIoxMHzZ62R8CIdxF
WVDPaFNLcABPINSHZ5MV/KokTq3Iamcxkfkx37ZfS5sJWF3KGEUK5dxo2m+80Zupb5Mja22YKc4m
RyfkE1e1JLFIZz4JecrzccT2WO189vAhPJmNuBG3QIDY+bnlNgzsV6urH6MUIbSm15u0QHLZTeRl
mBCHWKdFP/7/djEA0TW/X+HH8D/8r3z11rz9byjw6S39+p//fZPkVfj5VxfDz//nDxcD8BjHZiFs
cGf4AxTsqP9w8bGl60Lv1X/SgP8PKNj4j65bjuvYpm7rEgfDf4GCTfEfac52TEe3lW3iRvh/MjXM
GOC/WBpsSwpLwAi2XNvSDV7rny0NPuYjxqR5u5Nx0qxKEs/PWpRHh7ooz4CdjBUD2oD8DtR/oaej
WzcpY/MyhvNzQUYWHMy2PWmM+xdOgcFeMR+k3zDRuPvoC9uM3EWjO9aydHYV0q+tGxDx9qf3+/Lz
yf63rE0veZg1wIt5L/78EqRuCsd0mKPrjuIN/nZt/MmVUZb+5DJnY7LCR4VqKtzEyCDwU7cJvaHZ
UXkz/XfVp8q15F8e29D/6cFdR+qELQs+ktky8qcHR4fdGUYqCZMiMMnp8m2ZIENilbv+XnVwip4L
u9AWMcIsz0KC+vvX/o+Pz8fmfptgbGHZf318muYYdo0AJ+/UF0v0MTdzzNOz+z9Vvoa8eF+G/UoP
05qyBhTbvzz+L8fP95tv8eoFh7dpwfL56+MzTmJvI3nzJSMfLuLdrQ8gBN2/NBa6CByGqI2/wjP9
UXUEnPQjd0GqIEiXWcoCwSrIhf/9U/rnZ4QHZj65kEv98o40Q+B5VtHMOAphw4HDHJIZ0H1+/yjG
7PX504nDC5cmp4tyHDZ9FoLRv77w2ncscGYeU4MJOcbo5BGUIRsJgEfBZjfMjfzMO001Xl2zM3Zt
r/UXVVEpJ6rkRm+JYJsMtk22vXC2v39uv9iUvp8ajigc74bJISnmd+hPx6QsmQ4FRtNu6/JTeewr
bC34EBYj7NG7D4VOSLuHS/n3D/r3t12a4BNNKehSDa5af31Qj+Sw3rFycDRAN2gHXBJ3dDdf//5R
/uldN4WJzlth/5LW/Ps/vTTdgYZCYCIvzSeJcnJms3XOsjyxyOH7/UP907v454f65QMGOEhELljE
LVhnd9EmkH/b6LOI4oI6XLCbItIxDMbj7x/VUryCX48rRzm2tBzb5QD+5YI8BrHt9GAktqbSW7Ie
m2yHyQlziko3Ex0j3LlzwNLwWBT9PYgHCtsStir8J8YNZAJ1ibQYImhb2EcmrFzl8bzJm2VHsXLa
rmfMEV+Xkoqtg7e49rTwR+Vb01bzTNgQQ7fMKv9HjZlkN8aXCv8M4BJqSWM0w2sqNL+5MVrtVZQy
3P3LK5/f0F9euaXj9TNs3Hrm3w5bbHG2CX+o2SZmE2+MIbyxGjAjgc+rglF30xBXRUq2tlade18n
NIyRGC80ZWo1DLJDz4uvh8SnWVcOR9BYYAjqUdFH9coPGRN2HCxm1xErD0RtSet6Aty5Kwb2/KWO
DtS0rqUpouNQk1YKWhcEoL7znkcbF4EZtdeaGT39/iUbxt/vXdLSuXfNFyss2eYvp2pEWGTMtqfZ
5qVittNOh76Mvoac/rfuH6aI6K6J9eWyl3LYZTMgUZM/Zui5jgWqmCLt2s8/s5j/6vqLyZpxVRXG
S+CBng5n+p8rjY3dEtZsNTYUvkTdu623c/X3SHOChxQ9xKJX3Ce1EkGHydWs6UhmFXOavd6kh9St
8TRq/E5EKRJq58bNiwdwAwYZjSIbUcxaCnUuAzPczYKaeAK0aQXKhGtYXvVtd+MX/YPTHeIBZU6e
tiQEijuWcQ+OTO6qSMqdS4D90s7addPR5OTZVRJjzq6EpjbQo61VbvY98yJkWsvKgV3lNMNmcvwH
C+B+q7pzZReLBCjUAsPgx4hQF28Miy/DL4lAbReJYpbvXBTD4VTbdUV7L3TZLHutOfs9nWfNCHAo
HsqQJeAoEmuRdwkoKcaJ0dSgdpGVSaScdmuQEbXI3Y+gkh+5qi5SENJaE0dQylfTsO/FJJ6BDLCl
dod9asAVhe1vs0/nH6nIJLd9BziirMJtnhbWgusVuoGqOSfB+C9H1d8vXI6UVK1cioVrK/XLFWSo
fYkMnvOoFc2G3oyZaQygGnebN4C58AMCdDES/sv1/x8fVXLXlYwH5hvBX6/MbsXR4U4zBUp/rK3+
ps2TH21ln4ZJe0BW9BS79vO/nD1/r70cSVaGMlz2rzZm4L8+JGj7LtOQ7TEEgLOTEW9JYNZdhaJt
Xb1J1U2Mew56wyynkNPl9w/+9xPXQf48l+euq1vWr/EamC+7qO9yXq7Kn4vK3ESjqe3FFCM9bEC6
NDulfWq9Sv/lbTasv10leWBh431yLIYgv366qe5pKfLyZitacs04w9ZWii038cdhT+bXW0rPsJQd
OQdJMJ0g3aL9zJAVdI+oWI1/ezZ/v+vzbPB4ObCUDEVJ9NePAOjoZNiFW6PPowrCy7LQ/eIbaYnY
zxk5M/vaONVKZ28l8nMMrDSBn7tOg/6e/X2GZVBf/f6TMf/po6Eexu9tSFKaxC+HRVkidAw7VW9N
y2QoT6xpYQtj04XdY+GPP7q6Zy5F+g8rEaJkNS95woJ7OzIdvq4T44VwHH8Bz7y5ChxQ2HFrMLch
lGLB57pqdP/eiMxjAz/xRCnSbRnieY2XHssp+BEIDz1qzD/9+5f0Xdb89daINUCpuSO0XHq1X2oR
H4EJuGWr3iqBZyhbNX6L+81jhdCR75WQprDsorBcdhaZVwCP491UA8dN5Hzip3RrtW6/mROlCza8
GnDJqi/Yl9lu7a4nuNSqT5INQ2Z9FftYu1vh3Otmrta+HUyrQaACq9xrd1DNThJazUeJap/b6oBk
2+c9YgeU/kv1JX7Jr6GI5SW7BlMdxVicDvqvR5ZnVDDsMb8zMCVWMAh2yKBwxGo4RUqDxPOSAIRA
7IMeg0abIbbNgx8R8csyoODvWqHtKM9hWLGeXdEAEqRtoX+dOhK5+yh/TgfshNHczJLzu2mSd83p
H6ogca6SDKkrkkTqHzJV0JDBZpLd/6LszJbbRrYo+0WIwDy8EiTBmaI12X5BSLaEOTGPX98r6Y6u
Wy5HVfQLg6RlkSKBRJ5z9l4buZVeMfsasoMbjdGmCluIpcn8trQFHbWM6F0y7Yy1rraPWJh+/vsB
cN/1/eMA+J9P47fzbOzykRzPucX1jVB3zueGUAaNRB6HTl1FpgpBWFxGR1QJtkZkLJHYujTPPw9p
d/3392L9aaVnA85FmlVIc35f+tx5MMfZ6tvAK5whGIk9OZp6hmccXWitMV+1UHlUSU/vPYLCruba
tZjKjFSZao/Varfwxk8h8S4rqyI2sBXz0fEK4LiLsjBTZY+TErM2mdm7hZtb6ibfOq0f9l5k4mir
YU/zYTzxa5+IhUmxXBMGTU4zoFGGe5vCTT5zQbc9dPRrRyLQ1irsr7S1cHR4iOXBP09BJsd9hroH
2MKGwnBxb6v4UAkqA7Kivhpm+MYo6dnuU67tlbdBqv/aAycwoDmdkhp0SsMMSEvzw398tv9c3G1V
BS7BHpgpo+w8/W95Y2FMzMKU5dQ1s7coxAeoLGq8Khf29P/+Sn9YJG1KWNOjUOa3qvJL/p9CivBi
WzQApAMCQD7TitBJZgssnQ/uCOExruKVKEwUTcJ8+vcX/sOWl16Y7jInM03bUX8vnOsw6itGgCzP
wiJoCgZq707IIzvmRoYzrRaXAG4dMb4tJPE8AoFdzFTyIft6P8ulE8H9aQKCDRY0w9DA8WeXyTYk
+PQ/lt0/HOi2iscRHC+bCwrbv39GXUSGlkygCkQcMfasj2WbvoGKfWBmAf4l+Wyd8r+aWfdNy29n
Oh0/3XNByxkgRn47BLxBaack4ezShv5CwBcTfBr4UOYW2znBOe58WvqYiTxjR5fhix66e72FYz56
GVFEpfkwGQ0u77gbJHsSul8yPyXaeOyU/9oC/bNe44u0uHQ6fC+m+vv2K4GrYcUDa9Lolrh2GdWx
Djpkfasot634/zaOf7VVH359BP/e5uPlKJFwT9Buo9P392/DJuIpAgvcBoY4j51+Nk1eVRf2hcXZ
WOUcv+CUJvTa/3XA/rMid22NLimHK18IHJq/v3Dagu/AMtsGjD1fASPeNIfqEJhDhvC1uVKuAPig
/swmPMp2RKB3arW425GPjmGE4bJobTQww1Yl13RZ7Oo/LpV/aEXxBh2KR5WT2cX++fc3CEmbaKc2
44xSzDdWlYFCpksRh2Pds6yPmHTT1WC6WxsaN3r5x8qM1iEmr43T6AsdsvwTRLLxHyeP+acVhh0y
3xTVrWv+fiB30RDqhsB2RPhCulXRruwVYaH0WlIMQ2xe0RJ4Pgku6jYaVDKmITRXOk1ERonFw4wn
RreSR2OaPvB4j4+9Ft2ABbeXSBw9JtzH2o0vCyvNqfbqHpuWJYKEjeZFcF3wUu3cuUhOEmS956WS
eVIDW7hExTwe297w2tZngd94k0x0ePZt173h8vm69DmEbSN1XvQ6+rnUySYbtDgYRTydc43LGmkA
FTKadVuzB/j3hfEPn5dLaqDNYuywl9Z+O74ZyCazJew6GCLLB3iSbnoTN8AoetA+vfWUxP3NVprP
FG/Mv7+y9oe9FrpT0/FUAtJd9/cmdpIi0qkxmwf2lDu7lIHdLlHCMNBDIyNUxka43DSHYSjGQx7S
3zQM5mPxbPz/11TUUpap2nIa8Y8rQyWqpatck1TnBPOhWRDzl6kq6hk4s06svSE50S5zKU6pqbf/
cbj+oZHu8uJ0cyliHHr5v53l+hKiwup5cZRv6FOiONDd8j2touhURLW+SRRwAhEEoXSItiiU4v84
i/+wyngqLT+T8EjNtLzfvn52SqLzYqsO8n4pfCAsQHzh9rQ4JQos9Op//sWUQn+oJdlT4nJ2QFka
rON/XzjczCz7CDt6AMvJey8Zzfpj1dkPE02bbYKDJxcDIuap9pC+uSqHYfjTIEri6ExhHZAF7T2k
yptI1XjTF7APxwQRdDYaiKJ0Qo9wjuDl6RVSweNkDWdOeXbBfVdzY63YJ2cnJZucl5YWU4vW9lGP
89d2RiftkJvyhv5ra8xtfiM8DOuDUVpcAVXKXjElz6KrCNStimhX6JPxmpnmOyFR1mbUJ0a81ETn
SJO/yNTCtwy3PvQDiR77QjdHeTJDtpHOaL0kkLb3tL/Cc5jkMs/RVB4sdWhui45ZtB+NG4ON+rn7
NEq3XyXTYL+6xgum+fRjoK/fjDgh+uTJoYK4kX2onNE/EDtWCGpuNw7BNjhQFaJoPsY94ZDLrL20
QpP+CsP7CjtCBMS/0CLSQfMIL39hJ8N4OY2Wy6SrR6vqtUPXed8pgrJzRfbRySXhbMUVUrxMc/qk
4jhDrbV4W0/rSLxl31bM3fRmlhYsEbbkjPARjWQyum+e+/IxTZwfOkqXH2qm3YSbf+uKRNkKktzO
s9MnZ5SPP6u5Jb6gHyHvu0XZbyDbL9R7AKETGHxolvOlWSdZM69SjXSeDSAU38nJ2l3Kil19n792
StoHmnx0f8qJ0c0hLUFmoTrJhSt7cunKsjvMtEnuT2luZR06PLS5SMZTKm9K1Rx+3bs/F2agYocm
BMJFNLxUOdF6tE/3e3/dkIg4bKqRnpxrQeCZYYGvBlIUz+E4J+fIJFFgxDdBQHZWHuNJVdAYKV15
rJ3m+2QT5EIqY3dIorGHPM+9pSjyTY42F21etFwVks6uBERgT6qv92eY/M3XJE/Nnbvg5mrsUydC
6+GvG+xl5IF2Ospj1PZWiwtK0H7ftXDg2eNW5vOUGfGuA+oxdugRuzGEWZtRUh3A3bzMfANbJLPR
ButQ+IiQG+aS0F6VuCyPLbo/Q2GbrFaV8qWrNOXLVNY3snq6c5kK5UFDPr54SReEk2KsLVBWTzjC
60PcthDN5cOCLf55Ru3Vt5itBmJY4eVm4wPbhAaqCBrMNOkf2mztkLGswxi6EdqA20uZ8v1Q1aGv
Ae/epqqd3nD3pjcaTMNmmhOyOWeb9rs9xEdDTYZjuFQw5si9fcnnNA9gqjh4+fXwxU5bxRdmV7C3
coPWnpaX2cT2gq5oOQsAKS96VhwUU/Nuhdo0L8X3XD5ptnEOf0JwMlROUFO+PJOiNT/a5As2jlY/
13NTg6OLBD1yA3xTiRhupiS+2m1iXO/32LqO1Borx22TrTZ27JHS2WhOTr04W6fOvhu5ax0ct7MP
RUwKzAKMwMSxdRmmIvIZrzWBpcW4WCvnWfYopS3XWcVWRMKgMLRHtSDQXBkeepK9N97Cn+0Nofc8
xMJeq5MLqynjhckDy0F3jdVZmXUwDFWLKBk6veRH0Km/dcPQf8f3+nUgpkhbhLjao25cypbjpNRx
wyhNAQcNpqxpV/HP2C6I0zEjix6EWm/LCDL10CKGTUVXPC5Ff5tBNnwrCMfatEM17RWs0V+t6cWy
nALfkLkxKkgZvcBdEha1+62PD7U+29+Z/07bqVm6XatE2VcLyEMrn7cNdrl5BfR8mFhWDRLonm1T
mQHk6POuly6qZklfxJx8ZyHJvwsj5MczwBpl8+CSWPgSA/OKkuJl6sf+ZrgJuIKXyqy1J7fxyqtb
TM9R34TPVrJkl7RTftwf5WaSnEWLDLCA/bUehcK3Qe/1xkUGDbMdPnryZu5MUBfxYh5zRqDQofQG
qn7frReaS7tK1+ZnL8T6mUD6ZN5Wzs/Io7INwKH3acRcW8PZfuynWDt7ZvKlaYf2sZM3mkxxmPDH
+ZHEfpXIyx4bQiYOIyrOVS0fpn0HSEdUGPXV756Ev9c4S3aj7X2d0ClTr9mcizoRmYrp7DTMru/t
B1/0uBuUsefi45oPoe1Qj1vYYlvrwlgOlDIsqsCFdwxooqk3LHj2yVJwpxGAhcwc0fUVtd58vd9D
GWytSnwg1qKk23kymOdNbfYwFVV8tfMXD+Tethgsj9YYTGBVcoIr9Ep4/8H32sglDzZce+SJ3rLD
w+EcDfprWRUTHeKUx0jLqqNZFSro0xSQEQp4mJFiy4i2vemJmmEANZ1jrbvVsbBNjlJnia/3i12J
lZXkpZFCP1SXy/0GO+cLLgM1UEn8OJkePI1I0/fEW70tSXe0Y7CVaf1RKsMPG0SgAypwlMxAD3hg
LymCVNTkGDmorc0uImAFfpQlyMMS4Ad1MIQNZcTKAkyoACg0ABUmAAuzLCRzDIRhtCQfCkjDBrSh
JRmHQsIOgR5ygWs3pePuFslDHAAjtnH72iGJxNX+Mx1OJtdxChh/Aqc4JPYXVfIVaX/d2M6vxYQk
xZEMxnmAklmzh1TAM7pgGvW5e1jANtIOueaS4xgDdCxD8l9qoEBO9uoCfISA9UMHAGkCKZv0A2xF
ljXlU4CJnMFFLhhaQYhjMomkqNpxgW8Cl5wkZZJRKJgoSZ50JINSAUZJMZQetHJ56Wf7obaHZa2R
xJNJ4hkgywEGGHTFRPItJ0m6TLGnGaAvWziB86AHGUhMCzRm5MwyTPhWGcxXZ6fBDCk5mpR4RLdJ
tqbFn1VJ2qaaHYcO+qZdPWeSxmlLLKeJTrxv8U9oktlpSHpnCMazBefpatg2kgRwJNzxm/DCLzZe
oLUyzVrQ4rvxFbWQTUbHH+nG1SBD8xR26CIpogKcaCexooY9MJtUrsk0vSWARy1JIFUlizQ1tO+i
Ui+0SgafoC6h6mtnofb02uUngDiF4Z+Oe0wiKDuGKsQsgU5Hjwnpo0bxSmIzihBk/JXxoAK8w5Qs
NbrSMKp/1SEJzJKrOkjCalbAWtUldbWO68soOayqJLIyqoKDISmtUalfLIU6QjQVdvhB944zUFdS
5T+UbqjQ8xufioD7CradsI3Fw4uy3FTJhu01SJQhCDHsW6WfCZybmWTJ0vjHkRzX+CESpd9IPHtl
L2cnxk00SRrtApa2Hkso5MlztyzSXW4d6AR+ClrJkYCw0hcf+Pg/DSn+G6UMsGdnsXKGZptJiaCJ
VtAejO+1ViEwQERofYGUoTCMjjxSAKXQEO1ys0rwlblShBhLOSIm7SP5raWUKapSsDhI5SIKRlQc
0G3uokYbeWONztHINXutpaPER3QnQ4ohU1SRlobHFnTltZGCSYiwcOrQUPZSTFmhqiykvDKUsTZS
cNnW/Q/BBTCt5uTWockcpDizlzJNIaWbmZRu3u+1qDkbKeskR4YgDYSeo5R8VlL8mUgZKH1GS8pC
cykQxap29KRktFYRj5JJR7jxXVCKsnSQulP3rjbVpfC0lBLU+5O9lKVW6FMNKVRldlMfNSleHe8y
Viloxc2FtrUYkbn26F0d+YK1lMA6UgxbSFlshj4WaDaN8btkVv4VsZTRktf5g9FAgocRia1N7Y51
HdntIAW4fM4q7h1EuZaU59ZSqDtIye6AdrdEw6tLMS8erfdBynuBG9WrQkp+e/khZFIG7ElBsCKl
wbEUCZeohWOG7YWUDxdSSDxJSbFCEXhwpcyYoB1l7aI8JqkDk5gUIxtSlny/8VAqO1Ky3KBdnqSI
ubnrmWspbc6lyLmW4mcs6a+NFEC3dym0vKEEPyVSJr2gl06kcHqREmrset9dKao2pLyaRlS16aXk
uryrr1P5KddSkq1JcTZvT+wX9NqOFG6nKLgTKeUmYSw/ZvKehs57kYLvDOW3KyXgPAoP95tSCsRN
qRSXknFVisfvz6d3Rfn97ojKnDads6ul8HyWEvT7PQ9VuoI6nSA9OCMmgvUE5bpzl7QPqNljKWv/
9ZAAyvzIIdX7phTAGzFVHoL4XErj7zezlMtP5Sv2kuLX066U1Asprh8XqbPvpOQe3x0CQCnDb9Dj
4wgNNwwz3IMhxfoZqn1DotdjdPw1qZRS1s9uemTiyXVNczh8cin/1/jGVyQoZDtNmgN0aRNY8Ask
0jiQSwtBLs0E8H2qLUQSnZMcq0EpTQdR/LFIEwJNvoaETGlMEPtUGhUsaVnoDfcwK97ik91BiC6z
BxymLGA4HUZpedCk+QE/x0+S7LeTG0+Qf7HEj53wG0+LIfkrtTgQhOhl1CPcXRITMBMnsTjY92e9
SMHPM8jsoPuzvfwpq9ZS4rhpVQDAI9BbjXf354HBaZwU8n+rdu8aCE7kj99v7r/+fg+fLLmWHvid
+8Nfr/Pr9v5fS0UTfgHb0v/15P2nqvvbvd/99bghZUofZcTX/3tv0/3N3//51zux5vzV0hfn11v6
6wdj3IGbaTJfS30gtuP+qpli7Vpr4jIdVd1BQDI+3O/l8t5fD+/37s/99nNIOQCv9uL5/vz9Zowa
WPZ//V+imK1tPcXX+1PgcpZNU5TvbScolSGirwrPMcEK8PCvmyWlkIbkwrd9v8uaDqbfmywy1I0D
oIZmF9et5XsjARxNWZ8GVcGwiiZS5nO326xLi2AqtHBdTY67UuUscEpn00cc9zmlWudPeJt8MhF+
cCHCKs/iHGRNvDcKWFBO1BsPwGfANYNGONsulTgsnG1R0JxpWk8LzIqkiRGBlZ6BCVAnNVhiEtJJ
eaJ/v1ZI+vAT9d2ldLnGtDqosx8L5xs7tnjdsJCv6mKREGAjRefK2mNn+UcLXaSx9BuCFWSfU5Kv
wzh8BQuHGhlKMCZ457vnPFiaui2n+j0EeSsh4f3G0SFQdGH3nKeUdD0m2JRkqwAEwD5uFjtQPetR
dIiLQFaCmyUBZQaR4g2wv0i7XI00TwytO+VN3vngG2bfQ+1n2IDWM2BPxsgQmDgOUDei8QenkEmL
9XvyOA71LTEBelQExQsvejDK6UFPy0/yODdFgTuK6+fHMGhhEHcUHq7RrYfWPKRLTVWRMkWYUFhQ
2NEsosdCR6xhhyRDvpRho5WleyLT+tvUX3tVwBSCjthErrumGek9OEP5TlR1vMncGoJb/6R0NdgK
YII+7JdjlMZvWKaVogHu5EpZYk/SRhM3m6LuA6cU3jFq0CYk7I00MSq7Xv+wRajt4uE5Rr71BcdZ
scIfelLQp5A4tJ+HEjWSoZ48j6i2zEsTP+lL8qzrgiC7JNG4PF/S6ieBfACMKYG3mhVF8M/K3Cfo
new1dXACL2rAnmQq8MeI7OpW+iSajLaWlgHfb6JdGy4faByzi2PKTMLGPRbDBAbDGsabgfAsKapX
BXfz0SFRj1lHz27HrMtznlQ7azDV/ZwlO1pPLwpv4WjR+lhV4cAYMHSnzWLC5CidNNy1Oqw3kzqS
GU6JIUsfroCcVVycK6Ewlq/6LsJY42BIY7yJIL1molg4FIQltTstsGLT0B3gH5InCpoZJ0gyrFLm
ssdwuKFjgsXjsTdAaoD5yn4edGIsMzy9So7ERV2nfaHAa0F8kUzC3Be2qE4CiiFj44p9MCY+QwJi
FjqJqKLib05KYkm+kB9upE1z6ugPtS7KLPKFG7/CdbtxR/frpFX5wX3Pyr651mGQYoz1FwvQUkSH
oZ2UZJep5UXVUH8MFnSgNoain85DsbWt1gvQvnrrODO/j7k6+GQ6xhhS2e/3DHApKyCvJq/GhLg0
ET0Z2iWFU1yySW0iiNp5nW8VJW/pfiTV2inHkTaWmIOy6h8sPW/AwdKToc+173u4gyoB6n2Su6T2
kXOWu/ol1xkLZyoIrci2LT8sWZhz9U1qwCoFsqbCp0NdR0c/Xz4Fo2SlTL4pZfXZj5MJ2mEhfb6L
7KCwkWsVS0UEEgBodIcFuHZ4tYoW/4DjjBHXqjdsuaEvJJ5zjkegSLkBP6UWyDmthpk0fb8TOid3
XSHY5tJphnhlp3nXlOUSpF2SrUN9/Jkk5XxjBUQIQzT5qqknAk0y/OBw0zO/WQoACVRzRHNox4La
PbJrkksHNmCGqr+YShFuC3wtQOt6+I+L4u3mITzWfTquIy+NH7vJ+Bla57K6tClzHAL7DNkJTh+W
UvPOMeCgAizDWmsKTm15FsESHMkw0q5O1FDEeQMh144T2MaMLFP1snMtb0agZyatOYgPh87xzECp
m1PrVdn5143O2tgZ3mdYx3gGGUJsVJKIsFdq9FIDp45PpUCmYiWp7zAOdBgB0hzEu2uNWX9sEc4f
KSinte4yvyiisCFrRoAvKlip5G5SD6wm2oNDwcSaFOgRFOFCkx83wiE9axbKtkmI3gqBGkzizdRS
za8MXJMjaQDrl3YQ9jZHhEVrK/T72I23mL1hq+qs1gpBR7SIxp2p9m+zWOK9Ew78rsJXQg8An6fp
G57d4A8mbbLXI99tYU+pTocjUaJ+RZxsAQ23P8Zi+KGrE3EabHaESvhPg4GbfeL8Ueq4Fm0DQuts
0wt1AVco1QmVczCwg33Q8Nan1DLYxzki9d5AXdMsXxM9AgeUiNelS88xNPJjNBZpwCxH4XDD6FH0
5S6i67VFedXMT23IKpvHnbVh3PyNZiPhZzHo71zHfz0tOtMcD59eFniNHohOZ43qOTM9fqfB8ngl
QGs1x1e2qeO26qFi4oZK/SLTnG2bPtPyxnzkbXthXL3F9VDWOjktdSL1nGq8jBFpfCoii81YSKug
m0N5JsLBUfrpIW6PHWTjElLvNWMHGOVKc2uM6gfp4xx05pCdp6z9mgEsDEirIDesH7YWXbMN+2QS
4EqEcYCcMfZm2jk2qUJgg/pjOWZHh2H6JmfRhl5oLtuxGQ5DjDF6plPvW6ifry04/9YYvmhLhH4u
hW9QSUvMUCXaZv6GpaP4MjBAWqeZMH0M5sIvaXltS/hcA7l3YG/7ZT9E2c9Riyrf0GzCjr2MAU9u
vOe5pwcmQQhrg14XkJQl3HQOVAgGanv6MvPe6pvs2DaOP3TERCnFsqCKmt4VyzOOdZd6p8nzom2O
phI1ls6wbfKwR6L7u9AKUE9ZXvsa2SAPtUkNG846ZP1ycgn9LtOHm5pMmKgZr+4iKyU+YNFAhln2
pO9wbjXkMX8ZGqN4rAgByQHuPKBREI9o47OtSxDhWuu/NX1YPREw05+nOPnG6VY/dW7Ptl5G4nnh
pz6kxdeE9IajWimTr8qHKOMIfrH17GAM5bSPc3oMtRNtx2nUPpUkJ6+i2zTetB5qy/lazITvIAKk
SwK+wQAydXXx5GFv6KgJaCVZYZrudL0e1442LleILBFcXrPY54It5MwvCjwl3xKm+t2ahn2eusOt
suPowsz00k1whpO839GC0pCj5Z+d1Q2+0TfR1izUz6y7poj4TzVEgDRvz0BCGf/lSCtlOHda9KZv
9Ya+SZNpr2ptz9mlYt9Qesi5DLNGFDBBgaiH2RbbzrlW8Y4PI0MSihcRhQlAdJulnW3KPcFS1X9A
hthY82Cgwos0KJAhBW7YfdeN8mKDgr9YGu3CEEbF3mqX/ZiK7ZRgVsrmZUvChP0wpFZgzgYgmrnZ
Dd34xTKt7jKnjcoVRBu2VTnroPe4usL926PdiwPCgb1TXrOHHcXXRuYf6DQvUVV6u6LS351ONfZe
asC0pI1gTMbGHgkZvkfQ5sybViC2KeJd81RM0QfWOhqiDrb4jAyhTS5GSbOx912cCHg6XY/E3+5J
lTS54IZzTj9hMncSmDoAOWSOkl4HVl0t0axbklgWUKcC13eVmoT60BEhE9lEaDJv7MQ0fHVs+93S
5CSoxexu4lxf526OrIqVYmzsrUGram2VarVvMgv+Zji/xLVmHQ0cC6tCR8ocT4W3FS5s56lNqkct
LzatTUu5RN0SVHYB3DL0EigSBesW7fGVXrfzGgrbpKntnhVpQvphDzQ+hviLCxBcRVbdWt6HZobD
fpC4+NawVt2csOkbSdzVqbL9CrznlqBnoPy4iDe62Z+1TJm3RV8DFaBcPi6Us8hdQ4YEVvJdp8W6
N13ve0QK4bmxNlqcxg/RhFkEmgr7JFst2Fw4dFQqqjsqWogJiLWBv4rTOB8QTlP4pfdEK6sBiZgE
iDBRnBMXEGYN7s/Wmbej8LL1mEEFrJ1LU5P9qanTs9r6ZCrC8ZiYyjjNLZ3rcKsY04+ZveJJlBSe
NNdObhrCDEKOQ/oTCQCN+RqWVrgBqqV8t0eyVYT9qqU/qhk8o2dN88l0BzIfBAm5SJi5qGfxORY4
YDRTPIOaaM9hl2lfhvGpyoAehsgSzjGhfSCoWElo5QcZgpNbEfe0hwj5PQ/5xXKp5SIX1bRbYKMm
5LC7hexgPue8cS5KMtPBthCv2gaqUVcZDpIdSPs3hKMD9v9kyZvWjLpt4yykH/atd/FU6C3ZqZjV
HYklAGuX5QnkRHpiRDF/aczFVxaFWqNPGT9Z5te6Xdzb/Ya23S7N9I+qNBjeqbmDCNVJfPbumIGi
+WkJ0+nM9WD4Yg7qAejG95E2MV3rgQlNjCoNZE97XnqATGJSQDF4ZLyahoD7nGm+4vQjreGeGfsC
A7TM0T671UiYhD2TWEUS+YO+rIla8NAubkxhzBvHVgXooCI9GXG76TJ3OQoaxZtEVw3CBOh5qsrA
OMdi3FxbcaCBabhl6EZIa1jV6eSe8I5OBy9CvJ1U40dSj3C8p0XmS4npYFGwEqIEPiKusdUWkbbu
Y9jMmktbUTtmeVQ9CksyYn0D09JpzvF/GCLeNlZFzH1isX+HHeF3ShgRJSwesthIdjEDBjqgs28b
1VeG76wipki2E8iDtZ1089Uo585nPkKUVB72G9GnjR/PDIM06x0tqrK34soNJi05oDdojvcbpRk9
v5r4YAAsFbdihiGD8OZp4Iw/pAOxsFmvDoc5cb+JMPoAyO8+5IaBVJKwVsRUJWFQxsiWUVSbJSuK
9Twa/bpsdCbHtR3tiy6a/Kaoo8BZgKVYFXjI0KZzN8+gqZVYzvhJowAu06VEzXQju8M6cb8u7XIG
nYLs3Rib4+QkFUMR8RVjbMch4SWbWNHeZ1Nl/zvn46GjJg5SzSVszS5uYMSaC3lk0zUMyyPpU/p6
LoCeC1ahQIwZGRE26Eetjl/nViE+p8uJCVMQ8IUu2U1OSh5HRUfiakVvnv5ZO4Px6pUjuj47/1Yq
+EMnc0q/0Vev/JBDbDTtPYU1lLwSw98YE9bUGUazjYvxqdBS2J5sKawiCXq7syF5ht4eCwzdgSDr
hmSHx/5JxHEFdVw3ZOoAe4/OtbcE0/d7ouCQrnhqfemPauF8uL2OeLMOCbm15ifTLsx93xHeq7aI
FXREyIUQfKNdR93hohPoEbwhtenIZlBs2M7R8tM2UeGWDMepHgmh0EnMDEoyw5hPIHzHDNJFZbW9
Zz0ttYNknaoo6zJEOYjw6GstBKULIieMBjBylmhvNXmdms5OX2Hs11VekFc6CHGv3FXmXCI0IKem
Qmca5OECi64iq6pC9J5Va8i+TD+rALSr+TmSRmfZQFPVlRUmxoOiaTAea2VXqvkmkzmW+kT/xw77
c1Mo36ZiAiRPL6Too94Xywy1ajG1fanM12VwvHOlZM1JKzt3jZqqYKDJELXWtK0w9GTD9V6eusLP
JvC7xvQ1LeGvps6h7grWe2L7GruuudQ7EQm4abUz2E6Rt7cpRzHtOgMYsB3qSC5pybCXQF9XjX5X
Ms0tyhRQjAwZ7hU6tfT4KVLR81QQzFEBXfJmmQ+VmoFznZ1jZG01rUU7rrRi7QiaX7rldTvFS4Dv
lkQ3hJBLmIbk3aG0up/0w0mxNep2hVF63IwM2fKsfGNMZgdzBBoP3CZnfgbGVo+NVWKrR4B6YjUZ
ffilprk0T8xre9wLR4UcDsq87gspzVAGsgg5RK+Yjx1hWrqZE5XDvK8rZm1dx5W162Vdr9BYG7rE
2M3Ye30lwbVg0QrHc5vSRq/ZORbOa6x4Ep9ZiaBW42ldVwtI0HCCwEsRzpc14WtoqE3U2rgOQjtg
vwOuC8uRvSwi8QZ7DfHTi+nHcWucAMEv+2IsHjynK09CQAJv2qa5OA57TrubTizCy2oKM++aJ/RB
EnprSQqFkbTYJ3ZQDQergVgmbveGq6drEy8/w89oE3WNFyxqgZxiWrl1SYAsRLtL7yxPGpMy2ZFy
DpqeF2uzJ6BLd/ngxmqm/LeVkJan9lRnS3dghTuYs51huhnf+lHXSNQtFb81aO/FGzMEFK3XbN+i
UnuP847UeVP8bCnag6kSoa+UHzBQ4hMSO3frWOnP0ZKtLp0wvxTLveWO5VrHRbg13fBd18U1TO99
WxrZs86crI0x//Yc1eTT2sRnx5Y/eRKxVOatH3WVAkk+ZSOLtdBfImGyzhYfzHkpssi+24ZLynUb
3GrgKimNhWo6G913ehh+ykbk1Rn3xAc4h0zrNF8j5cNv3JqpKMFYRFGpB28x3hqHpJZEjbPDVNmg
7EptoydDv69F2lOgs5Swj7yJ8FNzmvKmmpAIUyAxG1GlaQBjmKwNj8RAk3XDo9qoPGwjkSEvrIUH
enr81pEOdiRJ4gYc04+aujrlOAv81C6ZEC7Uw26LDGu0ZNgo+4EkpxlEltmPUKNFY2Yd3/Jo7UoH
krltTfkqGzyDhBjlPcdIrOJp3dJy5HowzO5xMvjz4GXb+EeInCtCE3g/I8erN8c7+KCFNNgS71WH
RuAwbMlgHkaFS77RrJV7V7HzAGAnpnXzmzor7rGeOpKIkjHZO+alpMliKKw4inKLNAumBMkQvqK3
nMh582o4Ibll6B6CalHJRmH8NJk2A32jhigUV6z7ZucB3+EmH62fFb01en8J2OC+SwgkFQ+hW5lE
wxjv7CnVH3lj3qxQjS/xXLtbDSy6M4wp19dB29ASGrbwfjife5MvuA1zak17R78leU298rKM/bTK
aYKllRyPddFTh5yVDVOeHnRR7OuszQ+RGjV7UlRvhnCmQK9ZtJaMFDX+tHUWg/zM0Xn8IHyw6Rv3
NczBAcajkQVTBlaw8Mg2nmfjGVLgrujbNx0O/hNwoy5gXIbCYzDqS9E3T2yq5j0ZT0gJRP4i2CPN
cWfsB4+ACozgm9DJKNOquGVF+j/cndmSo1i6pV+lLe/Jw7gBs1N1ISEJTT67R4TfYB4TM2zm4enP
BxF5PDIsT1t3X3ZZFYUQkhMSgr3/f61vEYjaQwkm3AyDfRWscProVKvcRbsxYG5YWRjMm5SpABHv
MFdJowRocEEyt1+E7LuCQOn7Bi7fVhmlup8m99VGuLZVBYBJc8R7gHWrI1ym9Su9NM4jUZsbl7lY
m1B+S8EiUGgYoCOT0qLOpXp1Z437oA3OEXgUHHaCcyiN2UQMpYemdJnq4C/nOw4ebrIgE/vE7UiV
qPiVN1KnQhMVwTVXR18dTfeUMZY+9hkucyEb9E46BE9ipv0x3HMczMuV5GEq7QK9zRTduFgGowT/
hB5q2SGnT0kLamyOszSZKivXpASqbKlm4hnaLI9t0Q57B4uXR9bCBjtIT0lTfMz4rdzlGlkrehMd
CxRUtzl8yHyq+2Mn0ubGDUPQB0Q7XQd+l5ExaicLYDu5rQEgBLRwUXoTtWa3bTIrvqQBePipb/UD
gUJcrQpSzdcLv7MwvW1FArBrSdvi3nETTwwV1UrelWFya+gUfWez9zIl6c98mTanUMuFXErVl2l3
pSpfbeuqFo+BoDkR1fpjWTBGCQbER31KZ6iPtc9FIou72G52fVmZnxwKLVusQBwS/o5dUeXGi9r7
bf+tla35VEGAvXOSliga9FPMh/VtSjL7i5VF30oh+m8l0QDCmlwSKNDDWgpT4XieLr0ijGOjj+nV
0c3D7I7yE7fBAg2insAGL4n/M2qq491k3wCmD/dBCLNvJB8x1KrsqNBKD2L9qSGhLMpnTiKV2flU
GgQU9DgEUXIaN23N/SNIWuu2l3O/jQARlJTybqtlMal5hlu2Hu/Mkbh2ldTO5xnVOIlHL/jk3GWO
C1ZjyO4maYx+M8rvuUyrrZPYlWDSj6DInMa7wdXCm1pVc9oND5ASzTOlG/tsUef0HMwMlO8jyMRq
Ee2UsLM9ptbWsWrqGBMA3raZOK+5RkubMKhFB0cSkNkyqdMHBR9vmL5qlnaLO1k5YNuM9nqNyI3L
/autzRYj8rI9xuUQElpZpyCJU4GDKmp8E6/TY5rP3yXnd+z0xZPpdoZfMY/epPyWIY+pt8PI5Sex
UzSr84D/MSbVC4w5whbT6WitzsE5J9Qziuf4gqExvdG1S1jT3C5bI0dA4t63WVjeDqKsTyl4fA/H
UHN2RKBee7NobvQmO6pV+WhYCuVnnDlHp64Z0LTWVrcZcWluaDyPk/tAsb899Q6pJFgENlMZBo9o
hF/MwRmA5FfpuQKQfK83/OBL0NYeOGoqZFTzrm5SUvzTMeiOkZ5f6NEyx5K9n7sa1FNyr+7LcTUF
W17VZeKyUoA7VSXsFAB105X6LlvuIkpG6VaEMco7tE0DDSwrA86coSd9CJVSvXcjEucPmK2yLynl
qa0Y1eau6e/KNssuGeYCJp6p9hFhIgZurUZgTpvhA/PFfrgG0nQ+GUlb0v3hpqhR/mF0aNNdIgaH
mmX3VowJ0kUhzVOuNa/MCNSzXnNPcGNjp2IHt4epPLfoyflWuDilWR/dDaPxVDqM9UwtokKyLBwa
VCA3uvuE+/cdNoh7zSDKAkbIyUwaVESJFp97smS3bYXfqCF2ginrwFnLImyZbyvzMPgQHg99n2rH
yrWShwBhnFDhvHJd3OZGP58FBQx/EuFASQbMo4ItULpG+FLHlF3DvIHmWZUFDkbox3hdi9csYCAC
rCO+z4tOPzR0R1/obSPTu6eyJ8z0Vs8R3OUtGQC2fMm7ZfYMXaDufQXb0NUM1eeAhub30qi4BdrW
neio9PUNSIIscIwbukL36cBgyGmDiQCiKPDKLr8p5z5m/MQUvUylelWp9cNC7x6Ji6n5XIv4Q1RR
3qkc/GLDVO9NbTKY0Wpbi0EoeeTySrpkTaR4CnGncrkIJ1ZwV+fizQkJMopE/6gr4W0dIbjt0mI8
BKJh0hbwZ2ozu7cmxznTpydvPRkS6iRZ4BcZ4J/enPr7AXfJgO/go6gpfKZpfK/hNqRRoosNv0lc
HsER998eCqT4SmpDKoJdWlKbWheJpdkAU031Co3JCz2FftDHzKzqs8g44bW0UD+2dd8hUoucszEg
7+uayD5kSp9fZQx0XFpW9xxxclPsTV8QUyUHyodMqebQPsom1AglduXniRbRFGvqJYLnCnXHtU66
MXdM5AT6zoZWvZEbXxykQs8NJRxGAxYBObZTo6kYxodpEvCS2+DbSDnoIQ5IXoW2W2/dtV5VoDEt
JNjptXwlanjpzvTdtpVx9AwDZSdQGW0L4a47VO3iOogTg7Q1uOax3hunZol4qTSClteHQnK/gxY3
7WvQlr5aIgvPipEg+mHCLJCHr1NnxM+ZfHClW770ehA+DMaA5iJJ7oGlK7eADw4yCp6o6kyXhjxr
5HmufZ8WQfSirb2IbpSnnsQkF9/nU5TNl9a1bMop6fSUknKoYDI71xkiDKY5xnmwsUSFbl19nANa
WJgL5BLAB9m0pubgomYDLNC5+7RjCm0hwi4Wefls1eOBMD8Hf0kGWnfCB1kYdHInpOa7HrDgnu4u
ikqrKW/0Mv9OqcE5VLqKgkEfjCMjcn4SS47kmNPgDyaFywwj3a3ajvO+c5nLMraeroIB/1aWQ8/4
TtF8VzPb235myivTUH+Z6D20ndM9cGDfp7p2vRl5yK5Lo8EvkKFtIE8HF2Tf7Y6uJg3WoBa3KYpi
h2SDnsDMPmTAmzfdd75OCoQhweBTTGxykafLrVgz7pjpmndMKzssP9Y5V6xx145Ah80Pk5WnT1Wo
1E+M38KNqmTRwZKMj4aCOfYwtyCpRwplLZFCnaF2z0hsmeISAnBPa0e7mYPS61I7uWLhsOhATq8k
5mjXdaH0Gs0ePJDUL9hGm8yvK7c/OPF85rvKTqj1tIfAOsVdl97LJjDOQT5yTdOY1gjbeJq1x9ZV
9A/al6zpCBVww5dI0cNbiCIfRuFKL7NsENzElN52dTPckixxwQFLUjPIm8TczNQN9sXEEHXG+Eqb
uFD3TVU3K9HgrKYzd2VjCZ+TsX7Xmdlb4qK9HBNpfEAnFSGyeySkxiZnWAv3sM/ra9QUt7a5pLm5
CNT6qKfGMyf1WQuVUyP55oGmfBCz1vlmb4NQtPtPzCy0I8Yx40zJLvTHUcv37ohnps7mYueiA6Vw
kppk8Okoa3d6GFReiXcOt1n9ElEV39LsfstMPXqeuzvRRvkO4/+wm5vuWy/bh0lqjjea5XCFVHHq
S8MCHhc+h26lQnFtob5Pyuxxn3AOg272PwyX//E3Q3nz7//k8RdCqes4jNrfHv778K1cKJ7Nfy6v
+u+9/v33h7zo55su8M+/PdgVLTXh++5bPT18a7qsXf/cT0zo/+mTP3GiT5MEJ/r2NY8L0OhtHX9p
//j51PHrv/7QmPPg2/2PX//C30Ck57eieWv+4SU/OaQu4FAHiAwkiwUMpS9ghuFb0/7rD0VT9T/h
GwAzchZ6H1y9P/7XTxKpqUIi5T+gRl1jIe5xDE3ZtdG//jDEn7CPHM2hKy1IVAbh8tfB/bTz//i4
+Tj+wd6vqepisf3h+1/+gZbKHzDUxYi6wO908TtCsApah8bwKM7kBB2NJFMvg9mpF7sdxhO55VvK
7wIDnaST0FX9GetUdTKbkSQy23LkCftDRKmQJI5GxNlx3UYHqTqtazitqtP7w5JKa9/Wlr8+WQSv
cWBKbqbIRbUliGZdwwJWnOquY5Zc+e+b359bt1E9Abvy/nTLBPwgjfRcc2ECie9UmGlNkuiqbJcr
8ac+Jw8nw3VDVfY4W1Z+Apvcbg1RwwrAZZduYA2TjrNKPBPyM2dRSZIN1Uzd5upTEY6jr5kM/SMl
OoMVZlQqxPe+7aqDrfWReanzxnc68OhzbqnYGFk0NMw2k5N90HKVGAxjFCmt0NY5gnlfP0c7KPZK
6ygHbawlMTzEv/P35Om3h6M0XucmZPIxj7d2xmQeuTTyoxlIcyPak9YEJynAiqwtnHWBHIJ0TidH
5msiUQwozNmuhfNfT8hBXxYwpJBirqvAoiXo/AgQOfqIAGYTneu/DmM9lnk5vnVtXXAc7b5Rh3tX
ihKv2vjrYt3WlgSUDmSkF0kV+FVLXyBGmZcsDdwyI4tnK5iH7kzFoN3pYLHdCEJkT+tCNQZPK5Pe
H1uUEm0uw93cZsp+7qPH0Y3HEyEz8WmmcqfV40lgGDiRYDsNESX3IGaqX0m6VrOR7cZ5CV0CVXFw
3IZcBbSwcW7sB9so/ZEYxd49uRWxZwbBTpSeafQaJTcoGhLVJlXnE5nQkJwIKytmVz2ZUmeeg5to
VwSxeRo0i95ApX12kVySjE7hYokmWhd6l6u+6vS0PNmEeMXZO11E0SJDHh0SvHRaF8GSVrSuofDv
j1r2EMzmB3uaFE/wq4rniPJypQnniBggc7s9BmfiTGzOTDfpdm6A4CZhXOmRiducBgZPm7Q0QVur
eIMjJ6l3re5+dykMLMiHDOXXrJ3kj70Zdk0gCJc9zebb2HwKqFs2quH3iYn6Xu3uzS4w95ptqzut
178ojTFxitajR4Yq4rWkHU6V0IYT1fXJk3Czlw6/pO6ICCFaPg4xcecmfSMsf3woVqrJPcbZh9/+
7cWg8SkEdnRogxp/8KCh7FqU4PWyWNfW36a1SszX1cBSKHIXlPYppBg9TalY+Vr30ICVHFEVoZ10
9d3t0OCKqSICx5uK6mkwqcVuJtpymynMq6Me3qDoIssLOvkkkDlzitmCYUb/nCnkeaQMyfYR/GQm
Aaj48GLq5BI37aCeGEDOJyqmjVqJo75EXc12Lzl/+zRb/F/61sFGv5zkkK9GE4HwYmAJpqDeBZ2h
wReIaq/qrcG36frX9EZOpol9Jyu4UrTLQxiCiJPy8A2zfXui3dWe9NqlSzCGn8OJE7TsXfJJWxH7
FHn9FBccmgVi2pS+sQ5tNjKfVQhZWhaxof9cW7c5gwY4RSRf1l+/Q83jRIAAV4MZf8OuZ/QCiwjF
dWCpgnMCi1plaEzMNLPfOTVmhR+HRF/Lr/rWW69B6ybbNdqNqWjoX7M3rRuJcVgWqYOTnfgDcJbE
C8im9PH4eNaMVOHHj+HHqlnZwA5Ez4A354aQlq9uwTw7NbCFp+7dNIVkougzWoXRHUyPNAbQoouj
YglEINJI2etqN51Setax4dy5miS8fP1kF0uCqZ+HmGi5yQqfhX4/58ouLtHWtjkZhGqGt369/q7X
tyJSz9Svkx/XZWdpGAU5knq7jgtf1aSCm2O4V5AnDhFTQ1PKawzWaeFvYcsL4nTLkGDaGmgNKOHE
oVePNgm+SQ3OVAwHEcTdSVFr5BzLGjnLUBOUlkKyS3pwydehuWp9ilQu0+vDQO++EtZOjl4k5XZa
/hTWUy57tvFtSg2NclWenYcI5x/t0Y4fnIXf6TQmyGs36+q6QJ7Pa5YF3qBkFwgum3VYUsgUrbuJ
JrT6G3Qf2zAzy6OBKu48q1l+nrQuP3cDLp9SofeZt4wmBaJZQgy4eIxIT4+MwzeUUrmgtEFEWVrF
9EYWuKpyhQ05i/Zmmj8UTedVrVHuKse5LwZG93OmI7dvWz6CpjzakA5cfbkXrNsmIXXSVMntzgeu
8w0QnYOmWke7UNEpVL2rMZ2pokPgytsiG+xjLPC4jZSbMcTN2EggD0wJwgOEuF7STDPhmVa4c6if
ODqWmsDElsde50Tq/Rm/7abC8OKiWxplsBdhqSzIZr6fvFZ/flPrw4iBEAyJEVvFNm/nAQtI9zBO
y5XYvGnjnqzXygQLQR87O7nkOFX8BNZF4Uh81wTCdWZanuJl2AOX8eeiWNYcmSdHC0wo7lwl3azP
Fi6T0WLb5tm3emTSgtRysRJy/UJsntJX2zS19pCUgDFGu3/TI6wW3YLfzPoPcVi+YY+UB6QIKfjV
Dk3apB5GU9s5k/2Y45M5aHRiPaIVT3Egd8E4vGRWpKF06AjXGj5MKQIDqwsuyFX7jcQK4CAOPaX0
P7QIt1JtVR/yXjylwZjiO2yYZkbTZ4qsu0by8+DHuJkBQbT4jw56BNcWFgwF97jeWrH7kmvxpR3m
ieaSsZeT8Z2aChFts3XsAn1Hd7WkaBfPL7UbEjJl9ntjToJlHogfMsaGkr3YLXFgICNyY0LJHRPh
aCV0j7GJ3DSpelHjst8zSXm1y7bCEuPuDMZPux6p/SYuCJm3SU+jZlgsI0Y/o+q0z2x0kSXy5LIp
l/vAmyxhNyiyskiRQMHQVjvNH9NWv6sigcppwlNFjzaXt0E8YMNtl7uPy61l7gVlvBEvKcTYPcNV
LCdp38B9JM9uNBEt6mi1ZEwQ8ziPYEq4J9H7+i7MnGTUTKH5ZIh9n9HPrxNQbLOYNgswZzOKr1rP
/8du+6Qt5t2268NDSC+4LQgPSGYGGUwZxS6fY+rqLU7phh+dRkKLPKIDyyFKM3GN1fx1bIyP0zRo
932UR1tJM3104FUytz9P42tllWQNWPXRneKBa1pToqW3byn4FkdwhHy8bvDmlFQxW2zetk1QNVk2
mWfcibxLHlL49zT7M7mnKkgLe0J9Yqntbgl5Ake9kSPc50WeFzBw2CuWJUl8D5/1Co0AJwHN7gI3
deskR+6q+8LsdUjFglrrSDjSbMfYJ4pPfalQdUExySEgBq9Ji7atzMuxFnqm0r/i+jb3bqS+DLT7
+Y0+DHBKfLN0PqVEBTOJMW+KyMVVfBU6ZTnTSPETjkyPO1F5RYfXQ07aRjXQAWuzi3JmIKqUI+2f
uvA+FfE5Em255UpnEesEtpjywrPpGFvaDKo/M5XFA1HeobpItyWhjBtzYPcRq7dnEXpu8z8UhS0i
150lkW3Oif0MCEVix0ourZUxJG0kFAUl2RqDMft40O6nMEo8e7FW1zpiAcv9SkQOF0KTYqaJjucg
eqKQFBUIZzn4YyBw4kJasbqOGOic7BcFal1r05+S3QgJ0E3JB7UO2VQifQzsyYvC4C4Eb5EgYx7y
/rHMra+KgpZS4x+uNs7eyJJd6JYfwrH4HEZ0W2eydbfVrMBs54shfCf6DBWALl/ffdJUM/usteKt
ryBrMV3eO1r3EUchcyhkA1sS15YOoO1pLlxmmR+1koH2GuIpK8GcaVqmaz1qMayguM745GQQIFr/
K/RzXVt3et9WrK8sl6HlPz39/7gtj+urq8h4nCJ0UoyOwmVWYyx3XA06E7Pl5fG6AG/xc219SOv4
r6cp2ou9jomkDgoaNDODvXWtFWhcaUsTsieuSs6cYd28LvJlr/dd37eta0I0jN7+x6ff3yYpSTZd
H06PQNbyH+vrm6uKFR6nCA36clTvO/7yB97fp8f5znDRFFjf11evT0HohmCStWRn9iBuZfUhWe5x
8erqDJrYS2s07tk62143rov3fd63lYQmpMi+GP//0z7ojOF4K+0nYiHLX3b7bd90nTD89v7Rckjv
24pOIiP5sec/HlnnGgQXO+Sm/fJ2maO2+3RI7iUl3XlXDvadhshmX2gMtPuG8sf7QiwDrvVhNcFu
J1sOlc861urlUkZ5f/7H439+zvzvd1n3x3KZb6nJMpc1vYAxOUcn1E3cqxS716lwViTpcLuuziai
4nZEHoKwiLEhRdjTuva+iJcs3veHakWrmoup/75pXSvg0GwF+WxbKtG/vmB9/T9t4xeDDeb97d/3
gZB2L2U571XF0E5R3rOoi28KNJ1dJ5Wf+Rz/v1Yedc1SIcP9z5XHa9w0y3+ljH8tP/583V8xSM6f
XF0hhcOo1ITtLpFGP8uPrvYnaQ+UFnXiPH7WHQ1rqTsatg0LEKMO16D3uqP6pwawDua7ThmT67Lz
f1N31HXtN86r6VoradoxGNq50P9/w+DFZI9bwDLTY9aTj+oO7Wtnihs3R3QEbS44OUhfXaWfDzn4
HR8P1DEcp5QOYIQkR8e5ZCLCIkXsLq0NQBfufOuC7j0KRQKVxGAcat23MQ+IDwjn8pTmgOqHcPje
l3pxYUQM/SUBcBim874Bo7AxcL6H0wGwCrMsBat+8lGdyj3j69Kbx8YBPmBnhyEymeIY33FqM2iz
wrM5MPGy7rpwmneqbF6RCw+bsavs/ZR0hjdTCum+hJHB7cIxH0WBp7aOMSsaUMG8YM72g4qwNO/b
w9hJbFlqDXjYiRVfaKV7m6SA3malKPYJP3cXavoNxnNgQlbDSIW2D2y2mHi2TEUTlIdflFpzT2be
Gk9MPmK/rYJPkZHENxgo4QcFYcxoWqVNPwbThZHvsKt7kjnyxZeQG+gXCmQ7uzpRoFO40iAZMVRJ
gGfaRgeZg6uaaGchFXECiGzxlLXo3PPr5KLPs9L+SsGj9mno4paJhztA+I+OQBajJ2n66AB36ssj
IK7+G1297dwEn5Y6MzKYedwqGiEYzNXQaw5eFceYuOAZLJLT3EuF/lIEYCMARz1pyKkOLsaqnhi/
TaVMVAyCnumd1Z8dpn13s80XKo0IB+mYEuJckYo9K9nF1SiY1Lyx4cDOisv6zYjK7br31EakZM7u
eYwf8gDrUmBWJ4UL0EblDZMcqbuD28sbAmTxE8IG/BmL67JOT6ieaySt/CNBqZ+mTABpdOA7DW38
pSdw89wuCzUafi6aKE5/ebg+u+637vJPD9cncG8yZ7PMy/pIWXyu2JthISZdR9rh3//G+n5yfWZd
nXPTJQ0TRNLfD8MkYrXEKvyhMhpGV39/k/U9iUufwOxXhve/P7z1tesrzKUW4ajAFtdXvD+xPgyp
05Q/nvnl+H7sqcwvloAsBtoLeOP7jr+svh/E3MidElhyO+KmYuJW0gRfFo2mU42anXYrlsnJEKYw
iYBsev2UtifLJcbPCMenghJh2qe/LJTJTC/0DdimAKen/lF77rJtHMgwMAL8q8On9TXr1s6ZwQA6
OvCK0DxZQ/OhJgVtV+mAXXBaVw2W3EsEvCgey2IXuZxKmporl6AdlMu6ZkQ5AKVApbxNdQ9Lznga
3GGGQ6kPuxb/ECnFOTYkH0uycSGWzrgoy4JgZP1C8nOoG+Bw4T5atmoc1uf1Vhe+3fSXwFamc6FY
fNQoMve9HMxLGArzsq61WREQmDg9LK5LSrpgkTixZj2xUCMrFKxVPsP3bXbU7YyOYtS47DHVwZca
26mXpYYfD4M4w90U52igcKRFablfJ4XzGBklUXWkKTITL9wEQX6NRKFB2zszcrqse/2YP4pM+/HQ
cCJa/EP6EUB3ycUzexuCKj9QRUqR40+wRmxyNVE5nBud/01q5ecRM18tNPaBWXwh5ILMjSrJ9wUF
uivACdSWrTjU1ZDTxKUPPpW5vlM7tNrGXI4XID/jZUoiB6J+CZVxGnEosxgTvdlIghB21rKHXt8N
/Wycc670p8FCkHqHUFN4StAyK+xL6wgN4RhNRXRJlgXTFPQPabRVMXbtMgMsT2NUG8ZSLhK+GtTF
ouYyildhqNllDg4qGQPIwq0aWZsyX0CkzBc1qOdLk+QpcsfgFM1sWrfPQ4i423Sw+y67JctJv659
rswT4eYlfpzjQMgQJQ/KzcYSaAkhD15lKvXbwlR7EqzxCKhOvddi3KJ9X2eXgCbXJQRX5yPKLqz2
sTdrJhMQ0yZi1o5TjjO6bIX0LDeFNSaHhYEZWnTbrJf1xKoNZdyLCCtQ7QQZAfJlfp2bvkEZj3hn
fWjiad9PJiatXp3yK3ya0hvsstsoNdHfTYBBIQnvgfzc1TR8F/QbSqEUFX8a0nA3EpkRhz01W8iJ
TDHLELe6lR9Kw8g+xEqR+UaQ3Or0THx9KaONVkL1LCIU5DQuw31z2TgFyYAGe+iJ75TqjkokWdTJ
ss+wjIrXtR8b3x+vL0zUEsnG+vxvu68PiYSY967R3a5/2tZbHDgx4KHfXvDLW/9YLfLsuQkWp/P7
kax/b/3zwCg4vHrApBMKQkZ+OYhf9q+LRtvqYRHSpl3aecpSy18XDvXlH2vrw3Rp+f22bX2i68nE
M82IUuNBV1AAk6Is9kVo3xgdwIMJ8EQZkEw5ic9VEX5ugxBnd159FlBVqJX3145OkEf3YVGPfwQz
vRv5XI+k7PEDouq7ZSCo47k2D6au9X4dpASiU5hIgcRuFQKolyYdOvssm465BLPq1kcBuS9uZs+c
6QTpEVIMy5YPvSj8qJgeKOnj0Bl6/s1KdKvIndalhOBaUC4kUIQNvrSNEgpq1GGOAt0pKSFpRGLn
mYVLIGj9DMuGTZtP004ueDsGaU51hPPkwb+lh0Lje1MKC+t7BeIx1D8ORUIkRJTY+9ze5XWuXm29
cgkFbp40c4MG6QMelhHYjGh9URqTN5hLJXl2bpISghu6nG2UK6+5hK3dxTRhSdHzqyjV6ddgISib
OfYcOuWXjlAYCk3cPVFs0wLVer72o0LgBjlqjXssWVKFmwH9lwHZDfj/1cGKd0GFBTs2QsgIUebp
iDK3RpjoDCSNY2TBqyF9cNxpVYMyFojMxmnacVO5Y4UkYviQaYzAAuIkkQfb9wrfQx03iU/vmjSh
FDJlYuE5hXfBhzBkbxL0YwqPDFg3bBLja0yNECLFo4CV7IWmvE6KoR70vPmIwI/M9YCmUUyWTTq5
7ilAgXWUQBy8WCFYgm7Zk8T5tR1nCoDtLF7DuQ/PkVo3+4HTk7GYuCP1JL8Uaf1avNhIRb05kwf0
eQ1t+e5jI4LUIyPn82Cr9U4fyWNH5HGQAgAPfEEIOcUA+Im4nHDEyIdolX+9fNXVJPLcq+0Md9KW
AT05NzuStredh9Tvh1Rus8Qyt077YZ6Db1Hn+nbZVIAzEdPHnThiHvH5xIxrjTBgowKJ7bNry+nY
kvbtDYPLpCGDsleGJXlAaMtKtX6Omn3k4lpoy++2WdNkCzr1PEXsXryVtJS9Ri2pp6PBmvL24ibi
okqaxoUKxbbmEzTESK2Mepgb915v1Cj84v5o6mKmR2y8jvM03YtF/xWl9TUeOJeQ/Po2WCSK0pyg
jlRvYQQ95t3JRk2+IcWT4TOiNiRiLt+UuVyT3Wc3gmJYmaOFGyjYOIGRHcAtAwNnR9XCLxIlueIV
XHTILRovKd10yqoIk3CxJAAHQVk8a5X9YiYwEdQg9PuarjL2Ij/qRHwiD3ZrFfY1nIrKo6te6222
K7Xy1p44Rqv3mwIooYaWf5+HSed3CAG1dNcZAaPszISwpPp9ggnctdpnYcRvo6DZMWZp6JHCZUBy
v6kMU2xgtci9FROxUDgR+jABQg0NpL1TFfeZsvdLkjaAlWTm7sK6QjuCkJP6tTsjgmQUdrAK8EwB
rtJ9A1binKS3QksF3eQI+Z9azFtJHsVo9oT/xQk/y/AjHG71ODTjx6EqK8g67Q1ubueCMvGT0xa3
SIRUFOJt5AE+1n0xusrbGNUUtuOW4n6ie2viSiIXY0OVE8DiDtucBPS9FaYvVILxmEd4qxEQKtsl
52XfTWhqDVInXWxGe1XFhxk7IbCSAMsxQ5wM2xcd6OwAQ7xFHN6IUwydpwyRAozqhLNYKtfZ8uKA
y34K8EJrS8Vrh/AhEK5zRpW7k5nN+agIB6MBACJBQM+mCJ07hZE8oKN0OyK5pV8lFMf1La4hSqLH
DKRcOAAqQ/lClycZ1AiA1e96YAd+DAjLQ19N1xR76B6n762GeJtJOB+trh3gC0MRt2XhKXwbiTWE
6N/l19C6JO1nx6BeZiKj8Yp4fGXGivlqAYEWM9cqJyrxw85l4M8SPIuJdX2bGDjtAezrSd54iil4
VyQOVxqaiNxFf2zdWaVJNTzQTvhU9DUtJdOBqrJc8ZpFuNBWyUeNxMAd/paTw/hpDquU8beJacCE
EBNhVQjID9tZtWPve8X8GnYnZw6Cx2YBt4d3MJoCoB2hs5lC83tECQNpQgysAiPOgAOLKxXdIPeT
UdfHmtTnG1sxX3WlTk6w8pggY+zNqk8okUdA2O13GWMYzfmgN1xXdQ+0LL9HfbiiSuq55MRPtd0y
s8jzOwO/1NLiwUvGHRANGGCGokObmic+8Z3b0nF2dmLdh65yNAAImsi6DxMujtLV4k031VD1GhMw
YaHecBZcDCe/VWPnARPyNVQfALZfVTCUEA4UEE1h3Z4L3PEw5D+Fekazha9BaJTxx9hLsvDFohuG
CXnoD33xIJl5VhhlGW1KUD70MsMUxrymwZmzA8JVC/Fq5t0CeXb9BCbHxo2+gEhDO0r7ZOtW8Tmw
yXZW4fB4yLirFPNxJ+6apt92CiL1OgELbk7oTe7IIzV2TiUeC0dFMMzPT4kiLF5F8zUrQn+IM/xP
o/VFzJH6YCrfnLz3O1IOH0bSVjczsyExWgejwgll9R9pxA20Tu8GPWTkjzqj6Di9FDC7G2IoGSLP
27JFliBRzpToqCYd39gs429DZX4SWO83XESgZ8kAV0jC7kFwzkrqWlmo8yUqtu86WDS5MRae6Lns
SosgrhxCRSm6eFsmQL1i6w00EoCMkcIWaS9PUUHRJnyWOTzdmSDA1ESe3gms6EJqfhkpfqDPt2XJ
9xohog+ZNmxja3xtUfxuCAxM/KaljIAMvGq3Wlh8EbD86gTmteRdFR/ZzGtbKalntQrXxJ7edVLf
9E4SH5sInnGewtSAnDrf9EEd4wwpXwtqNIWaPkxD8apYMvHjFt1RP9WHdgmiGMLwGYvEtF2HXDpR
ahtQWeFBS5id4grOwXy6FbA952RjwDcxmBaDdTXcXj1klVICROj3dHiqvRvGe8jCXD9UxOtlGu/q
Zv5Qokb+L+7Oa7lxdM2yL9TogP+BW4AAjUh5f4NQpjLh7Q//9LPAmqk6p6LidMxt37AkVUqiSJjP
7L22N9q0QNhB/AJj9x2uOg8Tl3EzivwAtgmb5ORGXtu5634GEr+TXXTvFjMj89+W0XfhXCoVxOPc
DJ21JTyxTN4GdNE7szOfqkF9JQPLYNlNC59B/igQ7MbGyTLU6fiZ5+yAXbvjZe5gpJjOjT5P1c2s
W9ASzPbdFdxUS2tjDte/Yp3LZoQS1GuSVAMtQah1Uuo1lpLb2jWZ4ZeMOhTslnZt0n0mTgpG5Gg2
jnNwYiisOP9Ji7Cn/gzYQ64qZPVM2xVOvd4PK5KElq20aJ1lVzerfdM2ycvBUOvPxg5iqBNHZcru
UUpqoKRdjCTd1rILa18z6gAvVTRYsfqI+jo66MKM7ybDAEcO6K3ErIbe5bdeqqMH+5x4kR4jO5fi
0XczVZ6p6zC1/kgomgbUAUEjOisES0J2Ik1p6KVYEi8DSdktZ/8pNZEeKvzpSzbvp0G85ZFLda2X
I1o+ST1tnPFh7ErHsgBcdjNR5lhTIRldVCV+qerW8KwVdwMaqWQn7PJDsZanHlgnd9pWxevdfTAM
t4+29DOYsrn+c2AyswP4mR57Q3+dFgwCWHJ3Wmc4OAvvADJp3qJV3HWHG+R23BSV+NJDHBolLCOh
IBkyrXqj97dnjN+HIQPbEq/ubplt9qb1MnhWnnEctvejnjyqLnEcDpIrSCD9sxqfba0a0d7h2ZDA
gUtd49XfaHbCHdRdjFNqc/PymmAxZlT6JiNYZIRV8FbQ4USWfSskk8Cpye7sUgWMi2s6j6174udu
LPIJtISnQ1F14XUiTDO60xNTD+3eeVtmae3mWr427vSYN+ZrawxUvD0w6UrJHwttaBCALVZQBPh/
Iy/5LBBX+qkgjhtS3b62XQIFYJnN02OaRc6hUZKL6rTiZh0ye+fBJc/Q68A600P0hdVxEPoUGhp9
jN3hsSMr8Rb26W0h5znYrhZNs9DNwS48SKb8STiN+rsbs9SKpjIJGkO/xWo5e2OSG5TSsROg8v9u
EIve0AR5GNXXu6ajSgZs55dwgjC2kl3U3Cg5qwPYTexpLfcVEl7yBtK+Oc0GwuZhWyFW1bdRPA1t
vjCSj5197+SPqd6kwdLhA0PLYO6a+FfZQMlpY9bnZIsMWTPvVFFagdNguo26Ig0mDWaYnKsyrKv0
MJfcFG2sPEwTGWH1B4c5eUDXY/s5NbFZwm5ubbcPhrk+RMRqsAM0wEXA/8P1P1K63MXCBFSFz5kj
2TqiynnWs/G+c6TjYxsBfe4qzwKwMw6wmmZaHlHuUbsOVEc9RKnysCbLjVMjuBnNqOTWqp/Xwhae
IvFqLAiG6KCBFLbALL3YWTGoiPUIwv93pI7FAeYzS0W0s0Y1wLcUlBvm6p5akPZEXnANBiw3Bi7O
Ib910fYOdf+cweg7yYSmp8x00IVjd2TXwJpCVegLBTayfgjbJXvWbAObTts/gkbBATsSNC0Hm1mc
VhIRVIajcKqdjLi9D+I0DrIKRbpQBFdO7BUcUJrRHIQO5SB28eOLFAfVMsHR7pqs9TEf+ugidX/g
btkWJPc4mgUaVE9vmin+SLMD0dAuNzszC0H/f/ZFzfWjGGkxotVLhfha4qbwnWKgDhbTYeiWW5d5
sx/LzER5l3HHKrDtr4LWhqTpZSU7Yraf2X8rwNREAb9E1UOLS3+jlh/xhgePKucVoOHAa1wxrXGV
FjgZzbNa6WjjG9g8Eqy/th6p31geqWrrr+2nwchak69d0baeOcj6sqbKwlv0ni+E0EAQ/9ExpADu
BO1Ia1sIhUD44tApW/GokEHL2ULATzWTD9IuEWMI85e7xq8LwAHEMTMSRUVHqGFMX2SllCFiw9e1
vY2zPr50MJzukVK14UptDoDvtTKYGuAy2c0CDltvtqFVqNw/ZuiGeZk5u3ZVo/04lc9GDL9n7ilL
cda+SbJdkhUW35qv37SCq6WrQcXSqCH6IOEdY8YN+jK9R9sSWD3oxHyGdTK49oPZZr/z2bzD7vfc
kekM+YiVh9Y3bM8Lk7BVcoeMLxnNJRZAW2GuSkO6ouf3wW48IxFCT226j8OqnzaDf+roF7hu2Z79
X0MlT6+avjI0wlxjqq9MRQlzMfvHfjtJmUcSXA65sCqQeZNIeTMJL/+xAuHkUDNTT5sW1nRG5IZp
UfjZgDl9SMz9rKwHx9AH1MuQuNyeI5MUMG2viimcMvN1sgmZWywSFUj4/b1OBgAnxeTEJ+Wr/RnF
4x4wytMVfRPP39Y6zPtkASbutO9Qi8Ei1Y2LR91lfhW5v8tBQOEnCB2lOwTeJUMIWMjFZ3lyx2HR
B6S6mh5C7MZLyzjxYVph+1yUe5XFLPkiPwoZnzuneTZGNQ3TCJLL0KCekvkDLpLniWg+T5OSPPdC
vLV6zhKS8Hmv1AKhxvTA6w/NBJgxY21MEPNQsdEqxh3G6giZdYF89rwkCKy0mU5nqu8gQ+DsjTC5
FlOcMD0u3jsSQYKk0VBLaSbMU52pLTMWxW8rF3DdACVWLaNTLJajAc2L7mKXxea3pYjnrhjuCgX5
U53PXwgrcS0vThvYWBazHi0XJ6gSy+KglE+j/AHycbppDeOz7Kugmdm9aumQeIYq1aM9f1NjZk/C
3hJpof6tTn0cwFV5vNw05VMwJhjfcWUejBTXY8wUDH4gQj62or/WcfWEbVq3uqAiB1TK5KW6B46B
oJZIHpz8E0+NK3aDxfvWBTFygOGcANQzvvN4qEKtK777nBV40g5Es1g2S8YBKqlJeekJLp7eDIrQ
w/ub7pReYS6Jk7lb6zLM1/ii2kt3rDGDK9rk7Bsn3nMCkS6J08Et0vSowNpyUhOEb5FyaLTLy9LL
yGdfD06xc4592mYnc8x2YCDYQdVOu08GnnFtrZYH4SY9m8pFZtji1K68MzN5XiqGh53I671gdHwy
RqYv0niro4lwgcpi/2B3tynlK6CaGxMqDyyw6V5JNXHgjGFq0OcP7oCtekLKReRzP+xkqYRtBpbI
NNx+D6b2vi/UD9sCJ6wldTiOtXs27JciRT5XyK09yhwSWNRhx/VpX6rVF53VZVWP+qrADGzd23lp
IsaCymffMAsjhBpql4MLwoD/qACOBDSTtcFiAf2rExVTeXU7Vt/p0qSeNR1hRZCOZ7g+6jVM9675
M7UH8B845ov7aVhUhuQK9WwU90GjCBEolUmIgrWQM8OUQVEeHeMwSZM+VJMIsPNyxxCIubl6T6xI
sq9INeSAIljFLYxLatrPQhCl5PTDvsMPuiMiU/htWqiHAcqwO59tjB7+OMCEMZotRG65sbKCkAD0
vse0mC9Ac6tdYzJ6tNJNi4gSVBkp0ec0MNLqYc11uLa4S8URDsUclt2G6M1xDbQTqvZU/dElbvzI
tfm3SCKGKC6L/izTx7CgUQo67Zg6orgHu3uGIO/lfVydqyHG36Qg1lvz7qAbOO5Rc7DFAQCOnZ2q
IbIZ5BQMqkei0JW4ci/qPGLs5kVb+5wXOIf8OfakCbd98kolQo43B7WuqkDCivS4Skaqi/IZCRlG
0hzf4QYjahyn+1SahW/avRIuar2AnoAEG3Vi2NdOsuJ7jxkjjPGw5y7O+FPOX4IjgYXEoVeTkeND
oncwi9i39bNlTJoXL/XLsO2J/u41+evzf/KjXL/FuSYeXE0p18+vH/31fdevpWyxoailKqcCirY/
PGYl6WSh4uhP//Jj/nC4/OOPBN9fod2W+u6Pf3T9PdwNWUL/9cv/+E6RVTd9PYF2aCZ6yig6jLkT
U/Buf+Jfz++Pn1P1Gipe1Q3/5cd23XBDz5Tu//6Tr5//8Q+vf4l0rK8EmmVw/dEJoydsdH/+lr9+
VXdVAG7+uqSsEgi70eJf/+/1f1x/lGppRMkShpV2yks0WgwbXGaVadZ8Fnqn7BLVrneIazqGd2Pi
AY6hcxm5Y866TieJCbvXNW1XjjTF1MwPt7ZhqzsHPOAR6tSeyGnwwD2TMIiXLwVXuKzXd6YW/6Tl
x+5SYxTgFjsFmb1wmS8JKXBZ3+s9KSzk2CLvp5qvqhcXEuBioGcBwFCMP0b8OghMSjzBQ36rqtvK
ZCHrYFFEBS3vrBGzPrbZz22F0UFxp1aAXWCsX7kkNWdorTMe272LlsSjxBBWqFTKrVESmlisJGsb
WTyRwdgTd8T9ZCqje9XgggrnBMGSBSooQqDrrA2RCGifV/fOjrlEEsXpr7V102YuQST4f1MDAxIu
zoFdvFcVyWVOga7YNurspsQW05c/1o6Xt2bFRbZfEKsz5F9DvhAX2AFmYF0jOGg9o5iP3NhgP5Di
1GMSSOzly2CWt0zKOzodxY/1+Yw0xzeY2XqjoxJYkHb7JgcTlSRGaMnlA1kOnUMfRo4kAoqMNKg+
EXGzHStzE8ZEYX/Xk7GRg5dvKO49DSKQWKJ6MF/H3AO1ocejtL4nsf5ck4TCrj5nCDg2+a5+A/iI
WmuFUgHJS1cJR1BS6wBhPApIJXM9p2OBnsF2QXeEM19t+Hn5Da5BbdctTAZMAyb90HM1HQvajUFo
2rGfTBA5yvDeTqRSCjN/niLqCpt0RZY9H3hYkN2X+NDU7seyi4fix8JNLVCQeIR9pXhaak9nAgN2
qWk9tYw42xlWmC7YypdrdctlLHBhwLGj2chgJZ4cu8U6s0YPWNzhd49rHczSfp0A5xPGa/sVrKCw
X0L+L2smt8MsMNR3/eq+yrU5WXn/Vc4kny5sLc1k+FDnwQ5ADptoeYQIr5onuxH/U5avvgn2/sVI
zB7X1i3DIKqbxB/EKH/L0k0icylSQLbHBUuSV46KexI5m4VUK+4LFXUHoRfPVtMagVJWZHP0SRQ6
MVNhGOYAGoyjhEnODkXzhzgebrRScR/MefHmRJR3OQdCLeQTl4LY+xfZ5D96oP/hidsqh4PhWIbN
3J////PrkX5B4gD/rzWtOnthRntkEZwfFdtCrsE4DzcNmzNYNYwGM8wKaZHc4S1JT4uBz/J/eA7/
8OIx/7ANbZNCOlR5//4c0jbN7DkhmgmxxnLXFPox17LkSOWnEbAuAEkWkxNGdAdKS8kwqCf7bk2q
5uM/Pw8D7eff30SkoqZrksyLu/zvodQ5wmuzy0V8HJpoCROn2xidrOdVLoKTzN7HFcYbnNpn5M7t
BS/VfEgZtoyNeWwiqVxGt2/PFPReV2GUiBHMcL/CQp1oIB9NGC9s9gztEon4JiJOwOkneWkU0EYN
eX27TmEnXRVRjaFN+7KdEQ9wjf3SrcX5+pBuH5GG+/6f/+x/OHYFTnsTM6vmqI4Q29vzL4fAoPZO
0o9JfIQHUGIbbeogcyFRarEIGwsSmbl257Gd6C3H9WDpzZEUMPb7xUrZPp8rMiEPpTqZB80qRzgf
RHCOceJ6HSki+2JN9MOgT09DVBvh9Zn/L1Y1a7y2/1nVXA/d3yXN2zf9P0mz+98qTnVT6PZ2wflL
z2z9txBIlm3Onj8FzYAUbE3TOLsFjTciTBgLf4EUaGNhr/APVAdxlPn/J2jW1X8/dVSXwwZGv2Vx
7RMG29x/P4Y6zc7aoY2Tk94PWL5iRjpVj1EUnXyR6EQv54W1t/Jof/3s+oBgKehUNTuoS94cR+37
apK/Pjj1IlfunphIVJp0EDHrLX6qHccWc6q+sA+ovz57NUqYhFTAYtnjJkb5yyYjO+aKdlExUaUj
c/ZlG+t3SA359uzMIGEXz/putAftjrTZFPNn3J6hoHlVRwxQRW8WLBr3I2dYn8ZFYzO+rjdYh5hS
5qDCIkVlekkIGAKVHYrgFvCDRlyqu8m/oMbd5XlgT+K0LVbecGpW7QK11S3OuJ+OURX9kA1hU3Ed
nVeXJivdQEpM5Oy1RQrDut7XnaXaof62vat5WLcwpkdRQ8ixAmesj13jkBzHTiOBqUVmtYEedCV1
aeZzPyUAA8oD8PAxxqCoR3dznHxpSO68ocsqf27UX4b+7EooZMj19EAqSx5Imy0O9zaFaGI2dLXZ
Ev68zVCb8YUpHtrtyML3qEMuq28aA512Fme/7Uw85mg+jz3Sg3Q086A3BLLn+N5plmOvESql2s0p
zlGUmmhZNH2AZbMG0tlSXRgap4EqyNFFYkBiHek39jJFlwlUlQ9xO4I0Ku6FIogP6Xtmu7lEvMHm
O9WYmo05z1isvB55lD+vG6401eAF0Wmcyvox04b1S+rh3E6/ICZExzJS6fjsfgdNq9jJQmW2XxdP
1uTuGge3bk3wKt5cRiJujAWIay2xRyLqKZgy8mb6bvRSZUJlpBSndX5YnCo5FA2iglyYzwTtdqeo
V47m6MCpa5QjL82NaGsNRLDxa1yJsx2QS+4mjbdXsZT7dORpUvCzXtkTm8qBUzCCFZ20Q3cQTKTz
EQGSKapd3LC/A/66HNmnpEHeaQ8wDNgzZ3ry7CgiINlB+noLdLUtVCqqvlfuVJ0XM8/jIxOEj3mw
mO0DYfGLbWig2VUwgcSdJFg8yj0vVsDdj+SsnSrJCKB4WBIwIXGugmJm7YL4wXphAMGz160TCInS
rw3CS0fm7ArE3I2W/Qhf0+BNa7Hkcp45qPaO7OiXR6CyPobX7yLSys9EkpBp3QwmINaFVYiGBNnU
Vrpy5zleqw+tGrRdlKbmgbwhXAn1Y0wQWFib8uAapG63yrAcdaJHdGPZU4eUocU+ZF+Knetgh28T
Bf+nim3fTQCCkWwNNnW4GVNAoqTL3tb4LAG/JaCZpLKfan/s9gRO3kMlCXXLDm1zAL3LSIdqdttP
6Im679EKNEJnyl9TDBCcGSA/Yim6sW4LUC4D5HzdcI+gPPILnuQ7BFh1YPppaky35fLSS2XdWw2I
FcU5gJKLnwz++SVzMnol50MQHiCnod1pijjXpUlIMgdyWbrjTaNbP1TWcylx9ntb8h6fiW+k4uZj
z4Fqc4zTF+y2hDZjhQqB2z1EGjN7GwteTKmBDqT31Wok/govNLHaDBxK656793o3SvmujMlbZmKD
lGa9BKts62MXEZbKz2Dj/mPz22qqXYTolUEsrTCpKxuxqqt+xcypmOBHJdlGJv1XwED9dwLgAPP+
d5Qv0S0Wdq5NbHKY/GwO+1nYfrOsyU5XUYJHi8nEowO0hJt2HKrWN002JD1yab8QEyqy9GDhAg3N
QiMSyb4z8GWzcmuITxvkD7Nk+127LuB+831osw76BHp7dlZ3QPJIJpiJ7k109Wr53mba2a7i0rZb
UvuYMKmGA7d8LaSLsC1YD8Bc5UEtiStGtH8xYshoY2xwJ0IMnTL7aqupDx3QwTrIP1mAveowiBAN
kQkV1i/LULTkNDNNvNzSWPXrq9hgF5FU8QGszve0IDQh2V5i8DgnU3tPSEx7AIPy3Y7pz6xyMoLP
GBLXSjWGyfImCDQIusVBGUHwWrcQoGBa61eXdpwvHdMFqaE0a5gCeY2e47hNi4l0sun3Mtd1oOXm
BeTHEqY9eOVsJq+sWhWwuF175NYCwPmprWvrW0yvsIree4ExZUpdGLgA25ADQH0s1OlX75JJQRg7
qDEbzqhLD1IZ7o1caXBNTf1MuzONwgWpwkmFcjnTAHeg5XdDpJ00O/b7pmjAH8YuaTbIbtyGV6kf
x5+l9RaXcfykJtWhlpKrSnm7wM3fqxC0mUiqr4Z8gK1aBDZcGNzdQxPMGIs894dGPqLm4naJHRQ0
S2o8AX+G+5kkXJjb/NAzCgyFtomjYsnp12pBXLefyoItySh023fdKQpVmmS4duhhEnt+YQfxnoKu
8O2ULnhC3cfx8Um+uhHUav/R0+ORSRKTlaOBo+uLLJQaES8G8bdNYWN0J02J+Sw59wtkLR/V0Lsh
dNLzbOWbWSYyFEuVQZcZCHkdVgMIOlqouAy0J1JzLpNbBNY0Hh3sSve1NpXHuOJtFS27u2obgmcE
EoCACMD0jifLXLFlj+w48saiZaTYKNptdynZO3GvvbPaBHoCVGWSapKTqgOiRTm4m2O3OSM8IODa
koeWzDkfHJUdilp9ZVjwbqTsoxZZBarBrnCGic1CwfiZLFABOutWkQ0rFD3fV41G8BgKX2R/4igG
5ZHu5H7iMPIteYNeldM4lcpPWJSGOSnPrpoBLRxjdPA9SSEku679yU3TJUhSZzNgrO95w8lr6iic
4jhjmFvJd+46RD3gstjNGEyZB2FW6FQCwfqVwRoMFpTBTnxH8hWA5cFjMlqdlI49jVprp6ovJryU
lQxHe9uBy89oRS7YLSI9dZb2K+2pM6K1OmRKm+0t0ppathEsgx3CC+JyDayyRt9IMpMvsBTeEySF
oNwqXiDQNdvYgPx3XY1uWWisQe86rNjFmp9zpPa7klrBT94VzXjnWS6+dFeu1ZoSv0qrY0nr7s1Y
GHtycFEA1BXdnkoGZWllJ06vbQI9lR4erKOKO8VHQ4MMu2RzPjnG2cRN5jl5yl2wiRW29jkV6aTn
D3WjM+xgUKXagBpLLSxXDdKKa6MzY7UuNRJaR0OjJdNuMzIJbtQ5KnaTZX53jlsfsEzvVouKZbCe
OT51TLwq8FpbzXf4F07KWDp+OQ3akZs3RwYhnK3O6NpxnYrS7MDSjFRqYyWhbmgpYBT9V5yz0Cs1
pGssSHdzR9RYlROtF8+7GH4kbnpzCRtcMtxziATCQhEY6BKDlNdzgeSEuIhLZyFcqEzyzmjMz1nn
WEnN7mZ1ywyZlfVZObgjFmw+z8yy1Z0+cHu8ftqyrPHGjLMR+xB3ENe9zwaKU2zxx56TYwf5u/Kz
on5SO7NCyZ6u54l8JHaGRB405paNbHcxV8H6sd3CjnSQCxgw2leYYKfZbqzAavuF4lhiZlOrS9ZT
sFsW5PKl3bXtg0KI6OYZBoOYr8Q30KZIu81u7ApvND2GHykd6wje8jLjyl2SEspBCO2zLe3LGqV3
Rrm+NYopuQkrJqnQu1jftQ6wIGfCFCVsIs0BTOxlhHjTxZOAaSn/MWdrRIY1UlF7JpKMLLYbE9TA
mULkzk3AXmhuae9sFxjPULAJG9qLnSKGk+0Z5l0b5NLYMw2h/xDIX3VbvqHbpqrG1bm4GHs6tX6q
Z4DQwE7QyCHi6rXaPk/5SqJc3u1NwQ9n2a47+uOsDx9Qr496Ij6WmuAUlfAbf6jRRROK4BPNMvmz
hvzfzYxwBOpAMGfCM710ysrwWOMPcdbSt+KVw0zKYI0/UeEsp673s4gOhsbhvXPMbC91bqt6P+65
NP5Mu9J8KLTypiuZ7lIvHQ2QKH7XVPbJtJpDfEpwO+wh2v+0hONckCUOPpAej1Tf6Akc+XfhyhYz
a9ojyn8cUXK+JpZdAtf4lsqshkPbzed13aKw9Rt9Oa3mDB1t+HAZdTCDulPJvbxgkEOsqWB3TSNY
ud3oQIN4h6ZlfS0ZCq85r37HgZqNF95zcoBUyLGg1wBoC85p2CseiRA6ZA+8ECsJgxOpYwLWjwqF
ouj0+NjBuWqcIQ54w1kuxc5PfcuymBSduabNlbEd5UvcYFywGkDknKRJBRpVXziOVvdRJMO5igm7
ztqV+4BwjrWpLXvTkY+KihHYnV2T6FsrqLM6SDOl+t7iWexR49Ru2pYKt0L0UXIm0wMH8ZSzYiS/
I07vul4vnqFwcYG2+PsbTelOxjwWhCNEuEoMK+gqGOTU4ZWvc3bvVqbOiLW0ep8LdGaLvGtsZkMp
Civa/XgPSuQc5TNaKKKvkJz0d/O0fhhNeT+r+nAe0f2Gqd5Tz0oTln+1FVay8jHBcTqSSQewcfYI
qHqAxDv5uAdeS9GZoU1zP2MWCDtrQdPB5nAmKQlGojXvh5IgTdvW33AN50ESTRMYd33yXO2ndJyC
87T8TZpPmHRZetHG8U6n2abKzBXmo7o8jtH47OaafdOZwA0SSP5cMMUupi44V/pEMVaSXWwg8DqO
dXxpGvkL9ZYdoE8KELYjI+TFzgyFrBxHU3dLwwTArZr20maJP0/dayfiNHC5DoRguYxQU0ftgpoB
FLfqj61b44tAjF8IM2C+6qUyfevsjkg1BQGzoupPSY9tQo4CVI/A8CMEtY5CiSUUCRgbS0yjjb9k
qr3IOTaP5OYYXXyjRmZKMUcLowaxJzdo8cjFpHEH3C96/kgA9Y1uLm04pbIMmEHgO40QhmhzVUOL
lSfEdwgYcpXmvNZaVMIsiJueCCKretHr9Neq8+MAF21RR5z8M5sDJ/vS9Y2JEvXnmN2QV5FZjQgC
fYXZNSZ5Bfx46m97EcCFKN5acVVo8SeQRVh7Tau+QdcZkyamuCdEzGq7O8V5TqfcCpDqIf7ShvvK
1vVTqyr6iesUSbfXz1eYs6frR9cH6E3RQLa4Y0tkzMpD29WoBJQE09T20Fqtdqq3h+unXLw1X9Wn
wsfWpgOv4yEpoFt7fZfcgsrM9rqZIH8t3HssO9Hx+tvk9hSuDw3SidMIlevPJ6H2kFDA58lg3lh7
4/Zw/eifPpVT59UVCQZie27qFb4pvmq10o7XT65fnnXkhvnY/VI7jXU5ojDkkSuF0/Zkrx8ZY3pX
UOaH5G3AH79+TYFhyGEfH4vtRSvjAT3R9pGRkRWq6WB9zCFzTigQ4OS5hshOQ3Lf91goRa+bsBbV
HhVZFbRceE719nD9yGU+98dHHW/T9V/0FAB6oHc4gewJGQ3VbA9lEh2YAWIM4yRQbhYCKLiv0e7G
9n3zLGlAeZsQQcJFGIm0rdrxBIn7/z7MyN0IBvjziyN3FI4SNhv0uvdKl0+nSBUjZSQfudvDX1+r
qNZBSme+PRPv0m+wx+sDrHJ8bU76PNvbuE1oj3ELB5TpX42RnIV6M4zpTp87mKZ/PmgbUZQiuzkh
GZyI6YglGlk7PWpu67m9kjcHKNTtqbjCY6nROaCRO5kd/MKKZDCfwgs14fapkqsakO6rMA4WWVba
AMk4E4+a/cHuaDqpiNj3bZKeZ6OeTuP2cP26U+fIJPN0xAjnrBZS/WqrgJdhPLmIW08tjE2O57zH
vVd+aNllMoH05bNVyAOIc6B9wskQM03kYscAGf96KDZIY24jrqjn6uH6dX5/dnJBrhLioIKjgJXH
FlGemkpNmOJNhke8W7OPa3EyIGHgCUiwdkh4rn89VNsvlWaP/O76xXsibeUJ3nV/Srcf2G7PYlgK
lRp6+7xTFvLECtGhh6ifgf1Qq5oufkhcGLHgMilgcxsqbVJVQS9yYggySf/qIiJmmUlOWqKZn+MM
vAx4DHOR1f6pt0xnRWYcp1y5RJj/nI5cASXapN55D15cyVdyeFsEKlb04Yj6IU66/aiOVjhk2lNr
uG9LWU0Byk4F6uW+bpGbL3AtTK3tL2SrwICw7e9MeYI70gYzOEbftpxXOI1nIzOLcKBax/8xETez
wHGei73DeVyOTOkyMmQKxURVDop8c7VgDKJpOEAw1Xe2c1L0Mgtqo3iNHTbaZs8UFXdRP7ib5oiM
DbMrnurGMVBb978p6YbjYFGVKvlrmputZ2dcLxG7Fou1M6Hy+aT/wRxgC4zLaCT9TQx3Wc2PdRQH
mESMr3vGM1C2Ux5mHSmzxQRJl9y8eTC+eyKXkFjTT5CewzNXPkySTfx6sQVnVeUb0RztxgkZu+3a
X0rxKkux7qzOVmDB0XDpTuMRWaOEwIaO0s1YnmXIeMlBsC+i6o55Nr661XgZu3o5tTXtGQ4BA71U
O9zLAfmfApIfx0U9UCyXk/JGouUzGcIA+/qty6zGvQZUAWACZjSrCuqPERiLBywmLE5l1b2lVjFg
V7KZbSj6kc34x2BwV4VhLYK6mvVjPL1m/dQ9M8nybJ3oBPTIvltMW9tZPMwxhC9QK6G1Mb/ajf4l
wICNGw9sAAzG6/TFwqb4QYrFB4pN/EpAxPqNJtZsXLFlI4wR1IK0aap+8IK/6UDInEIgtNQbD6Qv
mDv9G7noU4oqYjOoxWDM4Psvu3lg7umCOOtBnRWMJUDozem+Q7KXbzw0cyOjDRsjjfH7XTUdoo2d
Zm0UtS0XcY8LI/O7GMYaYpFfeEcsb8v9ZrewTdfGh7VF+anBBlzbgc5ObYSn1cV5MTOyNaX7QodA
fBJO6qmnRgD5xqzgc5phwMUWolbMRDRLGyEuARWHwC5lygE9zgAjp4OTGzv25RL3BFow8vpktcUf
3HePq84fnrNnpQT/WDdCnd0sGg3pyCC0xbdUTxdj49lZG9muu3BqcXQBvMs28l1sWR8m7JdDNTzW
JSbS2ZhfVa00w3jsPyNlKHaKBUSP6lHzJHA9rmcUPuD2kqT6iHlj6MOtXR0nRJQjevYHOkYJrK/b
qH3Vxu9Dl8wSqoye14VnGmEeDTUBtUezkgsnl7etMgqEEIG5sQHHDRJoQAssNm6g2AiC5n1z5QnC
6dlGWwmzGOOkts7X5mE6b3Bl2nPrrtEJg7QygksGRn0LPg3EL5+L6SinqAFZp215kSlqoqTQHrRI
fcfp+clgu/K27CJvao7NRkfk2orGllzPhT+26+1AmWntEkxUuwRJ3bBRFi0Uk5ur6zlhsUJrAheP
/0YJJI1xRp3J3QsfL9xGB4CjtZEcBUjHDrTjtDEe6432mGzcR2qjZ3sjQcIVYVJwpUNunEjiBlUy
ppg/bwxJ6mmcRAy6PTuBMDkreGeIYEzslymHQKkeZBvImiMvQgl8rDdSZQ6yspL1SwXCMhewLPMW
lXMM3pJo28qvcmvcpUt1GDYGJqDHjBRrJzBibqeYPT7gVI+h0y9n3bBuuWDp6GVobnRj4Hczmtx4
mwkpUht/0wbEqW9ETsXAjrUxOuVG6/w/3J3HdtxImoVfZV4AfWACbpve0koUxQ2OLLz3ePr5IlhV
qdbU9Exve0EcuDTMRCIi/rj3u6PidgLw5CKwj41CelqUaE3IPM18yKSqFPhnKimgYJHMvYHeknpI
TqRafB0kM7Sh+ymAiLrR/DWUVNFE8kWzwflAx/OTLsmjCQhS4vfGE8mV6Ag7NFN5eI3jpt3q/qc+
mEl26TJsztP4EoE2pRB20iXrNJPUU3d2n4G7bBdwqIKYmlXCfAwDPrtiqFx+KYGnAodVWBOkWcMX
wpxMxrXGE16dguqItiKDkEjPMhwvg97ft+BZKQaKwcG+jc5uEBJBEVDHbYnDOirgnDqgFgpUl0sq
RRLCMB1AG0YLvRS1qGs6pz03XS8HI4uqNDzEoGVHELO63zzleTvuEZJDNjllA7YCp6TPoBYAZSDV
yk3SKAOpuohxxgUGxAUskBBPK0i3VQ/zdpb0W4Ryaw/fQR/rIcFyVJohfgcbpj/rVcCUXyjK5eQC
+z9kQXrNJWPXB7YbTTTjfmKQgQ2OcTpVmTimuj7TwwfODpsZKZ1k95IzR83TA+vez3RiHfywpuT8
qv21Yv+ODYN677GmfL9deqYn4/QJQJ6DbQh8sIUL+eQM66mD916ZPZVCYIMUf4DkukTUn5y2xhPS
2eO2kGRipKPVdpbIYmvxsvOCzfcswpGKiIQaK+TeKEnHtWQe+5J+7EgOsgjpdiqqnlpTi1Ghk9Uq
StfyhApZ0pULyVmeJOUoS4wfVS+q0+zx284EHbgZTfmWatn3UIKbO80BtixhzmqToR5cVSDPDaE3
OPn4jlwJF35fG5Zxj1/+UktOtIdFZL00SbpBqTJTsI8xazD4Iy+MlxJTQe08LFYLHwf6wEc9j7W9
JRxgtoGN6J9u4G1hFXQVW3LdMrw8rKojM77JwGS8AJsiP4MRXpgoicGgVp9TRUrRJ1iVKaxLrRjd
3S/7Oqe9DsA0+KEy8nMITIGJDtRTXvG3LAbmo7tjX7yMiWOduHNap3wI+SWkK03qGYQfQ0SQCwAi
gNMXATM9CrqNb+XUZuQo4rdcAWJATUwXJcyjkbgsc9D2SUGdGhuqtbKo5520do/rPTzFfkMtz5pc
bPK1R7VZdusF1JKVSYQnv3a6+mrhxsT7mGBOgAaYpy72fpQzVVKa9aPL1HxvRXTD6cJBIA/WpeyG
u2HrMmyZKBtITQcTdoANpxZ0TF+57tpwZmelSPC3hY8C8kDADsJ4ACurmQcTlaH9FAMXjpZEDGXk
wv9rzSLZa225XKNw7rzdFPd3Cn/+rhYByJKlTnXYzNjV9fWI7OXQOaRGyjFiLkeLPhZHOHbUcdVX
Ekq6zXtSRtu4Du5D6uwRnTQm8emSVyVeG68pkIoivO2YAqJAmU/afpHA1TBZqKf61eFd1xtW5bDv
Z4E5Gh1vXgVPge8XO/U6o4LVjIq607akBhCs/dh55OUQdUtfHUGXZYuONzsIzHD4QdRASIPGMKTl
q3LaoxhF6hKTWy7woq1vgQoqQEBtCoz4eywCx04O8gasLZvA0jHwL5K3bfW0BX5UQ2UXPSMQUgD2
XcTEkzdQFLb6r445PyVL0pIxzigUwmF1ghoBUUBtk7lHzZO41toayv7skk56rCgrKAnORAIzQn75
Fkt5fTYYmzAzDYhzuTlE9St2oeao3ilCPQZEltld3ZavcIC8wzSKyskgaGqp/V3Ii5T6DJvFOain
nPuYS0mtqoVOCqh6baaq/ohPMVXiym17GKx2XYjlUevTtyi09s4IyaodZi4zU15dXCEGMSgL3u9J
3lzkvkY49cplFmKj/mPh9oiQ1eeQaO0rAdTeJpnAmciPJ7oUiHFObtY7p46EKIIZrfffpnqLw1xj
5pxr5unksLzJva8BKvpMlkfaeg5BEFNKkVvBHH8n83HYuhI7GjB9uBZR0K4NmZeg3qr6vahNtVjk
gbGP+g1hefSA5DufZq3eWZZ58Vv7LhQZ6hK+3cS15bcCi7eydikAqdUw9schz9OTY/GTz/EAUkF/
pQXTQJTkGUrkBsLNLqurZ6vHpOGn/Z1RGAwfwgBGFwLyiVrLCjzVdYj1B3oQFCO5c5mkH2+aAalv
XAPFQ0VK8JkR8RvUTmbJp2pWw7eKuuaq9PMnrzJfk8757GTeXV0Z/oYRJSrvCjuWa9uXLFmWPfBK
mnO9O0FAOLdu9dnuLeY7bP0JHhtRGki813OExqDN30LfRL0/mPkWcPq6iAiRRQG6Giwv3dex+NjP
ZzJYryU6y9K0x01s9nfJmL2VxNwyuXHtRwypOHa+UY5vnwZqlUOGh2eK5qcs0A8Q1i+oOZGIz8XR
rbVu4xKiumky50qZngjRACPSo+EG07YSMD0mJ76fpMMwrnBTeTMOaOJzyURr6ah0I3yf8hu/SHj7
Gp0yMw6AOOm4y9rEbMjaQf7AbEFxnmvbWY2QxAHB9F9L/cF2A/EtCrBVMz6hlSeqsB/ycOON+kso
tHufwsU2MdL0iNf9p+HTr6+j4XGqAaa0ZNvv1I+RonN/SBI0+wV546Pj7VUGi9+YcH7VajqF5rGe
j+9pLHNn3BvZosEIL/zTlLv68T9boolI8l9KNO9+jP91/THF38p/4s6+P+wPkaahW/9gsO7YMlzK
cYSOnvmv2CsEnLbl4kaC4YOKk0N/4mdd+SBduDzKBVpoIqH8U61p/MMyfcNBHOxTmDXEv4Wf9Xy4
t7/qnGELY/iwPVswJcIEnZBizl8EvzWFJWB6RXJpuXKpXlI6t6p+2ZNpAlYP8saKUHIiOAD5kwIB
KHEVuYjUtRw3fMyYq47sbyKPNNq1Syk7wW1EEVItJJbmFJieQOc+v+WSCG1VVC0JZscMplYLzyfH
Wq32krat1tQidQM5UQCYQl3MqrGhNv5Q5/24U42gWhhty+hCrVa4io9x/t2TSUMqOUUtXJmhctsE
LRYi69SilcocUg28yt0pDQ+/ilrtFlGtcDLMG+XIuRl5bptqzSdAJwrm5RDL7oXqY1iy23hb2D1Q
uV7Y5xvtWXWUVMdpRAG4W+L2onZVAfQL8Di4tVXjNaie0nuOzlCWwAjaZkecJC2VagneV13k1Edy
K9GWgZ602rk+1aL6Y6E2E5xo0Au0n43m9eMZSSyBDK07bGZCbycwreUmi7gz2UEAn2X43uXzg1KM
OAs4o9aHURj19w3ReLu5RbdJxA8BzyoHNCYxeho+MIe6N4JGPxhe/qFH4I7XqrmjXm8zI19v9SoJ
HyJKhh3T9+DLzkKuMdOG2tAwvgTIZF1LA1cyyliLlKk0Cqk5JSJc4BaD7oyRkgpKUt9N4tQfCSRH
v3EtTPHy3kFbFiIDW+E13YMoR2eDwBOJ1AiHAjrQLLDLOj86pJ1blVvC9fxHjAmU4T/WbvusagRt
fNtW59w21TPc9pH7QEm6zgZG1X11uJ33fzzN74fV04ZmhAtRrb4fJ8SNkMT3cBz1mrZ6c7+9B7X5
7+9rKrrYxGEG76+onuC3hJfbPgg8y16z/V3p7n57qfeP4PaR/HZYbU5FQlByj9JEbTI1Uu0bwtpU
rkssB01qoaJf1Fqq2Pi3bbWzgeS+rN+zYOTv7P2k2yNFvOznzo1QoJJxovbfDt42b/tuL89kkOTs
/807uZ1zezdFR0VKY6aD+hHvXR34u/Nuz0e91t81qX+57bo99Lbv9r/d9qWted84MoVLfSYgyT+W
0PaQoTLVpJUsCJJq9G1vyP64qaFe/X3V9BhjanN4n/SGsTOdutW3TA0ZawqEJLrI57g922+b6rlS
N5Wdd3miz4+NUap8cUCi4tAFGMXkS//d49S+9werc9QbeX+G2/bt0b/tK3OK6SnKkyPlwQF82pvY
0oOrmCagZxxjWNTft+PMmZh7kYd+WbVn+tlZJgecvx+q+kNuxftOjuBi5daci9FHL0jPtJUeTXA5
xK6pJuGXk0J1qjqG/SE/3U5Vm70DJHlO7btEDlfU/J0nB1dqQUFQwoG1pt8tc/uo9qnz1JqthjW3
bfXg2+btaUY5Nag2I/AFKx9NK6xGPp38r5lNtWmX/rCuvYVZmNuBDtxNnM54AORAWc2o3hZ/t48A
3ZzItVUvP5NJXutqTQFe1Vqq0ifVkRALVCUGhOxqppVKXU9NyIODSEnl95PfH6f2auqy7ha4Z2YW
HdQkplr0MsaY0MNhzeiVwpRs3NQilgxXtaYOGKkmhQvlJ72ZhqOuRe1JLUxEM6gBEtMDehS+TvKj
stqFQVJraRSj6nE7edhZhUHN2h25Odk9AVdqqvO2UPuiEhV2QQ6dkDWW28R7YfP/AiM9qonOVM5Z
qrUEve4gyor8Ws9mDMfCmLp57zCIjPSc6a5gMJtdKJanJiiJxEyAQarvXH2/7/O/wcIFo3b26tqh
rp+fqOZlIQbqwGIMkRZOtQ6YaoLDID8i9cEEwjsIo3D3waKLk9/74qTWIrv5Y212+hINNR7gHNwz
Y3RZgjJV9UnNX+tqrjoiEX0UZKt7jG4P5tRu7Eks4zMfFNEZFiX+RpZ7bFsGf/hw17YxoLBVGslg
I+bTVuBc/VOW9+TLeRoFFc+FgV+AIp00CdynXiBU7y2VGYlqu7vtVNvqiFrg6aWfV5mkCFrlxBBV
bd+O/3KSehK1nRFatTMpQLy/DjiLYeMHDDcXzXr2UNruJq1bljXT/szIy+xCtZigDAfVaB2M/OAY
4O1MNUJXJ8kxuNpsUSzS4ZLb6kG3czpN54jaVoff1+Szq7XGqXEugABh/osqilosqu6hVrnKGMpX
srbyt8dJtddXxGgmm9/OUWf/P/apU95fRT2EiILvoR82aK3/fDtq7fbeh2lkNhT31Fr9A+rTUmt/
t6k+DNLo7eWxk63CbWHIRui2GcoWJJAtitEFO6uZHC5Y2bSQNkZrdjtRrU3UX3A0/PWY2+H3p42h
AjB+//MF1U63ldWk315WnfO/7nPoyK+tzNo5OsBas+FKV4uOUhXfqdz+ZVVtF5rxx0m/H24RhXL/
+V+P//JMv5/6y/b76i/PjXqHX52G2kk99f84rk4lh7g8tsb3X17j71f//pVubzqdjQ+zT1zfL+9A
rd5O+eUp1JHft9XOXx7+fvyXtwMDULRkMDFRZP6yyP7azCEBCkIumOrijNv+2wNcoQfbasnebrsC
0Zkn086gnahVdaTPPOP9JUrEGKccHAo915NaTLPfUBNnkSaiJ9VJrqqd6jDwREbDtzPVWpRFxmbO
gHAlt8NOLwfL6vgvT2cWeXsyx6rS12pVHX9/JbWdNMsHgK1MHfe9T+KpfF/q4Wrtl+e8vaXbYb7u
Jw2b5c6gbL0dGvNF/VZuvwi1KUJQe4f334UzJMDfb2fpeQXrLKYKTHNKAvUA2mYVqR7QKPs6t4UH
8mDtQ35cu1ONaiXwjY6cLKruaoFPn2RStZovWB/WatX/0fRMXk2+zIXN5G9CyO4ZhDiKz39t5tMu
SU4YS4v9LCvjrRe90dmhgjBbGlrg/sfci+8BDXmGHRqCQrixjecwL5sTkN5X9Dj5mfk7Y9ch34lm
4QMM4Deb8jSlf/Y7C/qc/O/U8P22UCP8JW4ipsBoZrS+QNrdY8NOQzq4mMsoo9KYO527TnEaMTrs
92QffMz4X0DQnhEmSeow4ikSSxtCGD0H8oRmb5Imvb+NXVUpQo1i84mputoh8MAfiXv6D6+zYTz+
V1bou7Lpov9af2nKLC6+/HOtTT30j1qba/9D2Ax/hOfYrmniiv6r1uYJqmYG5TeieR3hCYuC2p+1
NodgeuiYXEa6ZfIwHvVnrc36B6caHtYj39YN5oz+HWe0ZfxPd70hTMsCGuqYyHcxR/9zsc1Npzpv
MqTZsW6LvTNVH21vJvlChm4zrfuYWG70GCYjOj8j2+sdAb5WpVtPRQ8RMM2X/mTnYEjHwnmikEay
XGsWu3jRiss4V5Gc/rEfBlDlYTU8OH24gy6dPJdw81cA9fJL21fVJ6u5+ghs0lhf3tC1FhsQpPWd
2RXVOaU8Q+ZMO686KFWPtb/4kiOYP7tpD+Ic6wJ+aOvJM7V5B2TGPNtl7J+dAZ6hQeVwY0a1vavw
Lq7wbE/fOl+7Rp6h8c6d7CwKJzssU5BT9ZnHV71pNiThTZ9j5Fxa3dlbwJXdno5/+WmeTVyszFgd
rUzeIsL+40S/h1TVubr2GIg+tjm+0bLq7E3lVc4KFX30sQiR6NjZPsuX/Mxw6m5eHucgEsfBq7/4
rl9syF/aG+Rf7/LYJqkc0PG+wQg4ygnAzriD1fLJJ3oSi0UExy8fLn5+Gbx0PpNOsQn4sF70rkE1
4VjHxF8+lE4OwsMeGpjq4oc2ekSM8nJ6u7SbdKkh5WXTiBx/w3xydCiW8alPiQN0zefRhQYSChXR
0u6wepR7rbwkbe+/6OfkEdt/8YDA6xXq57jLJ6pLc05mx9z05cHfp2M47Jj/RWXL3XyaBuNBTMNT
0QzGHVqhacUED7oE/gXTIS0ns1dVWm8hmpOd2+j5Ye485qZcnOK9aJKXoPc2VE6KB81DHCZQxDKM
+87vqD6kSS4O0Kb0+9jHMoRh7kObakR3u8zkelF775m5uXbtoDr61QDlwTanfWV2087my9l1Poka
+jzsHNqyYyZz98KE+l6Rz0iqgAQc4L0hoazsCJuL9rNs9a9YGufDHNbWo84YbUAob5iFf7ExlR4n
nlSqAKxtpzvhCcAghqi4zsgAiLWdFiT+HrMe5h7myx6IF/ZW/pC3DJWytwad/qWSC3fpzgExHURo
9BXq9IzrHocKle1Tjrnk5PpPcP7Mqwf0CNGYneMSJ6csFslzCkg/5so6ecHsbcZkPnkiQMQJp8+p
PedxspAUGxEKfPQYGM5yzJq8jWzr63GwDesWV4SYidIKc9CT8NIwV+l8/Tl6vjJ2iXLVcO6W80sx
mxqTflRWcCfVUvLDdzqSNR9QhTNzixr9DLHNxReJcqxffRinAlJVE30lIjw7NvWCCgyLHrZS0nvB
JgAHYDLbbZrDvDyNcXeu6wpTvZ4zwDbkvz+TNFJYZXOYtHrZdMLr9p28WKugi1FSO2LTGgC1ZwBa
ZyT0CI9E8+CX5rMTpuQlW9bVDL2XSAvKM4jcTdvi0xucsHzNSyRGDbaMgjvwld/OJxuOJHcuw90x
2/S4TOZ8BKzKxR0n5yKoop0FuBzTSpkxHg+ANXVptUmSyF3hU1xAf2WwgLOUH5rgNtGUlbMB0Wje
Wbg9r4kV7VGcvgmBeKj0ygSRHPi3jwDmtp2I+yuJqsCMG4h/ku+g6VZ3giM9b2x/eSmmorp3BbY/
AzB4O04D9CH/1fO7eL8U2AMSGzE0dfLSEcGu9rQSjirqZd1FuGlVV8SzYIz8aXqqYiPHxFxFF3de
pJcw6tbCw67vFDa8bS3v7ztISI8i1e/NmkwEb3Tx86fauimJZvdCZ7irmfvIYQl/xUG9rclXCqvk
JRzDZevllbctNiVqqeMM/EiWc+Lj4Lotal7X3xKCICOBYa/EJmFGSaV9tYnFfk4C877M7J2IrP7q
4BbEBocWhHaovDiN9VjM/Sd95s5v/NDdyLwn1yjfRnqs37W+DTBLDuDDaej3oQTLhoj5Je4hQARg
AnZwv4Rx4L9YAc5vUj1OTSptp1UAOzbRuhUs3uni5JoJq446srMkeO90gupILHtL7FHcMwvwcdat
Mzzt/mPpblszEBbiV29jGoAX9a7/meAF3uFj6VdpW0YXu6hpPAiWP0Ben8+1l75mMf3BeNJITIk2
9DXTD838rRqC+z4yvY8k+r3mbn+uKjfZLKkTIZdHUgjY2lyb+M2Am7u0tEvdYClG+TGTu7SM89sC
+H12OJM59WiHthLbvV3gYAtnFAFxR24jV/ymC/zmUcYICOt7WEb+CwIy+7Do4UPswQ/v6Yc+J8Cg
EaXETxMZLPui4a9INCSp1ibH0LIxKn84i9aMDnFdvAaRXa/HNKfIm+KLGrBe7adFA2kXVABDiEnb
O0B1WoDPH/qst9ZFm097lZnoWcNBB/Szc4lCWNuDrV/8uiL+Qus88Bvg+13M2tJsjAkhAvHdILC7
GzXmydPSeTPxHxmDY34cjXKCc288LNBT10gn7CeE5sjJxp1TGsOpCzDs9bZp72mpKxQVmr8Za/On
ib8+71PjZTbO+lD4L3M2PtEx+rIUUbGu59bfihSr2uBH2MKZHLigHt5WqfclEjNiRm18rdoTTlp/
49RS7etXsBWEcX5vSNw5OUaeR6uYuNTlauafmpY2se87ctVzKBtpQ25RJNr8wc+yZrWYX8xatx/T
UUd7rtfWxUytGA47LXWE1G8l2sI7NB2Cggba5ge0TtS1PJr13kRdlZdzc8istjw3ppUcyxxxJklc
Jz3IvAM/dxLOx29OhpBgCc71BGC3M7xkRaKK8ZRm4cbtBh91ApNeY+OfWntsTq51H/ZCf+q6u6mt
gIQaGJRnBu5V2lmwpLXzMAHAMCJpMm+r9rH1g7PPDehSBhZADrI8923TOhfmCk9OrWOPrHLoeVn2
o15qegUajMF+fKxzruwqbKenUO+fu1azPzQGBvHO0deFUeuoXMO9RjD8JU/eMksvjshevze6XW4L
skS3UQeNP/bIKF9i8IJtg7zDTnGWQJ3EjuNlwZ7vGRZLmL8xLPJ2pk4qzAgb14FieQcauFqXVUNq
1YyNkm+aHIrwswe1m1tjidbY6rTwOC4Jhh6PkMLS6+/B8tB5TMZLMJM4EYyoWNrGJnTAq71VA0b+
4tjlj76ZAowmBqFrhH61QhRwNLwGd4j2aUQOy1zjM8bK8pkZStmNSIGErxfjKckLY6fX8DhB4hWv
Qw2BnFubtjwYdvrNReiBIb3dMJXqXj36hbDPq2YfLTXh7v7nwn7SIvIIRCC+2JDl9vlygPrermE4
t4+YZ1dT17lnL8twljtgJRHSiKw4Z8P807Kt6IIMz8XVs9AouLG19uMuXCVkUOCprTY9oJItUhxo
O03SPeCLniaQDFsygB7os+aXnE9x7bjTAtQizA4Rc6ZrCt7orq3QwIXkvORm28pZVP2Qw6+lbIfP
eBr07pzaqMstzPAiK8MDSRAfRdvHe8sMPoDxjwlKBXZpJ+N9RN8NDtJyLKo+WC8dv/mOd+SY2gcU
gGbgNa9ujVHJ2wAjqe8rUSCcHh99M66PKXpGPAQHeIWwZ41ZP9nmqZQ97DpxIFOOPaEa2HKxqw7T
Uw7rMMJ3nPZ2dfSGnLazWp5SmDiQOOZrGTfYC6bpoYRY0FuxcWwnYR21yd9CwBo2lkYnvCEldTu0
qb6LsuJ7UdDkBpoVX9Jixg80o4mPOpcACG/oae0cnB4zWiYCUIlOjTR3h6G4XKPIjS5tOnzKm0Qc
VWeI98u8wiTprNVzG/eVHAWY90tI1X1c/IubwmwnGQIHhVk9kyYb4vWPk10dZY/4KZIrx0+Z4xlQ
eEqMsIQ4kDeyNFsQRaRLYJkkeZVOGYZo1BbIrflIgIRUXeKf9TF/o3IiHfVFdqn7pD4OhV5sXC1O
L/ZYQPOYna3vzhXVhnreQgSzDj3Z8CtnSDHmh7zUlNnPhDjggChnf6vTWm6ZFNuaa6Mcnyx/Nu4Q
Q67UwXjwIt4WGbp5NSMh1baTb+dPhOLw2+V2HDl6B1sfh+k8QFyo6WzveptqfmzWGb1K/6hZdHz7
mD611lhrD0juAQ/TDK4H6HBkmQcmz66FL6WVYEY2WFeRTGFPLvu3gSQg3EYVTGdb3yZi+ul6lbcB
npACjEi/QS/jB2lVyCirip9KSvBTIeBDhS1QjXEh6Mz3vWZDc8+kl8YsiT8czRDhO8Zb866sDIJB
yjoKDpZmcglAKNqg939NwMFug9bLaGK5DfDVbdvsJXHwYwM5sTdMSjXHrsbOEuEO6MpxPDiNQQKv
Gd75Y1F8IIb3Fa/gKZb5PCEdRsx+3OvxhEVnMU3Pue4M+7LTvX0WWNis6K50EwMWPavcA6q8D0ub
zus4baBEu6jnep+gC/e5cog1NsGNrau0z2nAHeIinaDZu5oGRi+ZP0FtNu7AWGbrrA1GZjW4LBsT
tNVoMRWYpnDlq09x5DtcfoQdeYUVn4kM/tzmAxpnAWkrKQO8GS0e/3EJ+ELj9LWHDbcafId8+n6B
nuE5V9vUipONq41vnKl/YubDk5jQf5uiPhq1/d3wmmE7gTMjTcspUAln2mEKAzQ6qNEIupEB1O1G
Dbhjj3ifoMuf4WLyiQ/Gz5L+y3ZIoIpLV/5sgy7NcLPZtfAuHYPPddQK/rm89g4kpvkXyAp0bIm7
W42zFu6a2tU3VVqAKUgHb1NGubWbTQ9sWOMd2rYqDsLwsRi6untIscascGZfUyMur5qgpOfSWxFx
oO8MQYbfqrW/xRYBNHpdbs0xNPdYB5qDs/eNNtxH0ovRcd8mY7X+4tjzt3Y5dow7D0Sy+NdqSMkk
KkA714F2rKa0PTTkn256KDFPhglZykXufp6rlmF5x024QgFVmEtwnYLhjZErJ2RDcCKy95PnDs4R
7FP30JQPRTzuacW7+4D2aC8o5Wzqis+FotW+tzbWkvmXZcQvjHNuoRZJgJjepMZGDyefUMPlB5E4
aDlrIgmnikFYMnuXjHjLD/BsrEvsLWTauVVNtA1psKFRPCE7PFq22d0jRQDL1EFodzySBb28xc90
N5WmuJijmx1jZOY1BGNpDXFbT5JcJGSCxq9sKavnQRLvNYG8Mm3Bns12YYB/qXaaP226PApeIqPd
93qV7sIEF6Jh0dtBoYMdYYGHhwA5rdI7RgTdHmQeFuAs1Lee5NV2M3woB8YhwlmawKkx8T/5yUen
6SaAm7Rzc3pY5uaB7MD5jFcDk3DQfnAA9rdWRxqKb18Zd+yTrvAeukl/qmATUM95SSc6XbrjOcce
Azl9opybamRkGx/HP1h3rPH4qmgul30d2P22bPHCxY0Jr41hJjhnWAGL92jkrfFQem+DRHJBbXio
jHxntJ2/LZfc3mg0B0fDstZNL85iKQiVKuAC5qYz7dKKIpUr8PgZJPrMxrVnOHyN0/E167T2hdl8
CgbFV/C48bPI4tcgGfJzGERvqsVKQAEFhK1tDaMuduWifRwoxCyG0zzLRGLbaqxrysTjKuohZnCT
M4/cVuiyP1phl71ElhVtZnczWj7/G8SpCiDAPo8H837UBVALsmn3JRd5txt1tPpO2R483zCwtMEc
QR928DUuatrqO1P+t0AKdUbNIj76yYhanfnpYzzv3Yn+Xjga8wF7C9OKId25OjGpNRnhT2chxj4D
6ahbWvs00QVEqZ7bffU50cqN1yXUjqyUbI8pozYlyrNdJD8T0ehXO7K3tsxBFpR4j4mBjsMHWo3C
Q8d1vxV+7x1r+FWtk6yJVNnn0agd23hJz/FECkuY+t0unGr3WpSldqi9/rn0R95/k+roqBtIp1ax
HyLSIZNU4oRRJF+z0Tb3lZwDCOdphpwhxFeccataHCt7bF8NEnoFqQYdvs3lXuQTqMAkoIsv7RPI
dK96+d2buv00Ec7etJ0H29v/HGl8Wh71mTWdPfLkaN0e2tx40pcUx3LPaIaezfhQv3liKXej1dSb
hvlzEQTlJc81+ymKok3S6p+iobPeQu01wMF4ji0bEaQTECkLcTbxMvzp/njvtOJIIRd8S+Lphyzm
Pk8rDrtf0yjG5PqjlmAOqmJ3QM83HJNspJqL2vq56Ou9vxRM8ttYqoaAaxZ7cXmyxvYJ0jXFTI/J
sqSIXNLdzGJdCvhurl68tOnjBGSYUgqOaivCvQAh/F6Ikmrk+CEOU/dejMeQGjpp35CmjDE4II7J
1y2kBzrfAr+PA7FiyCeiyDwv2FM4lyIXlxdJMOZOAVoDuCQkMIahdog1+tZFD5utSAP4PgMxTmbX
hju7GgDey4rFsPQFRmCX/JQYLQao5247hFq+q5sm3VVx6e9dfupLSa3czaOHUpufSovReIYZrZ/6
4YWJwuVI+3w3Cu/bgPTmOU0M/5kgAiJuqU144mF0tHltGJovS84QxHIHLpeO+MoL6ufIRk5G5+5K
UvunNmPYy+0yXufUGR6pj6zLqUy32Cbz40Rfj7I+garlbB2gKm00JgiISJxx+lo5/DuCluAEfTap
mq8SgNekSMefHLc6eGnzUtvfBixWssLhbQZd/+mksHLAI5pr0iu/F3g5j66T1qeyqoFVjHRs4bM/
JlP5jMfJ3dP7mo7ZjAePrIFjCNfn4EcgdKKhbC9BBrc7K00qrrXpHAfN9EkfMk52SPovTgL4NEPS
HLRhRURkQf+ItiKR3Aiohl+HCoTpWGm0ObPxMOU4NT2t+OJp5ipa0nBPkMaJFgf/qsYtWQmQusnF
Q9mY6zSjPXKwjtehO4Ikde9cCZUYmvXUk2/TJpSN0+xJg8Zkpf50MuRC/y51Hm2ezsS5of/oYvtZ
p4Sy64LgTauZRRX4fJIeQASd+wWLJxVXIOrPWpHoJ8yhhzn3CMCoSZdsB/2eHoi1U7IhtxX12uu1
Zo28pTzYuJWcjubLxX0u1dR4JxKfnr/T3/chveoJd4yd+ES7iHirQA2K0TDhfvb42KjdQsV3m+iB
YcWmqW1Mbrm400l92umJc9diht+PS/2I158BLzjTlYa4dqveZzo4C/+vzRgb58Zax62j+eVHty+v
CVF366l2gLl404EuNTdXXBNrgyDjTahb0fqbEhUpoRW2zXGfz+lRMTvUIqS7npa4BPAv0IkcU5hf
4XaoUHPYQ/qpJM6lKktCL0nXUcwGxXCw7OynW/aENYR9y7DYc6nTFN0m6lJgSrO7H6f6GyA3WlHY
FFp6SRr/8xK8RlL8ZC6uOJQiWBF8A1VGLkIpZwuj2dwo5QlgSdLW86knxhOFqFpQ8gV4wPzLRvNn
THB2mYJXHy4Ykpj5n2BqldH4tYt8BFlm+uzSDyI/zmjBUsh5CVEehe6tQ2L2GDTgR64Mg2+6SJ8k
oE7GLdmbFn+K1HZRHcQgyfV+WvL8MnuThZB+bU1onYp5C2/DW01mOm5jLEBEHPhfwzr7Xopl31Xu
B3IwfgS6ttNL6CX1wkQGraTDtXKcpabNsMJoB4z0RWFKTEKKV+RIvtkg+laVv6EXmO3x9zy0k0dW
PYkXi2caFG5y7YTfDkheOLWU3ZCo1cVH3VrEptd1XOlSp+dNDwA+aAJL+6pEeY5I8p1og3OJAWlt
JNXy35Sd2XLjSpZlf6Wt3lENOBxTW1U+cARJUaRmKV5gCkmBeZ7x9b2AuJVxb1RaZtVD0EiJDIkU
4PBzzt5r7+lPcPD4/nMnO/GUTw2xB7HlGiwCmGWsdocxzttNxfhEmIu+WWYkE1qek57NP+v2RiO9
7BYRevxm580mUth9GFatHAvNeITZSqKZYulHNRufRT+YgDgbZTXgXGCMQZqP0rNmA4bBYSZIDlaP
vuZJbIp0uelYjcSMMT6hloFvKwMHAzbKwa1mYDRs8zlakT79LJ38qa+ri2pHqXn/87hEyMsKqoOb
Y6Yvw+6MQ/oxdT6N5rkKg3tlxGg0teW7heCfzoVDCnlmXuxURXrZxj8GddxIpxk3pgKTHzQq9kdy
KWkLK6u6bkwUFXg6m1zqLsxEcVR4cSCyueHI39jMGmu+GK/1MGdTxEGJwJ8e4s6EB2t+sE1xTH3r
1LUGlUze9Im8p+P4UyyoSOfdFsU3dQa5ZNmpi9kAmw9DfZ384Zt04GAqVkGB03evSla81B92cAuY
j1AG70atZ59YOxfV4qlS6wdpmUeQEoBZu3sIY5tUDJuASwICDwzCbbvBBAVeLHWeYpQSnmI/YX7o
jhbs7l6PYlB7CLwGlHNuPynrdLjFSa8fmG60x3ThfpsZyvqakIN9y453okNWkrKU0dFmyLw2m7Be
2Td9QzlYamOJny2/s+OBpDgmSSD2ROpsKFhVwtgxifs+vbsgpvvu38cCN2GbaTM2Jr6VyAwhx3Vj
+ODTfmL7Qg6Ow2XH13ugXHrH6Hhy1LmloeJ+zFbFaKbbuh0+o9nHkblF0GzsijgJRqa8e0Kzi1FP
D9UEkbgynL1PQYTFoHd1YA1tgEaE1ENkLLMbVo3ksS2LgS6aUFzS/ogCSXZm5GRuB1d1BUONMkl3
PvHM1DNRlz1zKpAiWrS+6A+sFfIS3ckhdMW0XtkQ+yARygsk3dleuzhtDc3F2Kruwxl0k3jjG5MJ
SowI64gx+pwbnhqdmKFA5M3Vkp1Sjwy0KFN0x+pN50m8uqlGD69V976eHycj8I5pybZ6INYUfODw
kmoOVgx7fC7ml3mwRY92yV+nVu7YIRBllngXlfXnl0p2gQLJ2WoSGfa1BAk5iID3R17TqpoNKbWe
PJRoRXe+h5exyJFNdRIQXt6V1CqCuhB/MkDMZv5tS4/PPfAnTu0svaBaKNcpEUurvPXhJfNfOP6x
kO2lAAe6N2NOdPIa3u2+2Pohc7Qmqyia56v0/Jsv9/rkHfAcnKt6EOshV14ZYBIQlaXPw90cdQK/
dIVrsdyBZT0VbGdoz9rEg2U1MbsVWEhCV1LrnusV0tWmvHfySEJ/9aejobYMATQihafUOjsD4aVd
1L0IK31vfRKOwxFIkoJCjBpPSCpk/fuCvDK2js7yrGcM1WzpbBS2p8cYF9LRs6B5VMjRpdBAhWr9
s2FwzWA5z1eTB5MpcGKQb4kEuVmUcpvYsJiMJPJxKXtcuhKgiIHSob3VxI9SGgdp0MccJn2/XLdp
YLUHpX7XVeURh9YlmI8UW/dOvm+6xLLc1+hw9hasRBht8US3bE4q6sZLWyfD3ot2g2oynCzMvdTL
57GLfA7v6jZuhpNOR+gkIZqOeiXv9SotmUjg4ErN4Ya/JFgWp3/0u/7CzvaOag2osEH2WeqYAIXD
7IehsUBQK28wrRH/OiUvNmdS2RYjW8fx3MvCbV7AyInDVMMAznqdv5zfZVupftV9ye4pD+s1K523
DzuaeT3x4xUlIGyYurrQEQUpRslS2+RAE8/lJAVRb+2wTxJiqxGzJRvdyv1d/FhGCvioILhjnSBn
NqGNYTDZRsuvFZCxU6zshxa6OehLifKPJF+at+k1T8HwKaayr7ChEnFA7J6vheT8gZhcCwWcWmqo
B9Wud0Su0C5I7bcwIWpF1djEWOOlYyRyqkKbbgKKmzbsL42PCICNSVK1716UfVf5E69MexzXhtbW
RDAzf+678hsktm9zGqreGCe1AOCvRt8zDQlLPkJl1tFfH0C4zIoRDbs0lTVwrIBInfsc/xgVj8ZV
chU5areTmK62XB8BD8a4hb0Rqxg7Z9BYcnS19lPVFLcmUOCgF2hhoBlm8ISuUcSHB0e62mupFa2I
rH20GNi69di6cedpyAe/vNxTmLRBo6eWXFdmAis5/1HlXvLqkHZdkEYm6iD+5uxLh1CyiB2k28tM
7ibd+HKK2twSrWqtYK/SvfdOYTAHy06DDVKyOOgwmbe8AX+nmjTIJK5cmstiwwA0XjdYA8HmqHNY
vPnMQbCWEw2hoIaq3M7CAB/O9jyZ95z0EvaJ74rmXu2Q7iikv4/EKtUEQ3NSrTPVf9fZsM7jlA/4
Vc5G5UEfkToc+uM+aQB4dh6xwbFamTvF7znB04NjmD0TIpIavLH36TQ9VOjlD0iwoFrEsr5tybT1
iXcrYrECcfhJ+9642q2VUkqdm0lrNp1fAKsPade1NU33JLloFNgGxLBN7ft7FigSXfOCjG2J6KI9
FIn66VX4H3x9IHHIcdAkqTByPSPbezSGWK3YpaDuT6azjWWPOMrZmT6ehgE3gbTGlVJVNaBMVFu6
RDYmJLlYpLsCJIct3xhW4wrd+urO03YI6f9VKVmNo5TaOjdBDpnTZtiqDNB2XiS/iepRt/Tq0PZo
FEJ4T/P8CuUP6o+tWpspIXz9a052AVT9O8QV9s6C58VAGQlDaruxVLgcxVuaj1RQ5IGumcpQxrcM
HZuR2Avw0FgS5Wkg3WGh7+UhpnhyF0kFfrVAWKXoZ3G+Q9XuGJCAX6PqEOBodRYNBbcEIXzpd6fH
cq3Ov5hROOmqHGH/ZJ50w7osQSaJT5t+cKmeFGPItn4QPyZFqZ1GGCp6qVDfdXG9KhU2yVzmiMLc
IAerACkH6yiq2k3ml/dUeVyk1aRcF+G01QAQkBRFmG2CDqiqte0MTg3SPiNUNL3DORFt9LD7DvDq
YSJ6Yk2bf1MU0cG74A9OaZoyNqLvSAhye1Ch/9tyQAhbgwofVVjobeaglBG7yOuZHoJ/SqRe71DN
MuvU+nul8klR5egoYgIdcjNZlwD2I6loe0/LDgb4LkDXIgaYJwjarbUPRr/62iwsnSAonPSTGK5q
FKWb4Z4KpzoaECLRmIQ7aU/fyrDrVrlXNjS9hlczP/tODQqykN+TXoft0lsQdUPOc6D7b4h/4HE0
YMiixDkxCFb2CRmzNi/ZkVZxX2VDy05vQIY0/y8AP+SuzAtabaicmjyxaAUd4KYWd2aaXSNoTUfm
N+ZGeuOPXA0GV8/Ms247UPpaxhHUqhtdBFx441wCPwkuMawez2uAeiDPS5Puxs9sbaXLjggsjtai
LPqNquQMmplbANLl+ksjZVX06dZX/LdK3GVNNj0V6X7iiIKSRu65ENoujPJiXVtci4xUpddr9SC0
VecG3Zi+YSYOE4Tgiy4zX7MEYiEKZ4QuA4rmiOLeEEBfa6A3ajofDbXFFB4DjEEEXtU305bAnMfW
1F5sxkcprG1CowtinvOAc+4pQYe4Q6JBmc7xgYhMr+/0wA5OjKnOfaZquFbNcOcQUW2b3ksASXrT
NhYEQZKaTYkIngQ2d+7iN7WJMIZ8ekL7kFEo1WYixYB8P7IzBhnEW3RZ17JILp411DtChgpSfyoP
cV9JnGkaQmTpg9uqGN+i26GVH7AvGQgU2VNBvtxK7ZxvIcTDXQD+Mg0SkmInbW5DpifyorRt1kHl
m9VgHdRpOEG+Hm2L8tQwig8F12WHURj7+fCZkAICe3QA04lPn1M1cLhl85k4sIdm7cOLsdiuS7Xt
mlNhPgEVag7qvHNfiBzLzc+Hc4CASTwFKaJ4YpSxjGlyzC7C1Mfz83eL9wL6+fVwuffPv5bSxVg1
FJ6TQ6B6YNO4XUgMXaRaa3WYgRbEEe3syiYcwVnHOdljLawXb+aRRjOvZrm3kGuWe79ufvva8vDX
K/7Ry6QcKBZCAwak1GJWmhK3dV0Fl8CJ7K2vTcNazRuUeaM3bZSa9kxA9kAWVE+yl59+61eXMAoB
WpqxtZKlfcpsUgMKU812Ejny2uRZskNm2ujhir0SGqLiaAsyDPyRsWvb0C3su+iGI2/PEktKz8ie
pHWC4dIrJY62VG4yY1RxQ5G9UdPmMBjVrmQbnny+PwbojtGxrNvJpdnmffumxZpzlskP1swBzzfL
XFuPxhbn+d6QTr8S2jv5NO1mBJC0yXq6SFrEKqlbbKHaFc13QL6eeLNZOg6euckG/VshvOvoe9Ye
rj+lo3CVtv8uClM7eWDCtYYhqAlIOYFlxcdzqZxIp2eoI37sUBQJE+LHvKM0PeW5TX+o2Okfeu2t
0cYvmquAz1XvCeCISVN93Ot1UxzzOI5W7YCuZqqEXFf2PoauReAdlX0/5J+kGZ7Zu3AZVOtn9ND0
pSeWgtFObtkubO05ICHQrHgbau196sH8Ue5REekb3tRTX5l7qvSQZ6jVWojwo6ZBAWUkHHY4M1JX
VPZjpgRE1PdkA2ktJGfq5YsOBNZu+4chZeOgGiE7ntRJ0PTMyEjfP9lBq+/DaTKOul4ax272O8rc
fsTY0bLnpaKDptTM7aJhYw0jPKequiXIWTmWjgWEvTV7BsOfpcGJ25T8h/ns0MyHiEbWnU8HtrRA
BuTDRTCrXrFottU24UKzCdM4WI05KcLBkN7Bs3oIHLtmvC46KDXWtFK0wTqaaZmv7DGFEGhk8kD4
M/J32qkkb+xjVkF+O3rpaTrunYqYEscRBztwZvB9vm3itHflXON1OaEhRddAUKvQSjg5n4XmExsq
remFQnE1Ndh2fKcP3MKrjkURo/keNHd5/1p10U2LFsqg3jItp5M5mlTe6QvRK1dj0K9Rj+4teJYE
9JxsFWeOx3gRHb5x30bsdwTtp+U/cowb3eQ9KT0t58BUdg09gy6oTBfdBqnQE71YotZ91Hy2h89F
7FNAdC58mM7tRmOvA1pnaCWYquenOITfmdxGWXTM05af29HTxwvrw8NTDO8IA4cDh/0wGleq/xjy
rNe9VQG1oLRg85DBsh4Ltm8JWM8oPNuG9tIMBgxXx3uvCw1urblvEuttypLXoerQNA65awFX1L3A
Y4odtQ+dHqzUSQ2gRQNlxdIspS6RPCeE5bTeq1a2KlkrRJaV4fgWF8XIxJ9+VIeda+tF4Eps8h8e
AHB/qam1r4I4usc/Za/U0iRpINn3sQzvs4DJVjtBGLQt56wk7NcpH7YWEylG03Z0SWOy5xQv2Cm5
DIh0IN9tyEJ176R0XXp5kw+O4rZhxcSxcmgJlTAf6+CitRrlzLspkvgmm94JnN2OpXU/0MrxmTgW
iDp29RjcJXMV1Vs5nsIJ3YLN5IG5Y7RhoPZoJ/Q5kjYiu3aeOpC1/h02PxMuvQXcYSfjUcyHX2PQ
qndqPnY/m2AM1+0pEBiEfTxKa5UdKWFDkEi9rL4NfJO5VRG9REWh4zCKsg1uivI4WQ1XsXT0J1Y/
qPYQYdJ15KMDbk2Yi3BZE8wra1xlZOxGAMhUNDPMdnoIuKBc9Jkrttw4xUTHX9A3gFx5zjTihzUm
EbaOKCgpD1kyReSgCZUxQnHXaQRvzJyy5aYtEKgYqgK1yfaeh3gwV/gOQIoYMAP1bvhM1dxa2w5S
57KdTmyZiMvjChI3Gyn8xwxOKzhGFAUdDeujORu25Xwz5R0twmZGN87WfU2EzySZ0iGpO65qpmhP
IpuLnupThHFGc5XXoACgsJrXNFMVP+DwNOs+lM+SxPuQQ8N1IKAdoq462+ib3oqCCV6B0Czzhpdq
nmDnNqBotY8/kUuRxGcX6qWrUb9braQZGCrP6BVTEj2uiIyb9aBIGBhWLHd9bdZcNQfmAHPkQmFn
7YZ2XHCalB8j/XoqCXky69C8OA0j7WzSqi+72BLhZXRzMInGVUV/7VsGxYAeW5La7fASy/KG/nlC
qDoRDYNszym/feVk+b1nGd+HWn/wYVG9KXl+cqx++Er18Oxce2MK3qqUmTZ+tZAJToE62Y4we/v5
swjGdTQZ/a6L6OCPWAYmUDFrRxThq2idN703qs+xfrFIOiYA+uo30qRa6qFEZ/oPz0KMGuU+yLHK
jrY43qkNMwRbOl6UjRb4AT1v7yueJDrqBkYbfr2Vn0/ZmSAXRH3a5DxAwuIIziv7m9YfmqK+Nqpx
D326BQjtxwdCGXZ2Wj7Ro2JwlcxugXTaoYx7N6KrHMLgMas02ugh3AOG+pwZrGxWSbZAQq6B4aGm
bBq93bHLLsj+QVQS5+ScoJErPLVGX1xDEjPLe/js0Pj07sNu7J5LiVM9FkEBcL3iLMruzbFtbjwi
J8pRg2Qaah5aAYRdY0mMhVQ1TFH8Hc3AKg6+TQ9WjF+OnpDDEe3zuJc/RBlAE0fyTfFOEkXPB+W0
unFpbWKXWQrbvURh8YDnizoXT9OX4bvapBTuxA53Y/lTe/IDA8dMCw3ZQKo9VIwVLZP4lzbfj3lf
nrtAn66t2Qb7WAS0gGm3nW1TvWuQSyNfrrOzX4I0qyKaqV2l2qzprfZWC8g6YSysozWPKZablJrw
GL/0QVOcszgqSDoMza1d0F39+ZBG/r5uJEkz7FVGkAFXuwlegxGPV2oz4WkLcR/ZnrHRnQ49VRkW
20QpZ5sIuM84IPoHHiLr3RBvjaGBcuCZkA6t+nWJWfKN+TMv6NzIWJM3Zaw8Ga1wtvQBsm0T/NBg
u3GJHJ8ZBxFEME3oISVqaYNxcEsyL38eVI51ESNyTSZIVYZ326EH0JP+GAZjfLUfejITgRrCObfz
FoGEMyTrKtO2dY8cE/MGW2Ih6SUVmGZyFmNXSTN7a3vEmv/J5/gPEpmN36JUmdBIAz+jwDYoLMyD
v0WptoGXwJYLIxc+KyaeqRbnrlHhPDTOHR/XDp5seCQWHKYTfZutKceaqziT/ynDlMJWCjF7MoYJ
ipbouavxPudzxkMYh4qLfCVN17aZQkoq9D+sUDqAzXVeWQmBk7ULGzw6jmzhUQwQddwQkIP3o9VO
eowOP9cAwPukY23pJwWuKLy3BOr8uXbK6CBa/VJ4Exknf7+x06x2QSE++lrJXEuyT+pQwKkkeEzM
1+piW6jafWs53r/4GOV/C3MGk6Zr86dp2QQrCvlX32UfYIiYROO7TW99FgRHvLVV1K1jHfQ2phtS
WK0ufJ1ei7FG82Ml+oY2vn6P2tFADpLkh1Ym+j3z1/piyWmHZgEDi0yxv9DsfuDExYzTWo8qgZKH
2KlW6Ev86xBHJmmDSb3NTfMj0aqaqIIwuBPYEJFcBN+SKkFTNEzpsxYO2UbmZLSwRFtr5J/eLUz4
gz2M5QlJ6LUR+PRkXR4IXkILQC/m2ZbMz//54aZju/0zDG7+gBxY6oYqTGyylgX+7s8wuEwnmDlA
F+C2guS1DFal6dXAzXPebiRGtpIQ61EcNadORcoKHzviGNj3ektetxxvvcxRbwImFNaYVO5iYIuM
pnQN33C2KfPG9adRpP7F3pbDND6Rzn47qGQJwfzWN4qXvilR1D0ovTyh4fnn742f+w/fnMkbNJEL
E1D825sbcbFmxHa7IEoTsmqZsxq7PtdDwqVqLJB+DmJU8odgeiV3xLAMq0IJle82GYJel7MJrpLC
lZGRbDMoaCfmpx1091Z9qhxYk1aV0urmsIJ7kiNeYWJL8J1F1tbf7xGCeWsJvbkdW/L7FBE3Hx1L
pKmO2YvZeNUOcOk8ksCVq91OeU3qq69ab16RHoDzYwsc1Ge1id5C0YVP7G5aEpRtYC9A4O4ThODE
K3QIMfuRSHRfeaHrYz5glSCQKQrltqLmWOcEuK5L5ibumJgHU99w5mgnEVwrW0zwoDX7gYse1AMm
BH2ZBDeFYwa3FLMsCB5eyioavFNdZi9dbXZfHcMu2Arf8nYc0bgjBRXGfdOhY4gto1xpRiMfIBrQ
niYl/GhTUG8UDSNpWiLns9rOfC2H/KJVk/HF0urS/fROpjlgqA09b9W0tv8YeTIBbWWYt9jscFwo
qYvpMuQ6QQ8y2HHdrnZEWwZNv6unon7D9oZwvD5w7uLf7Z3mRkS4XGTH5aivitfMMqEmIVJAiyWP
EUk8bgOLHZw9UswuEhbKqkbfEgyMFDbX/tex8pphWfzTHaGqlvb7GcaAJ1R0PLmuQ8PUVZEu67Q2
z1b3knTiGlpAyKRfmVuaieKUaNBIgjD2XST0VPx232yreeYYquJ7atDnlczu9iSQ3tnqaDDpHUdC
w7B3iBqnQDur6qfGXllNna7TkR5kXdlbPXfo33vBG8I2RBt0R9fQ+c9qwzMTuzdcgFH/4uSb7fW/
LSyoKXC9mTpMS02dU8z/vLAoBrkQrbACd7LyCwQqcRFj6K/NRAlvfaM9pZkgfsHPHnPhIJOHI/9I
RXNR+pYCs6rbay3xWHaWYPpj+GfFS8y5Wakjk8GzXHSov31C2GQ/CyGn4V3D/bfSCarq/Ch64iQq
SGxaqXFV35oArUVuuLSjY2LWPObTVmlsEpEau9LY18y/NhPjrH/xEWjmf78IQSSQBrGLtkb3UYMz
8OfPgPQD8n+rMnA7GLmXMfFJXKx05mXi1bSa5m7yzeBY+uGHJdFuyLB46UPgs5Y/7ExLpSGXOsVb
El+aTntIoIydrVToj6nly1UJFNLmInIyyqp7ccI3D5nCteu77+Wgqq4oiU+OFEmuakT0SGNyptUR
fpUxvzRE+mEyOxpBnjxnDN4ucDBeFL+BY+vFEYizqn1wrKPnZcVjS0doU6YDMU1tfk0Ktb9UjJBv
Bn/8Zqt1h8w03dXFiDrcMJ/rMTIuRD/JC+vlayJDdWMKjcO0CZt79EP6DayBW1G2BqVhij2kV84t
riICZKSxJR+iuNSMajbNKM6LtoQ1+1AT20oC1ACwciyn+8LQ7u0WcnBbVve63tg3A4Ko+5RisHAm
FMfoJffMWk9KXuA5abJwb7cGborJJvTZOTVqyaigVyGTjPadobXxXjEbAgMaH9acgiAVm6JfzCFU
VmHfCKNWEC0hfxmQlu3of3xa4Fm2uKnjFRYwIqHbxLsmqXah45Dsoy6ptgXc3n2dgVgKKd8B76Ul
saYW4jtNiUmwi7OrGrYuklPkeyF1uTfR7DY0oj6moI9OaLpJvSBWcmUENgGMpSb2kljZKnlmc8X+
L6GjpwQYn+vvhlbQ+ZpGpFxT96Zaer2fAkQoOCPZ+7UYHIlDRPYTUTdUU/CjTMQV3eZZQ7J16VOa
oxKHqY0wZ0WaXHWtktbZmpahbyFP01QctZjReoYW0EJtMYbqIz7z/C4JhnDdk5VoB57JXn2yn1GK
rXSLug+FqXmTtiMDnsJTnv7VZf03gC17FtMSljQ1W2rSdODh/uW0CjSFxlBnKXumqQPZIpF2SSzP
W6PoFqtxkp8dRfR9VkTeZtTqZFtYErpNoH3rMsuHnkDjTongShAlPVxrRQQH6DvDmoiYR8OxQ7cC
WbDrrF5zdd18aTJ1PRRjejZyo740I5l4TdnVKz1ImlvHU9YO2S4UeNchiIPrPO67Y0OKt0IjHCjM
UP16DOdtVUR7u5ujC5uO1/m0UwYrI1+QRsfZzBE/dEbfElKvGmeyUxib5xp5Nk7+zticTrWdn9sg
IIxW43gMDc26FUlTrnUidXZBXxHfqmHdTsfmJe2Fde1jAkdxm80+vV0K0B+2zoc11geirtYILa9C
fKd90bkKIT/IqHcTm4hbix0uV5K+d4GHoD8xo03PgrztO36KL0yDuZQ3ubrpX5ssQnJDCcZobjzA
vTA2iw/esE66SVsv8cjYTunYrBKzd56x0Z7jsYROIe+yCc0VG28CEgwHO2BjlUSMMZFOfUffSmzY
q6nM9EucsTVHmHSDDnOtKQWbDYxeVYIypseaRLyqr+6Qsc+itlkJgbgavYvxGOG8ofNlp5vOQ4sZ
xfnkOnZMAjN6kAlsBcwfzHioJCM/Sj8csstWTkTKQuWR8mnhVVyO2P/7Mfw//yv/o6ir//YfPP7I
CwaXftD89vBv+6/89j39qv9jftXfn/W3vz7kRX/8p5v35v0vD7YkHzXjXftVjfdfNQru5cfx4+dn
/k+/+X++lv/lcSy+/vPf3j/TkHKlbqrwo/kLYkfiG/zTOTn/hD9eOb+F//y3S5y8B3n6Vy7Pzxf9
weVx5L9D0dEsPBKom3TDofz6OwN7xmObLCCWWGDWfOu/uDwzA9tki8Tl0rbRHv6Fy2NqhoHQgMJ4
fu3/ioGNcf23NYQvgNkWDkIVC0kVP+6va0jVxexNTY0UitA6Jfko8JcxFbSQdyRe8NxXGPEGNI1F
PIhNqzwQzqmTH6ahj4wxfqcN1i5kn+sMw9N6mDNeSjoFSAHlgTVBOarUakcpjxnRWfoW+VLQZ+GJ
mUmhGvFaR5O37qvm+1DiFEYy269SJum6TV74qCGwd+IdK599nHSyYGrb7zZRgAwS3r51LEzjuTDS
GAMJaWqVqpjHrmY+sNz7daNI8tro4Y5quDEsetnLtwQqZ0Jq5xeVPfF7MaEtO0TXz04yCk5K/48b
H6EMk0cv3cRsbZEC8DBOU8yHdCRINvuvJy/fWG7C+SnLveV/We6NGa5kh0Q1bUBvk1Y/gnqWxtlQ
BaY5q2a5QWNKgi/Rti4CSnQM9JocVuXjz3tNTvgzgN9xwujpa8xvPbCAxAgkJzt1EH84jnLXlqG1
y70bVAiIDGuTeD/dz06/bkg4ItLWjG2kPV6EayrsjA0YgobyRRSn0AxvSq+btjWZKEa/LmtW6ywG
lxlV6VX09odZYPrpyomsWDV5TaY02QRh8c22EZcQTn/n9VG1UQMTB11kZ6cagAq5W7h+bOWttQO2
pl2y60olXmvOMLmAhG6gozAkrVprI4dSnP1GaOehHyVjxYY9quOb6i6qGFLQojoo5NlZovapUFst
uFGwlWdadu6cBAPllJ5hAyFkkCfUYS0G+nYbNeI7TqKOqQOhqJmqijM78m6tVY230Y1cPxeVwbSs
6220Rd3DSMLMEDvjjTlw/a/mXY+vkFUmCNXrCWFPdj29INRZuovNMr1FcV0hXKm6vQ6cSCLn6ZoV
jTqChQHPDIR3rRnTMBBN+5uMni4NOkAU/UC3asiNGzUJzb1lQ2CZv+cUPZ8egprUEx20UJ5gRrjm
RKXsNd76Gd+6ftbm37qpg2d8JuMOnfZu+d40P8EM08soiNkL1OnJ9Lk2NbJBzw/t+gZh5XjTmyGf
h5HsHaF8QATy0caS49PPiT7GCBylRf67riWXpggo146G/V++1ldMweJbfPvwqOfsILwuqjsq1Q5d
d3OsGA7SWZxz45e7yxd/3cyuKLqIyYoFEDLHLJvWJD85wrC4PBIzgDVG1Y5qE/yJiZWZxCBvW1Z3
k+E/DSHGMI4NccrZNyzKm4GTBdbANZmRYfO4CNiwsov97nZxvLTGVJAtWmFdLlFNrFBia3SXrvGs
yy4iGxeunX5bPBY9mdpu7phr9k9A1PMeMOPPu+ycNhUlqat6RTKtPxJ7jhSah0JivkFiKw3+cvYc
VpLNmvpFXV91zaZmR+AuX3KqEr+RJuGl61q1ZUmA2KH05iosumDTg1tdqbkPpa+MATo4JalRi02D
cv4jHrpuywy+PEbzzSLnX+4tXxts3DpxQgWnoRSuPdtApsJUlERq+ozOtJUFEgbLc971aoYszoGh
y680pf67Flba9ucn2fZYwEDUrhcbB4r1Da7g3h0dAqmEMWmoCGS1JcOA2EMO7DVNErFW0SCtdT8H
hqXMgMOFkboYUigw6LN4yCoBB1OVq8cm0lMXC99OpYsfZuWeLXawSxUI313UPOnzZLi07WEn8uzR
9PjQww7ceKqQeaV6RA4oo5oh7YZQaTbAUfoQIwXBbc7aIumH6eBN3ZWEz4fKZ6Z3DqXYWmszA1Wa
surm2RgoKS4Vy93F67FQrJd7PWZM3Q4xYeWKCkIsHdLjcgCMMwFyuVcDmgTWgqxvzlUIZwWLaYRc
rpw5dsFr54sXJdpPzm5q4YoIZ9nKkqWLlhMgVlIRHt7ojDU78SGYs23BPNFwm+q7xQNd9jUgg3Y1
1m9G/eXPIncAJoAcJnatR/KsDM7UzGGjOpBFvw5s8wdskgrBCs9McFngdHZQSs/Pjk30RDgj65UX
tVsrjbDB9SJ0Db3ZVeOhzEabyAjszOj24CqNI9bHSb6I5L4vYUn/9t6Xh8ThUOvFdLbHGuPW8jHQ
CVwLlb3w8mi5UeaPwxhM3Nbj9362JkwRIWCSAIetUQgQebMFQaQhI7IyWCcqR0c8H6Ax7qtpnCx0
jBhxvZLSYBFzT7eDpeeuqWi7JefYzqqbfrYyYecOVq050CZzIm3jURD9NPXA7bZCxr6RRiwHsvli
AMA5zpNctQse1IYFAq6gv8WfW62KwWpdlSCnXwavaahYwPJMndN6EhQPa2wMxSHo4ANychxToApR
HHouQa61W1TFZmEL/8YRXr5WT+2d6lfNblnelpsFOv3r4cKcJsCNOE7fqjZB7nNtJVFhOft9VWM1
WO4uN7ZjODgCLGNlyOaGfbu9YnSQ4V3w+uNy06CO3gsSBpY1CHLi2QwaiCYZGZW16C5Kgaatkeq3
n6zreb1dfpffHk74sfaZmWIWQvttOWvNa+yDFxfkvXblKPFYJS81aZI0NXr1uNzUCtKumgC3Ild9
eaNZmFxEY/xI2X9th0AJTkIqmykrBlcQPIt6iv7kfGQijUbh2nEuLeems3DRGfwxpKEcYMY/U1i9
Er6AsYq6AJB/778lJbAPXhjaJR1QS7Awl3p8avM63g8zsH2xSqYLpn25u1jilu/8+raWuv+fu/PY
bpzZsvS79By3YAIIYNATEnSivE3lBEtKpRDw3j59f8GsWnn7X1WDnvYgtSjKpGgQEeecvb/dDQOI
DS1t+3v35RYN2Pokx5+XxGp8sC7GbdY6HY11wdBfIPV/P/1zizzck4OVaGi8mHwX/c0kTuNMvDyP
tetV4zmFhSRKiSSFR1wynb8SaW5ep8h2NO7vNNaGf4glLvykLX8nBZxUy3AIXK8rmEhB8LBotOvF
dHO5lWr7TZm0ODkuNy93/v2e/+4+3CAY24042/795sst7MTt0UL//ff+f/z85QueduVcbg0zcEPD
cMSfS68mrXW6u1jrmtYrra0/MyuzyWvcYrIJ0Xftm4hIvIvb8+8W+vfTy61xFVS/ly9fPr9ss38/
LZDRgvNAGjK35Mxa5rz7iyJvx4Xcg8vnk76OXIHhl8BMugcWlNrLB9+cmW/79NmPYzNtJ4J/ri8f
Zikr8r5G1iU6CmFtEfoa2RLx3SUd/JITHhH93B2TMYsOC8F+Q3O8AH09HMLr9nLzn6zff/vSv91M
hnQySbtGhnn5qRI5KazdVbL67C6w3E5vWpdblw9DgbL1z1fqzFvb8+VeqpaGFrI+rVwyYYBmVQVD
XK6ZxZm5XP/+FrtzyQCQ85ifgbRlYdVQC2ysC/D4zy//93v+/sp/BAbNne2fBrm93P2P71KL8pc/
X/lz8/K///lDLt96+TxpJN91+fzP//j3V5kpTXg78PryLCXmxn/8/svjutz358/+++XLrb+P9e83
/nf3VcU5lY3ZjqRWRKc1WpaOelTb5WwvRC1XO+vRnJbnuRTzdkWXwFy0uRUEuYcMIln01vI1TaAw
VUH9mqHs4TC7unvyxgSJQPK+y+b6B6XwN0f0D4JZmt2q7JSmvQGgwubbrQpbRWG7sIo69YJyzAxJ
5Y6uvAC4lRpgdkQuYnO8/7s8AdHQV/0z+Cp2Gh+8xsqOwnR/fF4nfwqHxnyjdbZuemxVcpRn4Ldn
Q8GPAkCAllY/TDFTBUxDt88NNj6PEfm0ZLuG8ynZqilW677vMCxjeBrbmpS8sv8deSrh8p2Qq5nj
u93Pyc7zfviYfhCzpyAx5bgVbbtfZuunY6BaG/djhf/YbvDjgSpwTlIbg7lcjlmXXSmD5y3vxJkx
08DSl7wrH2qkUl/T8om5B502XhjUbeM+LtVbP6JQk446iYaCtITEFzvOwenrO6uOCaqLGzym8fDl
MVWr4cYe7IiOROqVhCtSuaEdfjOk9+UaYevpBkaxsLfyoxpd95gBT3OyvQtzDkFEgQcr93Yqdz4z
YsoDWhOvY/GJWno3cOS6W4b8o8Btb2JHDx1CAZtFLptKZzRxq0XLW1JxiKHext7PlcRPREBBd6oy
mtlmju0ndTAgU2Uf5rbhlYXiwNwdZUUugkPg9x/m2pEZ3savEHXSc4ahY0vjpA9ryscdIjNwMhk+
tsLdza3I90kNRhCu80fKe/4qZafG+zKue1OBVZqtl0gyxK5tA7ksB1CSLq5w+Fikk0RXk4n7VpHH
epxi68mfWnEAXnFSRSMeE+E/+XV+OwXoTtOYWX1vxXjf4Pk184SM1tgFtDPCiKf8kHjBwZjAasXF
QE5kGn0ZY3fNv2bbZhnQiqnVEzwWOCTWHRgplsmkWbGJVGFaAXN1RX7lruZdkLTmKYv79sqU6bU5
LstdQMP9VBj5bU1gxAwfELBLVG0FxrsRuCm56t1OTPhJ/GF1SJ8F8jgE072NXUHEAsdl33/aurb0
sbScpvrNwJS8yhGploN1K0W76xYMj8qyd28AoNmkSqNSIpI7PQt7xC04ykeknOkCozZH0lS62Y/G
cT/dzn0UvmmCZ6zeapYokGCZufFRam6neW0PNl70G9O8STpEQHKmihR21fJd5GLkDj6Ldr4FpsHw
EsFdZj141dDdL+U3IE+0V513ZmXdoIZn7XuW140ZZI9tXZ2aeBY0sIyv1bJeSwKdcwV+otbm5BTo
UxF7PW57qAlL1pEOOXZfkcrdMBLBkyuJMGnOQ9qJAxorBMVkIG2SYSYbzMinDZYjLjf3aqWrxTHP
Z/RDInsxRtddjutyiobfHHJTPGQwTSMWp6oYu12f46waCKAtuoCQajXvKze9bSKr34HF/VllJnsA
vKNO5S2xJax8suEQ2tP3seuy3WcqekNQm+KFSzMcnEc1mU+1NMjF6rE4S0QTfSPOmSmbBwPq3Sa1
pgxnVPc19ShxItYoyL3FsNMA0logpUz67rZMp3s62t5+8A4TIuxpQFEeYDMPfdv8Sjz77OKS2NpT
8rFOBHX7pHdGeGCILLeifRmMN3AkXp3WxaSBMmEPv5kS93Uc8+86IS7HD1p5rJA+uKR8iPqDNgWP
aTR5dqzsPYjm4+pVz5bCctdV2ddQyXhbrYphmNAacOEUTwWMSGTWIfK24T6X151TeAdsp48j+rkw
Rpuym2AS7XrgK/tgccIahMdOWWu9S2ZstdPP2W8gRU0vfZxf0b/S+cP5U5CMLwYyDwzVGeB/dV6M
+a60vc+x3KNCzreJTK+CETt9g4qmkpMfzub3pGozxJH47UPTBrIKWCqQ475cefslNULhrl5vLf0E
4W9gZBwzyJoBDPjgDXeGRSzKkNVlWDu4DQPOR+E8JJ/1tPOJKNilw4gCeeg5Cbcodyk9fbYqIOXB
cANp0985KAJwqEMMMUvrCwJrjZD6B/hijHYVTvaqGz/JTbMgVNdcF8jdE2XB+QURYf8cZWMTVQOF
gT4UscRAcgZxG3fJLiK/hPfG4m/wyXo9OchB4cGxM9S7cG/WIrqda5/29YRRTkTDu3Ay3Nco89vJ
PQ+e55EGq25akzDxOCCXLyPBlX4zGU1aLhvHgKpg6kAyWeqHJreO7MLNLujFPpXguUkYfUNIhD8L
JfVu9OwyVBwasVng2QIf/eAllQsxjOwcNX8IfIhhyivSdflrq9Z5kxv2b7u6jxmmbwX0wXAWC0vh
KzjRc/dRq/RFrMZHHyQNvIGh3VrrmJ0oV2+XqLQ5Fqg7Z7RuhLLKg1vfFaV1769tD+k+bfajMe/W
oK+2MXj9E/LEjsjtBnGB84KniGgsxb5MA+FRGM6LjFggwX6bD3VcDoe2TB3aPMajqBB7FkOAzaOO
t0NfkK9b4RGfoa/bKmBS1Xf3GTpiWyb6DbFeJ2ZxP1dwUVNeskLK0xJj4kXcgiVcyrNRxupU4d88
ijbHvoXVj1E/J79+G0v5QlzveSjVvUya7lyN4lOUamPVmP1EwqCeCTlDfHqBCuOON6DoiyyzJIM2
+mWp+ZlBN3r+FBNjHuHaZx9T9CW7IgwaTrCj/Wi5Dqac9HbFMWEbTr8zlRx2NYKt0MIqKYCO5dUE
Q6yB3qiQONH8HTeO6+NJHmEv2hrEGXR35tIWm7l2YIzKAwSoXexW8W9qDrr4COKDN1iWjwGJXhtL
JAst4ZrJNy6t6jCVMr+y04Tjk2kGu8x29vUwPVLlslFz1bW4jmvh+rQ98XHNIiZExVqeKfaeAA5l
11MChCIn0ApiA6t5cKN0GbIWj8iYc9xfY2j52XqzOPWDlZjWWQfy1qVx7tIe2lpbD1tTIpRa16Z+
CMaWXrNv7dbYgR4X1/O2baozLXHVRBmnW0nNZ/wwJB24jtprm8FT3FaZv6fbBLg/CeQdgou5r4Kf
LEd42TjM7+vegsw9zNbt2JLraJpXQcAOnlgxDvexxNOSJ0xgoDIvrnOqAJ/VmhUvHbPYmYaFJir1
Es3XhGymtUPCS9O9NRxtdAWwaarz0mXf0sVLMLAnheZQ/oJR8JUYnLVyScxBzNFqM+Um7iqU59mE
NBoSqg0/feflw6meTIU822Kgy9LAghiYDxNIPZU1EE9994QnMPTzKdhxTDKQ02YtflH2Pre7zYRq
qb3maVONNCgDCXHVMLvkgNQjRHvWniarTQ+O1+bbXuNS8QF5uSO2vZ14+4rJDXvH5+AVTLRzVuUE
tWvodtF1SjwABy31nXQ3Kcjegv2VYyRIsKJ+dLwniCzWc9Ra4RRP3T7wZb11stBtmvdupHGOtvlV
2BzuA+k8FLH7VjtdSAPvwUL2St1XklRmrRA2ACuHZrXihjfGLW4gtEI844syejo+sblJCQzM5/M4
ZKjtJYpXMT9iWsLsX00FlqYrOagUGZV93zPo3Pbm/Mst/SUc/SlhFM1dRmREG7NdX32p64LIhplS
kj0Xwa+ZjO4nJKgktOqVzOna5AjDXCzBCz7Malsu7DZTnz8vRTtvJRG3DgndIahyj3oMuxPprmSC
NfZV0/xmXt6jY4qgLGYDqZrBsWo9tB6Slm+mqvpoRXj2U1kjug7SHVUOAIOBib9T3OQe/3NeufU2
6FL2BufORGPKqSvD57GmYabH8mky/BxY+7eIPle4mN5726cDC56/I8lOcjENH97cP2dD8ECYxG5u
VnoMVqu20brD4wzTY5k/lrLg0dnB21jg4jeluVnrxsOiU1OuqQWcyTDtaKSRT4s/iBETLX0aQIUf
nLLW0I/S3sRueodhWY4oULsCesh5TJJPNwFpO7aY+lz7dUqnb7At+9SdXayw42+xrLdFpl9Arz7x
mlG2CXwVRbvsJ7hYKHgQjRTBW7Zah1qOv4difrFVDPlWHDjWk1arFuh0HJbLwHs0kc1DLnrOCJpF
y9YjWh8OZeUuYbnu3cwsNq7PBVmhtg9HZ76pcMFUEcHGs/wA/lngH45JcantGGsqg2ZyIboNfTLr
ejDtmhFlM597cctoKA69FXyDWosXM4t4nhCQ8pJBWM2XO2oXOkGuce45k7IKB7RrzH54XYEY31Kl
2BnW/G7lKauXaALrLPaYJ38xt/1Ww6q/ROMxtnlre+KFVeKrYXi2rwvEaWPccGEodHcBq3bkwihc
5/h6NEY20dgPUybrm7hntBC44y4wmlfy6cY9dKfYf+TqmWC6UqVE+OB9Bnp58mWuBKLLwn2vli3M
UOhOGTzEINEud5p+vCc7aczMVmy8/6OkP7ImqEZpJnZt9Q2CO9sqtRxVsnySd2VvMfSfokj/AUDm
j5ZCYwKzAevxjyGGesXmiuFueHN6B6H2eA/e8AGp3F2Q8ioVaUwrtZh+OQFQz579iUK+GaDAJol6
iWVkQaoJ9k6c+Vf4FyAHGIoKWcX3gV1ZB1Ug/KYK5QSAWWI3Bnjik17QYWZVWyxAM6VPpzQgFMTm
9D7MJU9IxBYpzD6cKhdPUMzsRi0Yb80Fy2eCxuk6o8OQuMRQ5XL6QIaM8xKa0uphSqo7tcmn9HWx
PpRtveMSxyIIgREZMrtzL7bJaHW32INkbjAomb0bEA3uWfugMAQBPhSIfFvzTC8IPAZiv2Pemc3t
mCMBHYaXhLCfmxZiNaK5zYgmCPdDC5h7JHOBMp5b0+NSk9vRm+ZuzLJvmH4MJhsTZA2BtJ2j4p2C
urANnAmQwoIqEQ4/nUSwojm+o/3gPsLeeRmm70DR9fasl8lthi0Am5+G+yKlxy7njNA7KnmMcqpF
5kQbObACyJj/v83TZMvw66RqeevWJgy9KrauS5zBAO1KTpuCkwMk3rmqk63VsYKYRHYVfnevSCzf
NJlgeUjvA1WHOCM+rRik8sKfsK0tVj7+ZuX41a5hZm5xHG0D80bXqOjxoo0VWQ0XJA8JjMjbMLSG
Th1CVWmThBEDWa89EGO1f5/0JkiJKQ+HICaeZYWW1bXffVF9a02JWyR3Y1nBrXhhR+DI2ySvagqI
uEh8TKk5p3Pjh5MoaJidu9zI5JfIi3u3WN0TUlexKTh3jit5pXbj3Jid8ULYGVNijxynMTI31msR
DQjUqpHFeC0RPKpfxhgn+yY7zlT34JXqZzbNG6deHySMg22xc/TrZGVpAJLZ4THmPIFjY+P0j3m3
YK6EIZbY8C5qzmbBo4N/GdBmsEclFzqQilOQqsqRT3iKZ0hGN5mLxCDH44oy6p5+HLLFKbuXLuNT
ZBZNN8HiTZ+TcX2c5+QhTpZT0te3SJT3mILdzH6veAgRRjfZ/KoVxcYE085deXsZ13NSo7dZ5V4X
pivIGi5cDrSxdQcW9sOOnJfVBgrirMNhSJtvQmPajaBKwOQHY9F48YPlWLvmzYjGb9P+IVTwcLFW
/hTr+GDzajmR2AGbwAPw5K/rcyPm9GiB6WFwyQGRqnQr07HY9wXvmFaU1RaEEaDwAC9f+3OV8idu
Y1oI1g06z++hC346w/BZlp9TF8H8Z8BR4PlmjPTQGCChvPLb5o/N1/oboMhT7lbP5eiA7C8DoCil
/Ax4Px+6bHgvOWADmWFJwr+cbfDQfeRpe2pb+VQmjIhETqNgPomlRMtcP7kuDDAosNLqniZZ7NXM
qLjyowd/Xuksj+135mcPQfw6wdGyO+Na9elpMPNfiHrhWUjjnBvDHskIXIIYP0Q7NsXWJYMjtK3m
zUju6zV5z/rudxHfOmBBDnWNQz0G8V7ZM6AudUcsyA7/MNp2F7AT3oFY6GaV7WAnsKstMzS6SJy0
Vb3rZYJf9M0R3VHFP9o5Nk4F+jeD3KNc4nPOk8c1Ofx/rcPDsGLhWPmPf1f6/V86vKdq+B9S8v7z
R/8rJc//l8uvQk/H+uR6NjL1/xTj+c6/HLR0nkAM5/sk1KH7+y8xnvsv23Qtl1fH8QTKGRRyKAx6
9b//l2P/y6Tb50qX7ikSPyH+X0LybMf+hxhPgPY1XVNgezM9x3LMf/h0Bi2IbtOkOrYVsSQwt+V1
0gzPhbB9mok4b8fukQYrHVb0IKESlnudLueRnsZmcD3/cCfRyYKgiYpb+mYR7bQwWNnfK8O6cqp4
DoWKol203C5tjUnJDH6laS5hEWVp6M1GsnVESpcFIgVi1hkU6q1f5OlTkJGZ3pbOywJ+MSSqx9hb
64BNyusJVcicQ0/LBdesD5ux9eO9oGVJS42uvSmLGJdomR7tinWznoM926V7DlybUhWshm1ZO8Yl
xoYcxIoo5bo8VXCi/Xmew9ac0PVC6jmUdbLLsMjuI6BgrIqQX2nMgLnPn+CVQPKm53dsshXk8ViF
TWJh6Zup0pvJPxVs7QdbzS8BBBhWobS9NtzDMPukAoDhJat06t4NZ545ZDkHPBMBLd9EkDCg5XG8
X668qfxqswXCf4WmY6xsS69KrgYskDrguXhRku5HXiXXy2io1z4vj2maoHRLGucQkJdk865iLC2t
K/g/n63G2vgYiU4Y6GViuc9ofcSuIj6ktDmfloUqrmMKvYHWJOootoNoV1QYe1ca7IXz4iIBODsQ
eXbQjR4d5mXHNYcOhSDPZ8nZxKNMwsArHgkwc7eZ0Yk7FFPFqQtAuNB4FVsyWMyzOxhnFL/5Fa61
5DYdA6BVQf0yohbYO8PShGui3Ou8rjgbKMp3OsJRByVq4hxNZTLt21Igyqqst7Jem2uzla9zRSfe
cQG4LZEpHyec6/loVJC8ID15FaiLYBgh1UzIPtDOM1eLXEL4+k3P/kXjIX5knXT2TZ5C/q2J/oJo
ZFIEo6QmVI5jcUZh6q3nJUPTNffuQysdGuQdp+TAwxHMBltDU9x2AUHcRs5pOx9xIq412r4sq9AP
ZbHDeOiLUK2ABpUn7wW7Pyys97qw6g+MUul1Ho3lgzHq8bPZAWuzR+9NJcz+08U9ljXuokrmd5KG
x44ZHymssYdUr1nIsZJs1yP5AmZ9Bsrx6Jf2Lhn6JxA/69WCc8LH+H2uLe866CLnKjFwHDXSQTSJ
4bQGW32ySgyIBDpdJzMdBacXzgkkEPDxZtj1PsxlMl0hSblDd+6N9aGpRty6Qdac1y8w8euVTEwA
e0XxRBmKLj5ZHqo4+ioGJOC2RAcDVwGXXDyUe6Uz1oicTDZWQne9mehuC6inRl1ORwMf09mOzpbx
E4/Hc5O0zV0WUTPgEuKFUtPgh0vqXxsBB81KC/F9tvurrM1ezELAzwiCa5KB7y5IId8Z7mayQe7K
Q3zLQfdceXN6ngHzMcPjNC1S+2og1IESqhsPHFCnvVuRjz3XwyEjIWMHt7K9AwGOLK/ZB06pnlv7
lQ4Op1v6uOCcMFLFeErSgLLDMuR9VHnPLEGI/6cBpa0DYgF+9japChLfisW71jOwYqxhyw4D7UtT
eIe0oXSCicVczWtuZ2Ca11XPTDKHH7jFygqZph+MG+GDlqkbiEQJSZn+tGB7iQeyMNOGgrQOoFA4
9k9LCrFFnhIcTDV8dSApYsQaByPOsyMwqnLTi/a3HJZ8NzMECnsijHZT6hf3pIaQMji1xgu4fHuf
wH7YFjUk6dKje1At1Qpt0QBFkC67dVZaE+h/iyB6bR1VcJQvnU1ieOJAkKgxJLeLjxMlbaKIv3u+
46llILcUj035u8j74aXlvEiBzjwscI+mQCYmQENaDO9mf9r2cQpEwbILiLkc/ybXnEMmITONNEph
v89DufyOamxFXSNJI7TUuu+75i114ZonY+uF6KzCoCx/tFnbbHxJW54j5UuJaS9cZobInRtd09GH
umCWv1a/uYKP24dGOf2CMlls7aw/abMybUE6TJiRdw5xG2jsrINl2hSVzJy3SYM+wwJ038fLHmcd
FyWc6Hph3lo52bgh50ABArTpfiPEnAN1IipPXgthzPe+BQdtWk9z65lXg6ThVq4sHMx/WhSRU8Ey
z5RsFehwOuNNJPHL0lGhunXgnJag29bL9OmC9yGTw58PgQfF0Vmbd8i2n77Ko4e2PXmzGB8hQTKY
c3EqioQeqWWFQT92G9qYbrgwhENtmzy0inb2vHBptoUThwPOzjITN04EERy/TrC3MrKXkI5uDXSt
AE6BngUi6HYriW8hI0d/dFeiFcHFxHVpHv0y/VyRzNLOpEOwkiPNSneoTCAOslkQqLvlbcGwhbqo
WJFOpphmPJrVsqS3S7iEu1uo+6+8tdkhxFyOQSYYojgt7QQPxzsxuRzSE6C3U/lBSwURQZCeyHF0
N723uqHtEuejeIPljc0CK7vgVNX3HiE6L3NhHItZCyLilfg+8bVIqW7WFPZS7iDWtPpv+PLWM5Z5
syp+WNitHosxfqua9VfpRPGOCQODhAU5v3YiERp1iTGhGa8NB4Ca3304/scmjwnQqacxjNw0RSEq
vUMg1+LJsvtTFhkMQVm/dcMQHxgPwKHv/YCFcZeWRvIDqXk6d9HRhwK4A1CAwaacoyvXi/u3bKRA
SuYHjGXqx2hb29KljUEaqfsMCeGFZYluk+opQOIvJcaOLLisu5UJ6CYy5WLGL5V5zBqvCrN+yJ9E
MpHwkTOlaUzWPOL5QNOoLvpBWsRPeyEiz0pKQRbLtRfb4mM0aT5NkITOvWfdAic2z4rpKfkevfzA
JvcjqqMPBNjTyRSFeCbqlciEmFGjoh34PMr2bRSYLRjtj3vcbvGj6wE5aJVCM7Tk1q6Hta01QtnV
4M6PohjHG2eEiWpr6oYXM2+DwkEFR3GryRwIJobDqGkd0QC3I9UED1ezPALgAEcHvAe8CfFdAfwg
jfYajfVvBQhEaiII0xhY1/QSmD3Eh0lzQ2i0RodWs0QM6n2p6SJe+Zhp2kgDdiTQ/JFAk0hczSSZ
gZPQfXhMNK2Elnx3os23ywGZ8FSRQ6/ZJkMP5cTTvBP0tzHg7fQj0SyUVFNRJHiUqoWT4mpiipfe
63PWCEjF1kQVqdkqZDC9sPeSOAl1RWr+yoBDeqg7/BCnSPNZ/IgWV6eZLaumtyjNcUk00UVptktO
o4+sJRq3UF+E5r/UmgRj6DdOpukwRLkbNBoKyWXnfKcdDBnVQ5MpwMr44GXW7k1M0GYcsDORDX/G
1CSakXbU/QScJluh1DjgajywNbPm1zBJRauimTadptvMmnMT3ZODdRNp+g2w+rPSPJylc54M6X52
mpSDYJqR4HDDesQK4kPTycHqeBN8HYu3JQZ7mDve9MPVDJ5C03iqbVCT7AOhJ9KsHqmpPT74nlVz
fEzj29Fcn0YTflLN+jE8Zi8zdgKmfpCAFs0EyjUdqNScIJihheYG+QCEOMchiPdhCoHNVScm/1+1
5g11kyYPgSBqQBE1mkkUaDpRBqYouvCKUFQfXUaPcyJeI800ksCNJj225dzDeEGTjxzNQKJMYJJA
QJMHHanUnCRTdwrBwoEKQXJH6UH/58JV0j9z+cEL8Vtp/lJ1ITHN0VPN+CJcNaWJGivN13NnqtdS
U5wEOCdsLdhPmDKxBsK5m4A+eXg7Nhw8xqtLzsXlA+vzSZn1g6GpUZXmR6nkxKiELMnUu600YYoD
2M2smVN4CdEaaMvB5cOkFc0JkCpL06oEA7WtY7qkiAVCYh5n/AzbivTyYIvFHstfTEeq1AwsU2oc
VqvJWBh2yhC4GDkBYLMs7EX7oW9uDU3UsjRbi/wvuquatzUB3orl0G1dokWpOKFyXQwXtiZ1TZrZ
5RSTPjZ7nwxaDabEkL0Czfgao/65mZc07DT/ywEEFtt5BY8LNlgPJKxxoYW58eCfOJ6sjXyswIlJ
9ellY3bdfyngAdQPsMrcwd32CYDwyGIaTODcCWKOuCaueNHMsqz3iKet4ZhZmmgGlAcdJIwzX9PO
UrBn9I3lxtcktBEkWqXZaLOmpGXg0ghy39Id44CsSWrAnA81aLVAM9YMTVubNHctLz1FqEGKuB+X
sTEZtIYgzuA38X+UNkPcqp/EISCYeOKS7NJOXREFBFTQ6Z/WNAiI5vHfCZU5LpoJZwKHG4DECQ2L
q61rOalPvKA08QvxZrQ3CtYOzXkK0QZutJ2yaY3Rejf0y3sPiGU1u405gefwNa0u9iKw76xsCpAd
I4EThck5A3An8tsc3F3EpBTTcyhcOHgTVXGryXilZuQNwPI6Tc2LND+PlivHXWrATQvI5QjTf5tr
3l48m3dCE/gi9/qC1ndA842a0TcA6zM0tS8w4fcRaUC4lHrNAPt5s3PPtXtfDtlb5NTeVdAXV9Zs
3grNBORgf/lFlaYFNmADG/CBoiMz3qkd2COmzskAMRjDGow0dVC18AcbTSKcNJPQ1X6fQXMKYT/s
sAvm50gzDCNghpWmGi7gDSF1e1d4nyAeZsbdOM0gnGEhBpqKKDUfMbZ5TExN142l6YnJhaMIUJGF
5yEZcC2kmrWIJYtRVks5siNMIYIDeZcIxAlxShrJXa2JjTWNWiIQoDi2mudo9F+G5ju2mvRYDDAf
Sd++9TUFMtE8yEWTIS+Pv9C0SPeiWNL8SE2SxNlHbpWmS7r8vvoPb5L4PCDkBXM6notgmJ6wrL/n
Xn9na17lMEGurDTDkrPMs9WgAsYsgtsGw8+GLIdfnIZazvXIboRyD6btvkyajxkAyiTFMAWbaflW
tsv6CY0/SE0k/remZmzGK7RNttdXU/M3DU/dIF/8Kvzc2vgjmHLDPBgmZ2UGzkhdcmKRpCALNQMw
L8ba25g0fqWmfg7gP6fyHdxf8WTbv701eAWFE+/tDH2D5oaCw6HDu/gEGas7OLu0+z2JCsaARJR3
YaRmC+Fu/2k11pFwQAS1tjz0tk+yvPVzsMKuHKD+D+Y7Cb/Y/n28eNpR0g9DesSgs0bwTxXewNCx
PgI6EiQu6qg0WKmMWahilmYmtuI3vLHg5nYABwjA+ziisWuGgqYwnbHYh62taayB5rI2AFqZehIt
t8QCcw+sxcwBXj8rtQVxZ+/dyD/MSZFe2xz1t33bxTuTrK5k7DAGiB1TkQ3ib8RKrvU1zVBg4d1T
A9AZ4X3pnSODvNxEC0oqIgbuJr4rdasXs+5TbOnIjAp3DTuMgsgJQb/mCLigeiMDkh1DT9+ZsnAc
7AHOEKQECG/O1kgWTJVUwA1v62Obz7t6ze+zEsLSXP2Gl8GcR2HPkqNPeMN8V78o2R+mmZa9al8D
g7lYrvL7Tks4uuSnrfBMmW6O9IxECreQL8Cs30VFK2S1b7mu9yAGrrBT/a573g6205xFBIYUiyQD
5HHmusrC2Ybegmx/I+ryw0Sy1cDvacw03wIXCLPIwUEgmLG4YmB+Ph9HrNabwAGhwV4COtnYgD7b
Gf16Ixn6kRnGmcVBqkj9kYgvP1Vf9A0DlT7NqFV3GcAHxCs/Mi97nzzdIj4Jki02VlPvIQod3Mh9
QERDm3XMP4jruBkJNd6UM2A4AkeJizrJPjrGZvnlt81prkCi5717BX9ya6aKSAZOyhudf7ode/Mk
+qi+pqg6m6lxT04Q8DTwSK2eA9VPvqoTvcLvIWOhxfAeuUb6uH4ok/G3Zxfka1neWzwiGgV+IGhR
QKl7pMEEB834TCLH2yCjgp2fXpk+wDPBMo+46xihurXIL2FRM0B5O/dtT2RsMLPijkJxan1bg/bX
Oonf6dq9FMJD8DPvUn967bAfB+X8CwIKQtt2uTES59OYm6d1Kkj3SL5G03qUBEqZ5Mwyl38fcwvV
dUX/iJCFcEApPZPLBnpz/rLIX4jsnsuH14FC5VbYtE0pE05B4lUbN7ZeHM8lsCk7xYRTIMvatHX/
XoEumKgCJmgMOYt5XmXHbhSozxyoIMYB9UeoZEXX1T1CoTMcXlCkJFltpVvDdL4A2IZ0R1HD4wGj
bZO/Yrrhb4y6R0kVYuJe3vS+QQ4uOdeLX3/SBr5XJ1F8VcwxYf/fOO3ExmpmWOmmhYtKEMbcN5+9
Lc6Ru+CNc2mrzOXrjMSKQorpVMa5rDfpe1b574UIZSPiHZ7r6sYvjos4IFb5aqPpXYx4X1OLs2YF
N8+ry7tmrc+Gc48YrkdCUPLYq6y/DzRmnxFlk4Rw5Df4rXlhMziDLn5KPZwEXsNyC7vZ7VAderhW
mHPnaoPWEqzPwNlaucZTqaiCSCF4zZyXjEl+4NL/qPjxlR402CeLZuj8XSMux+AfvLQGQ+3CXxHm
F2BYImc9OSCkUjRpvKDquyudW+IPFi7P4DT4w87uBzj9qjRvmur3Qh/MK9GpOso5lINvHL3hEZyr
OKEGIc6WYSORc0gi9CsyPHaaLZj7Y3TqA/V/uDuT5raVtEv/l95DAWQCCaAjuhecSUnWLMvaIGRb
xjzP+PX9JH277fKtr6Ludxfl6A2DIiVSBIEc3vec51wHaRuxK8922RIUWyOOb5AgszClmFOASdzF
msJtgRbC2DPum4FUZCuCa7gE0+cwjV4JeKarGV26ke4IBhRVLGAZ3tycMCb05JewhDnYVT3sBzOA
qBuEmyRHpkUSgBaWc9UZJAEKM8Fb4TPjeS17zCaizxrPPaWqoJyvDC4rkRHdEuc1NVnLAW9f2Ufb
wgcwETwRVmhYyNx5U1E4HicTvUbux8iZai6Oia6/B+p1JWJHXU3pXgLyQVJvUDDPKfC7pzz2WAP1
qNgG5ym0OMrjB+VYb0X2BU++fPIiOgQQoVZCpxzR/SYz3nXGI5zRAm2uScp21qAeGhps/YI1hkVd
UtrbqGClVQyJ3LWCbmLSl5TL7e4Y1hQ/ySpgpx6CEQsw5zdOdWiGpv/g3Cz9F9JUoDMsJTGljM+2
E+G7M+ZyM+I7mYXprwzjfqlonLcuJQnT9aNthCwjLXzd2NHgxBJ1D+SIPfOifRBTb2yg97Qb39Fq
taB4RqV824ThI6Q0Z0Woyce0I4LDGe2bgUHLt2qxx2dwa9Y2qmpav8IjfFQ1iHLiMJPrbnDukWo2
xzmy2bakw+cmCh87VHMEjIWMOyF11VI0W7NtHzwSShgNfHeDJAP6PpvJY4fqmC421xXwT3JYKNTv
moWr0/MJTGhtk7WIjPxbu2h3jsVqbUYU1HEeXDX+gsYTgGja4VUXnvetSPx8XTBWqcUqtkOtDlFd
4uBLPjazUd3aoUIgxmnYFaEWPEJDyhF240mIfRP5k2jWLiilk6AmooOzvvSlIValeCIXlGB5n02Y
4+fo0sLltSX8hPMaiRP4612e1U84QtuddLAnOjOi/mKsNkYevFWAnykAAuscII5SlUIRhcJ4lQ7s
t+vhmWo/qJ3+PWnn0yRzxPXDphUlalBDfbJVAUwPr1BZIdOUWEKG5aVoyWJVfvEwufxT5p2nyc7w
Vlnx4vqzX4U7PngFJQzfwvpRORQUQmQGRrHUJD0SvEDSQUUqid2PHOoQvUQzmxWB97vELrKDNbUH
y+258A1jZXezReDNum0eAko6MXq6lZuwgTOx7udjQJfcfWhlcMOygNI/QgTKmMCoyJdwucb9VpBB
syQ0w1IKCvQh7ufGJtDZpZbemrBd+OXUDr/l81dnbq5dMyA0p6LtJ+PqXsRbyweJENp7+HEfqrx5
bcaOMzb75LDcJSvsKo7CNfXfdWWQ0uQoN2ZUHm5TvTeQaFXm7LrLP6qJziFaQdZcZv0O3optSs4u
hXKX3BPodCem8SPdxS0ZzZsG3Kzh998WDsng2O+k/cKDqHiVMTzknHuxfJNBuxVp/jUn3Dr078pZ
TWsLyZzrj1fCVHRfg26bD+qu0Snubbr2w3TrqvCaGLPXFjx+U7bPrPLsXdx7hLi61wZ4oxAjkI/0
M3sc+u6lgoCuX6txUmKB7UtWrPtOvtREctKxYLM1nQh3Ym017oO4uAzzm9olDl7Mt6Op7v2+3XTB
Xi3DixDuFd+kjyhIzEjSQVG1DpEJMaOPhIFg7QVDJJK3ftOUzjZjkGo6vT8xyRkhyBmd4Ixih6Ey
zrErzctj3BYvE4WODob45A5Xuaou5Vg+ZfYjR23DVXpEjrIFqU6X3L9xxv5Gf189jqIkT254yw8m
sSKlugu69nWsqGotyTCQ8sdee8LCr310RnAIgD/JOU5W8JKZWnJmRpvaeiUbNIxzfYdw+GPtNRzu
lhlA3OvAA6NDU6eWW0LBto0sd7SzPyWObFdlUt+1/l1hER82R8fGm3cKW0jBsng11s5z3IsdGEEg
AsV13fSoqVID6yEeP3+8SxIqVQa6mhWhOgmJXcnzZExf6Sqi3my7ddWFt7JP700P1kqVDYeJxADi
x7EZGCRtpMTeVYN9U4twl/TR1zKj4RrVFXmc8TO154iRsNFJiCgKgYHfqA+B/Uph65IwNbEpYOv6
BCyZfriHnH4o2SXny2ZkeLT721BN245zxLDm69i29qQLHfskehQJC29D7pZu3qdtdSCIGVFosw4U
XZcKWALJyUaAY98LwlXm9A8BReAO7SPD7n4ifXbFoHglyngLu+lBn/idkbyVGVUP5rSSSGZk50i2
NohdX6CQXDaG/yFLnW3beU802l/GFJeZM12yw2a4qs2P1ug56PK+FdILmazbu5lLfmWpkC9nGI31
aBWErgRX9QD12Gz2hLDi3QoeBdWHivVLmYsPUxxjMareaF9/aifvYCUdvXGR793xS2ETkUzb0zaW
jY6KMhhRvc74DKbsa5/bT7PwnsCisOvK1NeiU49zqraGIY6qq5/pY74urBX74NV0gjuMGd/SOnoq
inSXOukdPefjmC/rdKbRir7CL5IbE09gWT+qqN/QpNrFfvZZmPSBlXwoQq2i7L9Qhjkgqp779K0x
zPsmaz/lXPVkxF0h/30R1fhp7BBLhnAjBow0GMBuF1qwsqT3HQrkoCkTUI7MC/ZS5CYb5pijp8In
Ia3bku9Eet5XbSKpx2gdtc2+RKFLJw0Ezaq28ttkeqS/9B7M3oc6FB/aLH3NKppxbnLIovAqXqYP
Hrp+aRTXi4TYI6v3eIDmlA6XjtG/SC4qRWSrmq18E9MzTc27rI0/IZ8+EX1MPY8Nbs9gwgX20TGc
K1gcG3x04ArrFUyiD5HrH+RAM8XsRnI8qptRNKdukR+M3KL8zHzphac2SK96a3ykuPTQMKdAXAvv
S0JwwhlKQsmpzejpWKYW8Z4CVO59xf7pvnBGY4VBBZ7IWvXdJT4+dl8E+mUnc3FvnFkgI8VjyEZ7
jtb6ZAlEfhuEtxas2wj/0SqmfsU4Y1AqafEGBAVFK9SIQS5n1BPVrmxIVwtv7AFgalc8Wra3HSSe
wtIhogR7VWdWN1k3b3v3QSbjEWMb4gQq/KF4ceZCAiymBOTOD67S1Zixp5LW3CyDfZ3M4ha18mcJ
uDpsKqS8y1VAF7VdtD68fc37+L7MHwm3DlbSdT/O3mtAQvPkTF9Ko6KTYgkki+k9ASvL9DRa9dvY
74amvRrb9iWy508uguA89Z8B9Dor0ugzu+2+zCK+tqmC0xYB/VXSxRQsp2RTHqdObGIjPKSum9Ma
o7OBLgYB5eXoU4uD0z2lJDZHyz5IWSMxYmyV5GsakUO6k3JB3kVE2VnFrmaZBe72wTLmcDO41hPd
rWsfVTvqgBN7nENsZ8/QcAnRWkJefbk0KT/gizgUVsPpR+HJsW9Z877PPB9Y3tb3591k3ag6fyzJ
ZAvl3bTEH3G2PijHQQXKUt0k5aXDPVLhzUmqnWFEFKhxLyrL/qbfN53VnSn9y6iOriEPOLBNkOro
N8xt6wExOEkukQ9GtL/3I0DBOqAxip9ELnbdUD67a7IArh0SA1bBhMWgjYZ95niYu+k/61+a8vpj
74Zs9+J3IgQ79OUKlGx110c7aGF4NrOyePCQlNjw/NLc/wwaBF+OdO7NZWEmJz6ZDdwqKBMqw3jE
Sbx61iLSxCGTz2j3LepcZVMUgfCU0pUneHQlKDC3qXENcqAkuZrpAExQ4w43fkCQoGkfg7G9mQ33
eg7lEUjgPlnk0X4ZeorY8+OAqn2KZ+yA/Y0dfwp1KXMs35PR+0y19ahwm2nprQrdzzUSYiUOJEG+
B7Z3TXJKsp5VfYS4+gYo7T7ISbrsSRAoqOD0cs0biJXRZpt5YYis8nRPCW/dz+5rQTdt49Ahh2lO
KvjIoUx7e7swa61dgkg3Lm3VddJhxx+QDdCBKtY4A1nb5uKTHjLDdnpB31qs6f5gKWtvlNfJtZ+Y
oLPLg4/DNUA1ce3M0aFjPXEqjO+I8v9f6YlSUj/+V6rNx/eieG/b9/efmYt//NUfgk3PulAaGm17
CDN/qDV980Liy3MVQk1XarnmD7WmulCeZSq0SiZST1SeP9Sa9oXvSYUP1YfOIn3vL6k1Le+MRiQP
NCyL49f/9T+ghoBNVJZPiIVUpo9u9B/Rie7cgFkeHTT5lmus8WDCMtM3oy0JbTCf+9rBpShZPgD5
Q1Bj1JCyWv3g+ZnzjZHPQ0YJafzjwUnHnf94+vzE+bGiZ2qcIOyuXJeatg5nwwhL6HIYMvKcf/5+
15MIizO/g91DKS8jMf7MxXA1s+p873zTn1FOFMXnnVHLm0TDrKy2RZZ/vgtWFGzY+W6t3yW1E9Yf
lqxYEOiBADlef4pG41jbKsRtwRxpe+mzQ9YvFWk8OA5dsm65HCVu5Jy0GlS5sBAWFtWkwJMngdDo
0qpJus7bmlYa+XeIkAS2cIBkU0cy0VQ9NRb02C51vxg30jY/IdyKPswigdc8adrCEhwiw65orNiM
VGTwdWTxjTqUj0iycj3roD6wdBtkFwR6EOEXDaEJFoIKoAjhYJHzF+vAv47kP39EzmoW0UvVyMsZ
RiMiWmmt7JKCcpjFFOj6uylr97FNKBzVvHpBITA+YZkGX4YJpR8nm05ctRP07UyVPZKXQXwwaYVx
TGxhXkwu9aj8DkEC1Fmm5LVtVA58/AcvtIgSQLq/Xiw6iCQiVlUz0UJjEzuTljhjCl1ZOcU0bDIJ
GOW2WpdI+Hdjw+rCqJNtx/CKu/bJiO5HCPkZlcOCQDIKw6zMWFdvUjlYO3/pAfX7NsoSVpqjZ1ir
3mXDGDoPORfgwQQWIuj1pwGRa4hqoR6S8pZZ9FyEDo9MIu+axtxETov1zSgIjihi4Z/qrLqVyLvu
RHpywMhsZ7xgDNHVCvK4vfNy+FohkSGbAr87G+Xl3vUJtoxaanyzB7mYzMtQh1/C8cnpOU6fRIyt
GOKkxczr1ZsiUJ9H/Spqvk5J0ywohx4qbV+QJG2Sax3vLA+ou76Cloc2K/PNLMjmLCoMSWzeoVOO
cm1H9pewA2+LOxdOpMtpEyTVEf2SoEXY7NueykknFHLbdN/kGW1ac7z3Ta0lqIN2N9YeTqNw1pv0
3RR1/kbhITiEgyR2TkGuGGJYIuNxodtXNYrSAGzPTXCHheHo4BAuvGFYK7JMRTx8znrCTeelvOs6
E7nhwuauR0PMsLarGjEfiavZWEiuraCiV26IGONje180UJFnWNPlRAS24TgYzVouxO5QKEDOsKgw
HNIGSqsaj2+YPjYmncvYsC7N5VDb2GFFTwuHaMuDKs0rJHPnAlfELhCqmSfLz5wdrDj7Md6asZKU
uspoU9RzsjLQysrZpwPibuK4eRmcPmSDuYckxlxK8GagA2gtKN00pkc8UpT7SyIIPR1XW+j1DjhF
JHQhQXn+ISMS0SjZLqBX9tH6VnclqmIS3F7a0acDYBPCPBMuAtq9tNe9DLsNSrGWHIjH3FKvqcvi
mHRRB3JBnb+qllQHdFjjyg8GEH678VqSzcu+oDsoHddb6d2YrSN8m7T9mHGaHVyJJgsmKCMUWjej
MCnHRCNiGfYO/jXxGXw9RGQT7aKZrfsEKNM+0jHCrFmTvd/g6gaKjVXwGOZ0kUI0CVYl2SMXEaIZ
Lg20VKiVihul36SsSUZli7mPXNVtAhN3DKIBOTXObW/aXzOk8GXIKjKebqchJiGDdsN6aJoQwfZD
MOFTaV2H2iRJhQcqi8eGc8zsZ4VfmNyLSMC8I1Bg3g8Uxhb2DI4Pu3cko1nosOac1ObQWDcxtKGJ
NGc2GeznMkRx0T3pjgbS+OzG1gHQtaK/DXkCwgtnY4TRqiZswrfVs8T3xWliEP0chuCC0DVTL4K7
H/Y5lT03RNRPP2YZa3azWBWwCWBgrFGoUaiFmM4WjWCO7TB67/bE8DKgOj/MmOHX1bGfB7aFqjhW
xF4UXpO/OPY3I69xHxvOgGU6pltFXkJZffPKAvZuAKq7wfwdjtnjlGvnPx0bGLVDRqRcpG4dCj9J
ASYiNeA64Z03+69VjdIwWEjy1oKTKbWMVdqOCLkLX2w5q4cdni9kI2QYZvPRde8TL1o3BmYsdG0t
Tk78pwIh8LHQkeK5DhdfUFdWmKVTSew4q1K0k6+AIF4l4Fkc3VTAMFPOa5NuIUzt4jMqi7dpxllK
e6KHzYH8mB606ZPDUbeX0r8xXaA7c5FmR+A9n5rSHEli7JllIpR1ebR3HDIx7a4gUl0u2cHIZnRy
9DRGxzYp8S35rQE1jk4sWbim0A2Fsj1GhJkgJmtO/nTZWlyS8MAIVoiSu3kC3Ng+NwgrdwZrkE21
wAUYyeKc/GlC4VFjO3bYQCcs8ct6nSL9vCFwGV1FGj3WOXPRIkb00Sb2prRg0BjTb44OpM91NP2s
Q+oTE95zi9ywOvjDfF31lEkBTVIYJN3ehPRe1f0ms129fim+4SrWDHn20EVEj6VgUgnb+Qat/2Oj
2m6XqmTGfcvWz8IBQ3PDvidhfpsYi3NJPOsl4/SHWFXhzpH1c+PDCppN9cFIdkObTXujNYlsxYrd
0f4jCIRroi3o/yhb3RuGc/CdOsXgIUjtJYaGGLSN2yFiUbDgC+eBK+fF1CqnuqqmfZNGpzMN7nyT
spBIW+gTriCTwduAakJOGI0sHwYH+U5UwtVCH5rDmT7mGn155l/KSLzmTOkb02NjY3XutjYXwK1p
dhdVQBnoYr5iQsi3FduLKXTkHjf+xFhnQyqNc+cRzy+F5WD+ZHp4KkabpqcX0V2kWoVl0Sveqjjp
Tz37otOQGpJVZp7fm2kC8axN1mGi2GUD3aiRSBBNUu8C/2swtzXFDqDLMZtbSr0oWVlPHEbD+MyY
3+6oG9yEdF12IerVkzJsMrFHP1qnymbOwlW9amqPftqM8Cub172IZ72RpJ2dbgKATscOD64zLGtT
j98JGh72w1N5EsVQ7+qWHAtNbRohXeKfHQApBzFJJ6NkVZ3Ke/TS4cZQYLgbOnknZJAhgYtsRU3Y
snkHjwBPDvBLpVsRZrshEtA6pHppixHhUSaWQlwRX59Vc64Uw35qkxPRI2QhTdHNmTMIWRimykyg
QJRkVDuRPnVaJWf3WY0m1Lsv2o6maPwwY1nHqrWBEVauz/+O8hFBE656dP083mUDu2yrhjMzBekp
AR5WaHU11aB4jdqHNaEvsp3RVY8J1KkMS7INtmgC2eWnzjHvz9pScLxssU9hRWsO2lG6tRLrvXaM
bpvmik6uopFJpN9G1VaANoHqQgcwd2MStrGJgr5iYujr05kRnAevdhs8JQuL5dbOww0XiSk9Qgdk
cxjpskqh2h06+iGCJTmSNQLlps9XqWt3B5RB22Xool3XwH8LW/NEMMe4icDj4EwmlacE57x14Sjn
cUPsRlacljOxlnVUh8rKCYvXenjIE+99jBkvIrOkkErSeSmyk1/Lpwn2T1qnj3FtiPV3fWSrdUCJ
evNjg3a1EwUnGBeSwxDQBRkr1uZcTlaYPS+ksvGPk6SY+y+sA6Mdm/EruOPxLi3NHYqud0iNxhYg
aBCmmDnM6Fs3ZZdWX8pTZT5WOP+Ooaby2noTgXJlF6mW5HCvIjavnAlLK4moLny0gpxG9JrCbUGe
DpLRyqU+nt4ZtVOjfBm2jmfWB8MEMhlkZUsA8VCtq6IF4OPfN7NG1uubMfySQT8EOrjkO1EXzxIv
IMz8xfKBSqC8MSRq2TCCyVc77V6ycbNpFu3crPrEigJ5Z85gA0uzw0aCatPE2J4vxABNxRPla0p0
chNVM5E0cf0wjPQZSGgbLg1vAh7vAf7pD+6SGac27t5YPTxnNQYTQ7UAuPHY9Im9y9OdiXzxJBR4
ktSv6k0fOTD8PbW3tFywdfppS1c5WVU6U89IS/folh+xnpCjylj+/aK2x/xO1IJG3ORTHNPgatEY
9UnZoHsnUrtWAbyHHYBVF//RkawvuSYpvlmHfXaVTbQOEmX4DCtgyMJ84ur2kOazI0Tf0pEVQ8KI
d2j8cJP3OSaUOL2OgzE+zbfwxYnw6ng5V4aP5RyqXZd00SUBmSS0APalR08xVyX5zo/c59DFVBG5
i7ZfcJI4NYEaqHAp9RRZzHv3cGe6fk6OhGHDzmr9ZxyGrBc0dPl8ms8R6lIGnnTrq08Yxl+jtKI9
MVdXibAulZTEuzbLZQZxwUHARUt8AUKn9X2NyZLadSYgxCN5jtlwjOzXHHagBqYCJPa+nWWD5xvT
BKAIh0Le0QvgHNV7V5Lb/rjJqv55KNtpN6L7/v54rehbyGiotuebQLkN/sewv4KBf16kbxdp3TGR
tierDruTTCncGl395sgFdVVMmYs+EwTDxek2JGMNp5hC4IloesRvqSoPIyUJldvdLspQzWVGPey6
jzGD0SlYTPsUo037fi8d1TpMa0Zr5qFilTqtBvfgIi8MbWSHDIzoaewPbY0KZmzYVtr1LRK1aG+q
2j0sCI3d2vdPg37ux835sSwB9hoaU7XFaslfljkMzSS5p9fm7oh5SlF83wnt4QmLYP5iU1xZzzql
OylTJtBS+R9qAnv2kTKZmX032HS1wGnfdN3JbjyPrM3yZbQItqB0TfQv2NR16Yp3kt0CbIM9tYI8
9aigZg36CGTbd2cs8BkQfL4J9CxpRax2k7pbTucbk1b6oejFRrYqZ9jQMHuXKKrzjTb2SUMdz9Pa
j4cFnT5Hw99zGoWmvln66rHobJhRXl+Tt2i/BW0a7qxAjJcaIrtKFgbfhXP0EOalNueMl4UacmgU
RVJsqymr2apn9JPQCiNECYS/YwwwmV0idDZRbt+eb3LD/Gz25YNDEum6862n2pc9Eye59o2PsymJ
L8vGIbZZdNW+aZnl2piuETawqtiTYbZXqYbvYKGJl2PWP1WPUenZa8rhDJSGSenLJyGCahPztx48
DVYCMO7THI1duwtkb8ES1HAlfdkiXVhOXtMjuzSSx/NDzGHz6bYGLEc9gpszpDcZZY2/YAGrqmsD
g667dfrGKL2N3zocNJ8WEHr3dWn1nL6WWaJBCJ9SLdRtBoa5UOpQbGDmZ8D7LJpbdmPj94fEuVhW
CfXUTTX6VXeoTucbU9+DIrJDMYY9TY8UdXTLAZmP5+clI/SpZVmdrYqIMT43J3A3omVRdGYqn6nO
5xsxIU8jC31tmrjFehWBTzkLns+TVdDyoc/3MivJdmlhPZ9XqCXLUTePoH1OQP2moj4oy/pq1V60
x+JwRBjgHwxV+ZcixCJXDhR6fLbDdHXYJs84tauQWX2YMsXqxO8PfDw2s0Al4E6sUNbwvRu3k5VC
Ogs6C5MwRiB7Uu8DFNjL2fYuPQ8UexEs2jDQ48W5j0IsDdaoJfqoq5IgfVSLTFh0UvWLtcZRBla6
qcr6Bk4bZ1FtwwipndtQhMF2CBR+g3kMrnEaVptsLjm1S7GJ8LPF28Zbohuv21ZjMexLpKUh6MG1
R3GUbb92fzH1RuFtL93bZIDl1Kch2h8hjm7i3qdh8o1iBD0C45RO066K0A3gViBjpRqe0gT1tF2H
29nrQSQ77PUavoJVY4DNjWesvV5rkb6RPGWxfO9nInPNmH7BGEZv7L9uQPDsUz9lh94GEPf9ZC0o
Cq3abNhNNUOr206gVfZsRuXBN0BIUhUatkh4pu8GD98SXIMeTIsq5mC7Sw1tqz0Hgsc9Up+VPXpX
KV4LrILu5yL1kdFlV3k9w22b+Pj+8tEZ3ROY3lpM6Q3EG2orYAw2VYssEQtmRXFuwzszKaW4Jrqe
ska5LJe9Djoj/OlhsohkZNGRbBNAkOtW0qqvZXWF+ISSlJFYNyXRl7kwOEG9+EpycOh6TbqQMO4o
QyNY9GsiPoFMGcn7ZFKLG/36ioBN+lJN/oqNwzmIPICXk2UbZOYfrNa4nElpXdWd8UCB9mFbB9TN
K+tlaCnXYVmIi/HNZFcE2Nhs7/MlfsFCLO7bio/d1lD57S6nUMg0HmfhAwu4hKSUGc9OGEcP7VIB
yg0YqWBDr4sqfyRe5NplLTO0XXQ96S8asn195cIqL9Fr2Up8cWtv2bndc+FnapUhb6Zk/+zYrbWN
etveu112PbpsYX2FjpkyIb1uDxwDxpANcdSwxAL32EaWOBSBdZ0lqMwKIw3WvbnzGmg6SeweUU88
el62s9TsbyrGLCQJDUoEZ4MfdDykcuoowlrVjsSbdYQX5ZA56h4dFz3mjBBDMySizFLXihJK2+KZ
yPKqAf+PDoxAirs0uO6xAyM2JOkDKtDODDBFzgrFwgyIRY0j0mknHbAWdPBzKdHnPsQUId8Nv/sq
RfRBFCVoY6PMWNB8Am0T9bgbZqhYVHtILZGpRT7fSOGBbrznqBkq7Hhl5aBWNYnIzREHswCqOVjw
dIEQe0bz6jT2t+lLQXdnlYXFNckezlUeRh+L5As7jIiiCzl/XcrZjYvYVIKldnULHQANsE+1wTZo
fbbVY2tzgrjLQ+2YHutcSZitXVz2McGsHVfaqAJI1C/QY0lOmyUG5Rm3exo2mx5TSJViUq5K0kdG
tnIamrkNTYkshe2xtiw7eYIk66UkmneTIKG1O/E5lkhc69GEJr+UzwX5CmuiIdMVgLjLpm9gURGs
t0qpAhWz9bhoRe68g3CGTbW3H4PYbw6Bli2V6SPEaJsOIrAiBbZC5b63ixLkAiIu3kJrwijmKCoJ
xPFIKt5rq7532dCOQCjbTo47iEyoU5mwbMr6MYnoRTlsPNe4x23RPUS2+FjO/qciBeLIP+fvO4b0
NlIfRBB/CxObTuqIoho5jl5YJ9T6C2ajCJRSErbgHbUE2CVUBFhpdGozasHIzoxjP1Lv8+fE2ipw
5FAAHfrplk/i4UCIcxYbn1u6xk4AgNoiWzyJwe25k2VvvQY8mDvs0SV/4WLfRA20KEy12q8k2BRF
xtoVNzK/HCyutDp5QilFFxgjP65lisxtaD27MI737HWOi0dHtsDpEU+68ILaxy6bq9RfcCpku6iY
bwApb5sMSoApIzIkm+uFVTkHIn2oK/lNNPS+KXVz7qCCcTGjB5HfH/M6u44eNfi6Hy+VU1C5rxWH
weclhqiqrwNjRFWVvZogrskl6j5S/HWInRA3CZUdpLjGZe0gObIX3BMSwkmWdTd4QeChgGnB1lW6
uwVZJHL3yhYGtt9d00Rq3bkFOZPY9426LrGq+1+6AG9rtFTqOkyW46AvqJa9fWCgRvNhQJAFAVQM
gFDKPNEqSnQF8yXkv9BatRN7h7lvWbua7tZT+IWLAC+iolZcFSDb3FeqUl/qEhKzHYPSGI8u0MvH
mDBBy4QII/mScM1/iefuMp1L8ygWeCBTfiSYxCIJIdx6X929VeTmOitcCDIJASGYKlc5HrDING8y
kbzRGal3cYdGiqqrs7GN5KEpU4WjK4V2zClmTjRaCi5pdIoIILMK8lhaQA9RLdIhl5iVvEl2Xg0L
ZoroHEXQihG8wWWDbnVsXQ8s6wx2zlsv1PtPYePuyL8EezWzrjSxTNdTTuq69VJnSE8zgdi0Bo4b
05gas+LN/kKgtfwgKnx8PTESDdThowOaZBldtaWVrFZR0ZZbnOzgGb32G2OMu65N11sX03DZhVSF
J8YMUIFUzKKl3yKU+owp8dJdaOERLcMuHe1TgJDS0iWfcrDLzNt3WDD2gV7j/rhx9TI4EcmfHvvx
K8aik2CsEMVyXbTWOnaI6Co6GWY0urgbAytka+tgsKT0Xq3nPOcpZrbyJHW4yU+/T74jfcs8e6rO
f37+nZ/ufn85/Zql3gQqweVh6ZfQKA9rsRa6L/oN9c35b3/8+P2f+PF+P730L7/+/f3mEb9gCMR4
B8QXta5+l1HvwkP94qOT0JE+v7WlIuuQL2ZPOKZ4sp/AUB8Ta7E31pshAKGFejPhjwhN/3S3qPP2
VHuAgnGBvQZ6h8Gy54+bxFM04M8/0+T1LSgkPBUJv6aqru+2UOlPuUN5DWUgqRG/Pn9+PbegQPj9
VTL9budfOt8okfzfV/r+oA26hoAOFrxMnT9+78e/9f21fvz8z37nnz1mG513dNt9reuVTjvXxJJh
boTdIAHK8iP5E3yc//fs+d75sfOz5x/PN+cX+PHjP/vbf/ZSeQ9gJ5F8F42uRdPXYBtPmTbk03Je
6p//6YOyatgq/Hi+1H8U//ij88/np1XNpgWP8CixNQMvWSzag9wlA3X+4+75qfMNwioqEsbxx5//
8hbnH6U5yt9Dp/NTIOqfYk6/h6z+EYJ6W8ZF91j+937pZ8ban1/o38tNdcD7/CL8Ob/UObT1X71E
9kaYU/+VZFXpXggHVSUSIpOUbMtG4YNODcnB+WnDsvwLZf2IVdWp6/DhfjpGf/7n799/jYv97/3O
v/oE7+dcWS0PQsrH//wPzLq/fBDsC2wmvuDTu0IqKfiQPx8EXxAu63nKUcpSOtqVBNn/yEH4Qnp2
15DHi0uv+FnNxVf37x2DX17hpxPBvwA+5Fu27fhCeOfo+H84Bh6iLrRXQpm2T89QfT/zfqMT4Z/R
C//ymSAvfJoxji1d07JctGj/eCZ4JmcKejg0SfR3FTay/9CZ8PZfZSlzKf8apfyXD4K4cBUmCCE9
UwLc0af7z6eCpy4826RlbtnSVIrKx293EHzh/e2jYF74HAX0ckS/A4vUOMqfj4JvXXCVkFDkYa1x
pP8bHgVlib89NHoXaEJdAeqQ4RF16K9HwbvgLGHYdIWPbvB8wfxHhsb/8oKgp2f/Ko/9y1eEdUEF
ykX5YUphu6b7y6ngX0j0tBKEPIJYHPH/qfnhXxyEP2uE//JBcLjsJSsF+T1h/ddTgWEBg7vmtOIq
pXjzhyj5N5ohkBD/7TPBviCrHoetFkULvnCGmZ9HBctCSY2UhUMgfddGrvzbjY0W5/C/t1j45XT6
sVgQjAq+oMmO49qz9Bn/j0fBY8HkCkHOvWs7eh79/Y6CMM1/c8n0Xx4FqMQKdTJzoMcQyerwl3PB
kxc2yymHZYTvs7T+/WYIYTHL/81zgaPgMu4zBziud77of74ePLYPjhK2YEGl9JLptzsTOAbW3z4G
zILK9fmkLJDt77Pgz0dBbyCoQKFv8RzxW64VGNT/9qgg7Qs+u+Tjc0H4XBq/rBtxi1xYJktHxarR
Yyz+vkT7jSYINn/W314xORd8wxKRqIUF5s/ngutfWB6eGt9kjcp6QhPQf68VE2ew//2f+jL9z59r
HX+lrsBRYK+oGe/CPK8c/3GG8N0L+kRsprn8vN/yKEhHqr89Q/ApLQHuntoB1PqzternccH1LjhE
ps9c6bNv+0t7iH/jsqFapX/rS/b+1vzv/wMAAP//</cx:binary>
              </cx:geoCache>
            </cx:geography>
          </cx:layoutPr>
          <cx:valueColors>
            <cx:minColor>
              <a:schemeClr val="accent3">
                <a:lumMod val="20000"/>
                <a:lumOff val="80000"/>
              </a:schemeClr>
            </cx:minColor>
            <cx:midColor>
              <a:schemeClr val="accent3">
                <a:lumMod val="75000"/>
              </a:schemeClr>
            </cx:midColor>
            <cx:maxColor>
              <a:schemeClr val="accent3">
                <a:lumMod val="50000"/>
              </a:schemeClr>
            </cx:maxColor>
          </cx:valueColors>
          <cx:valueColorPositions count="3"/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800">
              <a:solidFill>
                <a:schemeClr val="bg1"/>
              </a:solidFill>
            </a:defRPr>
          </a:pPr>
          <a:endParaRPr lang="en-US" sz="1800" b="0" i="0" u="none" strike="noStrike" baseline="0">
            <a:solidFill>
              <a:schemeClr val="bg1"/>
            </a:solidFill>
            <a:latin typeface="Times New Roman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31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dk1">
            <a:lumMod val="50000"/>
            <a:lumOff val="50000"/>
          </a:schemeClr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0.29825</cdr:x>
      <cdr:y>0.79773</cdr:y>
    </cdr:from>
    <cdr:to>
      <cdr:x>0.40351</cdr:x>
      <cdr:y>0.99554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368776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2000" b="1" i="1" dirty="0">
            <a:solidFill>
              <a:srgbClr val="00B05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0.01667</cdr:x>
      <cdr:y>0.02902</cdr:y>
    </cdr:from>
    <cdr:to>
      <cdr:x>0.30838</cdr:x>
      <cdr:y>0.10577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2400" y="156501"/>
          <a:ext cx="2667396" cy="4138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/>
            <a:t>Million bales</a:t>
          </a:r>
          <a:r>
            <a:rPr lang="en-US" sz="1600" baseline="0" dirty="0"/>
            <a:t> </a:t>
          </a:r>
          <a:endParaRPr lang="en-US" sz="1600" dirty="0"/>
        </a:p>
      </cdr:txBody>
    </cdr:sp>
  </cdr:relSizeAnchor>
  <cdr:relSizeAnchor xmlns:cdr="http://schemas.openxmlformats.org/drawingml/2006/chartDrawing">
    <cdr:from>
      <cdr:x>0.43382</cdr:x>
      <cdr:y>0.90967</cdr:y>
    </cdr:from>
    <cdr:to>
      <cdr:x>0.68566</cdr:x>
      <cdr:y>0.99842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47899" y="2733675"/>
          <a:ext cx="1304925" cy="2666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/>
            <a:t>Marketing</a:t>
          </a:r>
          <a:r>
            <a:rPr lang="en-US" sz="1600" baseline="0" dirty="0"/>
            <a:t> year</a:t>
          </a:r>
          <a:endParaRPr lang="en-US" sz="16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0.08772</cdr:x>
      <cdr:y>0</cdr:y>
    </cdr:from>
    <cdr:to>
      <cdr:x>0.92982</cdr:x>
      <cdr:y>0.06834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62000" y="-838200"/>
          <a:ext cx="7315154" cy="411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2000" b="1" i="1" dirty="0">
              <a:solidFill>
                <a:srgbClr val="C00000"/>
              </a:solidFill>
            </a:rPr>
            <a:t>Stocks (Less China) Rise for 4th Consecutive Year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0.39321</cdr:x>
      <cdr:y>0.14006</cdr:y>
    </cdr:from>
    <cdr:to>
      <cdr:x>0.49321</cdr:x>
      <cdr:y>0.30814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95468" y="762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0.82564</cdr:x>
      <cdr:y>0.49497</cdr:y>
    </cdr:from>
    <cdr:to>
      <cdr:x>0.90672</cdr:x>
      <cdr:y>0.7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983437" y="2640169"/>
          <a:ext cx="685801" cy="109363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8000" b="1" dirty="0">
            <a:solidFill>
              <a:srgbClr val="FFC000"/>
            </a:solidFill>
          </a:endParaRPr>
        </a:p>
      </cdr:txBody>
    </cdr:sp>
  </cdr:relSizeAnchor>
  <cdr:relSizeAnchor xmlns:cdr="http://schemas.openxmlformats.org/drawingml/2006/chartDrawing">
    <cdr:from>
      <cdr:x>0.89744</cdr:x>
      <cdr:y>0.12475</cdr:y>
    </cdr:from>
    <cdr:to>
      <cdr:x>1</cdr:x>
      <cdr:y>0.19701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7590693" y="665407"/>
          <a:ext cx="867507" cy="385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dirty="0"/>
            <a:t>Cents/lb.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0.39321</cdr:x>
      <cdr:y>0.14006</cdr:y>
    </cdr:from>
    <cdr:to>
      <cdr:x>0.49321</cdr:x>
      <cdr:y>0.30814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95468" y="762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0.88034</cdr:x>
      <cdr:y>0.40196</cdr:y>
    </cdr:from>
    <cdr:to>
      <cdr:x>0.96679</cdr:x>
      <cdr:y>0.62606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848600" y="2144028"/>
          <a:ext cx="770763" cy="1195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8000" b="1" dirty="0">
            <a:solidFill>
              <a:srgbClr val="FFC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5BCBB0-6E7F-4D02-9066-674765AFE7A1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55CA1-53AB-4D20-B0CB-0C044A4A3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3538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30E274A-31FB-4EFE-B77D-DFEB496C4D94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62FD9E-0548-417A-B2C8-9EC4D87D51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554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68A7D5-2092-48D3-937E-394EE7F0BE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527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48A27-88F7-487D-9F7C-B291FF944ECD}" type="slidenum">
              <a:rPr lang="en-US"/>
              <a:pPr/>
              <a:t>11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420" y="4493260"/>
            <a:ext cx="5228342" cy="4260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31774">
              <a:lnSpc>
                <a:spcPct val="125000"/>
              </a:lnSpc>
              <a:spcBef>
                <a:spcPct val="0"/>
              </a:spcBef>
            </a:pPr>
            <a:endParaRPr lang="en-US" sz="1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002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Cotton Yarn imports down close to 10 percent from last year (5 months of data)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BBF34D-D483-434A-B58F-B68A1BC6CB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07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begin with the latest estimates</a:t>
            </a:r>
            <a:r>
              <a:rPr lang="en-US" baseline="0" dirty="0"/>
              <a:t> for the current marketing year.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86FF0-9BE6-480C-882E-9A82BB3D5E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85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8119" y="4505572"/>
            <a:ext cx="5237832" cy="427252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34475">
              <a:lnSpc>
                <a:spcPct val="125000"/>
              </a:lnSpc>
              <a:spcBef>
                <a:spcPct val="0"/>
              </a:spcBef>
              <a:spcAft>
                <a:spcPct val="100000"/>
              </a:spcAft>
            </a:pPr>
            <a:endParaRPr lang="en-US" sz="1400" b="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5E8B964-5E23-45AF-9CB2-68CF420AF8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5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947A1-FB7E-4EDB-B652-122D7162E3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0799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begin with the latest estimates</a:t>
            </a:r>
            <a:r>
              <a:rPr lang="en-US" baseline="0" dirty="0"/>
              <a:t> for the current marketing year.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2859B-7C5C-47DE-900A-A2BFFAD60A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5941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2924" y="4509400"/>
            <a:ext cx="5267360" cy="420274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074" tIns="46538" rIns="93074" bIns="46538"/>
          <a:lstStyle/>
          <a:p>
            <a:pPr defTabSz="931774">
              <a:lnSpc>
                <a:spcPct val="125000"/>
              </a:lnSpc>
              <a:spcBef>
                <a:spcPct val="0"/>
              </a:spcBef>
            </a:pPr>
            <a:endParaRPr lang="en-US" sz="140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AA9E63-62F1-4403-9B77-AA18202CF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2556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D1A64F-8555-4228-99E1-10398A3EE3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693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4FAC26-3A8D-4DD0-859A-73D7C56814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020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9F38D-0523-49EA-880A-39D5554561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92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EA3601-8885-450E-A100-55C5827CD5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784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420" y="4493260"/>
            <a:ext cx="5228342" cy="4260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31774">
              <a:lnSpc>
                <a:spcPct val="125000"/>
              </a:lnSpc>
              <a:spcBef>
                <a:spcPct val="0"/>
              </a:spcBef>
              <a:spcAft>
                <a:spcPct val="100000"/>
              </a:spcAft>
            </a:pPr>
            <a:endParaRPr lang="en-US" sz="140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D371BF-7163-4C05-9EDF-70BFF1457A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721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73107-EEE4-408D-ACB9-763F6BC88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939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C3B824-3248-4712-95AB-4F43315E86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266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Let’s begin with the latest estimates</a:t>
            </a:r>
            <a:r>
              <a:rPr lang="en-US" baseline="0" dirty="0"/>
              <a:t> for the current marketing year.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3CAA5-AE28-4C19-BDEA-66207B303D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40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8BE52-CBDD-4C94-8540-5C3511DE7D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574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6420" y="4493260"/>
            <a:ext cx="5228342" cy="4260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31774">
              <a:lnSpc>
                <a:spcPct val="125000"/>
              </a:lnSpc>
              <a:spcBef>
                <a:spcPct val="0"/>
              </a:spcBef>
            </a:pP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1990EB-6FC9-40E4-84B5-AE53358B83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422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097EE0-4C51-4554-8744-285B4E3A24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57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b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7244F-78D6-4FEC-8E49-62E5DC3D50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6739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779E2C-F62D-42CD-9DF4-34066B59B2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819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8119" y="4505572"/>
            <a:ext cx="5237832" cy="427252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34475">
              <a:lnSpc>
                <a:spcPct val="125000"/>
              </a:lnSpc>
              <a:spcBef>
                <a:spcPct val="0"/>
              </a:spcBef>
              <a:spcAft>
                <a:spcPct val="100000"/>
              </a:spcAft>
            </a:pPr>
            <a:endParaRPr lang="en-US" sz="1400" b="0" dirty="0">
              <a:latin typeface="Arial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424FF91-045C-478E-8E8C-30A978697C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50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16F1B-5D69-4154-B8FE-A6AFA1D62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95834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Indeed, the stage is set for another interesting season in the world of cotton. Stay tuned!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34A68-E3F5-4633-980D-5F16A6310E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297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40445-D8AE-4CB8-9CDF-CFE770D78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439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40445-D8AE-4CB8-9CDF-CFE770D78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13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35AD7-052B-417A-B4F5-29E4CAB938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37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Lowest Australia production in 12 years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57F658-3E19-4F90-9138-FAE9B0F39D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4900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9DD04-BA3D-4FAA-8BCC-9674766398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97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785455-880B-4C59-96DA-6466C15EFA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01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Cotton Yarn imports down close to 10 percent from last year (5 months of data)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B23627-68A2-4A6C-9B09-3348072F0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2FD9E-0548-417A-B2C8-9EC4D87D51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40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7783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28956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0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4111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0707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875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519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6107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94540-9200-4A2F-9A81-3F5E93DE6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886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ACE001-2296-4EB4-8E11-B4893FB10E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54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" y="0"/>
            <a:ext cx="9144000" cy="118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4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0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305800" y="6549154"/>
            <a:ext cx="762000" cy="3074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0BA3FA7-BEB2-4323-A93B-546EB2C33319}" type="slidenum">
              <a:rPr lang="en-US" smtClean="0">
                <a:solidFill>
                  <a:schemeClr val="bg1"/>
                </a:solidFill>
              </a:rPr>
              <a:pPr algn="ctr"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01A00B6-5AF8-40D7-BFDA-0E4AF876615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70000"/>
          </a:blip>
          <a:stretch>
            <a:fillRect/>
          </a:stretch>
        </p:blipFill>
        <p:spPr>
          <a:xfrm>
            <a:off x="188913" y="6211166"/>
            <a:ext cx="536573" cy="53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75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graham.soley@usda.go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sz="3600" dirty="0"/>
              <a:t>The World and U.S. Cotton</a:t>
            </a:r>
            <a:br>
              <a:rPr lang="en-US" sz="3600" dirty="0"/>
            </a:br>
            <a:r>
              <a:rPr lang="en-US" sz="3600" dirty="0"/>
              <a:t>Outlook for 2020/21</a:t>
            </a:r>
            <a:br>
              <a:rPr lang="en-US" dirty="0"/>
            </a:br>
            <a:br>
              <a:rPr lang="en-US" dirty="0"/>
            </a:br>
            <a:r>
              <a:rPr lang="en-US" sz="2400" dirty="0"/>
              <a:t>Interagency Commodity Estimates Committee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Presented by</a:t>
            </a:r>
            <a:br>
              <a:rPr lang="en-US" sz="2000" dirty="0"/>
            </a:br>
            <a:r>
              <a:rPr lang="en-US" sz="2000" dirty="0"/>
              <a:t>Graham Soley</a:t>
            </a:r>
            <a:br>
              <a:rPr lang="en-US" sz="2000" dirty="0"/>
            </a:br>
            <a:r>
              <a:rPr lang="en-US" sz="1800" dirty="0"/>
              <a:t>graham.soley@usda.gov</a:t>
            </a:r>
            <a:br>
              <a:rPr lang="en-US" sz="2000" dirty="0"/>
            </a:br>
            <a:br>
              <a:rPr lang="en-US" sz="2000" dirty="0"/>
            </a:br>
            <a:br>
              <a:rPr lang="en-US" sz="2000" dirty="0"/>
            </a:br>
            <a:r>
              <a:rPr lang="en-US" sz="2000" dirty="0"/>
              <a:t>Agricultural Outlook Forum</a:t>
            </a:r>
            <a:br>
              <a:rPr lang="en-US" sz="2000" dirty="0"/>
            </a:br>
            <a:r>
              <a:rPr lang="en-US" sz="2000" dirty="0"/>
              <a:t>February 21, 2020</a:t>
            </a:r>
          </a:p>
        </p:txBody>
      </p:sp>
    </p:spTree>
    <p:extLst>
      <p:ext uri="{BB962C8B-B14F-4D97-AF65-F5344CB8AC3E}">
        <p14:creationId xmlns:p14="http://schemas.microsoft.com/office/powerpoint/2010/main" val="3338760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42"/>
            <a:ext cx="9144000" cy="1143000"/>
          </a:xfrm>
        </p:spPr>
        <p:txBody>
          <a:bodyPr>
            <a:noAutofit/>
          </a:bodyPr>
          <a:lstStyle/>
          <a:p>
            <a:r>
              <a:rPr lang="en-US" sz="4800" dirty="0"/>
              <a:t>China </a:t>
            </a:r>
            <a:r>
              <a:rPr lang="en-US" sz="4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Consumption </a:t>
            </a:r>
            <a:r>
              <a:rPr lang="en-US" sz="4800" dirty="0"/>
              <a:t>At</a:t>
            </a:r>
            <a:r>
              <a:rPr lang="en-US" sz="4800" dirty="0">
                <a:solidFill>
                  <a:srgbClr val="C00000"/>
                </a:solidFill>
              </a:rPr>
              <a:t> 4-Year Low</a:t>
            </a:r>
            <a:endParaRPr lang="en-US" sz="48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795519283"/>
              </p:ext>
            </p:extLst>
          </p:nvPr>
        </p:nvGraphicFramePr>
        <p:xfrm>
          <a:off x="0" y="785509"/>
          <a:ext cx="9144000" cy="53923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8600" y="6400800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Source: USDA</a:t>
            </a:r>
          </a:p>
        </p:txBody>
      </p:sp>
    </p:spTree>
    <p:extLst>
      <p:ext uri="{BB962C8B-B14F-4D97-AF65-F5344CB8AC3E}">
        <p14:creationId xmlns:p14="http://schemas.microsoft.com/office/powerpoint/2010/main" val="3338755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>
            <a:normAutofit/>
          </a:bodyPr>
          <a:lstStyle/>
          <a:p>
            <a:r>
              <a:rPr lang="en-US" sz="3200" dirty="0"/>
              <a:t>Global Cotton Stocks </a:t>
            </a:r>
            <a:r>
              <a:rPr lang="en-US" sz="3200" dirty="0">
                <a:solidFill>
                  <a:srgbClr val="FF0000"/>
                </a:solidFill>
              </a:rPr>
              <a:t>Up</a:t>
            </a:r>
            <a:r>
              <a:rPr lang="en-US" sz="3200" dirty="0"/>
              <a:t> Y-O-Y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6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502956279"/>
              </p:ext>
            </p:extLst>
          </p:nvPr>
        </p:nvGraphicFramePr>
        <p:xfrm>
          <a:off x="228600" y="838200"/>
          <a:ext cx="8686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191000" y="6177249"/>
            <a:ext cx="461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6FF9A79-248B-4637-BA4E-5E93ABAEE6F2}"/>
              </a:ext>
            </a:extLst>
          </p:cNvPr>
          <p:cNvSpPr txBox="1"/>
          <p:nvPr/>
        </p:nvSpPr>
        <p:spPr>
          <a:xfrm>
            <a:off x="3314700" y="1804606"/>
            <a:ext cx="5715000" cy="41139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i="1" dirty="0">
                <a:solidFill>
                  <a:srgbClr val="C00000"/>
                </a:solidFill>
                <a:highlight>
                  <a:srgbClr val="FFFF00"/>
                </a:highlight>
              </a:rPr>
              <a:t>RECORD stocks (outside of China)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15D36BC1-4605-4B72-BE1F-E99B29B76C82}"/>
              </a:ext>
            </a:extLst>
          </p:cNvPr>
          <p:cNvSpPr txBox="1"/>
          <p:nvPr/>
        </p:nvSpPr>
        <p:spPr>
          <a:xfrm>
            <a:off x="1143000" y="4642001"/>
            <a:ext cx="3886154" cy="41139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i="1" dirty="0">
                <a:solidFill>
                  <a:srgbClr val="C00000"/>
                </a:solidFill>
                <a:highlight>
                  <a:srgbClr val="FFFF00"/>
                </a:highlight>
              </a:rPr>
              <a:t>Exceeds previous record by 4 million</a:t>
            </a:r>
          </a:p>
        </p:txBody>
      </p:sp>
    </p:spTree>
    <p:extLst>
      <p:ext uri="{BB962C8B-B14F-4D97-AF65-F5344CB8AC3E}">
        <p14:creationId xmlns:p14="http://schemas.microsoft.com/office/powerpoint/2010/main" val="12399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/>
              <a:t>China 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Ending Stocks </a:t>
            </a:r>
            <a:r>
              <a:rPr lang="en-US" sz="3200" dirty="0"/>
              <a:t>At</a:t>
            </a:r>
            <a:r>
              <a:rPr lang="en-US" sz="3200" dirty="0">
                <a:solidFill>
                  <a:srgbClr val="C00000"/>
                </a:solidFill>
              </a:rPr>
              <a:t> 8-Year Low</a:t>
            </a:r>
            <a:endParaRPr lang="en-US" sz="3200" b="1" i="1" dirty="0">
              <a:solidFill>
                <a:srgbClr val="C00000"/>
              </a:solidFill>
            </a:endParaRP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127372835"/>
              </p:ext>
            </p:extLst>
          </p:nvPr>
        </p:nvGraphicFramePr>
        <p:xfrm>
          <a:off x="-1621" y="1143000"/>
          <a:ext cx="9144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086600" y="6475511"/>
            <a:ext cx="312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</a:rPr>
              <a:t>Sources: USDA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A05E14-1E1D-4F72-BF53-04FF6156F994}"/>
              </a:ext>
            </a:extLst>
          </p:cNvPr>
          <p:cNvSpPr txBox="1"/>
          <p:nvPr/>
        </p:nvSpPr>
        <p:spPr>
          <a:xfrm>
            <a:off x="0" y="1186934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Mil. Bales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0D5EFD-8352-477F-971D-AC67BEEE50D0}"/>
              </a:ext>
            </a:extLst>
          </p:cNvPr>
          <p:cNvSpPr txBox="1"/>
          <p:nvPr/>
        </p:nvSpPr>
        <p:spPr>
          <a:xfrm>
            <a:off x="8648700" y="1303347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73235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3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91600" cy="1828800"/>
          </a:xfrm>
        </p:spPr>
        <p:txBody>
          <a:bodyPr>
            <a:normAutofit/>
          </a:bodyPr>
          <a:lstStyle/>
          <a:p>
            <a:r>
              <a:rPr lang="en-US" sz="6000" dirty="0"/>
              <a:t>2019/20</a:t>
            </a:r>
            <a:r>
              <a:rPr lang="en-US" sz="3600" dirty="0"/>
              <a:t> </a:t>
            </a:r>
            <a:r>
              <a:rPr lang="en-US" sz="4800" dirty="0">
                <a:solidFill>
                  <a:schemeClr val="accent1"/>
                </a:solidFill>
              </a:rPr>
              <a:t>U.S. </a:t>
            </a:r>
            <a:r>
              <a:rPr lang="en-US" sz="3600" dirty="0">
                <a:solidFill>
                  <a:srgbClr val="FF0000"/>
                </a:solidFill>
              </a:rPr>
              <a:t>Cotton</a:t>
            </a:r>
            <a:r>
              <a:rPr lang="en-US" sz="3600" dirty="0"/>
              <a:t> Situation</a:t>
            </a:r>
          </a:p>
        </p:txBody>
      </p:sp>
      <p:pic>
        <p:nvPicPr>
          <p:cNvPr id="1026" name="Picture 2" descr="Image result for usda cotton&quot;">
            <a:extLst>
              <a:ext uri="{FF2B5EF4-FFF2-40B4-BE49-F238E27FC236}">
                <a16:creationId xmlns:a16="http://schemas.microsoft.com/office/drawing/2014/main" id="{96175970-12F5-4248-89A8-D4A0F95B7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3" y="3124200"/>
            <a:ext cx="7861115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320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3" name="Chart 2">
                <a:extLst>
                  <a:ext uri="{FF2B5EF4-FFF2-40B4-BE49-F238E27FC236}">
                    <a16:creationId xmlns:a16="http://schemas.microsoft.com/office/drawing/2014/main" id="{6F31E9B9-149C-40D9-AD89-A6B3E9E19ADC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12760474"/>
                  </p:ext>
                </p:extLst>
              </p:nvPr>
            </p:nvGraphicFramePr>
            <p:xfrm>
              <a:off x="0" y="381000"/>
              <a:ext cx="9144000" cy="54864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3" name="Chart 2">
                <a:extLst>
                  <a:ext uri="{FF2B5EF4-FFF2-40B4-BE49-F238E27FC236}">
                    <a16:creationId xmlns:a16="http://schemas.microsoft.com/office/drawing/2014/main" id="{6F31E9B9-149C-40D9-AD89-A6B3E9E19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381000"/>
                <a:ext cx="9144000" cy="548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14309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286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U.S. Cotton Supply &amp; Demand Estimates: </a:t>
            </a:r>
            <a:br>
              <a:rPr lang="en-US" sz="3600" dirty="0"/>
            </a:br>
            <a:r>
              <a:rPr lang="en-US" sz="2700" b="1" i="1" dirty="0">
                <a:solidFill>
                  <a:srgbClr val="C00000"/>
                </a:solidFill>
              </a:rPr>
              <a:t>Production, Exports, and Stocks Trend Higher</a:t>
            </a:r>
          </a:p>
        </p:txBody>
      </p:sp>
      <p:graphicFrame>
        <p:nvGraphicFramePr>
          <p:cNvPr id="9" name="Table Placeholder 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583889342"/>
              </p:ext>
            </p:extLst>
          </p:nvPr>
        </p:nvGraphicFramePr>
        <p:xfrm>
          <a:off x="533400" y="1066801"/>
          <a:ext cx="8153400" cy="4876801"/>
        </p:xfrm>
        <a:graphic>
          <a:graphicData uri="http://schemas.openxmlformats.org/drawingml/2006/table">
            <a:tbl>
              <a:tblPr/>
              <a:tblGrid>
                <a:gridCol w="230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0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0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4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5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5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Unit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2018/19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2019/20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Change (%)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Beg.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Mil. bales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4.2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4.9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15.5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Production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18.4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20.1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9.4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Imports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0.0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0.0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sng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0.0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Total supply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22.6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25.0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10.6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Mill 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3.0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3.0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0.7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Exports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14.8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16.5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u="sng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11.8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Total demand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17.7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19.5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9.9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Ending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4.9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5.4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11.3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Stocks-to-use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27.3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27.7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1.5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Upland farm price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Cents/lb.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70.3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62.0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-11.8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67200" y="6019797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</p:spTree>
    <p:extLst>
      <p:ext uri="{BB962C8B-B14F-4D97-AF65-F5344CB8AC3E}">
        <p14:creationId xmlns:p14="http://schemas.microsoft.com/office/powerpoint/2010/main" val="34916000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Top U.S. Cotton Export Shares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CBA6DE3-9595-469E-B00A-FE3A8A13DE8D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18879107"/>
              </p:ext>
            </p:extLst>
          </p:nvPr>
        </p:nvGraphicFramePr>
        <p:xfrm>
          <a:off x="0" y="914399"/>
          <a:ext cx="4800600" cy="5379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57DB006D-9D25-4C2F-8B46-0B27CD0ACCF7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10935010"/>
              </p:ext>
            </p:extLst>
          </p:nvPr>
        </p:nvGraphicFramePr>
        <p:xfrm>
          <a:off x="4487650" y="838200"/>
          <a:ext cx="44876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B4C48785-D50B-4C12-8180-351B4E1786D4}"/>
              </a:ext>
            </a:extLst>
          </p:cNvPr>
          <p:cNvSpPr txBox="1"/>
          <p:nvPr/>
        </p:nvSpPr>
        <p:spPr>
          <a:xfrm>
            <a:off x="5334000" y="6088617"/>
            <a:ext cx="2277804" cy="411393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dirty="0"/>
              <a:t>Source: U.S. Export Sales</a:t>
            </a:r>
          </a:p>
        </p:txBody>
      </p:sp>
    </p:spTree>
    <p:extLst>
      <p:ext uri="{BB962C8B-B14F-4D97-AF65-F5344CB8AC3E}">
        <p14:creationId xmlns:p14="http://schemas.microsoft.com/office/powerpoint/2010/main" val="2183887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11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91600" cy="1828800"/>
          </a:xfrm>
        </p:spPr>
        <p:txBody>
          <a:bodyPr>
            <a:normAutofit/>
          </a:bodyPr>
          <a:lstStyle/>
          <a:p>
            <a:r>
              <a:rPr lang="en-US" sz="6600" dirty="0"/>
              <a:t>2020/21</a:t>
            </a:r>
            <a:r>
              <a:rPr lang="en-US" sz="3600" dirty="0"/>
              <a:t> </a:t>
            </a:r>
            <a:r>
              <a:rPr lang="en-US" sz="4800" dirty="0"/>
              <a:t>World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>
                <a:solidFill>
                  <a:srgbClr val="FF0000"/>
                </a:solidFill>
              </a:rPr>
              <a:t>Cotton</a:t>
            </a:r>
            <a:r>
              <a:rPr lang="en-US" sz="3600"/>
              <a:t> Outlook</a:t>
            </a:r>
            <a:endParaRPr lang="en-US" sz="3600" dirty="0"/>
          </a:p>
        </p:txBody>
      </p:sp>
      <p:pic>
        <p:nvPicPr>
          <p:cNvPr id="1026" name="Picture 2" descr="Image result for usda cotton&quot;">
            <a:extLst>
              <a:ext uri="{FF2B5EF4-FFF2-40B4-BE49-F238E27FC236}">
                <a16:creationId xmlns:a16="http://schemas.microsoft.com/office/drawing/2014/main" id="{96175970-12F5-4248-89A8-D4A0F95B7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3" y="3124200"/>
            <a:ext cx="7861115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0607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765516"/>
          </a:xfrm>
        </p:spPr>
        <p:txBody>
          <a:bodyPr>
            <a:normAutofit fontScale="90000"/>
          </a:bodyPr>
          <a:lstStyle/>
          <a:p>
            <a:r>
              <a:rPr lang="en-US" sz="5300" dirty="0">
                <a:solidFill>
                  <a:schemeClr val="accent3">
                    <a:lumMod val="75000"/>
                  </a:schemeClr>
                </a:solidFill>
              </a:rPr>
              <a:t>USDA</a:t>
            </a:r>
            <a:r>
              <a:rPr lang="en-US" sz="3200" dirty="0"/>
              <a:t>’s </a:t>
            </a:r>
            <a:r>
              <a:rPr lang="en-US" sz="4000" b="1" dirty="0"/>
              <a:t>2020/21</a:t>
            </a:r>
            <a:r>
              <a:rPr lang="en-US" sz="3200" dirty="0"/>
              <a:t> Outlook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8163951" cy="4419600"/>
          </a:xfrm>
        </p:spPr>
        <p:txBody>
          <a:bodyPr>
            <a:normAutofit fontScale="77500" lnSpcReduction="20000"/>
          </a:bodyPr>
          <a:lstStyle/>
          <a:p>
            <a:r>
              <a:rPr lang="en-US" sz="2400" dirty="0"/>
              <a:t>Continuation of </a:t>
            </a:r>
            <a:r>
              <a:rPr lang="en-US" sz="2400" b="1" dirty="0"/>
              <a:t>current</a:t>
            </a:r>
            <a:r>
              <a:rPr lang="en-US" sz="2400" dirty="0"/>
              <a:t> policy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/>
              <a:t>Signing</a:t>
            </a:r>
            <a:r>
              <a:rPr lang="en-US" sz="2400" dirty="0"/>
              <a:t> of Phase One Agreement</a:t>
            </a:r>
          </a:p>
          <a:p>
            <a:endParaRPr lang="en-US" sz="2400" dirty="0"/>
          </a:p>
          <a:p>
            <a:r>
              <a:rPr lang="en-US" sz="2400" dirty="0"/>
              <a:t>World economic growth more </a:t>
            </a:r>
            <a:r>
              <a:rPr lang="en-US" sz="2400" b="1" dirty="0"/>
              <a:t>favorable</a:t>
            </a:r>
            <a:r>
              <a:rPr lang="en-US" sz="2400" dirty="0"/>
              <a:t> (3.3% vs 2.9%)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Caveat of Jan. IMF Forecast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Global consumption </a:t>
            </a:r>
            <a:r>
              <a:rPr lang="en-US" sz="2400" b="1" dirty="0"/>
              <a:t>rebounds</a:t>
            </a:r>
            <a:r>
              <a:rPr lang="en-US" sz="2400" dirty="0"/>
              <a:t>, led by China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Higher China </a:t>
            </a:r>
            <a:r>
              <a:rPr lang="en-US" sz="2400" b="1" dirty="0"/>
              <a:t>imports</a:t>
            </a:r>
            <a:r>
              <a:rPr lang="en-US" sz="2400" dirty="0"/>
              <a:t> (State Reserve’s role)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400" dirty="0"/>
              <a:t>Relatively lower cotton prices </a:t>
            </a:r>
            <a:r>
              <a:rPr lang="en-US" sz="2400" b="1" dirty="0"/>
              <a:t>lowers</a:t>
            </a:r>
            <a:r>
              <a:rPr lang="en-US" sz="2400" dirty="0"/>
              <a:t> production</a:t>
            </a:r>
          </a:p>
          <a:p>
            <a:pPr marL="0" indent="0">
              <a:buNone/>
            </a:pP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World and U.S. cotton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prices</a:t>
            </a:r>
            <a:r>
              <a:rPr lang="en-US" sz="2400" dirty="0"/>
              <a:t> up slightly</a:t>
            </a:r>
          </a:p>
          <a:p>
            <a:pPr>
              <a:buFontTx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275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3999" cy="9144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Higher</a:t>
            </a:r>
            <a:r>
              <a:rPr lang="en-US" sz="3200" dirty="0"/>
              <a:t> World Cotton Consumption</a:t>
            </a:r>
            <a:br>
              <a:rPr lang="en-US" sz="3200" dirty="0"/>
            </a:br>
            <a:r>
              <a:rPr lang="en-US" sz="3200" dirty="0"/>
              <a:t>Forecast for 2020/21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287" y="1371600"/>
            <a:ext cx="8383424" cy="4495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Global consumption projected at 121.0 M bales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4</a:t>
            </a:r>
            <a:r>
              <a:rPr lang="en-US" baseline="30000" dirty="0">
                <a:solidFill>
                  <a:schemeClr val="tx2"/>
                </a:solidFill>
              </a:rPr>
              <a:t>th</a:t>
            </a:r>
            <a:r>
              <a:rPr lang="en-US" dirty="0">
                <a:solidFill>
                  <a:schemeClr val="tx2"/>
                </a:solidFill>
              </a:rPr>
              <a:t> highest on record with modest growth (1.7%)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Global GDP growth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China’s consumption growth at nearly 3%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Recovery from trade dispute and coronavirus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First y-o-y growth in 3 years</a:t>
            </a:r>
          </a:p>
        </p:txBody>
      </p:sp>
    </p:spTree>
    <p:extLst>
      <p:ext uri="{BB962C8B-B14F-4D97-AF65-F5344CB8AC3E}">
        <p14:creationId xmlns:p14="http://schemas.microsoft.com/office/powerpoint/2010/main" val="341821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36966" cy="685800"/>
          </a:xfrm>
        </p:spPr>
        <p:txBody>
          <a:bodyPr>
            <a:noAutofit/>
          </a:bodyPr>
          <a:lstStyle/>
          <a:p>
            <a:br>
              <a:rPr lang="en-US" sz="3200" dirty="0"/>
            </a:br>
            <a:r>
              <a:rPr lang="en-US" sz="3200" dirty="0"/>
              <a:t>USDA Global Cotton Outlook </a:t>
            </a:r>
            <a:r>
              <a:rPr lang="en-US" sz="3200" dirty="0">
                <a:solidFill>
                  <a:srgbClr val="FF0000"/>
                </a:solidFill>
              </a:rPr>
              <a:t>Highlights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4953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2019/20 </a:t>
            </a:r>
            <a:r>
              <a:rPr lang="en-US" u="sng" dirty="0">
                <a:solidFill>
                  <a:schemeClr val="tx2"/>
                </a:solidFill>
              </a:rPr>
              <a:t>Review</a:t>
            </a:r>
            <a:r>
              <a:rPr lang="en-US" dirty="0">
                <a:solidFill>
                  <a:schemeClr val="tx2"/>
                </a:solidFill>
              </a:rPr>
              <a:t>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World consumption slows (again)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Production higher, largest area harvested in 8 years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Trade expands aided by domestic shortfalls, Brazil, and China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China’s reserve stocks remain at government’s preferred level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A-Index dips to the mid-70-cent range.</a:t>
            </a:r>
          </a:p>
        </p:txBody>
      </p:sp>
    </p:spTree>
    <p:extLst>
      <p:ext uri="{BB962C8B-B14F-4D97-AF65-F5344CB8AC3E}">
        <p14:creationId xmlns:p14="http://schemas.microsoft.com/office/powerpoint/2010/main" val="11790698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3999" cy="914400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Higher</a:t>
            </a:r>
            <a:r>
              <a:rPr lang="en-US" sz="3200" dirty="0"/>
              <a:t> World Cotton Consumption</a:t>
            </a:r>
            <a:br>
              <a:rPr lang="en-US" sz="3200" dirty="0"/>
            </a:br>
            <a:r>
              <a:rPr lang="en-US" sz="3200" dirty="0"/>
              <a:t>Forecast for 2020/21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1100"/>
            <a:ext cx="8383424" cy="4495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dirty="0"/>
              <a:t>Consumption outside China: 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India, Turkey, and Pakistan expand use (once again) </a:t>
            </a:r>
          </a:p>
          <a:p>
            <a:pPr lvl="1"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Growth in Vietnam and Bangladesh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Cotton’s projected share of world fiber market slightly lower</a:t>
            </a:r>
          </a:p>
        </p:txBody>
      </p:sp>
    </p:spTree>
    <p:extLst>
      <p:ext uri="{BB962C8B-B14F-4D97-AF65-F5344CB8AC3E}">
        <p14:creationId xmlns:p14="http://schemas.microsoft.com/office/powerpoint/2010/main" val="155375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 txBox="1">
            <a:spLocks noChangeArrowheads="1"/>
          </p:cNvSpPr>
          <p:nvPr/>
        </p:nvSpPr>
        <p:spPr bwMode="auto">
          <a:xfrm>
            <a:off x="0" y="269029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dirty="0">
                <a:latin typeface="Calibri" panose="020F0502020204030204" pitchFamily="34" charset="0"/>
              </a:rPr>
              <a:t>Global Production Projected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</a:rPr>
              <a:t>Lower</a:t>
            </a:r>
            <a:r>
              <a:rPr lang="en-US" sz="3200" dirty="0">
                <a:latin typeface="Calibri" panose="020F0502020204030204" pitchFamily="34" charset="0"/>
              </a:rPr>
              <a:t> in 2020/21:</a:t>
            </a:r>
          </a:p>
          <a:p>
            <a:pPr algn="ctr" eaLnBrk="1" hangingPunct="1"/>
            <a:endParaRPr lang="en-US" sz="3200" dirty="0">
              <a:latin typeface="Calibri" panose="020F050202020403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104196952"/>
              </p:ext>
            </p:extLst>
          </p:nvPr>
        </p:nvGraphicFramePr>
        <p:xfrm>
          <a:off x="-228600" y="1640630"/>
          <a:ext cx="9067800" cy="4301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35986" y="1987904"/>
            <a:ext cx="5193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accent2"/>
                </a:solidFill>
              </a:rPr>
              <a:t>Brazil, India, and U.S. decrease plantings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5240" y="823148"/>
            <a:ext cx="9144000" cy="38565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i="1" u="sng" dirty="0">
                <a:solidFill>
                  <a:srgbClr val="C00000"/>
                </a:solidFill>
              </a:rPr>
              <a:t>Area declines in major producing countries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32948" y="5942111"/>
            <a:ext cx="461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1305538"/>
            <a:ext cx="18051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Million bale change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79B47B-E2DB-4591-B059-E11AE4D58961}"/>
              </a:ext>
            </a:extLst>
          </p:cNvPr>
          <p:cNvSpPr txBox="1"/>
          <p:nvPr/>
        </p:nvSpPr>
        <p:spPr>
          <a:xfrm>
            <a:off x="4876800" y="4167688"/>
            <a:ext cx="373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accent3">
                    <a:lumMod val="75000"/>
                  </a:schemeClr>
                </a:solidFill>
              </a:rPr>
              <a:t>Australia and Pakistan recover from abnormal production levels</a:t>
            </a:r>
          </a:p>
        </p:txBody>
      </p:sp>
    </p:spTree>
    <p:extLst>
      <p:ext uri="{BB962C8B-B14F-4D97-AF65-F5344CB8AC3E}">
        <p14:creationId xmlns:p14="http://schemas.microsoft.com/office/powerpoint/2010/main" val="270192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" grpId="0"/>
      <p:bldP spid="3" grpId="0"/>
      <p:bldP spid="6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>
            <a:normAutofit/>
          </a:bodyPr>
          <a:lstStyle/>
          <a:p>
            <a:r>
              <a:rPr lang="en-US" sz="3200" dirty="0"/>
              <a:t>World Cotton Supply &amp; Demand Projections:</a:t>
            </a:r>
            <a:br>
              <a:rPr lang="en-US" sz="2400" i="1" dirty="0">
                <a:solidFill>
                  <a:srgbClr val="C00000"/>
                </a:solidFill>
              </a:rPr>
            </a:br>
            <a:r>
              <a:rPr lang="en-US" sz="2800" b="1" i="1" dirty="0">
                <a:solidFill>
                  <a:srgbClr val="C00000"/>
                </a:solidFill>
              </a:rPr>
              <a:t>Consumption Exceeds Production, Stocks Fall</a:t>
            </a:r>
            <a:r>
              <a:rPr lang="en-US" sz="3600" b="1" i="1" dirty="0"/>
              <a:t> </a:t>
            </a:r>
            <a:endParaRPr lang="en-US" sz="3200" b="1" i="1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20460576"/>
              </p:ext>
            </p:extLst>
          </p:nvPr>
        </p:nvGraphicFramePr>
        <p:xfrm>
          <a:off x="533400" y="609600"/>
          <a:ext cx="8077200" cy="5638801"/>
        </p:xfrm>
        <a:graphic>
          <a:graphicData uri="http://schemas.openxmlformats.org/drawingml/2006/table">
            <a:tbl>
              <a:tblPr/>
              <a:tblGrid>
                <a:gridCol w="2907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53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74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7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98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9628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0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Unit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2019/20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2020/21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Change (%)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Beg.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Mil. bales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+mn-lt"/>
                          <a:ea typeface="Calibri"/>
                          <a:cs typeface="Times New Roman"/>
                        </a:rPr>
                        <a:t>Area Harvested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+mn-lt"/>
                          <a:ea typeface="Calibri"/>
                          <a:cs typeface="Times New Roman"/>
                        </a:rPr>
                        <a:t>Mil. HA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3499917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Production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+mn-lt"/>
                          <a:ea typeface="Calibri"/>
                          <a:cs typeface="Times New Roman"/>
                        </a:rPr>
                        <a:t>Mil. bales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118.5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-2.3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Imports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Total supply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Exports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121.0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Total 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Ending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79.4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1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+mn-lt"/>
                          <a:ea typeface="Calibri"/>
                          <a:cs typeface="Times New Roman"/>
                        </a:rPr>
                        <a:t>Outside of China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47.5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-2.2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228195"/>
                  </a:ext>
                </a:extLst>
              </a:tr>
              <a:tr h="451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Stocks-to-use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69.0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65.6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-4.9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05200" y="6550223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</p:spTree>
    <p:extLst>
      <p:ext uri="{BB962C8B-B14F-4D97-AF65-F5344CB8AC3E}">
        <p14:creationId xmlns:p14="http://schemas.microsoft.com/office/powerpoint/2010/main" val="3550725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>
            <a:normAutofit/>
          </a:bodyPr>
          <a:lstStyle/>
          <a:p>
            <a:r>
              <a:rPr lang="en-US" sz="3200" dirty="0"/>
              <a:t>Global Cotton Stocks Projected Slightly Lower… </a:t>
            </a: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869875579"/>
              </p:ext>
            </p:extLst>
          </p:nvPr>
        </p:nvGraphicFramePr>
        <p:xfrm>
          <a:off x="331763" y="762001"/>
          <a:ext cx="8458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137" y="799356"/>
            <a:ext cx="9121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</a:rPr>
              <a:t>…and world prices edge up</a:t>
            </a:r>
          </a:p>
        </p:txBody>
      </p:sp>
      <p:sp>
        <p:nvSpPr>
          <p:cNvPr id="3" name="Rectangle 2"/>
          <p:cNvSpPr/>
          <p:nvPr/>
        </p:nvSpPr>
        <p:spPr>
          <a:xfrm>
            <a:off x="4343400" y="6019800"/>
            <a:ext cx="4648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DC1FFB7C-FE3A-42D0-A789-9521A8889278}"/>
              </a:ext>
            </a:extLst>
          </p:cNvPr>
          <p:cNvSpPr txBox="1"/>
          <p:nvPr/>
        </p:nvSpPr>
        <p:spPr>
          <a:xfrm>
            <a:off x="228600" y="1327736"/>
            <a:ext cx="1832638" cy="39252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Million bales</a:t>
            </a:r>
          </a:p>
        </p:txBody>
      </p:sp>
    </p:spTree>
    <p:extLst>
      <p:ext uri="{BB962C8B-B14F-4D97-AF65-F5344CB8AC3E}">
        <p14:creationId xmlns:p14="http://schemas.microsoft.com/office/powerpoint/2010/main" val="138230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29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3200" dirty="0"/>
              <a:t>China’s State Cotton Reserves:</a:t>
            </a:r>
          </a:p>
        </p:txBody>
      </p:sp>
      <p:graphicFrame>
        <p:nvGraphicFramePr>
          <p:cNvPr id="4" name="Chart Placeholder 3"/>
          <p:cNvGraphicFramePr>
            <a:graphicFrameLocks noGrp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10895958"/>
              </p:ext>
            </p:extLst>
          </p:nvPr>
        </p:nvGraphicFramePr>
        <p:xfrm>
          <a:off x="76200" y="762001"/>
          <a:ext cx="89154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886" y="646585"/>
            <a:ext cx="9121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</a:rPr>
              <a:t>SR stocks continue at government’s preferred level</a:t>
            </a:r>
          </a:p>
        </p:txBody>
      </p:sp>
      <p:sp>
        <p:nvSpPr>
          <p:cNvPr id="3" name="Rectangle 2"/>
          <p:cNvSpPr/>
          <p:nvPr/>
        </p:nvSpPr>
        <p:spPr>
          <a:xfrm>
            <a:off x="4343400" y="6019800"/>
            <a:ext cx="4648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19C2E7D2-2921-4B5F-A0CC-ABD9D7D89667}"/>
              </a:ext>
            </a:extLst>
          </p:cNvPr>
          <p:cNvSpPr txBox="1"/>
          <p:nvPr/>
        </p:nvSpPr>
        <p:spPr>
          <a:xfrm>
            <a:off x="304800" y="992833"/>
            <a:ext cx="1783080" cy="39252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Million bales</a:t>
            </a:r>
          </a:p>
        </p:txBody>
      </p:sp>
    </p:spTree>
    <p:extLst>
      <p:ext uri="{BB962C8B-B14F-4D97-AF65-F5344CB8AC3E}">
        <p14:creationId xmlns:p14="http://schemas.microsoft.com/office/powerpoint/2010/main" val="209092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/>
      <p:bldP spid="3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91600" cy="1828800"/>
          </a:xfrm>
        </p:spPr>
        <p:txBody>
          <a:bodyPr>
            <a:normAutofit/>
          </a:bodyPr>
          <a:lstStyle/>
          <a:p>
            <a:r>
              <a:rPr lang="en-US" sz="6600" dirty="0"/>
              <a:t>2020/21</a:t>
            </a:r>
            <a:r>
              <a:rPr lang="en-US" sz="3600" dirty="0"/>
              <a:t> </a:t>
            </a:r>
            <a:r>
              <a:rPr lang="en-US" sz="5400" dirty="0">
                <a:solidFill>
                  <a:schemeClr val="accent1"/>
                </a:solidFill>
              </a:rPr>
              <a:t>U.S.</a:t>
            </a:r>
            <a:r>
              <a:rPr lang="en-US" sz="3600" dirty="0">
                <a:solidFill>
                  <a:schemeClr val="accent1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Cotton</a:t>
            </a:r>
            <a:r>
              <a:rPr lang="en-US" sz="3600" dirty="0"/>
              <a:t> Outlook</a:t>
            </a:r>
          </a:p>
        </p:txBody>
      </p:sp>
      <p:pic>
        <p:nvPicPr>
          <p:cNvPr id="1026" name="Picture 2" descr="Image result for usda cotton&quot;">
            <a:extLst>
              <a:ext uri="{FF2B5EF4-FFF2-40B4-BE49-F238E27FC236}">
                <a16:creationId xmlns:a16="http://schemas.microsoft.com/office/drawing/2014/main" id="{96175970-12F5-4248-89A8-D4A0F95B7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3" y="3124200"/>
            <a:ext cx="7861115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1010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>
            <a:normAutofit/>
          </a:bodyPr>
          <a:lstStyle/>
          <a:p>
            <a:r>
              <a:rPr lang="en-US" sz="3200" dirty="0"/>
              <a:t>Outlook for 2020/21 U.S. Cotton 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33500"/>
            <a:ext cx="7924800" cy="4191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Planted acreage expected slightly lower.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2"/>
                </a:solidFill>
              </a:rPr>
              <a:t>Total plantings at 12.5 M acres—9% decrease.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2"/>
                </a:solidFill>
              </a:rPr>
              <a:t>NCC survey indicated 13.0 M acres.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Relative prices are somewhat unfavorable as of early February.</a:t>
            </a:r>
          </a:p>
          <a:p>
            <a:pPr lvl="1">
              <a:spcBef>
                <a:spcPts val="0"/>
              </a:spcBef>
            </a:pPr>
            <a:r>
              <a:rPr lang="en-US" sz="3200" dirty="0">
                <a:solidFill>
                  <a:schemeClr val="accent3">
                    <a:lumMod val="75000"/>
                  </a:schemeClr>
                </a:solidFill>
              </a:rPr>
              <a:t>Soybeans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marginally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higher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Y-O-Y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3600" dirty="0">
                <a:solidFill>
                  <a:schemeClr val="accent6">
                    <a:lumMod val="75000"/>
                  </a:schemeClr>
                </a:solidFill>
              </a:rPr>
              <a:t>Corn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marginally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higher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/>
              <a:t>Y-O-Y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 lvl="1">
              <a:spcBef>
                <a:spcPts val="0"/>
              </a:spcBef>
            </a:pPr>
            <a:endParaRPr lang="en-US" sz="20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99235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>
            <a:noAutofit/>
          </a:bodyPr>
          <a:lstStyle/>
          <a:p>
            <a:r>
              <a:rPr lang="en-US" sz="3200" dirty="0"/>
              <a:t>U.S. Cotton Planted Area:</a:t>
            </a:r>
            <a:br>
              <a:rPr lang="en-US" sz="3200" dirty="0"/>
            </a:br>
            <a:r>
              <a:rPr lang="en-US" sz="3200" dirty="0"/>
              <a:t>A Historical Perspective</a:t>
            </a:r>
          </a:p>
        </p:txBody>
      </p:sp>
      <p:graphicFrame>
        <p:nvGraphicFramePr>
          <p:cNvPr id="6" name="Object 1027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387568844"/>
              </p:ext>
            </p:extLst>
          </p:nvPr>
        </p:nvGraphicFramePr>
        <p:xfrm>
          <a:off x="0" y="1447800"/>
          <a:ext cx="8991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0" y="6096000"/>
            <a:ext cx="40665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USDA, National Agricultural Statistics Service.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4163631"/>
            <a:ext cx="739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>
                <a:solidFill>
                  <a:srgbClr val="C00000"/>
                </a:solidFill>
              </a:rPr>
              <a:t>Area in 2020 equal to the average!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436370"/>
            <a:ext cx="12447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Million acres</a:t>
            </a:r>
          </a:p>
        </p:txBody>
      </p:sp>
    </p:spTree>
    <p:extLst>
      <p:ext uri="{BB962C8B-B14F-4D97-AF65-F5344CB8AC3E}">
        <p14:creationId xmlns:p14="http://schemas.microsoft.com/office/powerpoint/2010/main" val="132365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2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C4317F6-2A11-46D7-B0CD-F9381B4FE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76492" cy="708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09064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Placeholder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09568186"/>
              </p:ext>
            </p:extLst>
          </p:nvPr>
        </p:nvGraphicFramePr>
        <p:xfrm>
          <a:off x="685800" y="215656"/>
          <a:ext cx="7955281" cy="557896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900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66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8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8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07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8562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effectLst/>
                        </a:rPr>
                        <a:t>U.S. Cotton Area, Yield, and Production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3295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i="1" dirty="0">
                          <a:solidFill>
                            <a:srgbClr val="C00000"/>
                          </a:solidFill>
                          <a:effectLst/>
                        </a:rPr>
                        <a:t>Southwest expected to account for 60% of planted area</a:t>
                      </a:r>
                      <a:endParaRPr lang="en-US" sz="2400" b="1" i="1" dirty="0">
                        <a:solidFill>
                          <a:srgbClr val="C00000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9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</a:rPr>
                        <a:t>Unit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</a:rPr>
                        <a:t>2019/20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</a:rPr>
                        <a:t>2020/21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u="sng" dirty="0">
                          <a:effectLst/>
                        </a:rPr>
                        <a:t>Change(%)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1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Planted area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Mil. acres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13.74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12.50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-9.0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Harvested area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"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11.80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10.95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-7.2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59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Abandonment rate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%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14.1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12.4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-12.1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73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Yield/harvested acre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Lbs.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817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  <a:latin typeface="Calibri" pitchFamily="34" charset="0"/>
                          <a:ea typeface="Times New Roman"/>
                          <a:cs typeface="Times New Roman" pitchFamily="18" charset="0"/>
                        </a:rPr>
                        <a:t>855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4.7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80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Production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Mil. bales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20.10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19.50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-3.0</a:t>
                      </a:r>
                      <a:endParaRPr lang="en-US" sz="2000" b="1" dirty="0">
                        <a:effectLst/>
                        <a:latin typeface="Calibri" pitchFamily="34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01900" y="27765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096000" y="3996985"/>
            <a:ext cx="1054100" cy="5171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019800" y="5401136"/>
            <a:ext cx="1054100" cy="609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1079003"/>
            <a:ext cx="7965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Key Factor Includes Adequate Soil Moisture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0898" y="6028520"/>
            <a:ext cx="461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</p:spTree>
    <p:extLst>
      <p:ext uri="{BB962C8B-B14F-4D97-AF65-F5344CB8AC3E}">
        <p14:creationId xmlns:p14="http://schemas.microsoft.com/office/powerpoint/2010/main" val="123427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36966" cy="685800"/>
          </a:xfrm>
        </p:spPr>
        <p:txBody>
          <a:bodyPr>
            <a:noAutofit/>
          </a:bodyPr>
          <a:lstStyle/>
          <a:p>
            <a:br>
              <a:rPr lang="en-US" sz="3200" dirty="0"/>
            </a:br>
            <a:r>
              <a:rPr lang="en-US" sz="3200" dirty="0"/>
              <a:t>USDA Global Cotton Outlook </a:t>
            </a:r>
            <a:r>
              <a:rPr lang="en-US" sz="3200" dirty="0">
                <a:solidFill>
                  <a:srgbClr val="FF0000"/>
                </a:solidFill>
              </a:rPr>
              <a:t>Highlights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41832"/>
            <a:ext cx="7924800" cy="4953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3600" dirty="0"/>
              <a:t>2020/21 </a:t>
            </a:r>
            <a:r>
              <a:rPr lang="en-US" sz="3600" u="sng" dirty="0"/>
              <a:t>Outlook</a:t>
            </a:r>
            <a:r>
              <a:rPr lang="en-US" sz="3600" dirty="0"/>
              <a:t>:</a:t>
            </a:r>
          </a:p>
          <a:p>
            <a:pPr lvl="1"/>
            <a:r>
              <a:rPr lang="en-US" sz="3200" dirty="0"/>
              <a:t>Global consumption rebounds (1.7%), led by China</a:t>
            </a:r>
          </a:p>
          <a:p>
            <a:pPr lvl="1"/>
            <a:r>
              <a:rPr lang="en-US" sz="3200" dirty="0"/>
              <a:t>World production falls, lower relative prices </a:t>
            </a:r>
          </a:p>
          <a:p>
            <a:pPr lvl="1"/>
            <a:r>
              <a:rPr lang="en-US" sz="3200" dirty="0"/>
              <a:t>China expected to increase imports (10 Mill)</a:t>
            </a:r>
          </a:p>
          <a:p>
            <a:pPr lvl="1"/>
            <a:r>
              <a:rPr lang="en-US" sz="3200" dirty="0"/>
              <a:t>Global Stocks fall to 4-Year low</a:t>
            </a:r>
          </a:p>
          <a:p>
            <a:pPr lvl="1"/>
            <a:r>
              <a:rPr lang="en-US" sz="3200" dirty="0"/>
              <a:t>World prices up slightly</a:t>
            </a:r>
          </a:p>
        </p:txBody>
      </p:sp>
    </p:spTree>
    <p:extLst>
      <p:ext uri="{BB962C8B-B14F-4D97-AF65-F5344CB8AC3E}">
        <p14:creationId xmlns:p14="http://schemas.microsoft.com/office/powerpoint/2010/main" val="381625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295400"/>
          </a:xfrm>
        </p:spPr>
        <p:txBody>
          <a:bodyPr>
            <a:normAutofit/>
          </a:bodyPr>
          <a:lstStyle/>
          <a:p>
            <a:r>
              <a:rPr lang="en-US" sz="4000" u="sng" dirty="0">
                <a:solidFill>
                  <a:schemeClr val="accent1">
                    <a:lumMod val="75000"/>
                  </a:schemeClr>
                </a:solidFill>
              </a:rPr>
              <a:t>Steady</a:t>
            </a:r>
            <a:r>
              <a:rPr lang="en-US" sz="4000" dirty="0"/>
              <a:t> U.S. </a:t>
            </a:r>
            <a:r>
              <a:rPr lang="en-US" sz="4000" b="1" dirty="0"/>
              <a:t>Export</a:t>
            </a:r>
            <a:r>
              <a:rPr lang="en-US" sz="4000" dirty="0"/>
              <a:t> Forecast:</a:t>
            </a:r>
            <a:br>
              <a:rPr lang="en-US" sz="3200" dirty="0"/>
            </a:br>
            <a:r>
              <a:rPr lang="en-US" sz="2400" b="1" i="1" dirty="0">
                <a:solidFill>
                  <a:srgbClr val="C00000"/>
                </a:solidFill>
              </a:rPr>
              <a:t>Contingent Upon…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848600" cy="4267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400" dirty="0"/>
              <a:t>Global Economic Growth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China</a:t>
            </a:r>
            <a:endParaRPr lang="en-US" sz="20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Brazil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Vietnam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 marL="457200" lvl="1" indent="0">
              <a:spcBef>
                <a:spcPts val="0"/>
              </a:spcBef>
              <a:buNone/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1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2286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U.S. Cotton Supply &amp; Demand Projections: </a:t>
            </a:r>
            <a:br>
              <a:rPr lang="en-US" sz="3600" dirty="0"/>
            </a:br>
            <a:r>
              <a:rPr lang="en-US" sz="2700" b="1" i="1" dirty="0">
                <a:solidFill>
                  <a:srgbClr val="C00000"/>
                </a:solidFill>
              </a:rPr>
              <a:t>Production and Stocks Fall; Exports Unchanged</a:t>
            </a:r>
          </a:p>
        </p:txBody>
      </p:sp>
      <p:graphicFrame>
        <p:nvGraphicFramePr>
          <p:cNvPr id="9" name="Table Placeholder 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81460475"/>
              </p:ext>
            </p:extLst>
          </p:nvPr>
        </p:nvGraphicFramePr>
        <p:xfrm>
          <a:off x="533400" y="1066801"/>
          <a:ext cx="8153400" cy="4876801"/>
        </p:xfrm>
        <a:graphic>
          <a:graphicData uri="http://schemas.openxmlformats.org/drawingml/2006/table">
            <a:tbl>
              <a:tblPr/>
              <a:tblGrid>
                <a:gridCol w="2308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0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02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02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48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6052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356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Unit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2019/20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2020/21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u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Change (%)</a:t>
                      </a:r>
                      <a:endParaRPr lang="en-US" sz="2000" b="0" u="none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Beg.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Mil. bales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11.3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Production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-3.0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Imports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Total supply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Mill 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Exports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Total demand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Ending stocks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"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Stocks-to-use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  <a:endParaRPr lang="en-US" sz="2000" b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Upland Farm price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Cents/lb.</a:t>
                      </a:r>
                      <a:endParaRPr lang="en-US" sz="20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62.0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64.0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3.2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67200" y="6019797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</p:spTree>
    <p:extLst>
      <p:ext uri="{BB962C8B-B14F-4D97-AF65-F5344CB8AC3E}">
        <p14:creationId xmlns:p14="http://schemas.microsoft.com/office/powerpoint/2010/main" val="3459794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4" y="152400"/>
            <a:ext cx="9144000" cy="1143000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C00000"/>
                </a:solidFill>
              </a:rPr>
              <a:t>Global </a:t>
            </a:r>
            <a:r>
              <a:rPr lang="en-US" sz="6000" u="sng" dirty="0">
                <a:solidFill>
                  <a:srgbClr val="C00000"/>
                </a:solidFill>
              </a:rPr>
              <a:t>WILDCARDS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7924800" cy="46482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Production Shocks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China and COVID-19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India MSP Program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Vietnam and Bangladesh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Polyester, Viscose, and other MMFs</a:t>
            </a:r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91366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usda cotton&quot;">
            <a:extLst>
              <a:ext uri="{FF2B5EF4-FFF2-40B4-BE49-F238E27FC236}">
                <a16:creationId xmlns:a16="http://schemas.microsoft.com/office/drawing/2014/main" id="{96175970-12F5-4248-89A8-D4A0F95B7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3" y="3124200"/>
            <a:ext cx="7861115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F0C11D1-C449-4973-BFE0-BE5164CD5DD7}"/>
              </a:ext>
            </a:extLst>
          </p:cNvPr>
          <p:cNvSpPr txBox="1"/>
          <p:nvPr/>
        </p:nvSpPr>
        <p:spPr>
          <a:xfrm>
            <a:off x="641443" y="228600"/>
            <a:ext cx="786111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Presented by</a:t>
            </a:r>
          </a:p>
          <a:p>
            <a:pPr algn="ctr"/>
            <a:br>
              <a:rPr lang="en-US" sz="2400" dirty="0"/>
            </a:br>
            <a:r>
              <a:rPr lang="en-US" sz="2800" dirty="0"/>
              <a:t>Graham Soley</a:t>
            </a:r>
          </a:p>
          <a:p>
            <a:pPr algn="ctr"/>
            <a:r>
              <a:rPr lang="en-US" sz="2800" dirty="0"/>
              <a:t>USDA/</a:t>
            </a: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>FAS</a:t>
            </a:r>
            <a:br>
              <a:rPr lang="en-US" sz="2800" dirty="0"/>
            </a:br>
            <a:r>
              <a:rPr lang="en-US" sz="2400" dirty="0">
                <a:hlinkClick r:id="rId4"/>
              </a:rPr>
              <a:t>graham.soley@usda.gov</a:t>
            </a:r>
            <a:endParaRPr lang="en-US" sz="2400" dirty="0"/>
          </a:p>
          <a:p>
            <a:pPr algn="ctr"/>
            <a:r>
              <a:rPr lang="en-US" sz="3200" dirty="0"/>
              <a:t>202-772-4235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2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95400"/>
            <a:ext cx="8991600" cy="1828800"/>
          </a:xfrm>
        </p:spPr>
        <p:txBody>
          <a:bodyPr>
            <a:normAutofit/>
          </a:bodyPr>
          <a:lstStyle/>
          <a:p>
            <a:r>
              <a:rPr lang="en-US" sz="6000" dirty="0"/>
              <a:t>2019/20</a:t>
            </a:r>
            <a:r>
              <a:rPr lang="en-US" sz="3600" dirty="0"/>
              <a:t> </a:t>
            </a:r>
            <a:r>
              <a:rPr lang="en-US" dirty="0"/>
              <a:t>World</a:t>
            </a:r>
            <a:r>
              <a:rPr lang="en-US" sz="3600" dirty="0"/>
              <a:t> </a:t>
            </a:r>
            <a:r>
              <a:rPr lang="en-US" sz="3600" dirty="0">
                <a:solidFill>
                  <a:srgbClr val="FF0000"/>
                </a:solidFill>
              </a:rPr>
              <a:t>Cotton</a:t>
            </a:r>
            <a:r>
              <a:rPr lang="en-US" sz="3600" dirty="0"/>
              <a:t> Situation</a:t>
            </a:r>
          </a:p>
        </p:txBody>
      </p:sp>
      <p:pic>
        <p:nvPicPr>
          <p:cNvPr id="1026" name="Picture 2" descr="Image result for usda cotton&quot;">
            <a:extLst>
              <a:ext uri="{FF2B5EF4-FFF2-40B4-BE49-F238E27FC236}">
                <a16:creationId xmlns:a16="http://schemas.microsoft.com/office/drawing/2014/main" id="{96175970-12F5-4248-89A8-D4A0F95B7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443" y="3124200"/>
            <a:ext cx="7861115" cy="1828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3310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144000" cy="1341438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alibri" panose="020F0502020204030204" pitchFamily="34" charset="0"/>
              </a:rPr>
              <a:t>World Cotton Prices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Fall </a:t>
            </a:r>
            <a:r>
              <a:rPr lang="en-US" sz="3200" dirty="0">
                <a:latin typeface="Calibri" panose="020F0502020204030204" pitchFamily="34" charset="0"/>
              </a:rPr>
              <a:t>for 2</a:t>
            </a:r>
            <a:r>
              <a:rPr lang="en-US" sz="3200" baseline="30000" dirty="0">
                <a:latin typeface="Calibri" panose="020F0502020204030204" pitchFamily="34" charset="0"/>
              </a:rPr>
              <a:t>nd</a:t>
            </a:r>
            <a:r>
              <a:rPr lang="en-US" sz="3200" dirty="0">
                <a:latin typeface="Calibri" panose="020F0502020204030204" pitchFamily="34" charset="0"/>
              </a:rPr>
              <a:t> Consecutive Year 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2403757430"/>
              </p:ext>
            </p:extLst>
          </p:nvPr>
        </p:nvGraphicFramePr>
        <p:xfrm>
          <a:off x="304800" y="1417638"/>
          <a:ext cx="8537342" cy="4524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76500" y="1981200"/>
            <a:ext cx="4686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C00000"/>
                </a:solidFill>
              </a:rPr>
              <a:t>…</a:t>
            </a:r>
            <a:r>
              <a:rPr lang="en-US" sz="2400" b="1" i="1" dirty="0">
                <a:solidFill>
                  <a:srgbClr val="C00000"/>
                </a:solidFill>
              </a:rPr>
              <a:t>with global consumption also declining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99507" y="5942111"/>
            <a:ext cx="56426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Sources: USDA, Interagency Commodity Estimates Committee and </a:t>
            </a:r>
            <a:r>
              <a:rPr lang="en-US" sz="1400" dirty="0" err="1"/>
              <a:t>Cotlook</a:t>
            </a:r>
            <a:r>
              <a:rPr lang="en-US" sz="1400" dirty="0"/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360865"/>
            <a:ext cx="12426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Million bales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64575" y="1334453"/>
            <a:ext cx="9345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Cents/lb.</a:t>
            </a:r>
          </a:p>
        </p:txBody>
      </p:sp>
    </p:spTree>
    <p:extLst>
      <p:ext uri="{BB962C8B-B14F-4D97-AF65-F5344CB8AC3E}">
        <p14:creationId xmlns:p14="http://schemas.microsoft.com/office/powerpoint/2010/main" val="349788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 txBox="1">
            <a:spLocks noChangeArrowheads="1"/>
          </p:cNvSpPr>
          <p:nvPr/>
        </p:nvSpPr>
        <p:spPr bwMode="auto">
          <a:xfrm>
            <a:off x="0" y="267828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200" dirty="0">
                <a:latin typeface="+mn-lt"/>
              </a:rPr>
              <a:t>Global Cotton Production Changes in 2019/20:</a:t>
            </a:r>
          </a:p>
          <a:p>
            <a:pPr algn="ctr" eaLnBrk="1" hangingPunct="1"/>
            <a:endParaRPr lang="en-US" sz="3200" b="1" dirty="0">
              <a:latin typeface="Times New Roman" pitchFamily="18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796987152"/>
              </p:ext>
            </p:extLst>
          </p:nvPr>
        </p:nvGraphicFramePr>
        <p:xfrm>
          <a:off x="76200" y="1467929"/>
          <a:ext cx="8686800" cy="462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19200" y="2362200"/>
            <a:ext cx="5221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chemeClr val="tx2"/>
                </a:solidFill>
              </a:rPr>
              <a:t>U.S.’s largest area harvested in </a:t>
            </a:r>
            <a:r>
              <a:rPr lang="en-US" sz="2000" b="1" i="1" u="sng" dirty="0">
                <a:solidFill>
                  <a:schemeClr val="tx2"/>
                </a:solidFill>
              </a:rPr>
              <a:t>13</a:t>
            </a:r>
            <a:r>
              <a:rPr lang="en-US" sz="2000" b="1" i="1" dirty="0">
                <a:solidFill>
                  <a:schemeClr val="tx2"/>
                </a:solidFill>
              </a:rPr>
              <a:t>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50" y="7227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</a:rPr>
              <a:t>Highest area harvested in 8 years!</a:t>
            </a:r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6048" y="6282395"/>
            <a:ext cx="4611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Source: USDA, Interagency Commodity Estimates Committee.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56045"/>
            <a:ext cx="18051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Million bale change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24E6C64-0CF8-45B8-B0F1-AB3A67DB7F89}"/>
              </a:ext>
            </a:extLst>
          </p:cNvPr>
          <p:cNvSpPr txBox="1"/>
          <p:nvPr/>
        </p:nvSpPr>
        <p:spPr>
          <a:xfrm>
            <a:off x="1359787" y="3058806"/>
            <a:ext cx="3910320" cy="74038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i="1" dirty="0">
                <a:solidFill>
                  <a:srgbClr val="00B050"/>
                </a:solidFill>
              </a:rPr>
              <a:t>Australia’s lowest area harvested</a:t>
            </a:r>
          </a:p>
          <a:p>
            <a:r>
              <a:rPr lang="en-US" sz="2000" b="1" i="1" dirty="0">
                <a:solidFill>
                  <a:srgbClr val="00B050"/>
                </a:solidFill>
              </a:rPr>
              <a:t> since </a:t>
            </a:r>
            <a:r>
              <a:rPr lang="en-US" sz="2000" b="1" i="1" u="sng" dirty="0">
                <a:solidFill>
                  <a:srgbClr val="00B050"/>
                </a:solidFill>
              </a:rPr>
              <a:t>1978</a:t>
            </a:r>
          </a:p>
        </p:txBody>
      </p:sp>
    </p:spTree>
    <p:extLst>
      <p:ext uri="{BB962C8B-B14F-4D97-AF65-F5344CB8AC3E}">
        <p14:creationId xmlns:p14="http://schemas.microsoft.com/office/powerpoint/2010/main" val="279203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4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36966" cy="1036638"/>
          </a:xfrm>
        </p:spPr>
        <p:txBody>
          <a:bodyPr>
            <a:noAutofit/>
          </a:bodyPr>
          <a:lstStyle/>
          <a:p>
            <a:r>
              <a:rPr lang="en-US" sz="3200" dirty="0"/>
              <a:t>Cotton Consumption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Declines</a:t>
            </a:r>
            <a:r>
              <a:rPr lang="en-US" sz="3200" dirty="0"/>
              <a:t> for 2</a:t>
            </a:r>
            <a:r>
              <a:rPr lang="en-US" sz="3200" baseline="30000" dirty="0"/>
              <a:t>nd</a:t>
            </a:r>
            <a:r>
              <a:rPr lang="en-US" sz="3200" dirty="0"/>
              <a:t> Consecutive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88709"/>
            <a:ext cx="7924800" cy="3962399"/>
          </a:xfrm>
        </p:spPr>
        <p:txBody>
          <a:bodyPr>
            <a:normAutofit lnSpcReduction="10000"/>
          </a:bodyPr>
          <a:lstStyle/>
          <a:p>
            <a:endParaRPr lang="en-US" b="1" dirty="0"/>
          </a:p>
          <a:p>
            <a:pPr lvl="0"/>
            <a:r>
              <a:rPr lang="en-US" dirty="0">
                <a:solidFill>
                  <a:prstClr val="black"/>
                </a:solidFill>
              </a:rPr>
              <a:t>Marginal (1%) drop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3-year low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Led by reductions in China, Vietnam, and Indonesia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Prior trade dispute and U.S. tariffs on Chinese apparel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COVID-19</a:t>
            </a:r>
          </a:p>
          <a:p>
            <a:pPr marL="457200" lvl="1" indent="0">
              <a:buNone/>
            </a:pP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43335"/>
            <a:ext cx="913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</a:rPr>
              <a:t>Cotton consumption estimated at 119.0 million bales. </a:t>
            </a:r>
          </a:p>
        </p:txBody>
      </p:sp>
    </p:spTree>
    <p:extLst>
      <p:ext uri="{BB962C8B-B14F-4D97-AF65-F5344CB8AC3E}">
        <p14:creationId xmlns:p14="http://schemas.microsoft.com/office/powerpoint/2010/main" val="66008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36966" cy="1036638"/>
          </a:xfrm>
        </p:spPr>
        <p:txBody>
          <a:bodyPr>
            <a:noAutofit/>
          </a:bodyPr>
          <a:lstStyle/>
          <a:p>
            <a:r>
              <a:rPr lang="en-US" sz="3200" dirty="0"/>
              <a:t>Cotton Consumption</a:t>
            </a:r>
            <a:br>
              <a:rPr lang="en-US" sz="3200" dirty="0"/>
            </a:br>
            <a:r>
              <a:rPr lang="en-US" sz="3200" dirty="0">
                <a:solidFill>
                  <a:srgbClr val="FF0000"/>
                </a:solidFill>
              </a:rPr>
              <a:t>Declines</a:t>
            </a:r>
            <a:r>
              <a:rPr lang="en-US" sz="3200" dirty="0"/>
              <a:t> for 2</a:t>
            </a:r>
            <a:r>
              <a:rPr lang="en-US" sz="3200" baseline="30000" dirty="0"/>
              <a:t>nd</a:t>
            </a:r>
            <a:r>
              <a:rPr lang="en-US" sz="3200" dirty="0"/>
              <a:t> Consecutive Year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05001"/>
            <a:ext cx="7924800" cy="396239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b="1" dirty="0"/>
          </a:p>
          <a:p>
            <a:r>
              <a:rPr lang="en-US" dirty="0"/>
              <a:t>Lower Global GDP Growth Forecasts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(IMF) Weakest growth since financial crisis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Despite this, half of top 10 consuming countries projected up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443335"/>
            <a:ext cx="913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</a:rPr>
              <a:t>Cotton consumption estimated at 119.0 million bales. </a:t>
            </a:r>
          </a:p>
        </p:txBody>
      </p:sp>
    </p:spTree>
    <p:extLst>
      <p:ext uri="{BB962C8B-B14F-4D97-AF65-F5344CB8AC3E}">
        <p14:creationId xmlns:p14="http://schemas.microsoft.com/office/powerpoint/2010/main" val="262395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3134"/>
            <a:ext cx="8686800" cy="1143000"/>
          </a:xfrm>
        </p:spPr>
        <p:txBody>
          <a:bodyPr/>
          <a:lstStyle/>
          <a:p>
            <a:r>
              <a:rPr lang="en-US" sz="3200" b="1" dirty="0">
                <a:latin typeface="+mn-lt"/>
                <a:cs typeface="Times New Roman" panose="02020603050405020304" pitchFamily="18" charset="0"/>
              </a:rPr>
              <a:t>Cotton/Polyester Price Ratio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2561334"/>
              </p:ext>
            </p:extLst>
          </p:nvPr>
        </p:nvGraphicFramePr>
        <p:xfrm>
          <a:off x="228600" y="838200"/>
          <a:ext cx="8458200" cy="5287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6110923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Source:  USDA calculations based on data from </a:t>
            </a:r>
            <a:r>
              <a:rPr lang="en-US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Cotlook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Ltd., </a:t>
            </a:r>
            <a:r>
              <a:rPr lang="en-US" sz="1200" b="1" dirty="0" err="1">
                <a:cs typeface="Times New Roman" panose="02020603050405020304" pitchFamily="18" charset="0"/>
              </a:rPr>
              <a:t>Cncotton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National Cotton Council, and International Cotton Advisory Committee.</a:t>
            </a:r>
          </a:p>
        </p:txBody>
      </p:sp>
    </p:spTree>
    <p:extLst>
      <p:ext uri="{BB962C8B-B14F-4D97-AF65-F5344CB8AC3E}">
        <p14:creationId xmlns:p14="http://schemas.microsoft.com/office/powerpoint/2010/main" val="2230923925"/>
      </p:ext>
    </p:extLst>
  </p:cSld>
  <p:clrMapOvr>
    <a:masterClrMapping/>
  </p:clrMapOvr>
</p:sld>
</file>

<file path=ppt/theme/theme1.xml><?xml version="1.0" encoding="utf-8"?>
<a:theme xmlns:a="http://schemas.openxmlformats.org/drawingml/2006/main" name="ERS Title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21483</TotalTime>
  <Words>1222</Words>
  <Application>Microsoft Office PowerPoint</Application>
  <PresentationFormat>On-screen Show (4:3)</PresentationFormat>
  <Paragraphs>400</Paragraphs>
  <Slides>33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Times New Roman</vt:lpstr>
      <vt:lpstr>ERS Title Page</vt:lpstr>
      <vt:lpstr>Custom Design</vt:lpstr>
      <vt:lpstr>The World and U.S. Cotton Outlook for 2020/21  Interagency Commodity Estimates Committee   Presented by Graham Soley graham.soley@usda.gov   Agricultural Outlook Forum February 21, 2020</vt:lpstr>
      <vt:lpstr> USDA Global Cotton Outlook Highlights </vt:lpstr>
      <vt:lpstr> USDA Global Cotton Outlook Highlights </vt:lpstr>
      <vt:lpstr>2019/20 World Cotton Situation</vt:lpstr>
      <vt:lpstr>World Cotton Prices Fall for 2nd Consecutive Year </vt:lpstr>
      <vt:lpstr>PowerPoint Presentation</vt:lpstr>
      <vt:lpstr>Cotton Consumption Declines for 2nd Consecutive Year</vt:lpstr>
      <vt:lpstr>Cotton Consumption Declines for 2nd Consecutive Year</vt:lpstr>
      <vt:lpstr>Cotton/Polyester Price Ratio </vt:lpstr>
      <vt:lpstr>China Consumption At 4-Year Low</vt:lpstr>
      <vt:lpstr>Global Cotton Stocks Up Y-O-Y</vt:lpstr>
      <vt:lpstr>China Ending Stocks At 8-Year Low</vt:lpstr>
      <vt:lpstr>2019/20 U.S. Cotton Situation</vt:lpstr>
      <vt:lpstr>PowerPoint Presentation</vt:lpstr>
      <vt:lpstr>U.S. Cotton Supply &amp; Demand Estimates:  Production, Exports, and Stocks Trend Higher</vt:lpstr>
      <vt:lpstr>Top U.S. Cotton Export Shares</vt:lpstr>
      <vt:lpstr>2020/21 World Cotton Outlook</vt:lpstr>
      <vt:lpstr>USDA’s 2020/21 Outlook</vt:lpstr>
      <vt:lpstr>Higher World Cotton Consumption Forecast for 2020/21</vt:lpstr>
      <vt:lpstr>Higher World Cotton Consumption Forecast for 2020/21</vt:lpstr>
      <vt:lpstr>PowerPoint Presentation</vt:lpstr>
      <vt:lpstr>World Cotton Supply &amp; Demand Projections: Consumption Exceeds Production, Stocks Fall </vt:lpstr>
      <vt:lpstr>Global Cotton Stocks Projected Slightly Lower… </vt:lpstr>
      <vt:lpstr>China’s State Cotton Reserves:</vt:lpstr>
      <vt:lpstr>2020/21 U.S. Cotton Outlook</vt:lpstr>
      <vt:lpstr>Outlook for 2020/21 U.S. Cotton Area</vt:lpstr>
      <vt:lpstr>U.S. Cotton Planted Area: A Historical Perspective</vt:lpstr>
      <vt:lpstr>PowerPoint Presentation</vt:lpstr>
      <vt:lpstr>PowerPoint Presentation</vt:lpstr>
      <vt:lpstr>Steady U.S. Export Forecast: Contingent Upon…</vt:lpstr>
      <vt:lpstr>U.S. Cotton Supply &amp; Demand Projections:  Production and Stocks Fall; Exports Unchanged</vt:lpstr>
      <vt:lpstr>Global WILDCARDS</vt:lpstr>
      <vt:lpstr>PowerPoint Presentation</vt:lpstr>
    </vt:vector>
  </TitlesOfParts>
  <Company>USDA-ERS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ctaylor</dc:creator>
  <cp:lastModifiedBy>Graham Soley</cp:lastModifiedBy>
  <cp:revision>592</cp:revision>
  <cp:lastPrinted>2016-02-19T21:24:35Z</cp:lastPrinted>
  <dcterms:created xsi:type="dcterms:W3CDTF">2014-04-29T12:26:48Z</dcterms:created>
  <dcterms:modified xsi:type="dcterms:W3CDTF">2020-02-21T11:55:46Z</dcterms:modified>
</cp:coreProperties>
</file>