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58" r:id="rId1"/>
    <p:sldMasterId id="2147483749" r:id="rId2"/>
    <p:sldMasterId id="2147483753" r:id="rId3"/>
    <p:sldMasterId id="2147483705" r:id="rId4"/>
    <p:sldMasterId id="2147483736" r:id="rId5"/>
    <p:sldMasterId id="2147483725" r:id="rId6"/>
    <p:sldMasterId id="2147483710" r:id="rId7"/>
    <p:sldMasterId id="2147483742" r:id="rId8"/>
    <p:sldMasterId id="2147483760" r:id="rId9"/>
    <p:sldMasterId id="2147483764" r:id="rId10"/>
    <p:sldMasterId id="2147483768" r:id="rId11"/>
    <p:sldMasterId id="2147483773" r:id="rId12"/>
    <p:sldMasterId id="2147483779" r:id="rId13"/>
    <p:sldMasterId id="2147483785" r:id="rId14"/>
    <p:sldMasterId id="2147483793" r:id="rId15"/>
    <p:sldMasterId id="2147483797" r:id="rId16"/>
    <p:sldMasterId id="2147483804" r:id="rId17"/>
    <p:sldMasterId id="2147483808" r:id="rId18"/>
  </p:sldMasterIdLst>
  <p:notesMasterIdLst>
    <p:notesMasterId r:id="rId37"/>
  </p:notesMasterIdLst>
  <p:handoutMasterIdLst>
    <p:handoutMasterId r:id="rId38"/>
  </p:handoutMasterIdLst>
  <p:sldIdLst>
    <p:sldId id="261" r:id="rId19"/>
    <p:sldId id="439" r:id="rId20"/>
    <p:sldId id="440" r:id="rId21"/>
    <p:sldId id="416" r:id="rId22"/>
    <p:sldId id="434" r:id="rId23"/>
    <p:sldId id="429" r:id="rId24"/>
    <p:sldId id="430" r:id="rId25"/>
    <p:sldId id="435" r:id="rId26"/>
    <p:sldId id="433" r:id="rId27"/>
    <p:sldId id="432" r:id="rId28"/>
    <p:sldId id="437" r:id="rId29"/>
    <p:sldId id="431" r:id="rId30"/>
    <p:sldId id="436" r:id="rId31"/>
    <p:sldId id="438" r:id="rId32"/>
    <p:sldId id="414" r:id="rId33"/>
    <p:sldId id="415" r:id="rId34"/>
    <p:sldId id="422" r:id="rId35"/>
    <p:sldId id="441" r:id="rId3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baudo, Marc - ERS" initials="RM-E" lastIdx="2" clrIdx="0">
    <p:extLst>
      <p:ext uri="{19B8F6BF-5375-455C-9EA6-DF929625EA0E}">
        <p15:presenceInfo xmlns:p15="http://schemas.microsoft.com/office/powerpoint/2012/main" userId="S-1-5-21-2443529608-3098792306-3041422421-117591" providerId="AD"/>
      </p:ext>
    </p:extLst>
  </p:cmAuthor>
  <p:cmAuthor id="2" name="Nickerson, Cynthia - ERS" initials="NC-E" lastIdx="17" clrIdx="1">
    <p:extLst>
      <p:ext uri="{19B8F6BF-5375-455C-9EA6-DF929625EA0E}">
        <p15:presenceInfo xmlns:p15="http://schemas.microsoft.com/office/powerpoint/2012/main" userId="S-1-5-21-2443529608-3098792306-3041422421-117676" providerId="AD"/>
      </p:ext>
    </p:extLst>
  </p:cmAuthor>
  <p:cmAuthor id="3" name="Wallander, Steve - ERS" initials="WS-E" lastIdx="2" clrIdx="2">
    <p:extLst>
      <p:ext uri="{19B8F6BF-5375-455C-9EA6-DF929625EA0E}">
        <p15:presenceInfo xmlns:p15="http://schemas.microsoft.com/office/powerpoint/2012/main" userId="S-1-5-21-2443529608-3098792306-3041422421-117870" providerId="AD"/>
      </p:ext>
    </p:extLst>
  </p:cmAuthor>
  <p:cmAuthor id="4" name="Bigelow, Daniel - ERS" initials="BD-E" lastIdx="11" clrIdx="3">
    <p:extLst>
      <p:ext uri="{19B8F6BF-5375-455C-9EA6-DF929625EA0E}">
        <p15:presenceInfo xmlns:p15="http://schemas.microsoft.com/office/powerpoint/2012/main" userId="S-1-5-21-2443529608-3098792306-3041422421-630384" providerId="AD"/>
      </p:ext>
    </p:extLst>
  </p:cmAuthor>
  <p:cmAuthor id="5" name="Hrozencik, Aaron - REE-ERS, Kansas City, MO" initials="HAREKCM" lastIdx="2" clrIdx="4">
    <p:extLst>
      <p:ext uri="{19B8F6BF-5375-455C-9EA6-DF929625EA0E}">
        <p15:presenceInfo xmlns:p15="http://schemas.microsoft.com/office/powerpoint/2012/main" userId="S::Aaron.Hrozencik@usda.gov::2ba22586-f443-44fc-a4ea-4076e81e0695" providerId="AD"/>
      </p:ext>
    </p:extLst>
  </p:cmAuthor>
  <p:cmAuthor id="6" name="Wallander, Steve - REE-ERS, Washington, DC" initials="WS-RWD" lastIdx="1" clrIdx="5">
    <p:extLst>
      <p:ext uri="{19B8F6BF-5375-455C-9EA6-DF929625EA0E}">
        <p15:presenceInfo xmlns:p15="http://schemas.microsoft.com/office/powerpoint/2012/main" userId="S::steve.wallander@usda.gov::a92e73de-935f-4465-b17f-62f4b93392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86306" autoAdjust="0"/>
  </p:normalViewPr>
  <p:slideViewPr>
    <p:cSldViewPr>
      <p:cViewPr varScale="1">
        <p:scale>
          <a:sx n="114" d="100"/>
          <a:sy n="114" d="100"/>
        </p:scale>
        <p:origin x="14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commentAuthors" Target="commentAuthors.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137" cy="463571"/>
          </a:xfrm>
          <a:prstGeom prst="rect">
            <a:avLst/>
          </a:prstGeom>
        </p:spPr>
        <p:txBody>
          <a:bodyPr vert="horz" lIns="87938" tIns="43969" rIns="87938" bIns="43969" rtlCol="0"/>
          <a:lstStyle>
            <a:lvl1pPr algn="l">
              <a:defRPr sz="1200"/>
            </a:lvl1pPr>
          </a:lstStyle>
          <a:p>
            <a:endParaRPr lang="en-US"/>
          </a:p>
        </p:txBody>
      </p:sp>
      <p:sp>
        <p:nvSpPr>
          <p:cNvPr id="3" name="Date Placeholder 2"/>
          <p:cNvSpPr>
            <a:spLocks noGrp="1"/>
          </p:cNvSpPr>
          <p:nvPr>
            <p:ph type="dt" sz="quarter" idx="1"/>
          </p:nvPr>
        </p:nvSpPr>
        <p:spPr>
          <a:xfrm>
            <a:off x="3956348" y="0"/>
            <a:ext cx="3027137" cy="463571"/>
          </a:xfrm>
          <a:prstGeom prst="rect">
            <a:avLst/>
          </a:prstGeom>
        </p:spPr>
        <p:txBody>
          <a:bodyPr vert="horz" lIns="87938" tIns="43969" rIns="87938" bIns="43969" rtlCol="0"/>
          <a:lstStyle>
            <a:lvl1pPr algn="r">
              <a:defRPr sz="1200"/>
            </a:lvl1pPr>
          </a:lstStyle>
          <a:p>
            <a:fld id="{06BF0B76-CB03-49D4-B934-D5EE2F6D8F75}" type="datetimeFigureOut">
              <a:rPr lang="en-US" smtClean="0"/>
              <a:t>1/23/2022</a:t>
            </a:fld>
            <a:endParaRPr lang="en-US"/>
          </a:p>
        </p:txBody>
      </p:sp>
      <p:sp>
        <p:nvSpPr>
          <p:cNvPr id="4" name="Footer Placeholder 3"/>
          <p:cNvSpPr>
            <a:spLocks noGrp="1"/>
          </p:cNvSpPr>
          <p:nvPr>
            <p:ph type="ftr" sz="quarter" idx="2"/>
          </p:nvPr>
        </p:nvSpPr>
        <p:spPr>
          <a:xfrm>
            <a:off x="0" y="8818595"/>
            <a:ext cx="3027137" cy="463571"/>
          </a:xfrm>
          <a:prstGeom prst="rect">
            <a:avLst/>
          </a:prstGeom>
        </p:spPr>
        <p:txBody>
          <a:bodyPr vert="horz" lIns="87938" tIns="43969" rIns="87938" bIns="43969" rtlCol="0" anchor="b"/>
          <a:lstStyle>
            <a:lvl1pPr algn="l">
              <a:defRPr sz="1200"/>
            </a:lvl1pPr>
          </a:lstStyle>
          <a:p>
            <a:endParaRPr lang="en-US"/>
          </a:p>
        </p:txBody>
      </p:sp>
      <p:sp>
        <p:nvSpPr>
          <p:cNvPr id="5" name="Slide Number Placeholder 4"/>
          <p:cNvSpPr>
            <a:spLocks noGrp="1"/>
          </p:cNvSpPr>
          <p:nvPr>
            <p:ph type="sldNum" sz="quarter" idx="3"/>
          </p:nvPr>
        </p:nvSpPr>
        <p:spPr>
          <a:xfrm>
            <a:off x="3956348" y="8818595"/>
            <a:ext cx="3027137" cy="463571"/>
          </a:xfrm>
          <a:prstGeom prst="rect">
            <a:avLst/>
          </a:prstGeom>
        </p:spPr>
        <p:txBody>
          <a:bodyPr vert="horz" lIns="87938" tIns="43969" rIns="87938" bIns="43969" rtlCol="0" anchor="b"/>
          <a:lstStyle>
            <a:lvl1pPr algn="r">
              <a:defRPr sz="1200"/>
            </a:lvl1pPr>
          </a:lstStyle>
          <a:p>
            <a:fld id="{4000F682-D967-4604-BF22-E283C59E5AD0}" type="slidenum">
              <a:rPr lang="en-US" smtClean="0"/>
              <a:t>‹#›</a:t>
            </a:fld>
            <a:endParaRPr lang="en-US"/>
          </a:p>
        </p:txBody>
      </p:sp>
    </p:spTree>
    <p:extLst>
      <p:ext uri="{BB962C8B-B14F-4D97-AF65-F5344CB8AC3E}">
        <p14:creationId xmlns:p14="http://schemas.microsoft.com/office/powerpoint/2010/main" val="3879214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a:defRPr sz="1300"/>
            </a:lvl1pPr>
          </a:lstStyle>
          <a:p>
            <a:fld id="{6E410187-3ECD-453F-8EE3-361D887B7B6E}" type="datetimeFigureOut">
              <a:rPr lang="en-US" smtClean="0"/>
              <a:pPr/>
              <a:t>1/23/2022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a:defRPr sz="13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a:defRPr sz="1300"/>
            </a:lvl1pPr>
          </a:lstStyle>
          <a:p>
            <a:fld id="{58905D16-7C1D-4269-AA4C-4F193B8997C3}" type="slidenum">
              <a:rPr lang="en-US" smtClean="0"/>
              <a:pPr/>
              <a:t>‹#›</a:t>
            </a:fld>
            <a:endParaRPr lang="en-US"/>
          </a:p>
        </p:txBody>
      </p:sp>
    </p:spTree>
    <p:extLst>
      <p:ext uri="{BB962C8B-B14F-4D97-AF65-F5344CB8AC3E}">
        <p14:creationId xmlns:p14="http://schemas.microsoft.com/office/powerpoint/2010/main" val="46128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05D16-7C1D-4269-AA4C-4F193B8997C3}" type="slidenum">
              <a:rPr lang="en-US" smtClean="0"/>
              <a:pPr/>
              <a:t>1</a:t>
            </a:fld>
            <a:endParaRPr lang="en-US"/>
          </a:p>
        </p:txBody>
      </p:sp>
    </p:spTree>
    <p:extLst>
      <p:ext uri="{BB962C8B-B14F-4D97-AF65-F5344CB8AC3E}">
        <p14:creationId xmlns:p14="http://schemas.microsoft.com/office/powerpoint/2010/main" val="372235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itle Slide - Title">
    <p:spTree>
      <p:nvGrpSpPr>
        <p:cNvPr id="1" name=""/>
        <p:cNvGrpSpPr/>
        <p:nvPr/>
      </p:nvGrpSpPr>
      <p:grpSpPr>
        <a:xfrm>
          <a:off x="0" y="0"/>
          <a:ext cx="0" cy="0"/>
          <a:chOff x="0" y="0"/>
          <a:chExt cx="0" cy="0"/>
        </a:xfrm>
      </p:grpSpPr>
      <p:sp>
        <p:nvSpPr>
          <p:cNvPr id="2" name="Title Placeholder 4"/>
          <p:cNvSpPr>
            <a:spLocks noGrp="1"/>
          </p:cNvSpPr>
          <p:nvPr>
            <p:ph type="title"/>
          </p:nvPr>
        </p:nvSpPr>
        <p:spPr>
          <a:xfrm>
            <a:off x="457200" y="3200400"/>
            <a:ext cx="8229600" cy="32766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0673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Block A - 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pPr/>
              <a:t>‹#›</a:t>
            </a:fld>
            <a:endParaRPr lang="en-US"/>
          </a:p>
        </p:txBody>
      </p:sp>
      <p:sp>
        <p:nvSpPr>
          <p:cNvPr id="6" name="Title Placeholder 1"/>
          <p:cNvSpPr>
            <a:spLocks noGrp="1"/>
          </p:cNvSpPr>
          <p:nvPr>
            <p:ph type="title"/>
          </p:nvPr>
        </p:nvSpPr>
        <p:spPr>
          <a:xfrm>
            <a:off x="457200" y="685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2"/>
          <p:cNvSpPr>
            <a:spLocks noGrp="1"/>
          </p:cNvSpPr>
          <p:nvPr>
            <p:ph idx="1"/>
          </p:nvPr>
        </p:nvSpPr>
        <p:spPr>
          <a:xfrm>
            <a:off x="457200" y="2011363"/>
            <a:ext cx="8229600" cy="3992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432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9ED965D2-7D0C-40B5-8DB0-7131638A8D78}" type="datetimeFigureOut">
              <a:rPr lang="en-US" smtClean="0"/>
              <a:t>1/23/2022</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F945955-0047-48F9-B27F-D28FC29CDDB2}" type="slidenum">
              <a:rPr lang="en-US" smtClean="0"/>
              <a:t>‹#›</a:t>
            </a:fld>
            <a:endParaRPr lang="en-US"/>
          </a:p>
        </p:txBody>
      </p:sp>
    </p:spTree>
    <p:extLst>
      <p:ext uri="{BB962C8B-B14F-4D97-AF65-F5344CB8AC3E}">
        <p14:creationId xmlns:p14="http://schemas.microsoft.com/office/powerpoint/2010/main" val="1746456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9ED965D2-7D0C-40B5-8DB0-7131638A8D78}" type="datetimeFigureOut">
              <a:rPr lang="en-US" smtClean="0"/>
              <a:t>1/23/2022</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F945955-0047-48F9-B27F-D28FC29CDDB2}" type="slidenum">
              <a:rPr lang="en-US" smtClean="0"/>
              <a:t>‹#›</a:t>
            </a:fld>
            <a:endParaRPr lang="en-US"/>
          </a:p>
        </p:txBody>
      </p:sp>
    </p:spTree>
    <p:extLst>
      <p:ext uri="{BB962C8B-B14F-4D97-AF65-F5344CB8AC3E}">
        <p14:creationId xmlns:p14="http://schemas.microsoft.com/office/powerpoint/2010/main" val="2868053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Block Slide - Titl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30275"/>
            <a:ext cx="8229600" cy="52419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4832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Block A - 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pPr/>
              <a:t>‹#›</a:t>
            </a:fld>
            <a:endParaRPr lang="en-US"/>
          </a:p>
        </p:txBody>
      </p:sp>
      <p:sp>
        <p:nvSpPr>
          <p:cNvPr id="3" name="Title Placeholder 1"/>
          <p:cNvSpPr>
            <a:spLocks noGrp="1"/>
          </p:cNvSpPr>
          <p:nvPr>
            <p:ph type="title"/>
          </p:nvPr>
        </p:nvSpPr>
        <p:spPr>
          <a:xfrm>
            <a:off x="457200" y="685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p:cNvSpPr>
            <a:spLocks noGrp="1"/>
          </p:cNvSpPr>
          <p:nvPr>
            <p:ph idx="1"/>
          </p:nvPr>
        </p:nvSpPr>
        <p:spPr>
          <a:xfrm>
            <a:off x="457200" y="2011363"/>
            <a:ext cx="8229600" cy="3992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4693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7783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2895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51005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ue Block A - 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pPr/>
              <a:t>‹#›</a:t>
            </a:fld>
            <a:endParaRPr lang="en-US"/>
          </a:p>
        </p:txBody>
      </p:sp>
      <p:sp>
        <p:nvSpPr>
          <p:cNvPr id="6" name="Title Placeholder 1"/>
          <p:cNvSpPr>
            <a:spLocks noGrp="1"/>
          </p:cNvSpPr>
          <p:nvPr>
            <p:ph type="title"/>
          </p:nvPr>
        </p:nvSpPr>
        <p:spPr>
          <a:xfrm>
            <a:off x="457200" y="685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2"/>
          <p:cNvSpPr>
            <a:spLocks noGrp="1"/>
          </p:cNvSpPr>
          <p:nvPr>
            <p:ph idx="1"/>
          </p:nvPr>
        </p:nvSpPr>
        <p:spPr>
          <a:xfrm>
            <a:off x="457200" y="2011363"/>
            <a:ext cx="8229600" cy="3992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4326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9ED965D2-7D0C-40B5-8DB0-7131638A8D78}" type="datetimeFigureOut">
              <a:rPr lang="en-US" smtClean="0"/>
              <a:t>1/23/2022</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1F945955-0047-48F9-B27F-D28FC29CDDB2}" type="slidenum">
              <a:rPr lang="en-US" smtClean="0"/>
              <a:t>‹#›</a:t>
            </a:fld>
            <a:endParaRPr lang="en-US"/>
          </a:p>
        </p:txBody>
      </p:sp>
    </p:spTree>
    <p:extLst>
      <p:ext uri="{BB962C8B-B14F-4D97-AF65-F5344CB8AC3E}">
        <p14:creationId xmlns:p14="http://schemas.microsoft.com/office/powerpoint/2010/main" val="1746456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9ED965D2-7D0C-40B5-8DB0-7131638A8D78}" type="datetimeFigureOut">
              <a:rPr lang="en-US" smtClean="0"/>
              <a:t>1/23/2022</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1F945955-0047-48F9-B27F-D28FC29CDDB2}" type="slidenum">
              <a:rPr lang="en-US" smtClean="0"/>
              <a:t>‹#›</a:t>
            </a:fld>
            <a:endParaRPr lang="en-US"/>
          </a:p>
        </p:txBody>
      </p:sp>
    </p:spTree>
    <p:extLst>
      <p:ext uri="{BB962C8B-B14F-4D97-AF65-F5344CB8AC3E}">
        <p14:creationId xmlns:p14="http://schemas.microsoft.com/office/powerpoint/2010/main" val="286805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Slide A - 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pPr/>
              <a:t>‹#›</a:t>
            </a:fld>
            <a:endParaRPr lang="en-US"/>
          </a:p>
        </p:txBody>
      </p:sp>
      <p:sp>
        <p:nvSpPr>
          <p:cNvPr id="5"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2"/>
          <p:cNvSpPr>
            <a:spLocks noGrp="1"/>
          </p:cNvSpPr>
          <p:nvPr>
            <p:ph idx="1"/>
          </p:nvPr>
        </p:nvSpPr>
        <p:spPr>
          <a:xfrm>
            <a:off x="457200" y="1935163"/>
            <a:ext cx="8229600" cy="3992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0253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ue Title Slide - Title">
    <p:spTree>
      <p:nvGrpSpPr>
        <p:cNvPr id="1" name=""/>
        <p:cNvGrpSpPr/>
        <p:nvPr/>
      </p:nvGrpSpPr>
      <p:grpSpPr>
        <a:xfrm>
          <a:off x="0" y="0"/>
          <a:ext cx="0" cy="0"/>
          <a:chOff x="0" y="0"/>
          <a:chExt cx="0" cy="0"/>
        </a:xfrm>
      </p:grpSpPr>
      <p:sp>
        <p:nvSpPr>
          <p:cNvPr id="2" name="Title Placeholder 4"/>
          <p:cNvSpPr>
            <a:spLocks noGrp="1"/>
          </p:cNvSpPr>
          <p:nvPr>
            <p:ph type="title"/>
          </p:nvPr>
        </p:nvSpPr>
        <p:spPr>
          <a:xfrm>
            <a:off x="457200" y="3200400"/>
            <a:ext cx="8229600" cy="32766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06736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111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707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751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5194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107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77838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2895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51005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ue Title Slide - Title">
    <p:spTree>
      <p:nvGrpSpPr>
        <p:cNvPr id="1" name=""/>
        <p:cNvGrpSpPr/>
        <p:nvPr/>
      </p:nvGrpSpPr>
      <p:grpSpPr>
        <a:xfrm>
          <a:off x="0" y="0"/>
          <a:ext cx="0" cy="0"/>
          <a:chOff x="0" y="0"/>
          <a:chExt cx="0" cy="0"/>
        </a:xfrm>
      </p:grpSpPr>
      <p:sp>
        <p:nvSpPr>
          <p:cNvPr id="2" name="Title Placeholder 4"/>
          <p:cNvSpPr>
            <a:spLocks noGrp="1"/>
          </p:cNvSpPr>
          <p:nvPr>
            <p:ph type="title"/>
          </p:nvPr>
        </p:nvSpPr>
        <p:spPr>
          <a:xfrm>
            <a:off x="457200" y="3200400"/>
            <a:ext cx="8229600" cy="32766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06736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11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lide B - 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pPr/>
              <a:t>‹#›</a:t>
            </a:fld>
            <a:endParaRPr lang="en-US"/>
          </a:p>
        </p:txBody>
      </p:sp>
      <p:sp>
        <p:nvSpPr>
          <p:cNvPr id="7"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457200" y="1935163"/>
            <a:ext cx="8229600" cy="3992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7965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707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751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5194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107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ue Title Slide - Title">
    <p:spTree>
      <p:nvGrpSpPr>
        <p:cNvPr id="1" name=""/>
        <p:cNvGrpSpPr/>
        <p:nvPr/>
      </p:nvGrpSpPr>
      <p:grpSpPr>
        <a:xfrm>
          <a:off x="0" y="0"/>
          <a:ext cx="0" cy="0"/>
          <a:chOff x="0" y="0"/>
          <a:chExt cx="0" cy="0"/>
        </a:xfrm>
      </p:grpSpPr>
      <p:sp>
        <p:nvSpPr>
          <p:cNvPr id="2" name="Title Placeholder 4"/>
          <p:cNvSpPr>
            <a:spLocks noGrp="1"/>
          </p:cNvSpPr>
          <p:nvPr>
            <p:ph type="title"/>
          </p:nvPr>
        </p:nvSpPr>
        <p:spPr>
          <a:xfrm>
            <a:off x="457200" y="3200400"/>
            <a:ext cx="8229600" cy="32766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06736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77838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2895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51005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ue Title Slide - Title">
    <p:spTree>
      <p:nvGrpSpPr>
        <p:cNvPr id="1" name=""/>
        <p:cNvGrpSpPr/>
        <p:nvPr/>
      </p:nvGrpSpPr>
      <p:grpSpPr>
        <a:xfrm>
          <a:off x="0" y="0"/>
          <a:ext cx="0" cy="0"/>
          <a:chOff x="0" y="0"/>
          <a:chExt cx="0" cy="0"/>
        </a:xfrm>
      </p:grpSpPr>
      <p:sp>
        <p:nvSpPr>
          <p:cNvPr id="2" name="Title Placeholder 4"/>
          <p:cNvSpPr>
            <a:spLocks noGrp="1"/>
          </p:cNvSpPr>
          <p:nvPr>
            <p:ph type="title"/>
          </p:nvPr>
        </p:nvSpPr>
        <p:spPr>
          <a:xfrm>
            <a:off x="457200" y="3200400"/>
            <a:ext cx="8229600" cy="32766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06736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457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11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Slide A - 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629400" y="6356352"/>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7CEC37F5-7165-435A-916A-811D7AEF04BB}" type="slidenum">
              <a:rPr lang="en-US" smtClean="0"/>
              <a:pPr/>
              <a:t>‹#›</a:t>
            </a:fld>
            <a:endParaRPr lang="en-US" dirty="0"/>
          </a:p>
        </p:txBody>
      </p:sp>
      <p:sp>
        <p:nvSpPr>
          <p:cNvPr id="6"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2"/>
          <p:cNvSpPr>
            <a:spLocks noGrp="1"/>
          </p:cNvSpPr>
          <p:nvPr>
            <p:ph idx="1"/>
          </p:nvPr>
        </p:nvSpPr>
        <p:spPr>
          <a:xfrm>
            <a:off x="457200" y="1935163"/>
            <a:ext cx="8229600" cy="3992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42269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707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751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5194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10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Slide B - Title and Content">
    <p:spTree>
      <p:nvGrpSpPr>
        <p:cNvPr id="1" name=""/>
        <p:cNvGrpSpPr/>
        <p:nvPr/>
      </p:nvGrpSpPr>
      <p:grpSpPr>
        <a:xfrm>
          <a:off x="0" y="0"/>
          <a:ext cx="0" cy="0"/>
          <a:chOff x="0" y="0"/>
          <a:chExt cx="0" cy="0"/>
        </a:xfrm>
      </p:grpSpPr>
      <p:sp>
        <p:nvSpPr>
          <p:cNvPr id="3" name="Slide Number Placeholder 5"/>
          <p:cNvSpPr txBox="1">
            <a:spLocks/>
          </p:cNvSpPr>
          <p:nvPr userDrawn="1"/>
        </p:nvSpPr>
        <p:spPr>
          <a:xfrm>
            <a:off x="6553200" y="63563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BA3FA7-BEB2-4323-A93B-546EB2C33319}" type="slidenum">
              <a:rPr lang="en-US" smtClean="0"/>
              <a:pPr/>
              <a:t>‹#›</a:t>
            </a:fld>
            <a:endParaRPr lang="en-US"/>
          </a:p>
        </p:txBody>
      </p:sp>
      <p:sp>
        <p:nvSpPr>
          <p:cNvPr id="6"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457200" y="1935163"/>
            <a:ext cx="8229600" cy="3992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817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n Title Slide - Title">
    <p:spTree>
      <p:nvGrpSpPr>
        <p:cNvPr id="1" name=""/>
        <p:cNvGrpSpPr/>
        <p:nvPr/>
      </p:nvGrpSpPr>
      <p:grpSpPr>
        <a:xfrm>
          <a:off x="0" y="0"/>
          <a:ext cx="0" cy="0"/>
          <a:chOff x="0" y="0"/>
          <a:chExt cx="0" cy="0"/>
        </a:xfrm>
      </p:grpSpPr>
      <p:sp>
        <p:nvSpPr>
          <p:cNvPr id="7" name="Title Placeholder 4"/>
          <p:cNvSpPr>
            <a:spLocks noGrp="1"/>
          </p:cNvSpPr>
          <p:nvPr>
            <p:ph type="title"/>
          </p:nvPr>
        </p:nvSpPr>
        <p:spPr>
          <a:xfrm>
            <a:off x="457200" y="3200400"/>
            <a:ext cx="8229600" cy="32766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8310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n Slide A - 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0"/>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pPr/>
              <a:t>‹#›</a:t>
            </a:fld>
            <a:endParaRPr lang="en-US"/>
          </a:p>
        </p:txBody>
      </p:sp>
      <p:sp>
        <p:nvSpPr>
          <p:cNvPr id="3" name="Slide Number Placeholder 5"/>
          <p:cNvSpPr txBox="1">
            <a:spLocks/>
          </p:cNvSpPr>
          <p:nvPr userDrawn="1"/>
        </p:nvSpPr>
        <p:spPr>
          <a:xfrm>
            <a:off x="6553200" y="63563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BA3FA7-BEB2-4323-A93B-546EB2C33319}" type="slidenum">
              <a:rPr lang="en-US" smtClean="0"/>
              <a:pPr/>
              <a:t>‹#›</a:t>
            </a:fld>
            <a:endParaRPr lang="en-US"/>
          </a:p>
        </p:txBody>
      </p:sp>
      <p:sp>
        <p:nvSpPr>
          <p:cNvPr id="6"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457200" y="1935163"/>
            <a:ext cx="8229600" cy="3992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871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n Slide B - 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pPr/>
              <a:t>‹#›</a:t>
            </a:fld>
            <a:endParaRPr lang="en-US"/>
          </a:p>
        </p:txBody>
      </p:sp>
      <p:sp>
        <p:nvSpPr>
          <p:cNvPr id="3" name="Slide Number Placeholder 5"/>
          <p:cNvSpPr txBox="1">
            <a:spLocks/>
          </p:cNvSpPr>
          <p:nvPr userDrawn="1"/>
        </p:nvSpPr>
        <p:spPr>
          <a:xfrm>
            <a:off x="6553200" y="63563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BA3FA7-BEB2-4323-A93B-546EB2C33319}" type="slidenum">
              <a:rPr lang="en-US" smtClean="0"/>
              <a:pPr/>
              <a:t>‹#›</a:t>
            </a:fld>
            <a:endParaRPr lang="en-US"/>
          </a:p>
        </p:txBody>
      </p:sp>
      <p:sp>
        <p:nvSpPr>
          <p:cNvPr id="8"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p:cNvSpPr>
            <a:spLocks noGrp="1"/>
          </p:cNvSpPr>
          <p:nvPr>
            <p:ph idx="1"/>
          </p:nvPr>
        </p:nvSpPr>
        <p:spPr>
          <a:xfrm>
            <a:off x="457200" y="1935163"/>
            <a:ext cx="8229600" cy="3992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305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Block Slide - Titl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30275"/>
            <a:ext cx="8229600" cy="52419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5955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7.xml"/><Relationship Id="rId7" Type="http://schemas.openxmlformats.org/officeDocument/2006/relationships/theme" Target="../theme/theme1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0.png"/><Relationship Id="rId4" Type="http://schemas.openxmlformats.org/officeDocument/2006/relationships/slideLayout" Target="../slideLayouts/slideLayout18.xml"/><Relationship Id="rId9" Type="http://schemas.openxmlformats.org/officeDocument/2006/relationships/image" Target="../media/image14.png"/></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5.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1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0.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31.xml"/><Relationship Id="rId7" Type="http://schemas.openxmlformats.org/officeDocument/2006/relationships/theme" Target="../theme/theme1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1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theme" Target="../theme/theme17.xml"/><Relationship Id="rId4" Type="http://schemas.openxmlformats.org/officeDocument/2006/relationships/slideLayout" Target="../slideLayouts/slideLayout38.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15.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18.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a:xfrm>
            <a:off x="381000" y="6477001"/>
            <a:ext cx="8229600" cy="246221"/>
          </a:xfrm>
          <a:prstGeom prst="rect">
            <a:avLst/>
          </a:prstGeom>
        </p:spPr>
        <p:txBody>
          <a:bodyPr wrap="square">
            <a:spAutoFit/>
          </a:bodyPr>
          <a:lstStyle/>
          <a:p>
            <a:r>
              <a:rPr lang="en-US" sz="1000" b="0" kern="1200" dirty="0">
                <a:solidFill>
                  <a:schemeClr val="bg1"/>
                </a:solidFill>
                <a:effectLst/>
                <a:latin typeface="Helvetica" pitchFamily="34" charset="0"/>
                <a:ea typeface="+mn-ea"/>
                <a:cs typeface="+mn-cs"/>
              </a:rPr>
              <a:t>The views expressed are those of the author(s) and should not be attributed to the Economic Research Service or USDA.</a:t>
            </a:r>
          </a:p>
        </p:txBody>
      </p:sp>
    </p:spTree>
    <p:extLst>
      <p:ext uri="{BB962C8B-B14F-4D97-AF65-F5344CB8AC3E}">
        <p14:creationId xmlns:p14="http://schemas.microsoft.com/office/powerpoint/2010/main" val="283823363"/>
      </p:ext>
    </p:extLst>
  </p:cSld>
  <p:clrMap bg1="lt1" tx1="dk1" bg2="lt2" tx2="dk2" accent1="accent1" accent2="accent2" accent3="accent3" accent4="accent4" accent5="accent5" accent6="accent6" hlink="hlink" folHlink="folHlink"/>
  <p:sldLayoutIdLst>
    <p:sldLayoutId id="2147483759" r:id="rId1"/>
  </p:sldLayoutIdLst>
  <p:hf hdr="0" ft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pPr/>
              <a:t>‹#›</a:t>
            </a:fld>
            <a:endParaRPr lang="en-US"/>
          </a:p>
        </p:txBody>
      </p:sp>
      <p:sp>
        <p:nvSpPr>
          <p:cNvPr id="7" name="Rectangle 6"/>
          <p:cNvSpPr/>
          <p:nvPr userDrawn="1"/>
        </p:nvSpPr>
        <p:spPr>
          <a:xfrm>
            <a:off x="228600" y="6657946"/>
            <a:ext cx="5080000" cy="200055"/>
          </a:xfrm>
          <a:prstGeom prst="rect">
            <a:avLst/>
          </a:prstGeom>
        </p:spPr>
        <p:txBody>
          <a:bodyPr wrap="square">
            <a:spAutoFit/>
          </a:bodyPr>
          <a:lstStyle/>
          <a:p>
            <a:pPr algn="l"/>
            <a:r>
              <a:rPr lang="en-US" sz="700" b="0" kern="1200" dirty="0">
                <a:solidFill>
                  <a:schemeClr val="tx1"/>
                </a:solidFill>
                <a:effectLst/>
                <a:latin typeface="Arial" pitchFamily="34" charset="0"/>
                <a:ea typeface="+mn-ea"/>
                <a:cs typeface="Arial" pitchFamily="34" charset="0"/>
              </a:rPr>
              <a:t>The views expressed are those of the author(s) and should not be attributed</a:t>
            </a:r>
            <a:r>
              <a:rPr lang="en-US" sz="700" b="0" kern="1200" baseline="0" dirty="0">
                <a:solidFill>
                  <a:schemeClr val="tx1"/>
                </a:solidFill>
                <a:effectLst/>
                <a:latin typeface="Arial" pitchFamily="34" charset="0"/>
                <a:ea typeface="+mn-ea"/>
                <a:cs typeface="Arial" pitchFamily="34" charset="0"/>
              </a:rPr>
              <a:t> </a:t>
            </a:r>
            <a:r>
              <a:rPr lang="en-US" sz="700" b="0" kern="1200" dirty="0">
                <a:solidFill>
                  <a:schemeClr val="tx1"/>
                </a:solidFill>
                <a:effectLst/>
                <a:latin typeface="Arial" pitchFamily="34" charset="0"/>
                <a:ea typeface="+mn-ea"/>
                <a:cs typeface="Arial" pitchFamily="34" charset="0"/>
              </a:rPr>
              <a:t>to the Economic Research Service or USDA.</a:t>
            </a:r>
          </a:p>
        </p:txBody>
      </p:sp>
    </p:spTree>
    <p:extLst>
      <p:ext uri="{BB962C8B-B14F-4D97-AF65-F5344CB8AC3E}">
        <p14:creationId xmlns:p14="http://schemas.microsoft.com/office/powerpoint/2010/main" val="1907017896"/>
      </p:ext>
    </p:extLst>
  </p:cSld>
  <p:clrMap bg1="lt1" tx1="dk1" bg2="lt2" tx2="dk2" accent1="accent1" accent2="accent2" accent3="accent3" accent4="accent4" accent5="accent5" accent6="accent6" hlink="hlink" folHlink="folHlink"/>
  <p:sldLayoutIdLst>
    <p:sldLayoutId id="2147483767" r:id="rId1"/>
    <p:sldLayoutId id="2147483777" r:id="rId2"/>
    <p:sldLayoutId id="21474837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a:xfrm>
            <a:off x="381000" y="6477001"/>
            <a:ext cx="8229600" cy="246221"/>
          </a:xfrm>
          <a:prstGeom prst="rect">
            <a:avLst/>
          </a:prstGeom>
        </p:spPr>
        <p:txBody>
          <a:bodyPr wrap="square">
            <a:spAutoFit/>
          </a:bodyPr>
          <a:lstStyle/>
          <a:p>
            <a:r>
              <a:rPr lang="en-US" sz="1000" b="0" kern="1200" dirty="0">
                <a:solidFill>
                  <a:schemeClr val="bg1"/>
                </a:solidFill>
                <a:effectLst/>
                <a:latin typeface="Helvetica" pitchFamily="34" charset="0"/>
                <a:ea typeface="+mn-ea"/>
                <a:cs typeface="+mn-cs"/>
              </a:rPr>
              <a:t>The views expressed are those of the author(s) and should not be attributed to the Economic Research Service or USDA.</a:t>
            </a:r>
          </a:p>
        </p:txBody>
      </p:sp>
    </p:spTree>
    <p:extLst>
      <p:ext uri="{BB962C8B-B14F-4D97-AF65-F5344CB8AC3E}">
        <p14:creationId xmlns:p14="http://schemas.microsoft.com/office/powerpoint/2010/main" val="3367950263"/>
      </p:ext>
    </p:extLst>
  </p:cSld>
  <p:clrMap bg1="lt1" tx1="dk1" bg2="lt2" tx2="dk2" accent1="accent1" accent2="accent2" accent3="accent3" accent4="accent4" accent5="accent5" accent6="accent6" hlink="hlink" folHlink="folHlink"/>
  <p:sldLayoutIdLst>
    <p:sldLayoutId id="2147483771" r:id="rId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pPr/>
              <a:t>‹#›</a:t>
            </a:fld>
            <a:endParaRPr lang="en-US"/>
          </a:p>
        </p:txBody>
      </p:sp>
      <p:sp>
        <p:nvSpPr>
          <p:cNvPr id="7" name="Rectangle 6"/>
          <p:cNvSpPr/>
          <p:nvPr userDrawn="1"/>
        </p:nvSpPr>
        <p:spPr>
          <a:xfrm>
            <a:off x="228600" y="6657946"/>
            <a:ext cx="5080000" cy="200055"/>
          </a:xfrm>
          <a:prstGeom prst="rect">
            <a:avLst/>
          </a:prstGeom>
        </p:spPr>
        <p:txBody>
          <a:bodyPr wrap="square">
            <a:spAutoFit/>
          </a:bodyPr>
          <a:lstStyle/>
          <a:p>
            <a:pPr algn="l"/>
            <a:r>
              <a:rPr lang="en-US" sz="700" b="0" kern="1200" dirty="0">
                <a:solidFill>
                  <a:schemeClr val="tx1"/>
                </a:solidFill>
                <a:effectLst/>
                <a:latin typeface="Arial" pitchFamily="34" charset="0"/>
                <a:ea typeface="+mn-ea"/>
                <a:cs typeface="Arial" pitchFamily="34" charset="0"/>
              </a:rPr>
              <a:t>The views expressed are those of the author(s) and should not be attributed</a:t>
            </a:r>
            <a:r>
              <a:rPr lang="en-US" sz="700" b="0" kern="1200" baseline="0" dirty="0">
                <a:solidFill>
                  <a:schemeClr val="tx1"/>
                </a:solidFill>
                <a:effectLst/>
                <a:latin typeface="Arial" pitchFamily="34" charset="0"/>
                <a:ea typeface="+mn-ea"/>
                <a:cs typeface="Arial" pitchFamily="34" charset="0"/>
              </a:rPr>
              <a:t> </a:t>
            </a:r>
            <a:r>
              <a:rPr lang="en-US" sz="700" b="0" kern="1200" dirty="0">
                <a:solidFill>
                  <a:schemeClr val="tx1"/>
                </a:solidFill>
                <a:effectLst/>
                <a:latin typeface="Arial" pitchFamily="34" charset="0"/>
                <a:ea typeface="+mn-ea"/>
                <a:cs typeface="Arial" pitchFamily="34" charset="0"/>
              </a:rPr>
              <a:t>to the Economic Research Service or USDA.</a:t>
            </a:r>
          </a:p>
        </p:txBody>
      </p:sp>
    </p:spTree>
    <p:extLst>
      <p:ext uri="{BB962C8B-B14F-4D97-AF65-F5344CB8AC3E}">
        <p14:creationId xmlns:p14="http://schemas.microsoft.com/office/powerpoint/2010/main" val="1147719403"/>
      </p:ext>
    </p:extLst>
  </p:cSld>
  <p:clrMap bg1="lt1" tx1="dk1" bg2="lt2" tx2="dk2" accent1="accent1" accent2="accent2" accent3="accent3" accent4="accent4" accent5="accent5" accent6="accent6" hlink="hlink" folHlink="folHlink"/>
  <p:sldLayoutIdLst>
    <p:sldLayoutId id="214748377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 y="0"/>
            <a:ext cx="9144000" cy="1180050"/>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932798"/>
            <a:ext cx="9144000" cy="925203"/>
          </a:xfrm>
          <a:prstGeom prst="rect">
            <a:avLst/>
          </a:prstGeom>
        </p:spPr>
      </p:pic>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28600" y="6657946"/>
            <a:ext cx="5080000" cy="200055"/>
          </a:xfrm>
          <a:prstGeom prst="rect">
            <a:avLst/>
          </a:prstGeom>
        </p:spPr>
        <p:txBody>
          <a:bodyPr wrap="square">
            <a:spAutoFit/>
          </a:bodyPr>
          <a:lstStyle/>
          <a:p>
            <a:pPr algn="l"/>
            <a:r>
              <a:rPr lang="en-US" sz="700" b="0" kern="1200" dirty="0">
                <a:solidFill>
                  <a:schemeClr val="tx1"/>
                </a:solidFill>
                <a:effectLst/>
                <a:latin typeface="Arial" pitchFamily="34" charset="0"/>
                <a:ea typeface="+mn-ea"/>
                <a:cs typeface="Arial" pitchFamily="34" charset="0"/>
              </a:rPr>
              <a:t>The views expressed are those of the author(s) and should not be attributed</a:t>
            </a:r>
            <a:r>
              <a:rPr lang="en-US" sz="700" b="0" kern="1200" baseline="0" dirty="0">
                <a:solidFill>
                  <a:schemeClr val="tx1"/>
                </a:solidFill>
                <a:effectLst/>
                <a:latin typeface="Arial" pitchFamily="34" charset="0"/>
                <a:ea typeface="+mn-ea"/>
                <a:cs typeface="Arial" pitchFamily="34" charset="0"/>
              </a:rPr>
              <a:t> </a:t>
            </a:r>
            <a:r>
              <a:rPr lang="en-US" sz="700" b="0" kern="1200" dirty="0">
                <a:solidFill>
                  <a:schemeClr val="tx1"/>
                </a:solidFill>
                <a:effectLst/>
                <a:latin typeface="Arial" pitchFamily="34" charset="0"/>
                <a:ea typeface="+mn-ea"/>
                <a:cs typeface="Arial" pitchFamily="34" charset="0"/>
              </a:rPr>
              <a:t>to the Economic Research Service or USDA.</a:t>
            </a:r>
          </a:p>
        </p:txBody>
      </p:sp>
    </p:spTree>
    <p:extLst>
      <p:ext uri="{BB962C8B-B14F-4D97-AF65-F5344CB8AC3E}">
        <p14:creationId xmlns:p14="http://schemas.microsoft.com/office/powerpoint/2010/main" val="32084197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92"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43878"/>
            <a:ext cx="9144000" cy="914123"/>
          </a:xfrm>
          <a:prstGeom prst="rect">
            <a:avLst/>
          </a:prstGeom>
        </p:spPr>
      </p:pic>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p:nvSpPr>
        <p:spPr>
          <a:xfrm>
            <a:off x="8305800" y="6549155"/>
            <a:ext cx="762000" cy="3074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0BA3FA7-BEB2-4323-A93B-546EB2C33319}"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36575400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 y="0"/>
            <a:ext cx="9144000" cy="118005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932798"/>
            <a:ext cx="9144000" cy="925203"/>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28600" y="6657946"/>
            <a:ext cx="5080000" cy="200055"/>
          </a:xfrm>
          <a:prstGeom prst="rect">
            <a:avLst/>
          </a:prstGeom>
        </p:spPr>
        <p:txBody>
          <a:bodyPr wrap="square">
            <a:spAutoFit/>
          </a:bodyPr>
          <a:lstStyle/>
          <a:p>
            <a:pPr algn="l"/>
            <a:r>
              <a:rPr lang="en-US" sz="700" b="0" kern="1200" dirty="0">
                <a:solidFill>
                  <a:schemeClr val="tx1"/>
                </a:solidFill>
                <a:effectLst/>
                <a:latin typeface="Arial" pitchFamily="34" charset="0"/>
                <a:ea typeface="+mn-ea"/>
                <a:cs typeface="Arial" pitchFamily="34" charset="0"/>
              </a:rPr>
              <a:t>The views expressed are those of the author(s) and should not be attributed</a:t>
            </a:r>
            <a:r>
              <a:rPr lang="en-US" sz="700" b="0" kern="1200" baseline="0" dirty="0">
                <a:solidFill>
                  <a:schemeClr val="tx1"/>
                </a:solidFill>
                <a:effectLst/>
                <a:latin typeface="Arial" pitchFamily="34" charset="0"/>
                <a:ea typeface="+mn-ea"/>
                <a:cs typeface="Arial" pitchFamily="34" charset="0"/>
              </a:rPr>
              <a:t> </a:t>
            </a:r>
            <a:r>
              <a:rPr lang="en-US" sz="700" b="0" kern="1200" dirty="0">
                <a:solidFill>
                  <a:schemeClr val="tx1"/>
                </a:solidFill>
                <a:effectLst/>
                <a:latin typeface="Arial" pitchFamily="34" charset="0"/>
                <a:ea typeface="+mn-ea"/>
                <a:cs typeface="Arial" pitchFamily="34" charset="0"/>
              </a:rPr>
              <a:t>to the Economic Research Service or USDA.</a:t>
            </a:r>
          </a:p>
        </p:txBody>
      </p:sp>
    </p:spTree>
    <p:extLst>
      <p:ext uri="{BB962C8B-B14F-4D97-AF65-F5344CB8AC3E}">
        <p14:creationId xmlns:p14="http://schemas.microsoft.com/office/powerpoint/2010/main" val="32084197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943878"/>
            <a:ext cx="9144000" cy="914123"/>
          </a:xfrm>
          <a:prstGeom prst="rect">
            <a:avLst/>
          </a:prstGeom>
        </p:spPr>
      </p:pic>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p:nvSpPr>
        <p:spPr>
          <a:xfrm>
            <a:off x="8305800" y="6549155"/>
            <a:ext cx="762000" cy="3074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0BA3FA7-BEB2-4323-A93B-546EB2C33319}"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36575400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 y="0"/>
            <a:ext cx="9144000" cy="118005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2798"/>
            <a:ext cx="9144000" cy="925203"/>
          </a:xfrm>
          <a:prstGeom prst="rect">
            <a:avLst/>
          </a:prstGeom>
        </p:spPr>
      </p:pic>
    </p:spTree>
    <p:extLst>
      <p:ext uri="{BB962C8B-B14F-4D97-AF65-F5344CB8AC3E}">
        <p14:creationId xmlns:p14="http://schemas.microsoft.com/office/powerpoint/2010/main" val="32084197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1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43878"/>
            <a:ext cx="9144000" cy="914123"/>
          </a:xfrm>
          <a:prstGeom prst="rect">
            <a:avLst/>
          </a:prstGeom>
        </p:spPr>
      </p:pic>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p:nvSpPr>
        <p:spPr>
          <a:xfrm>
            <a:off x="8305800" y="6549155"/>
            <a:ext cx="762000" cy="3074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0BA3FA7-BEB2-4323-A93B-546EB2C33319}"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36575400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pPr/>
              <a:t>‹#›</a:t>
            </a:fld>
            <a:endParaRPr lang="en-US"/>
          </a:p>
        </p:txBody>
      </p:sp>
      <p:sp>
        <p:nvSpPr>
          <p:cNvPr id="11" name="Rectangle 10"/>
          <p:cNvSpPr/>
          <p:nvPr userDrawn="1"/>
        </p:nvSpPr>
        <p:spPr>
          <a:xfrm>
            <a:off x="1168400" y="6477001"/>
            <a:ext cx="5080000" cy="200055"/>
          </a:xfrm>
          <a:prstGeom prst="rect">
            <a:avLst/>
          </a:prstGeom>
        </p:spPr>
        <p:txBody>
          <a:bodyPr wrap="square">
            <a:spAutoFit/>
          </a:bodyPr>
          <a:lstStyle/>
          <a:p>
            <a:pPr algn="l"/>
            <a:r>
              <a:rPr lang="en-US" sz="700" b="0" kern="1200" dirty="0">
                <a:solidFill>
                  <a:schemeClr val="tx1"/>
                </a:solidFill>
                <a:effectLst/>
                <a:latin typeface="Arial" pitchFamily="34" charset="0"/>
                <a:ea typeface="+mn-ea"/>
                <a:cs typeface="Arial" pitchFamily="34" charset="0"/>
              </a:rPr>
              <a:t>The views expressed are those of the author(s) and should not be attributed</a:t>
            </a:r>
            <a:r>
              <a:rPr lang="en-US" sz="700" b="0" kern="1200" baseline="0" dirty="0">
                <a:solidFill>
                  <a:schemeClr val="tx1"/>
                </a:solidFill>
                <a:effectLst/>
                <a:latin typeface="Arial" pitchFamily="34" charset="0"/>
                <a:ea typeface="+mn-ea"/>
                <a:cs typeface="Arial" pitchFamily="34" charset="0"/>
              </a:rPr>
              <a:t> </a:t>
            </a:r>
            <a:r>
              <a:rPr lang="en-US" sz="700" b="0" kern="1200" dirty="0">
                <a:solidFill>
                  <a:schemeClr val="tx1"/>
                </a:solidFill>
                <a:effectLst/>
                <a:latin typeface="Arial" pitchFamily="34" charset="0"/>
                <a:ea typeface="+mn-ea"/>
                <a:cs typeface="Arial" pitchFamily="34" charset="0"/>
              </a:rPr>
              <a:t>to the Economic Research Service or USDA.</a:t>
            </a:r>
          </a:p>
        </p:txBody>
      </p:sp>
    </p:spTree>
    <p:extLst>
      <p:ext uri="{BB962C8B-B14F-4D97-AF65-F5344CB8AC3E}">
        <p14:creationId xmlns:p14="http://schemas.microsoft.com/office/powerpoint/2010/main" val="2318026396"/>
      </p:ext>
    </p:extLst>
  </p:cSld>
  <p:clrMap bg1="lt1" tx1="dk1" bg2="lt2" tx2="dk2" accent1="accent1" accent2="accent2" accent3="accent3" accent4="accent4" accent5="accent5" accent6="accent6" hlink="hlink" folHlink="folHlink"/>
  <p:sldLayoutIdLst>
    <p:sldLayoutId id="21474837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pPr/>
              <a:t>‹#›</a:t>
            </a:fld>
            <a:endParaRPr lang="en-US"/>
          </a:p>
        </p:txBody>
      </p:sp>
      <p:sp>
        <p:nvSpPr>
          <p:cNvPr id="7" name="Rectangle 6"/>
          <p:cNvSpPr/>
          <p:nvPr userDrawn="1"/>
        </p:nvSpPr>
        <p:spPr>
          <a:xfrm>
            <a:off x="1219200" y="6657946"/>
            <a:ext cx="5080000" cy="200055"/>
          </a:xfrm>
          <a:prstGeom prst="rect">
            <a:avLst/>
          </a:prstGeom>
        </p:spPr>
        <p:txBody>
          <a:bodyPr wrap="square">
            <a:spAutoFit/>
          </a:bodyPr>
          <a:lstStyle/>
          <a:p>
            <a:pPr algn="l"/>
            <a:r>
              <a:rPr lang="en-US" sz="700" b="0" kern="1200" dirty="0">
                <a:solidFill>
                  <a:schemeClr val="tx1"/>
                </a:solidFill>
                <a:effectLst/>
                <a:latin typeface="Arial" pitchFamily="34" charset="0"/>
                <a:ea typeface="+mn-ea"/>
                <a:cs typeface="Arial" pitchFamily="34" charset="0"/>
              </a:rPr>
              <a:t>The views expressed are those of the author(s) and should not be attributed</a:t>
            </a:r>
            <a:r>
              <a:rPr lang="en-US" sz="700" b="0" kern="1200" baseline="0" dirty="0">
                <a:solidFill>
                  <a:schemeClr val="tx1"/>
                </a:solidFill>
                <a:effectLst/>
                <a:latin typeface="Arial" pitchFamily="34" charset="0"/>
                <a:ea typeface="+mn-ea"/>
                <a:cs typeface="Arial" pitchFamily="34" charset="0"/>
              </a:rPr>
              <a:t> </a:t>
            </a:r>
            <a:r>
              <a:rPr lang="en-US" sz="700" b="0" kern="1200" dirty="0">
                <a:solidFill>
                  <a:schemeClr val="tx1"/>
                </a:solidFill>
                <a:effectLst/>
                <a:latin typeface="Arial" pitchFamily="34" charset="0"/>
                <a:ea typeface="+mn-ea"/>
                <a:cs typeface="Arial" pitchFamily="34" charset="0"/>
              </a:rPr>
              <a:t>to the Economic Research Service or USDA.</a:t>
            </a:r>
          </a:p>
        </p:txBody>
      </p:sp>
    </p:spTree>
    <p:extLst>
      <p:ext uri="{BB962C8B-B14F-4D97-AF65-F5344CB8AC3E}">
        <p14:creationId xmlns:p14="http://schemas.microsoft.com/office/powerpoint/2010/main" val="508632809"/>
      </p:ext>
    </p:extLst>
  </p:cSld>
  <p:clrMap bg1="lt1" tx1="dk1" bg2="lt2" tx2="dk2" accent1="accent1" accent2="accent2" accent3="accent3" accent4="accent4" accent5="accent5" accent6="accent6" hlink="hlink" folHlink="folHlink"/>
  <p:sldLayoutIdLst>
    <p:sldLayoutId id="214748375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5"/>
          <p:cNvSpPr>
            <a:spLocks noGrp="1"/>
          </p:cNvSpPr>
          <p:nvPr>
            <p:ph type="sldNum" sz="quarter" idx="4"/>
          </p:nvPr>
        </p:nvSpPr>
        <p:spPr>
          <a:xfrm>
            <a:off x="6629400" y="6356352"/>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7CEC37F5-7165-435A-916A-811D7AEF04BB}" type="slidenum">
              <a:rPr lang="en-US" smtClean="0"/>
              <a:pPr/>
              <a:t>‹#›</a:t>
            </a:fld>
            <a:endParaRPr lang="en-US" dirty="0"/>
          </a:p>
        </p:txBody>
      </p:sp>
      <p:sp>
        <p:nvSpPr>
          <p:cNvPr id="6" name="Rectangle 5"/>
          <p:cNvSpPr/>
          <p:nvPr userDrawn="1"/>
        </p:nvSpPr>
        <p:spPr>
          <a:xfrm>
            <a:off x="1168400" y="6477001"/>
            <a:ext cx="5080000" cy="200055"/>
          </a:xfrm>
          <a:prstGeom prst="rect">
            <a:avLst/>
          </a:prstGeom>
        </p:spPr>
        <p:txBody>
          <a:bodyPr wrap="square">
            <a:spAutoFit/>
          </a:bodyPr>
          <a:lstStyle/>
          <a:p>
            <a:pPr algn="l"/>
            <a:r>
              <a:rPr lang="en-US" sz="700" b="0" kern="1200" dirty="0">
                <a:solidFill>
                  <a:schemeClr val="tx1"/>
                </a:solidFill>
                <a:effectLst/>
                <a:latin typeface="Arial" pitchFamily="34" charset="0"/>
                <a:ea typeface="+mn-ea"/>
                <a:cs typeface="Arial" pitchFamily="34" charset="0"/>
              </a:rPr>
              <a:t>The views expressed are those of the author(s) and should not be attributed</a:t>
            </a:r>
            <a:r>
              <a:rPr lang="en-US" sz="700" b="0" kern="1200" baseline="0" dirty="0">
                <a:solidFill>
                  <a:schemeClr val="tx1"/>
                </a:solidFill>
                <a:effectLst/>
                <a:latin typeface="Arial" pitchFamily="34" charset="0"/>
                <a:ea typeface="+mn-ea"/>
                <a:cs typeface="Arial" pitchFamily="34" charset="0"/>
              </a:rPr>
              <a:t> </a:t>
            </a:r>
            <a:r>
              <a:rPr lang="en-US" sz="700" b="0" kern="1200" dirty="0">
                <a:solidFill>
                  <a:schemeClr val="tx1"/>
                </a:solidFill>
                <a:effectLst/>
                <a:latin typeface="Arial" pitchFamily="34" charset="0"/>
                <a:ea typeface="+mn-ea"/>
                <a:cs typeface="Arial" pitchFamily="34" charset="0"/>
              </a:rPr>
              <a:t>to the Economic Research Service or USDA.</a:t>
            </a:r>
          </a:p>
        </p:txBody>
      </p:sp>
    </p:spTree>
    <p:extLst>
      <p:ext uri="{BB962C8B-B14F-4D97-AF65-F5344CB8AC3E}">
        <p14:creationId xmlns:p14="http://schemas.microsoft.com/office/powerpoint/2010/main" val="1594187439"/>
      </p:ext>
    </p:extLst>
  </p:cSld>
  <p:clrMap bg1="lt1" tx1="dk1" bg2="lt2" tx2="dk2" accent1="accent1" accent2="accent2" accent3="accent3" accent4="accent4" accent5="accent5" accent6="accent6" hlink="hlink" folHlink="folHlink"/>
  <p:sldLayoutIdLst>
    <p:sldLayoutId id="21474837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4"/>
          </p:nvPr>
        </p:nvSpPr>
        <p:spPr>
          <a:xfrm>
            <a:off x="6629400" y="6356352"/>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7CEC37F5-7165-435A-916A-811D7AEF04BB}" type="slidenum">
              <a:rPr lang="en-US" smtClean="0"/>
              <a:pPr/>
              <a:t>‹#›</a:t>
            </a:fld>
            <a:endParaRPr lang="en-US" dirty="0"/>
          </a:p>
        </p:txBody>
      </p:sp>
      <p:sp>
        <p:nvSpPr>
          <p:cNvPr id="6" name="Rectangle 5"/>
          <p:cNvSpPr/>
          <p:nvPr userDrawn="1"/>
        </p:nvSpPr>
        <p:spPr>
          <a:xfrm>
            <a:off x="1219200" y="6657946"/>
            <a:ext cx="5080000" cy="200055"/>
          </a:xfrm>
          <a:prstGeom prst="rect">
            <a:avLst/>
          </a:prstGeom>
        </p:spPr>
        <p:txBody>
          <a:bodyPr wrap="square">
            <a:spAutoFit/>
          </a:bodyPr>
          <a:lstStyle/>
          <a:p>
            <a:pPr algn="l"/>
            <a:r>
              <a:rPr lang="en-US" sz="700" b="0" kern="1200" dirty="0">
                <a:solidFill>
                  <a:schemeClr val="tx1"/>
                </a:solidFill>
                <a:effectLst/>
                <a:latin typeface="Arial" pitchFamily="34" charset="0"/>
                <a:ea typeface="+mn-ea"/>
                <a:cs typeface="Arial" pitchFamily="34" charset="0"/>
              </a:rPr>
              <a:t>The views expressed are those of the author(s) and should not be attributed</a:t>
            </a:r>
            <a:r>
              <a:rPr lang="en-US" sz="700" b="0" kern="1200" baseline="0" dirty="0">
                <a:solidFill>
                  <a:schemeClr val="tx1"/>
                </a:solidFill>
                <a:effectLst/>
                <a:latin typeface="Arial" pitchFamily="34" charset="0"/>
                <a:ea typeface="+mn-ea"/>
                <a:cs typeface="Arial" pitchFamily="34" charset="0"/>
              </a:rPr>
              <a:t> </a:t>
            </a:r>
            <a:r>
              <a:rPr lang="en-US" sz="700" b="0" kern="1200" dirty="0">
                <a:solidFill>
                  <a:schemeClr val="tx1"/>
                </a:solidFill>
                <a:effectLst/>
                <a:latin typeface="Arial" pitchFamily="34" charset="0"/>
                <a:ea typeface="+mn-ea"/>
                <a:cs typeface="Arial" pitchFamily="34" charset="0"/>
              </a:rPr>
              <a:t>to the Economic Research Service or USDA.</a:t>
            </a:r>
          </a:p>
        </p:txBody>
      </p:sp>
    </p:spTree>
    <p:extLst>
      <p:ext uri="{BB962C8B-B14F-4D97-AF65-F5344CB8AC3E}">
        <p14:creationId xmlns:p14="http://schemas.microsoft.com/office/powerpoint/2010/main" val="815288734"/>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381000" y="6477001"/>
            <a:ext cx="8229600" cy="246221"/>
          </a:xfrm>
          <a:prstGeom prst="rect">
            <a:avLst/>
          </a:prstGeom>
        </p:spPr>
        <p:txBody>
          <a:bodyPr wrap="square">
            <a:spAutoFit/>
          </a:bodyPr>
          <a:lstStyle/>
          <a:p>
            <a:r>
              <a:rPr lang="en-US" sz="1000" b="0" kern="1200" dirty="0">
                <a:solidFill>
                  <a:schemeClr val="tx1"/>
                </a:solidFill>
                <a:effectLst/>
                <a:latin typeface="Helvetica" pitchFamily="34" charset="0"/>
                <a:ea typeface="+mn-ea"/>
                <a:cs typeface="+mn-cs"/>
              </a:rPr>
              <a:t>The views expressed are those of the author(s) and should not be attributed to the Economic Research Service or USDA.</a:t>
            </a:r>
          </a:p>
        </p:txBody>
      </p:sp>
    </p:spTree>
    <p:extLst>
      <p:ext uri="{BB962C8B-B14F-4D97-AF65-F5344CB8AC3E}">
        <p14:creationId xmlns:p14="http://schemas.microsoft.com/office/powerpoint/2010/main" val="1255657251"/>
      </p:ext>
    </p:extLst>
  </p:cSld>
  <p:clrMap bg1="lt1" tx1="dk1" bg2="lt2" tx2="dk2" accent1="accent1" accent2="accent2" accent3="accent3" accent4="accent4" accent5="accent5" accent6="accent6" hlink="hlink" folHlink="folHlink"/>
  <p:sldLayoutIdLst>
    <p:sldLayoutId id="2147483727" r:id="rId1"/>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pPr/>
              <a:t>‹#›</a:t>
            </a:fld>
            <a:endParaRPr lang="en-US"/>
          </a:p>
        </p:txBody>
      </p:sp>
      <p:sp>
        <p:nvSpPr>
          <p:cNvPr id="11" name="Rectangle 10"/>
          <p:cNvSpPr/>
          <p:nvPr userDrawn="1"/>
        </p:nvSpPr>
        <p:spPr>
          <a:xfrm>
            <a:off x="1168400" y="6477001"/>
            <a:ext cx="5080000" cy="200055"/>
          </a:xfrm>
          <a:prstGeom prst="rect">
            <a:avLst/>
          </a:prstGeom>
        </p:spPr>
        <p:txBody>
          <a:bodyPr wrap="square">
            <a:spAutoFit/>
          </a:bodyPr>
          <a:lstStyle/>
          <a:p>
            <a:pPr algn="l"/>
            <a:r>
              <a:rPr lang="en-US" sz="700" b="0" kern="1200" dirty="0">
                <a:solidFill>
                  <a:schemeClr val="tx1"/>
                </a:solidFill>
                <a:effectLst/>
                <a:latin typeface="Arial" pitchFamily="34" charset="0"/>
                <a:ea typeface="+mn-ea"/>
                <a:cs typeface="Arial" pitchFamily="34" charset="0"/>
              </a:rPr>
              <a:t>The views expressed are those of the author(s) and should not be attributed</a:t>
            </a:r>
            <a:r>
              <a:rPr lang="en-US" sz="700" b="0" kern="1200" baseline="0" dirty="0">
                <a:solidFill>
                  <a:schemeClr val="tx1"/>
                </a:solidFill>
                <a:effectLst/>
                <a:latin typeface="Arial" pitchFamily="34" charset="0"/>
                <a:ea typeface="+mn-ea"/>
                <a:cs typeface="Arial" pitchFamily="34" charset="0"/>
              </a:rPr>
              <a:t> </a:t>
            </a:r>
            <a:r>
              <a:rPr lang="en-US" sz="700" b="0" kern="1200" dirty="0">
                <a:solidFill>
                  <a:schemeClr val="tx1"/>
                </a:solidFill>
                <a:effectLst/>
                <a:latin typeface="Arial" pitchFamily="34" charset="0"/>
                <a:ea typeface="+mn-ea"/>
                <a:cs typeface="Arial" pitchFamily="34" charset="0"/>
              </a:rPr>
              <a:t>to the Economic Research Service or USDA.</a:t>
            </a:r>
          </a:p>
        </p:txBody>
      </p:sp>
    </p:spTree>
    <p:extLst>
      <p:ext uri="{BB962C8B-B14F-4D97-AF65-F5344CB8AC3E}">
        <p14:creationId xmlns:p14="http://schemas.microsoft.com/office/powerpoint/2010/main" val="604094594"/>
      </p:ext>
    </p:extLst>
  </p:cSld>
  <p:clrMap bg1="lt1" tx1="dk1" bg2="lt2" tx2="dk2" accent1="accent1" accent2="accent2" accent3="accent3" accent4="accent4" accent5="accent5" accent6="accent6" hlink="hlink" folHlink="folHlink"/>
  <p:sldLayoutIdLst>
    <p:sldLayoutId id="214748371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A3FA7-BEB2-4323-A93B-546EB2C33319}" type="slidenum">
              <a:rPr lang="en-US" smtClean="0"/>
              <a:pPr/>
              <a:t>‹#›</a:t>
            </a:fld>
            <a:endParaRPr lang="en-US"/>
          </a:p>
        </p:txBody>
      </p:sp>
      <p:sp>
        <p:nvSpPr>
          <p:cNvPr id="7" name="Rectangle 6"/>
          <p:cNvSpPr/>
          <p:nvPr userDrawn="1"/>
        </p:nvSpPr>
        <p:spPr>
          <a:xfrm>
            <a:off x="1219200" y="6657946"/>
            <a:ext cx="5080000" cy="200055"/>
          </a:xfrm>
          <a:prstGeom prst="rect">
            <a:avLst/>
          </a:prstGeom>
        </p:spPr>
        <p:txBody>
          <a:bodyPr wrap="square">
            <a:spAutoFit/>
          </a:bodyPr>
          <a:lstStyle/>
          <a:p>
            <a:pPr algn="l"/>
            <a:r>
              <a:rPr lang="en-US" sz="700" b="0" kern="1200" dirty="0">
                <a:solidFill>
                  <a:schemeClr val="tx1"/>
                </a:solidFill>
                <a:effectLst/>
                <a:latin typeface="Arial" pitchFamily="34" charset="0"/>
                <a:ea typeface="+mn-ea"/>
                <a:cs typeface="Arial" pitchFamily="34" charset="0"/>
              </a:rPr>
              <a:t>The views expressed are those of the author(s) and should not be attributed</a:t>
            </a:r>
            <a:r>
              <a:rPr lang="en-US" sz="700" b="0" kern="1200" baseline="0" dirty="0">
                <a:solidFill>
                  <a:schemeClr val="tx1"/>
                </a:solidFill>
                <a:effectLst/>
                <a:latin typeface="Arial" pitchFamily="34" charset="0"/>
                <a:ea typeface="+mn-ea"/>
                <a:cs typeface="Arial" pitchFamily="34" charset="0"/>
              </a:rPr>
              <a:t> </a:t>
            </a:r>
            <a:r>
              <a:rPr lang="en-US" sz="700" b="0" kern="1200" dirty="0">
                <a:solidFill>
                  <a:schemeClr val="tx1"/>
                </a:solidFill>
                <a:effectLst/>
                <a:latin typeface="Arial" pitchFamily="34" charset="0"/>
                <a:ea typeface="+mn-ea"/>
                <a:cs typeface="Arial" pitchFamily="34" charset="0"/>
              </a:rPr>
              <a:t>to the Economic Research Service or USDA.</a:t>
            </a:r>
          </a:p>
        </p:txBody>
      </p:sp>
    </p:spTree>
    <p:extLst>
      <p:ext uri="{BB962C8B-B14F-4D97-AF65-F5344CB8AC3E}">
        <p14:creationId xmlns:p14="http://schemas.microsoft.com/office/powerpoint/2010/main" val="367950332"/>
      </p:ext>
    </p:extLst>
  </p:cSld>
  <p:clrMap bg1="lt1" tx1="dk1" bg2="lt2" tx2="dk2" accent1="accent1" accent2="accent2" accent3="accent3" accent4="accent4" accent5="accent5" accent6="accent6" hlink="hlink" folHlink="folHlink"/>
  <p:sldLayoutIdLst>
    <p:sldLayoutId id="2147483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a:xfrm>
            <a:off x="381000" y="6477001"/>
            <a:ext cx="8229600" cy="246221"/>
          </a:xfrm>
          <a:prstGeom prst="rect">
            <a:avLst/>
          </a:prstGeom>
        </p:spPr>
        <p:txBody>
          <a:bodyPr wrap="square">
            <a:spAutoFit/>
          </a:bodyPr>
          <a:lstStyle/>
          <a:p>
            <a:r>
              <a:rPr lang="en-US" sz="1000" b="0" kern="1200" dirty="0">
                <a:solidFill>
                  <a:schemeClr val="bg1"/>
                </a:solidFill>
                <a:effectLst/>
                <a:latin typeface="Helvetica" pitchFamily="34" charset="0"/>
                <a:ea typeface="+mn-ea"/>
                <a:cs typeface="+mn-cs"/>
              </a:rPr>
              <a:t>The views expressed are those of the author(s) and should not be attributed to the Economic Research Service or USDA.</a:t>
            </a:r>
          </a:p>
        </p:txBody>
      </p:sp>
    </p:spTree>
    <p:extLst>
      <p:ext uri="{BB962C8B-B14F-4D97-AF65-F5344CB8AC3E}">
        <p14:creationId xmlns:p14="http://schemas.microsoft.com/office/powerpoint/2010/main" val="4069810012"/>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hyperlink" Target="https://www.ers.usda.gov/data-products/chart-gallery/gallery/chart-detail/?chartId=78835" TargetMode="External"/><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8.xml"/><Relationship Id="rId5" Type="http://schemas.openxmlformats.org/officeDocument/2006/relationships/image" Target="../media/image19.emf"/><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ers.usda.gov/data-products/chart-gallery/gallery/chart-detail/?chartId=85383" TargetMode="Externa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4267200"/>
          </a:xfrm>
        </p:spPr>
        <p:txBody>
          <a:bodyPr>
            <a:normAutofit fontScale="90000"/>
          </a:bodyPr>
          <a:lstStyle/>
          <a:p>
            <a:r>
              <a:rPr lang="en-US" dirty="0"/>
              <a:t>Drought Risk: Adaptation, </a:t>
            </a:r>
            <a:br>
              <a:rPr lang="en-US" dirty="0"/>
            </a:br>
            <a:r>
              <a:rPr lang="en-US" dirty="0"/>
              <a:t>Planning, and Response</a:t>
            </a:r>
            <a:br>
              <a:rPr lang="en-US" dirty="0"/>
            </a:br>
            <a:r>
              <a:rPr lang="en-US" sz="3100" dirty="0"/>
              <a:t>Session: Building Resilience Through </a:t>
            </a:r>
            <a:br>
              <a:rPr lang="en-US" sz="3100" dirty="0"/>
            </a:br>
            <a:r>
              <a:rPr lang="en-US" sz="3100" dirty="0"/>
              <a:t>Extreme Event Preparedness</a:t>
            </a:r>
            <a:br>
              <a:rPr lang="en-US" sz="2000" dirty="0"/>
            </a:br>
            <a:br>
              <a:rPr lang="en-US" sz="2000" dirty="0"/>
            </a:br>
            <a:r>
              <a:rPr lang="en-US" sz="2000" dirty="0"/>
              <a:t>USDA Agricultural Outlook Forum</a:t>
            </a:r>
            <a:br>
              <a:rPr lang="en-US" sz="2000" dirty="0"/>
            </a:br>
            <a:r>
              <a:rPr lang="en-US" sz="2000" dirty="0"/>
              <a:t>February 24</a:t>
            </a:r>
            <a:r>
              <a:rPr lang="en-US" sz="2000" baseline="30000" dirty="0"/>
              <a:t>th</a:t>
            </a:r>
            <a:r>
              <a:rPr lang="en-US" sz="2000" dirty="0"/>
              <a:t>, 2022</a:t>
            </a:r>
            <a:br>
              <a:rPr lang="en-US" sz="2000" dirty="0"/>
            </a:br>
            <a:br>
              <a:rPr lang="en-US" sz="2000" dirty="0"/>
            </a:br>
            <a:r>
              <a:rPr lang="en-US" sz="2000" dirty="0"/>
              <a:t>Steven Wallander, PhD</a:t>
            </a:r>
            <a:br>
              <a:rPr lang="en-US" sz="2000" dirty="0"/>
            </a:br>
            <a:r>
              <a:rPr lang="en-US" sz="2000" dirty="0"/>
              <a:t>USDA Economic Research Service</a:t>
            </a:r>
            <a:br>
              <a:rPr lang="en-US" sz="2000" dirty="0"/>
            </a:br>
            <a:br>
              <a:rPr lang="en-US" sz="2000" dirty="0"/>
            </a:br>
            <a:r>
              <a:rPr lang="en-US" altLang="en-US" sz="2000" dirty="0"/>
              <a:t>The findings and conclusions in this presentation are those of the authors and should not be construed to represent any official USDA or U.S. Government determination or policy.</a:t>
            </a:r>
            <a:br>
              <a:rPr lang="en-US" altLang="en-US" sz="2000" dirty="0"/>
            </a:br>
            <a:endParaRPr lang="en-US" sz="2000" dirty="0"/>
          </a:p>
        </p:txBody>
      </p:sp>
    </p:spTree>
    <p:extLst>
      <p:ext uri="{BB962C8B-B14F-4D97-AF65-F5344CB8AC3E}">
        <p14:creationId xmlns:p14="http://schemas.microsoft.com/office/powerpoint/2010/main" val="10782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14C5-BE9E-4A1C-95FA-045E020175DF}"/>
              </a:ext>
            </a:extLst>
          </p:cNvPr>
          <p:cNvSpPr>
            <a:spLocks noGrp="1"/>
          </p:cNvSpPr>
          <p:nvPr>
            <p:ph type="title"/>
          </p:nvPr>
        </p:nvSpPr>
        <p:spPr/>
        <p:txBody>
          <a:bodyPr/>
          <a:lstStyle/>
          <a:p>
            <a:r>
              <a:rPr lang="en-US" dirty="0"/>
              <a:t>SIO Inf EB Fig 3</a:t>
            </a:r>
          </a:p>
        </p:txBody>
      </p:sp>
      <p:sp>
        <p:nvSpPr>
          <p:cNvPr id="12" name="Title 7">
            <a:extLst>
              <a:ext uri="{FF2B5EF4-FFF2-40B4-BE49-F238E27FC236}">
                <a16:creationId xmlns:a16="http://schemas.microsoft.com/office/drawing/2014/main" id="{85DB3487-7670-44CB-9DCD-4238C350624B}"/>
              </a:ext>
            </a:extLst>
          </p:cNvPr>
          <p:cNvSpPr txBox="1">
            <a:spLocks/>
          </p:cNvSpPr>
          <p:nvPr/>
        </p:nvSpPr>
        <p:spPr>
          <a:xfrm>
            <a:off x="0" y="0"/>
            <a:ext cx="9144000" cy="144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TBD</a:t>
            </a:r>
          </a:p>
        </p:txBody>
      </p:sp>
      <p:pic>
        <p:nvPicPr>
          <p:cNvPr id="8" name="Content Placeholder 7" descr="Chart&#10;&#10;Description automatically generated">
            <a:extLst>
              <a:ext uri="{FF2B5EF4-FFF2-40B4-BE49-F238E27FC236}">
                <a16:creationId xmlns:a16="http://schemas.microsoft.com/office/drawing/2014/main" id="{50FE8A94-2D42-445C-A579-C49923BFBD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8751" y="-101"/>
            <a:ext cx="7049474" cy="5638901"/>
          </a:xfrm>
        </p:spPr>
      </p:pic>
      <p:sp>
        <p:nvSpPr>
          <p:cNvPr id="10" name="TextBox 9">
            <a:extLst>
              <a:ext uri="{FF2B5EF4-FFF2-40B4-BE49-F238E27FC236}">
                <a16:creationId xmlns:a16="http://schemas.microsoft.com/office/drawing/2014/main" id="{991E315F-D621-48ED-8924-99CB76AEC566}"/>
              </a:ext>
            </a:extLst>
          </p:cNvPr>
          <p:cNvSpPr txBox="1"/>
          <p:nvPr/>
        </p:nvSpPr>
        <p:spPr>
          <a:xfrm>
            <a:off x="457200" y="5682605"/>
            <a:ext cx="8458200" cy="461665"/>
          </a:xfrm>
          <a:prstGeom prst="rect">
            <a:avLst/>
          </a:prstGeom>
          <a:noFill/>
        </p:spPr>
        <p:txBody>
          <a:bodyPr wrap="square" rtlCol="0">
            <a:spAutoFit/>
          </a:bodyPr>
          <a:lstStyle/>
          <a:p>
            <a:r>
              <a:rPr lang="en-US" sz="1200" dirty="0"/>
              <a:t>Sources: USDA, Chart of Note, “California’s surface water deliveries dip well below long-run averages,” March 22, 2016</a:t>
            </a:r>
          </a:p>
          <a:p>
            <a:r>
              <a:rPr lang="en-US" sz="1200" dirty="0">
                <a:hlinkClick r:id="rId3"/>
              </a:rPr>
              <a:t>https://www.ers.usda.gov/data-products/chart-gallery/gallery/chart-detail/?chartId=78835</a:t>
            </a:r>
            <a:r>
              <a:rPr lang="en-US" sz="1200" dirty="0"/>
              <a:t> </a:t>
            </a:r>
          </a:p>
        </p:txBody>
      </p:sp>
    </p:spTree>
    <p:extLst>
      <p:ext uri="{BB962C8B-B14F-4D97-AF65-F5344CB8AC3E}">
        <p14:creationId xmlns:p14="http://schemas.microsoft.com/office/powerpoint/2010/main" val="2192807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C0BC-DEBE-4699-B6D1-9C222D4AF466}"/>
              </a:ext>
            </a:extLst>
          </p:cNvPr>
          <p:cNvSpPr>
            <a:spLocks noGrp="1"/>
          </p:cNvSpPr>
          <p:nvPr>
            <p:ph type="title"/>
          </p:nvPr>
        </p:nvSpPr>
        <p:spPr/>
        <p:txBody>
          <a:bodyPr/>
          <a:lstStyle/>
          <a:p>
            <a:r>
              <a:rPr lang="en-US" dirty="0"/>
              <a:t>Drought-tolerant seed adoption varies based on drought exposure.</a:t>
            </a:r>
            <a:br>
              <a:rPr lang="en-US" dirty="0"/>
            </a:br>
            <a:br>
              <a:rPr lang="en-US" dirty="0"/>
            </a:br>
            <a:r>
              <a:rPr lang="en-US" dirty="0"/>
              <a:t>Conservation program participation varies based on drought exposure. </a:t>
            </a:r>
          </a:p>
        </p:txBody>
      </p:sp>
      <p:sp>
        <p:nvSpPr>
          <p:cNvPr id="3" name="Title 7">
            <a:extLst>
              <a:ext uri="{FF2B5EF4-FFF2-40B4-BE49-F238E27FC236}">
                <a16:creationId xmlns:a16="http://schemas.microsoft.com/office/drawing/2014/main" id="{BB99A238-F007-404E-962B-40DE3CD479E0}"/>
              </a:ext>
            </a:extLst>
          </p:cNvPr>
          <p:cNvSpPr txBox="1">
            <a:spLocks/>
          </p:cNvSpPr>
          <p:nvPr/>
        </p:nvSpPr>
        <p:spPr>
          <a:xfrm>
            <a:off x="0" y="0"/>
            <a:ext cx="9144000" cy="1447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Drought Adaptation</a:t>
            </a:r>
          </a:p>
        </p:txBody>
      </p:sp>
    </p:spTree>
    <p:extLst>
      <p:ext uri="{BB962C8B-B14F-4D97-AF65-F5344CB8AC3E}">
        <p14:creationId xmlns:p14="http://schemas.microsoft.com/office/powerpoint/2010/main" val="116337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14C5-BE9E-4A1C-95FA-045E020175DF}"/>
              </a:ext>
            </a:extLst>
          </p:cNvPr>
          <p:cNvSpPr>
            <a:spLocks noGrp="1"/>
          </p:cNvSpPr>
          <p:nvPr>
            <p:ph type="title"/>
          </p:nvPr>
        </p:nvSpPr>
        <p:spPr/>
        <p:txBody>
          <a:bodyPr/>
          <a:lstStyle/>
          <a:p>
            <a:r>
              <a:rPr lang="en-US" dirty="0"/>
              <a:t>SIO Inf EB Fig 3</a:t>
            </a:r>
          </a:p>
        </p:txBody>
      </p:sp>
      <p:sp>
        <p:nvSpPr>
          <p:cNvPr id="12" name="Title 7">
            <a:extLst>
              <a:ext uri="{FF2B5EF4-FFF2-40B4-BE49-F238E27FC236}">
                <a16:creationId xmlns:a16="http://schemas.microsoft.com/office/drawing/2014/main" id="{85DB3487-7670-44CB-9DCD-4238C350624B}"/>
              </a:ext>
            </a:extLst>
          </p:cNvPr>
          <p:cNvSpPr txBox="1">
            <a:spLocks/>
          </p:cNvSpPr>
          <p:nvPr/>
        </p:nvSpPr>
        <p:spPr>
          <a:xfrm>
            <a:off x="0" y="0"/>
            <a:ext cx="9144000" cy="144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TBD</a:t>
            </a:r>
          </a:p>
        </p:txBody>
      </p:sp>
      <p:pic>
        <p:nvPicPr>
          <p:cNvPr id="8" name="Content Placeholder 7" descr="Map&#10;&#10;Description automatically generated">
            <a:extLst>
              <a:ext uri="{FF2B5EF4-FFF2-40B4-BE49-F238E27FC236}">
                <a16:creationId xmlns:a16="http://schemas.microsoft.com/office/drawing/2014/main" id="{8D429CB6-DB27-4E7E-A4A7-E0AABB7EF7B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673" y="76200"/>
            <a:ext cx="6724690" cy="6049963"/>
          </a:xfrm>
        </p:spPr>
      </p:pic>
    </p:spTree>
    <p:extLst>
      <p:ext uri="{BB962C8B-B14F-4D97-AF65-F5344CB8AC3E}">
        <p14:creationId xmlns:p14="http://schemas.microsoft.com/office/powerpoint/2010/main" val="79186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14C5-BE9E-4A1C-95FA-045E020175DF}"/>
              </a:ext>
            </a:extLst>
          </p:cNvPr>
          <p:cNvSpPr>
            <a:spLocks noGrp="1"/>
          </p:cNvSpPr>
          <p:nvPr>
            <p:ph type="title"/>
          </p:nvPr>
        </p:nvSpPr>
        <p:spPr/>
        <p:txBody>
          <a:bodyPr/>
          <a:lstStyle/>
          <a:p>
            <a:r>
              <a:rPr lang="en-US" dirty="0"/>
              <a:t>SIO Inf EB Fig 3</a:t>
            </a:r>
          </a:p>
        </p:txBody>
      </p:sp>
      <p:sp>
        <p:nvSpPr>
          <p:cNvPr id="5" name="TextBox 4">
            <a:extLst>
              <a:ext uri="{FF2B5EF4-FFF2-40B4-BE49-F238E27FC236}">
                <a16:creationId xmlns:a16="http://schemas.microsoft.com/office/drawing/2014/main" id="{DBD75BBB-D41C-44CC-8194-C5B15787512C}"/>
              </a:ext>
            </a:extLst>
          </p:cNvPr>
          <p:cNvSpPr txBox="1"/>
          <p:nvPr/>
        </p:nvSpPr>
        <p:spPr>
          <a:xfrm>
            <a:off x="342900" y="5638800"/>
            <a:ext cx="8458200" cy="276999"/>
          </a:xfrm>
          <a:prstGeom prst="rect">
            <a:avLst/>
          </a:prstGeom>
          <a:noFill/>
        </p:spPr>
        <p:txBody>
          <a:bodyPr wrap="square" rtlCol="0">
            <a:spAutoFit/>
          </a:bodyPr>
          <a:lstStyle/>
          <a:p>
            <a:r>
              <a:rPr lang="en-US" sz="1200" dirty="0"/>
              <a:t>Sources: USDA, Economic Research Service, ERR-148</a:t>
            </a:r>
          </a:p>
        </p:txBody>
      </p:sp>
      <p:sp>
        <p:nvSpPr>
          <p:cNvPr id="12" name="Title 7">
            <a:extLst>
              <a:ext uri="{FF2B5EF4-FFF2-40B4-BE49-F238E27FC236}">
                <a16:creationId xmlns:a16="http://schemas.microsoft.com/office/drawing/2014/main" id="{85DB3487-7670-44CB-9DCD-4238C350624B}"/>
              </a:ext>
            </a:extLst>
          </p:cNvPr>
          <p:cNvSpPr txBox="1">
            <a:spLocks/>
          </p:cNvSpPr>
          <p:nvPr/>
        </p:nvSpPr>
        <p:spPr>
          <a:xfrm>
            <a:off x="0" y="0"/>
            <a:ext cx="9144000" cy="144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dirty="0"/>
              <a:t>Participation in the Conservation Reserve Program is Related to Drought Risk</a:t>
            </a:r>
          </a:p>
        </p:txBody>
      </p:sp>
      <p:pic>
        <p:nvPicPr>
          <p:cNvPr id="7" name="Content Placeholder 6">
            <a:extLst>
              <a:ext uri="{FF2B5EF4-FFF2-40B4-BE49-F238E27FC236}">
                <a16:creationId xmlns:a16="http://schemas.microsoft.com/office/drawing/2014/main" id="{6A805547-7FCE-4333-BF9A-A62D6D8A3B0C}"/>
              </a:ext>
            </a:extLst>
          </p:cNvPr>
          <p:cNvPicPr>
            <a:picLocks noGrp="1" noChangeAspect="1"/>
          </p:cNvPicPr>
          <p:nvPr>
            <p:ph idx="1"/>
          </p:nvPr>
        </p:nvPicPr>
        <p:blipFill>
          <a:blip r:embed="rId2"/>
          <a:stretch>
            <a:fillRect/>
          </a:stretch>
        </p:blipFill>
        <p:spPr>
          <a:xfrm>
            <a:off x="838200" y="1509995"/>
            <a:ext cx="6400800" cy="4034036"/>
          </a:xfrm>
        </p:spPr>
      </p:pic>
      <p:sp>
        <p:nvSpPr>
          <p:cNvPr id="10" name="Rectangle 9">
            <a:extLst>
              <a:ext uri="{FF2B5EF4-FFF2-40B4-BE49-F238E27FC236}">
                <a16:creationId xmlns:a16="http://schemas.microsoft.com/office/drawing/2014/main" id="{1372A496-989F-4F7E-B32B-4B3A0B85106B}"/>
              </a:ext>
            </a:extLst>
          </p:cNvPr>
          <p:cNvSpPr/>
          <p:nvPr/>
        </p:nvSpPr>
        <p:spPr>
          <a:xfrm>
            <a:off x="5105400" y="2209800"/>
            <a:ext cx="1676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345BB5-FCEE-4220-97C9-C9FCC4783AB5}"/>
              </a:ext>
            </a:extLst>
          </p:cNvPr>
          <p:cNvSpPr/>
          <p:nvPr/>
        </p:nvSpPr>
        <p:spPr>
          <a:xfrm>
            <a:off x="2819400" y="2209800"/>
            <a:ext cx="1676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25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9714C-C609-4A27-BCBB-7A57755BA25F}"/>
              </a:ext>
            </a:extLst>
          </p:cNvPr>
          <p:cNvSpPr>
            <a:spLocks noGrp="1"/>
          </p:cNvSpPr>
          <p:nvPr>
            <p:ph type="title"/>
          </p:nvPr>
        </p:nvSpPr>
        <p:spPr/>
        <p:txBody>
          <a:bodyPr/>
          <a:lstStyle/>
          <a:p>
            <a:r>
              <a:rPr lang="en-US" sz="2800" dirty="0"/>
              <a:t>One-fifth of irrigation organizations have a formal drought plan.</a:t>
            </a:r>
            <a:br>
              <a:rPr lang="en-US" sz="2800" dirty="0"/>
            </a:br>
            <a:br>
              <a:rPr lang="en-US" sz="2800" dirty="0"/>
            </a:br>
            <a:r>
              <a:rPr lang="en-US" sz="2800" dirty="0"/>
              <a:t>Drought plans often include provisions for handling water curtailments.</a:t>
            </a:r>
            <a:br>
              <a:rPr lang="en-US" sz="2800" dirty="0"/>
            </a:br>
            <a:br>
              <a:rPr lang="en-US" sz="2800" dirty="0"/>
            </a:br>
            <a:r>
              <a:rPr lang="en-US" sz="2800" dirty="0"/>
              <a:t>Managing risk is the biggest reason organizations cite for water conservation investment.</a:t>
            </a:r>
          </a:p>
        </p:txBody>
      </p:sp>
      <p:sp>
        <p:nvSpPr>
          <p:cNvPr id="3" name="Title 7">
            <a:extLst>
              <a:ext uri="{FF2B5EF4-FFF2-40B4-BE49-F238E27FC236}">
                <a16:creationId xmlns:a16="http://schemas.microsoft.com/office/drawing/2014/main" id="{CC38CA37-AE50-48BF-8EDD-B8A5DC6EE400}"/>
              </a:ext>
            </a:extLst>
          </p:cNvPr>
          <p:cNvSpPr txBox="1">
            <a:spLocks/>
          </p:cNvSpPr>
          <p:nvPr/>
        </p:nvSpPr>
        <p:spPr>
          <a:xfrm>
            <a:off x="3495" y="0"/>
            <a:ext cx="9144000" cy="1447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Planning and Response</a:t>
            </a:r>
          </a:p>
        </p:txBody>
      </p:sp>
    </p:spTree>
    <p:extLst>
      <p:ext uri="{BB962C8B-B14F-4D97-AF65-F5344CB8AC3E}">
        <p14:creationId xmlns:p14="http://schemas.microsoft.com/office/powerpoint/2010/main" val="287961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14C5-BE9E-4A1C-95FA-045E020175DF}"/>
              </a:ext>
            </a:extLst>
          </p:cNvPr>
          <p:cNvSpPr>
            <a:spLocks noGrp="1"/>
          </p:cNvSpPr>
          <p:nvPr>
            <p:ph type="title"/>
          </p:nvPr>
        </p:nvSpPr>
        <p:spPr/>
        <p:txBody>
          <a:bodyPr/>
          <a:lstStyle/>
          <a:p>
            <a:r>
              <a:rPr lang="en-US" dirty="0"/>
              <a:t>SIO DP EB Fig 5</a:t>
            </a:r>
          </a:p>
        </p:txBody>
      </p:sp>
      <p:pic>
        <p:nvPicPr>
          <p:cNvPr id="10" name="Content Placeholder 9">
            <a:extLst>
              <a:ext uri="{FF2B5EF4-FFF2-40B4-BE49-F238E27FC236}">
                <a16:creationId xmlns:a16="http://schemas.microsoft.com/office/drawing/2014/main" id="{E043811E-CDEA-44A2-96C6-9D1D4B842D75}"/>
              </a:ext>
            </a:extLst>
          </p:cNvPr>
          <p:cNvPicPr>
            <a:picLocks noGrp="1" noChangeAspect="1"/>
          </p:cNvPicPr>
          <p:nvPr>
            <p:ph idx="1"/>
          </p:nvPr>
        </p:nvPicPr>
        <p:blipFill>
          <a:blip r:embed="rId2"/>
          <a:stretch>
            <a:fillRect/>
          </a:stretch>
        </p:blipFill>
        <p:spPr>
          <a:xfrm>
            <a:off x="761517" y="1752600"/>
            <a:ext cx="7620966" cy="3668137"/>
          </a:xfrm>
        </p:spPr>
      </p:pic>
      <p:sp>
        <p:nvSpPr>
          <p:cNvPr id="11" name="TextBox 10">
            <a:extLst>
              <a:ext uri="{FF2B5EF4-FFF2-40B4-BE49-F238E27FC236}">
                <a16:creationId xmlns:a16="http://schemas.microsoft.com/office/drawing/2014/main" id="{2121AC1D-3201-4659-B7B7-E0F7AECA7E7A}"/>
              </a:ext>
            </a:extLst>
          </p:cNvPr>
          <p:cNvSpPr txBox="1"/>
          <p:nvPr/>
        </p:nvSpPr>
        <p:spPr>
          <a:xfrm>
            <a:off x="342900" y="5638800"/>
            <a:ext cx="8458200" cy="276999"/>
          </a:xfrm>
          <a:prstGeom prst="rect">
            <a:avLst/>
          </a:prstGeom>
          <a:noFill/>
        </p:spPr>
        <p:txBody>
          <a:bodyPr wrap="square" rtlCol="0">
            <a:spAutoFit/>
          </a:bodyPr>
          <a:lstStyle/>
          <a:p>
            <a:r>
              <a:rPr lang="en-US" sz="1200" dirty="0"/>
              <a:t>Sources: USDA, Economic Research Service, EB-33, January 6, 2022.</a:t>
            </a:r>
          </a:p>
        </p:txBody>
      </p:sp>
      <p:sp>
        <p:nvSpPr>
          <p:cNvPr id="13" name="Title 7">
            <a:extLst>
              <a:ext uri="{FF2B5EF4-FFF2-40B4-BE49-F238E27FC236}">
                <a16:creationId xmlns:a16="http://schemas.microsoft.com/office/drawing/2014/main" id="{D2A28B0C-5BAC-4038-9329-2AB4392D550B}"/>
              </a:ext>
            </a:extLst>
          </p:cNvPr>
          <p:cNvSpPr txBox="1">
            <a:spLocks/>
          </p:cNvSpPr>
          <p:nvPr/>
        </p:nvSpPr>
        <p:spPr>
          <a:xfrm>
            <a:off x="0" y="0"/>
            <a:ext cx="9144000" cy="144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One-fifth of irrigation organizations have a formal drought plan</a:t>
            </a:r>
          </a:p>
        </p:txBody>
      </p:sp>
      <p:sp>
        <p:nvSpPr>
          <p:cNvPr id="4" name="Rectangle 3">
            <a:extLst>
              <a:ext uri="{FF2B5EF4-FFF2-40B4-BE49-F238E27FC236}">
                <a16:creationId xmlns:a16="http://schemas.microsoft.com/office/drawing/2014/main" id="{2EA246A9-F2D5-4892-B909-0577896B0F8C}"/>
              </a:ext>
            </a:extLst>
          </p:cNvPr>
          <p:cNvSpPr/>
          <p:nvPr/>
        </p:nvSpPr>
        <p:spPr>
          <a:xfrm>
            <a:off x="6705600" y="3124200"/>
            <a:ext cx="914400" cy="1981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93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14C5-BE9E-4A1C-95FA-045E020175DF}"/>
              </a:ext>
            </a:extLst>
          </p:cNvPr>
          <p:cNvSpPr>
            <a:spLocks noGrp="1"/>
          </p:cNvSpPr>
          <p:nvPr>
            <p:ph type="title"/>
          </p:nvPr>
        </p:nvSpPr>
        <p:spPr/>
        <p:txBody>
          <a:bodyPr/>
          <a:lstStyle/>
          <a:p>
            <a:r>
              <a:rPr lang="en-US" dirty="0"/>
              <a:t>SIO DP EB Fig 6</a:t>
            </a:r>
          </a:p>
        </p:txBody>
      </p:sp>
      <p:pic>
        <p:nvPicPr>
          <p:cNvPr id="7" name="Content Placeholder 6">
            <a:extLst>
              <a:ext uri="{FF2B5EF4-FFF2-40B4-BE49-F238E27FC236}">
                <a16:creationId xmlns:a16="http://schemas.microsoft.com/office/drawing/2014/main" id="{AEF7AAC9-2685-4C89-B3A7-C3FA7DFF1573}"/>
              </a:ext>
            </a:extLst>
          </p:cNvPr>
          <p:cNvPicPr>
            <a:picLocks noGrp="1" noChangeAspect="1"/>
          </p:cNvPicPr>
          <p:nvPr>
            <p:ph idx="1"/>
          </p:nvPr>
        </p:nvPicPr>
        <p:blipFill>
          <a:blip r:embed="rId2"/>
          <a:stretch>
            <a:fillRect/>
          </a:stretch>
        </p:blipFill>
        <p:spPr>
          <a:xfrm>
            <a:off x="1066800" y="1692276"/>
            <a:ext cx="6696744" cy="3848703"/>
          </a:xfrm>
        </p:spPr>
      </p:pic>
      <p:sp>
        <p:nvSpPr>
          <p:cNvPr id="5" name="TextBox 4">
            <a:extLst>
              <a:ext uri="{FF2B5EF4-FFF2-40B4-BE49-F238E27FC236}">
                <a16:creationId xmlns:a16="http://schemas.microsoft.com/office/drawing/2014/main" id="{E37809A9-7557-4535-A5FD-8D7FF6179B28}"/>
              </a:ext>
            </a:extLst>
          </p:cNvPr>
          <p:cNvSpPr txBox="1"/>
          <p:nvPr/>
        </p:nvSpPr>
        <p:spPr>
          <a:xfrm>
            <a:off x="342900" y="5638800"/>
            <a:ext cx="8458200" cy="276999"/>
          </a:xfrm>
          <a:prstGeom prst="rect">
            <a:avLst/>
          </a:prstGeom>
          <a:noFill/>
        </p:spPr>
        <p:txBody>
          <a:bodyPr wrap="square" rtlCol="0">
            <a:spAutoFit/>
          </a:bodyPr>
          <a:lstStyle/>
          <a:p>
            <a:r>
              <a:rPr lang="en-US" sz="1200" dirty="0"/>
              <a:t>Sources: USDA, Economic Research Service, EB-33, January 6, 2022.</a:t>
            </a:r>
          </a:p>
        </p:txBody>
      </p:sp>
      <p:sp>
        <p:nvSpPr>
          <p:cNvPr id="8" name="Title 7">
            <a:extLst>
              <a:ext uri="{FF2B5EF4-FFF2-40B4-BE49-F238E27FC236}">
                <a16:creationId xmlns:a16="http://schemas.microsoft.com/office/drawing/2014/main" id="{96E150EA-56C8-45E7-8C8C-D5AB178E748A}"/>
              </a:ext>
            </a:extLst>
          </p:cNvPr>
          <p:cNvSpPr txBox="1">
            <a:spLocks/>
          </p:cNvSpPr>
          <p:nvPr/>
        </p:nvSpPr>
        <p:spPr>
          <a:xfrm>
            <a:off x="0" y="0"/>
            <a:ext cx="9144000" cy="144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Drought plan components vary by organizations size</a:t>
            </a:r>
          </a:p>
        </p:txBody>
      </p:sp>
      <p:sp>
        <p:nvSpPr>
          <p:cNvPr id="3" name="Rectangle 2">
            <a:extLst>
              <a:ext uri="{FF2B5EF4-FFF2-40B4-BE49-F238E27FC236}">
                <a16:creationId xmlns:a16="http://schemas.microsoft.com/office/drawing/2014/main" id="{158CB18C-8ED9-40E8-B361-32A0BE8996D9}"/>
              </a:ext>
            </a:extLst>
          </p:cNvPr>
          <p:cNvSpPr/>
          <p:nvPr/>
        </p:nvSpPr>
        <p:spPr>
          <a:xfrm>
            <a:off x="1600200" y="2057400"/>
            <a:ext cx="990600" cy="289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88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14C5-BE9E-4A1C-95FA-045E020175DF}"/>
              </a:ext>
            </a:extLst>
          </p:cNvPr>
          <p:cNvSpPr>
            <a:spLocks noGrp="1"/>
          </p:cNvSpPr>
          <p:nvPr>
            <p:ph type="title"/>
          </p:nvPr>
        </p:nvSpPr>
        <p:spPr/>
        <p:txBody>
          <a:bodyPr/>
          <a:lstStyle/>
          <a:p>
            <a:r>
              <a:rPr lang="en-US" dirty="0"/>
              <a:t>SIO DP EB Fig 11</a:t>
            </a:r>
          </a:p>
        </p:txBody>
      </p:sp>
      <p:sp>
        <p:nvSpPr>
          <p:cNvPr id="6" name="TextBox 5">
            <a:extLst>
              <a:ext uri="{FF2B5EF4-FFF2-40B4-BE49-F238E27FC236}">
                <a16:creationId xmlns:a16="http://schemas.microsoft.com/office/drawing/2014/main" id="{3029275A-5A61-45CB-AEC8-22FB95B0979A}"/>
              </a:ext>
            </a:extLst>
          </p:cNvPr>
          <p:cNvSpPr txBox="1"/>
          <p:nvPr/>
        </p:nvSpPr>
        <p:spPr>
          <a:xfrm>
            <a:off x="342900" y="5638800"/>
            <a:ext cx="8458200" cy="276999"/>
          </a:xfrm>
          <a:prstGeom prst="rect">
            <a:avLst/>
          </a:prstGeom>
          <a:noFill/>
        </p:spPr>
        <p:txBody>
          <a:bodyPr wrap="square" rtlCol="0">
            <a:spAutoFit/>
          </a:bodyPr>
          <a:lstStyle/>
          <a:p>
            <a:r>
              <a:rPr lang="en-US" sz="1200" dirty="0"/>
              <a:t>Sources: USDA, Economic Research Service, EB-33, January 6, 2022..</a:t>
            </a:r>
          </a:p>
        </p:txBody>
      </p:sp>
      <p:pic>
        <p:nvPicPr>
          <p:cNvPr id="7" name="Content Placeholder 6">
            <a:extLst>
              <a:ext uri="{FF2B5EF4-FFF2-40B4-BE49-F238E27FC236}">
                <a16:creationId xmlns:a16="http://schemas.microsoft.com/office/drawing/2014/main" id="{FF80166E-1713-4D26-8970-33AE3C6FB54F}"/>
              </a:ext>
            </a:extLst>
          </p:cNvPr>
          <p:cNvPicPr>
            <a:picLocks noGrp="1" noChangeAspect="1"/>
          </p:cNvPicPr>
          <p:nvPr>
            <p:ph idx="1"/>
          </p:nvPr>
        </p:nvPicPr>
        <p:blipFill>
          <a:blip r:embed="rId2"/>
          <a:stretch>
            <a:fillRect/>
          </a:stretch>
        </p:blipFill>
        <p:spPr>
          <a:xfrm>
            <a:off x="489458" y="1981200"/>
            <a:ext cx="7663942" cy="3532944"/>
          </a:xfrm>
        </p:spPr>
      </p:pic>
      <p:sp>
        <p:nvSpPr>
          <p:cNvPr id="9" name="Title 7">
            <a:extLst>
              <a:ext uri="{FF2B5EF4-FFF2-40B4-BE49-F238E27FC236}">
                <a16:creationId xmlns:a16="http://schemas.microsoft.com/office/drawing/2014/main" id="{B2B2C6E1-3E59-43DB-A64F-93CF9CC2EBE3}"/>
              </a:ext>
            </a:extLst>
          </p:cNvPr>
          <p:cNvSpPr txBox="1">
            <a:spLocks/>
          </p:cNvSpPr>
          <p:nvPr/>
        </p:nvSpPr>
        <p:spPr>
          <a:xfrm>
            <a:off x="0" y="0"/>
            <a:ext cx="9144000" cy="144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Risk management is the primary reason for conservation investments</a:t>
            </a:r>
          </a:p>
        </p:txBody>
      </p:sp>
      <p:sp>
        <p:nvSpPr>
          <p:cNvPr id="3" name="Rectangle 2">
            <a:extLst>
              <a:ext uri="{FF2B5EF4-FFF2-40B4-BE49-F238E27FC236}">
                <a16:creationId xmlns:a16="http://schemas.microsoft.com/office/drawing/2014/main" id="{D943C57D-A0A6-4089-AE3B-FC1EEA4357B9}"/>
              </a:ext>
            </a:extLst>
          </p:cNvPr>
          <p:cNvSpPr/>
          <p:nvPr/>
        </p:nvSpPr>
        <p:spPr>
          <a:xfrm>
            <a:off x="1752600" y="2057400"/>
            <a:ext cx="6096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498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0B795-3453-4C4B-82AA-53B3E6E0DA0D}"/>
              </a:ext>
            </a:extLst>
          </p:cNvPr>
          <p:cNvSpPr>
            <a:spLocks noGrp="1"/>
          </p:cNvSpPr>
          <p:nvPr>
            <p:ph idx="1"/>
          </p:nvPr>
        </p:nvSpPr>
        <p:spPr/>
        <p:txBody>
          <a:bodyPr/>
          <a:lstStyle/>
          <a:p>
            <a:r>
              <a:rPr lang="en-US" sz="2400" dirty="0"/>
              <a:t>Survey of Irrigation Organizations: Drought Planning and Response (January 2022) (EB-33, </a:t>
            </a:r>
            <a:r>
              <a:rPr lang="en-US" sz="2400" dirty="0" err="1"/>
              <a:t>pubid</a:t>
            </a:r>
            <a:r>
              <a:rPr lang="en-US" sz="2400" dirty="0"/>
              <a:t> 102949) </a:t>
            </a:r>
          </a:p>
          <a:p>
            <a:r>
              <a:rPr lang="en-US" sz="2400" dirty="0"/>
              <a:t>Climate Change and Agricultural Risk Management into the 21</a:t>
            </a:r>
            <a:r>
              <a:rPr lang="en-US" sz="2400" baseline="30000" dirty="0"/>
              <a:t>st</a:t>
            </a:r>
            <a:r>
              <a:rPr lang="en-US" sz="2400" dirty="0"/>
              <a:t> Century (July 2019) (ERR-266, </a:t>
            </a:r>
            <a:r>
              <a:rPr lang="en-US" sz="2400" dirty="0" err="1"/>
              <a:t>pubid</a:t>
            </a:r>
            <a:r>
              <a:rPr lang="en-US" sz="2400" dirty="0"/>
              <a:t> 93546)</a:t>
            </a:r>
          </a:p>
          <a:p>
            <a:r>
              <a:rPr lang="en-US" sz="2400" dirty="0"/>
              <a:t>Development, Adoption, and Management of Drought Tolerant Corn in the United States (January 2019) (EIB-204, </a:t>
            </a:r>
            <a:r>
              <a:rPr lang="en-US" sz="2400" dirty="0" err="1"/>
              <a:t>pubid</a:t>
            </a:r>
            <a:r>
              <a:rPr lang="en-US" sz="2400" dirty="0"/>
              <a:t> 91102)</a:t>
            </a:r>
          </a:p>
          <a:p>
            <a:r>
              <a:rPr lang="en-US" sz="2400" dirty="0"/>
              <a:t>The Role of Conservation Programs in Drought Risk Adaptation (April 2013) (ERR-148, </a:t>
            </a:r>
            <a:r>
              <a:rPr lang="en-US" sz="2400" dirty="0" err="1"/>
              <a:t>pubid</a:t>
            </a:r>
            <a:r>
              <a:rPr lang="en-US" sz="2400" dirty="0"/>
              <a:t> 45067)</a:t>
            </a:r>
          </a:p>
          <a:p>
            <a:r>
              <a:rPr lang="en-US" sz="2400" dirty="0"/>
              <a:t>Contact: steve.wallander@usda.gov</a:t>
            </a:r>
          </a:p>
        </p:txBody>
      </p:sp>
      <p:sp>
        <p:nvSpPr>
          <p:cNvPr id="4" name="Title 7">
            <a:extLst>
              <a:ext uri="{FF2B5EF4-FFF2-40B4-BE49-F238E27FC236}">
                <a16:creationId xmlns:a16="http://schemas.microsoft.com/office/drawing/2014/main" id="{FBB9A5C4-9766-403D-B90C-B1E4E9A184AF}"/>
              </a:ext>
            </a:extLst>
          </p:cNvPr>
          <p:cNvSpPr txBox="1">
            <a:spLocks noGrp="1"/>
          </p:cNvSpPr>
          <p:nvPr>
            <p:ph type="title"/>
          </p:nvPr>
        </p:nvSpPr>
        <p:spPr>
          <a:xfrm>
            <a:off x="0" y="0"/>
            <a:ext cx="9144000" cy="141763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ERS Reports Cited</a:t>
            </a:r>
          </a:p>
        </p:txBody>
      </p:sp>
    </p:spTree>
    <p:extLst>
      <p:ext uri="{BB962C8B-B14F-4D97-AF65-F5344CB8AC3E}">
        <p14:creationId xmlns:p14="http://schemas.microsoft.com/office/powerpoint/2010/main" val="112468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C95F59-E580-4D28-8CE3-7F22A1E751FB}"/>
              </a:ext>
            </a:extLst>
          </p:cNvPr>
          <p:cNvPicPr>
            <a:picLocks noChangeAspect="1"/>
          </p:cNvPicPr>
          <p:nvPr/>
        </p:nvPicPr>
        <p:blipFill>
          <a:blip r:embed="rId2"/>
          <a:stretch>
            <a:fillRect/>
          </a:stretch>
        </p:blipFill>
        <p:spPr>
          <a:xfrm>
            <a:off x="177478" y="1813749"/>
            <a:ext cx="3912243" cy="1966823"/>
          </a:xfrm>
          <a:prstGeom prst="rect">
            <a:avLst/>
          </a:prstGeom>
        </p:spPr>
      </p:pic>
      <p:pic>
        <p:nvPicPr>
          <p:cNvPr id="7" name="Picture 6">
            <a:extLst>
              <a:ext uri="{FF2B5EF4-FFF2-40B4-BE49-F238E27FC236}">
                <a16:creationId xmlns:a16="http://schemas.microsoft.com/office/drawing/2014/main" id="{0B3CFB72-A77A-4B09-B60E-8CA40830BFCD}"/>
              </a:ext>
            </a:extLst>
          </p:cNvPr>
          <p:cNvPicPr>
            <a:picLocks noChangeAspect="1"/>
          </p:cNvPicPr>
          <p:nvPr/>
        </p:nvPicPr>
        <p:blipFill>
          <a:blip r:embed="rId3"/>
          <a:stretch>
            <a:fillRect/>
          </a:stretch>
        </p:blipFill>
        <p:spPr>
          <a:xfrm>
            <a:off x="4282606" y="3999568"/>
            <a:ext cx="3899001" cy="2236150"/>
          </a:xfrm>
          <a:prstGeom prst="rect">
            <a:avLst/>
          </a:prstGeom>
        </p:spPr>
      </p:pic>
      <p:pic>
        <p:nvPicPr>
          <p:cNvPr id="9" name="Picture 8">
            <a:extLst>
              <a:ext uri="{FF2B5EF4-FFF2-40B4-BE49-F238E27FC236}">
                <a16:creationId xmlns:a16="http://schemas.microsoft.com/office/drawing/2014/main" id="{5EB54EC9-4620-4BF0-9F59-7DD0F4D0A6EC}"/>
              </a:ext>
            </a:extLst>
          </p:cNvPr>
          <p:cNvPicPr>
            <a:picLocks noChangeAspect="1"/>
          </p:cNvPicPr>
          <p:nvPr/>
        </p:nvPicPr>
        <p:blipFill>
          <a:blip r:embed="rId4"/>
          <a:stretch>
            <a:fillRect/>
          </a:stretch>
        </p:blipFill>
        <p:spPr>
          <a:xfrm>
            <a:off x="304800" y="4091783"/>
            <a:ext cx="3657600" cy="1777042"/>
          </a:xfrm>
          <a:prstGeom prst="rect">
            <a:avLst/>
          </a:prstGeom>
        </p:spPr>
      </p:pic>
      <p:pic>
        <p:nvPicPr>
          <p:cNvPr id="11" name="Picture 10">
            <a:extLst>
              <a:ext uri="{FF2B5EF4-FFF2-40B4-BE49-F238E27FC236}">
                <a16:creationId xmlns:a16="http://schemas.microsoft.com/office/drawing/2014/main" id="{61504F05-6C0D-4806-8580-C344FFA3EE91}"/>
              </a:ext>
            </a:extLst>
          </p:cNvPr>
          <p:cNvPicPr>
            <a:picLocks noChangeAspect="1"/>
          </p:cNvPicPr>
          <p:nvPr/>
        </p:nvPicPr>
        <p:blipFill>
          <a:blip r:embed="rId5"/>
          <a:stretch>
            <a:fillRect/>
          </a:stretch>
        </p:blipFill>
        <p:spPr>
          <a:xfrm>
            <a:off x="4315663" y="1799767"/>
            <a:ext cx="4144680" cy="1966823"/>
          </a:xfrm>
          <a:prstGeom prst="rect">
            <a:avLst/>
          </a:prstGeom>
        </p:spPr>
      </p:pic>
      <p:sp>
        <p:nvSpPr>
          <p:cNvPr id="13" name="Title 12">
            <a:extLst>
              <a:ext uri="{FF2B5EF4-FFF2-40B4-BE49-F238E27FC236}">
                <a16:creationId xmlns:a16="http://schemas.microsoft.com/office/drawing/2014/main" id="{BC0BD0E5-7B06-4286-BDE6-0895974834E5}"/>
              </a:ext>
            </a:extLst>
          </p:cNvPr>
          <p:cNvSpPr>
            <a:spLocks noGrp="1"/>
          </p:cNvSpPr>
          <p:nvPr>
            <p:ph type="title"/>
          </p:nvPr>
        </p:nvSpPr>
        <p:spPr/>
        <p:txBody>
          <a:bodyPr/>
          <a:lstStyle/>
          <a:p>
            <a:endParaRPr lang="en-US"/>
          </a:p>
        </p:txBody>
      </p:sp>
      <p:sp>
        <p:nvSpPr>
          <p:cNvPr id="14" name="Title 7">
            <a:extLst>
              <a:ext uri="{FF2B5EF4-FFF2-40B4-BE49-F238E27FC236}">
                <a16:creationId xmlns:a16="http://schemas.microsoft.com/office/drawing/2014/main" id="{6161C823-47A9-43ED-89D2-B66BFB7F6475}"/>
              </a:ext>
            </a:extLst>
          </p:cNvPr>
          <p:cNvSpPr txBox="1">
            <a:spLocks/>
          </p:cNvSpPr>
          <p:nvPr/>
        </p:nvSpPr>
        <p:spPr>
          <a:xfrm>
            <a:off x="0" y="0"/>
            <a:ext cx="9144000" cy="144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ERS Research on Key Aspects of Drought Risk and Adaptation</a:t>
            </a:r>
          </a:p>
        </p:txBody>
      </p:sp>
    </p:spTree>
    <p:extLst>
      <p:ext uri="{BB962C8B-B14F-4D97-AF65-F5344CB8AC3E}">
        <p14:creationId xmlns:p14="http://schemas.microsoft.com/office/powerpoint/2010/main" val="271418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6EE1-AC71-4CB6-A0D2-AAA7FBF39E9E}"/>
              </a:ext>
            </a:extLst>
          </p:cNvPr>
          <p:cNvSpPr>
            <a:spLocks noGrp="1"/>
          </p:cNvSpPr>
          <p:nvPr>
            <p:ph type="title"/>
          </p:nvPr>
        </p:nvSpPr>
        <p:spPr>
          <a:xfrm>
            <a:off x="457200" y="1524000"/>
            <a:ext cx="8229600" cy="3886200"/>
          </a:xfrm>
        </p:spPr>
        <p:txBody>
          <a:bodyPr/>
          <a:lstStyle/>
          <a:p>
            <a:r>
              <a:rPr lang="en-US" dirty="0"/>
              <a:t>Drought data and metrics form a foundation for drought resilience and adaptation.</a:t>
            </a:r>
            <a:br>
              <a:rPr lang="en-US" dirty="0"/>
            </a:br>
            <a:br>
              <a:rPr lang="en-US" dirty="0"/>
            </a:br>
            <a:endParaRPr lang="en-US" dirty="0"/>
          </a:p>
        </p:txBody>
      </p:sp>
      <p:sp>
        <p:nvSpPr>
          <p:cNvPr id="3" name="Title 7">
            <a:extLst>
              <a:ext uri="{FF2B5EF4-FFF2-40B4-BE49-F238E27FC236}">
                <a16:creationId xmlns:a16="http://schemas.microsoft.com/office/drawing/2014/main" id="{A0EDE4CC-DA46-4F02-9346-00F30C606481}"/>
              </a:ext>
            </a:extLst>
          </p:cNvPr>
          <p:cNvSpPr txBox="1">
            <a:spLocks/>
          </p:cNvSpPr>
          <p:nvPr/>
        </p:nvSpPr>
        <p:spPr>
          <a:xfrm>
            <a:off x="0" y="0"/>
            <a:ext cx="9144000" cy="1447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Measuring Drought</a:t>
            </a:r>
          </a:p>
        </p:txBody>
      </p:sp>
    </p:spTree>
    <p:extLst>
      <p:ext uri="{BB962C8B-B14F-4D97-AF65-F5344CB8AC3E}">
        <p14:creationId xmlns:p14="http://schemas.microsoft.com/office/powerpoint/2010/main" val="188508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14C5-BE9E-4A1C-95FA-045E020175DF}"/>
              </a:ext>
            </a:extLst>
          </p:cNvPr>
          <p:cNvSpPr>
            <a:spLocks noGrp="1"/>
          </p:cNvSpPr>
          <p:nvPr>
            <p:ph type="title"/>
          </p:nvPr>
        </p:nvSpPr>
        <p:spPr/>
        <p:txBody>
          <a:bodyPr/>
          <a:lstStyle/>
          <a:p>
            <a:r>
              <a:rPr lang="en-US" dirty="0"/>
              <a:t>SIO DP EB Fig 9</a:t>
            </a:r>
          </a:p>
        </p:txBody>
      </p:sp>
      <p:pic>
        <p:nvPicPr>
          <p:cNvPr id="8" name="Content Placeholder 7">
            <a:extLst>
              <a:ext uri="{FF2B5EF4-FFF2-40B4-BE49-F238E27FC236}">
                <a16:creationId xmlns:a16="http://schemas.microsoft.com/office/drawing/2014/main" id="{427938F9-2B1C-4A42-AAA2-29751027560F}"/>
              </a:ext>
            </a:extLst>
          </p:cNvPr>
          <p:cNvPicPr>
            <a:picLocks noGrp="1" noChangeAspect="1"/>
          </p:cNvPicPr>
          <p:nvPr>
            <p:ph idx="1"/>
          </p:nvPr>
        </p:nvPicPr>
        <p:blipFill>
          <a:blip r:embed="rId2"/>
          <a:stretch>
            <a:fillRect/>
          </a:stretch>
        </p:blipFill>
        <p:spPr>
          <a:xfrm>
            <a:off x="1019523" y="1778510"/>
            <a:ext cx="7104954" cy="3439537"/>
          </a:xfrm>
        </p:spPr>
      </p:pic>
      <p:sp>
        <p:nvSpPr>
          <p:cNvPr id="6" name="TextBox 5">
            <a:extLst>
              <a:ext uri="{FF2B5EF4-FFF2-40B4-BE49-F238E27FC236}">
                <a16:creationId xmlns:a16="http://schemas.microsoft.com/office/drawing/2014/main" id="{071DA5DF-9699-4DBB-B730-97D025790881}"/>
              </a:ext>
            </a:extLst>
          </p:cNvPr>
          <p:cNvSpPr txBox="1"/>
          <p:nvPr/>
        </p:nvSpPr>
        <p:spPr>
          <a:xfrm>
            <a:off x="342900" y="5638800"/>
            <a:ext cx="8458200" cy="276999"/>
          </a:xfrm>
          <a:prstGeom prst="rect">
            <a:avLst/>
          </a:prstGeom>
          <a:noFill/>
        </p:spPr>
        <p:txBody>
          <a:bodyPr wrap="square" rtlCol="0">
            <a:spAutoFit/>
          </a:bodyPr>
          <a:lstStyle/>
          <a:p>
            <a:r>
              <a:rPr lang="en-US" sz="1200" dirty="0"/>
              <a:t>Sources: USDA, Economic Research Service, EB-33, January 6, 2022.</a:t>
            </a:r>
          </a:p>
        </p:txBody>
      </p:sp>
      <p:sp>
        <p:nvSpPr>
          <p:cNvPr id="9" name="Title 7">
            <a:extLst>
              <a:ext uri="{FF2B5EF4-FFF2-40B4-BE49-F238E27FC236}">
                <a16:creationId xmlns:a16="http://schemas.microsoft.com/office/drawing/2014/main" id="{67070515-08B9-4CD4-A50A-D7B23952F19C}"/>
              </a:ext>
            </a:extLst>
          </p:cNvPr>
          <p:cNvSpPr txBox="1">
            <a:spLocks/>
          </p:cNvSpPr>
          <p:nvPr/>
        </p:nvSpPr>
        <p:spPr>
          <a:xfrm>
            <a:off x="0" y="0"/>
            <a:ext cx="9144000" cy="144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Short-run management by irrigation organizations depends on federal data</a:t>
            </a:r>
          </a:p>
        </p:txBody>
      </p:sp>
    </p:spTree>
    <p:extLst>
      <p:ext uri="{BB962C8B-B14F-4D97-AF65-F5344CB8AC3E}">
        <p14:creationId xmlns:p14="http://schemas.microsoft.com/office/powerpoint/2010/main" val="156729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6EE1-AC71-4CB6-A0D2-AAA7FBF39E9E}"/>
              </a:ext>
            </a:extLst>
          </p:cNvPr>
          <p:cNvSpPr>
            <a:spLocks noGrp="1"/>
          </p:cNvSpPr>
          <p:nvPr>
            <p:ph type="title"/>
          </p:nvPr>
        </p:nvSpPr>
        <p:spPr>
          <a:xfrm>
            <a:off x="457200" y="1524000"/>
            <a:ext cx="8229600" cy="3886200"/>
          </a:xfrm>
        </p:spPr>
        <p:txBody>
          <a:bodyPr/>
          <a:lstStyle/>
          <a:p>
            <a:r>
              <a:rPr lang="en-US" dirty="0"/>
              <a:t>At the farm level, </a:t>
            </a:r>
            <a:br>
              <a:rPr lang="en-US" dirty="0"/>
            </a:br>
            <a:r>
              <a:rPr lang="en-US" dirty="0"/>
              <a:t>drought is the largest cause of loss.</a:t>
            </a:r>
            <a:br>
              <a:rPr lang="en-US" dirty="0"/>
            </a:br>
            <a:br>
              <a:rPr lang="en-US" dirty="0"/>
            </a:br>
            <a:r>
              <a:rPr lang="en-US" sz="4400" dirty="0"/>
              <a:t>Climate change is likely to increase the impacts on farms and risk management programs.</a:t>
            </a:r>
            <a:endParaRPr lang="en-US" dirty="0"/>
          </a:p>
        </p:txBody>
      </p:sp>
      <p:sp>
        <p:nvSpPr>
          <p:cNvPr id="3" name="Title 7">
            <a:extLst>
              <a:ext uri="{FF2B5EF4-FFF2-40B4-BE49-F238E27FC236}">
                <a16:creationId xmlns:a16="http://schemas.microsoft.com/office/drawing/2014/main" id="{0C9FC40C-93A2-4756-A0CC-F7F7ABC71428}"/>
              </a:ext>
            </a:extLst>
          </p:cNvPr>
          <p:cNvSpPr txBox="1">
            <a:spLocks/>
          </p:cNvSpPr>
          <p:nvPr/>
        </p:nvSpPr>
        <p:spPr>
          <a:xfrm>
            <a:off x="0" y="0"/>
            <a:ext cx="9144000" cy="1447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Economic Impacts</a:t>
            </a:r>
          </a:p>
        </p:txBody>
      </p:sp>
    </p:spTree>
    <p:extLst>
      <p:ext uri="{BB962C8B-B14F-4D97-AF65-F5344CB8AC3E}">
        <p14:creationId xmlns:p14="http://schemas.microsoft.com/office/powerpoint/2010/main" val="373250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14C5-BE9E-4A1C-95FA-045E020175DF}"/>
              </a:ext>
            </a:extLst>
          </p:cNvPr>
          <p:cNvSpPr>
            <a:spLocks noGrp="1"/>
          </p:cNvSpPr>
          <p:nvPr>
            <p:ph type="title"/>
          </p:nvPr>
        </p:nvSpPr>
        <p:spPr/>
        <p:txBody>
          <a:bodyPr/>
          <a:lstStyle/>
          <a:p>
            <a:r>
              <a:rPr lang="en-US" dirty="0"/>
              <a:t>SIO Inf EB Fig 3</a:t>
            </a:r>
          </a:p>
        </p:txBody>
      </p:sp>
      <p:sp>
        <p:nvSpPr>
          <p:cNvPr id="5" name="TextBox 4">
            <a:extLst>
              <a:ext uri="{FF2B5EF4-FFF2-40B4-BE49-F238E27FC236}">
                <a16:creationId xmlns:a16="http://schemas.microsoft.com/office/drawing/2014/main" id="{DBD75BBB-D41C-44CC-8194-C5B15787512C}"/>
              </a:ext>
            </a:extLst>
          </p:cNvPr>
          <p:cNvSpPr txBox="1"/>
          <p:nvPr/>
        </p:nvSpPr>
        <p:spPr>
          <a:xfrm>
            <a:off x="342900" y="5638800"/>
            <a:ext cx="8458200" cy="461665"/>
          </a:xfrm>
          <a:prstGeom prst="rect">
            <a:avLst/>
          </a:prstGeom>
          <a:noFill/>
        </p:spPr>
        <p:txBody>
          <a:bodyPr wrap="square" rtlCol="0">
            <a:spAutoFit/>
          </a:bodyPr>
          <a:lstStyle/>
          <a:p>
            <a:r>
              <a:rPr lang="en-US" sz="1200" dirty="0"/>
              <a:t>Sources: USDA, Chart of Note, “Drought is typically the largest single driver of crop disaster assistance and indemnity payments,” October 17, 2017 </a:t>
            </a:r>
            <a:r>
              <a:rPr lang="en-US" sz="1200" dirty="0">
                <a:hlinkClick r:id="rId2"/>
              </a:rPr>
              <a:t>https://www.ers.usda.gov/data-products/chart-gallery/gallery/chart-detail/?chartId=85383</a:t>
            </a:r>
            <a:r>
              <a:rPr lang="en-US" sz="1200" dirty="0"/>
              <a:t>  </a:t>
            </a:r>
          </a:p>
        </p:txBody>
      </p:sp>
      <p:sp>
        <p:nvSpPr>
          <p:cNvPr id="12" name="Title 7">
            <a:extLst>
              <a:ext uri="{FF2B5EF4-FFF2-40B4-BE49-F238E27FC236}">
                <a16:creationId xmlns:a16="http://schemas.microsoft.com/office/drawing/2014/main" id="{85DB3487-7670-44CB-9DCD-4238C350624B}"/>
              </a:ext>
            </a:extLst>
          </p:cNvPr>
          <p:cNvSpPr txBox="1">
            <a:spLocks/>
          </p:cNvSpPr>
          <p:nvPr/>
        </p:nvSpPr>
        <p:spPr>
          <a:xfrm>
            <a:off x="0" y="0"/>
            <a:ext cx="9144000" cy="144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TBD</a:t>
            </a:r>
          </a:p>
        </p:txBody>
      </p:sp>
      <p:pic>
        <p:nvPicPr>
          <p:cNvPr id="7" name="Content Placeholder 6" descr="Chart&#10;&#10;Description automatically generated">
            <a:extLst>
              <a:ext uri="{FF2B5EF4-FFF2-40B4-BE49-F238E27FC236}">
                <a16:creationId xmlns:a16="http://schemas.microsoft.com/office/drawing/2014/main" id="{F4078B01-F487-463F-97B3-3CD395F871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9088"/>
            <a:ext cx="4466858" cy="5523951"/>
          </a:xfrm>
        </p:spPr>
      </p:pic>
    </p:spTree>
    <p:extLst>
      <p:ext uri="{BB962C8B-B14F-4D97-AF65-F5344CB8AC3E}">
        <p14:creationId xmlns:p14="http://schemas.microsoft.com/office/powerpoint/2010/main" val="249993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14C5-BE9E-4A1C-95FA-045E020175DF}"/>
              </a:ext>
            </a:extLst>
          </p:cNvPr>
          <p:cNvSpPr>
            <a:spLocks noGrp="1"/>
          </p:cNvSpPr>
          <p:nvPr>
            <p:ph type="title"/>
          </p:nvPr>
        </p:nvSpPr>
        <p:spPr/>
        <p:txBody>
          <a:bodyPr/>
          <a:lstStyle/>
          <a:p>
            <a:r>
              <a:rPr lang="en-US" dirty="0"/>
              <a:t>SIO Inf EB Fig 3</a:t>
            </a:r>
          </a:p>
        </p:txBody>
      </p:sp>
      <p:sp>
        <p:nvSpPr>
          <p:cNvPr id="5" name="TextBox 4">
            <a:extLst>
              <a:ext uri="{FF2B5EF4-FFF2-40B4-BE49-F238E27FC236}">
                <a16:creationId xmlns:a16="http://schemas.microsoft.com/office/drawing/2014/main" id="{DBD75BBB-D41C-44CC-8194-C5B15787512C}"/>
              </a:ext>
            </a:extLst>
          </p:cNvPr>
          <p:cNvSpPr txBox="1"/>
          <p:nvPr/>
        </p:nvSpPr>
        <p:spPr>
          <a:xfrm>
            <a:off x="342900" y="5638800"/>
            <a:ext cx="8458200" cy="276999"/>
          </a:xfrm>
          <a:prstGeom prst="rect">
            <a:avLst/>
          </a:prstGeom>
          <a:noFill/>
        </p:spPr>
        <p:txBody>
          <a:bodyPr wrap="square" rtlCol="0">
            <a:spAutoFit/>
          </a:bodyPr>
          <a:lstStyle/>
          <a:p>
            <a:r>
              <a:rPr lang="en-US" sz="1200" dirty="0"/>
              <a:t>Source: USDA, Economic Research Service, ERR-266</a:t>
            </a:r>
          </a:p>
        </p:txBody>
      </p:sp>
      <p:sp>
        <p:nvSpPr>
          <p:cNvPr id="12" name="Title 7">
            <a:extLst>
              <a:ext uri="{FF2B5EF4-FFF2-40B4-BE49-F238E27FC236}">
                <a16:creationId xmlns:a16="http://schemas.microsoft.com/office/drawing/2014/main" id="{85DB3487-7670-44CB-9DCD-4238C350624B}"/>
              </a:ext>
            </a:extLst>
          </p:cNvPr>
          <p:cNvSpPr txBox="1">
            <a:spLocks/>
          </p:cNvSpPr>
          <p:nvPr/>
        </p:nvSpPr>
        <p:spPr>
          <a:xfrm>
            <a:off x="0" y="0"/>
            <a:ext cx="9144000" cy="144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TBD</a:t>
            </a:r>
          </a:p>
        </p:txBody>
      </p:sp>
      <p:pic>
        <p:nvPicPr>
          <p:cNvPr id="8" name="Content Placeholder 7" descr="Chart, waterfall chart&#10;&#10;Description automatically generated">
            <a:extLst>
              <a:ext uri="{FF2B5EF4-FFF2-40B4-BE49-F238E27FC236}">
                <a16:creationId xmlns:a16="http://schemas.microsoft.com/office/drawing/2014/main" id="{E5313741-B1CF-4D10-84B4-7A87C2B5173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8299" y="-37385"/>
            <a:ext cx="5327402" cy="5665000"/>
          </a:xfrm>
        </p:spPr>
      </p:pic>
    </p:spTree>
    <p:extLst>
      <p:ext uri="{BB962C8B-B14F-4D97-AF65-F5344CB8AC3E}">
        <p14:creationId xmlns:p14="http://schemas.microsoft.com/office/powerpoint/2010/main" val="233808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88FC3-DA5D-42BB-AB3C-7B0C3F10392E}"/>
              </a:ext>
            </a:extLst>
          </p:cNvPr>
          <p:cNvSpPr>
            <a:spLocks noGrp="1"/>
          </p:cNvSpPr>
          <p:nvPr>
            <p:ph type="title"/>
          </p:nvPr>
        </p:nvSpPr>
        <p:spPr>
          <a:xfrm>
            <a:off x="457200" y="1600200"/>
            <a:ext cx="8229600" cy="4495800"/>
          </a:xfrm>
        </p:spPr>
        <p:txBody>
          <a:bodyPr/>
          <a:lstStyle/>
          <a:p>
            <a:r>
              <a:rPr lang="en-US" sz="3600" dirty="0"/>
              <a:t>Exposure to weather-related drought risk varies.</a:t>
            </a:r>
            <a:br>
              <a:rPr lang="en-US" sz="3600" dirty="0"/>
            </a:br>
            <a:br>
              <a:rPr lang="en-US" sz="3600" dirty="0"/>
            </a:br>
            <a:r>
              <a:rPr lang="en-US" sz="3600" dirty="0"/>
              <a:t>Irrigated farms face risk of water curtailments.</a:t>
            </a:r>
          </a:p>
        </p:txBody>
      </p:sp>
      <p:sp>
        <p:nvSpPr>
          <p:cNvPr id="3" name="Title 7">
            <a:extLst>
              <a:ext uri="{FF2B5EF4-FFF2-40B4-BE49-F238E27FC236}">
                <a16:creationId xmlns:a16="http://schemas.microsoft.com/office/drawing/2014/main" id="{23F04C50-E81B-4BC8-B720-352A988E5499}"/>
              </a:ext>
            </a:extLst>
          </p:cNvPr>
          <p:cNvSpPr txBox="1">
            <a:spLocks/>
          </p:cNvSpPr>
          <p:nvPr/>
        </p:nvSpPr>
        <p:spPr>
          <a:xfrm>
            <a:off x="0" y="0"/>
            <a:ext cx="9144000" cy="1447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Drought Risk</a:t>
            </a:r>
          </a:p>
        </p:txBody>
      </p:sp>
    </p:spTree>
    <p:extLst>
      <p:ext uri="{BB962C8B-B14F-4D97-AF65-F5344CB8AC3E}">
        <p14:creationId xmlns:p14="http://schemas.microsoft.com/office/powerpoint/2010/main" val="358725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14C5-BE9E-4A1C-95FA-045E020175DF}"/>
              </a:ext>
            </a:extLst>
          </p:cNvPr>
          <p:cNvSpPr>
            <a:spLocks noGrp="1"/>
          </p:cNvSpPr>
          <p:nvPr>
            <p:ph type="title"/>
          </p:nvPr>
        </p:nvSpPr>
        <p:spPr/>
        <p:txBody>
          <a:bodyPr/>
          <a:lstStyle/>
          <a:p>
            <a:r>
              <a:rPr lang="en-US" dirty="0"/>
              <a:t>SIO Inf EB Fig 3</a:t>
            </a:r>
          </a:p>
        </p:txBody>
      </p:sp>
      <p:sp>
        <p:nvSpPr>
          <p:cNvPr id="5" name="TextBox 4">
            <a:extLst>
              <a:ext uri="{FF2B5EF4-FFF2-40B4-BE49-F238E27FC236}">
                <a16:creationId xmlns:a16="http://schemas.microsoft.com/office/drawing/2014/main" id="{DBD75BBB-D41C-44CC-8194-C5B15787512C}"/>
              </a:ext>
            </a:extLst>
          </p:cNvPr>
          <p:cNvSpPr txBox="1"/>
          <p:nvPr/>
        </p:nvSpPr>
        <p:spPr>
          <a:xfrm>
            <a:off x="342899" y="5789747"/>
            <a:ext cx="8458200" cy="276999"/>
          </a:xfrm>
          <a:prstGeom prst="rect">
            <a:avLst/>
          </a:prstGeom>
          <a:noFill/>
        </p:spPr>
        <p:txBody>
          <a:bodyPr wrap="square" rtlCol="0">
            <a:spAutoFit/>
          </a:bodyPr>
          <a:lstStyle/>
          <a:p>
            <a:r>
              <a:rPr lang="en-US" sz="1200" dirty="0"/>
              <a:t>Sources: USDA, Economic Research Service, EB-33, January 6, 2022.</a:t>
            </a:r>
          </a:p>
        </p:txBody>
      </p:sp>
      <p:sp>
        <p:nvSpPr>
          <p:cNvPr id="12" name="Title 7">
            <a:extLst>
              <a:ext uri="{FF2B5EF4-FFF2-40B4-BE49-F238E27FC236}">
                <a16:creationId xmlns:a16="http://schemas.microsoft.com/office/drawing/2014/main" id="{85DB3487-7670-44CB-9DCD-4238C350624B}"/>
              </a:ext>
            </a:extLst>
          </p:cNvPr>
          <p:cNvSpPr txBox="1">
            <a:spLocks/>
          </p:cNvSpPr>
          <p:nvPr/>
        </p:nvSpPr>
        <p:spPr>
          <a:xfrm>
            <a:off x="0" y="0"/>
            <a:ext cx="9144000" cy="144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Drought Risk Varies, but All Regions Face Some Risk</a:t>
            </a:r>
          </a:p>
        </p:txBody>
      </p:sp>
      <p:pic>
        <p:nvPicPr>
          <p:cNvPr id="8" name="Content Placeholder 7">
            <a:extLst>
              <a:ext uri="{FF2B5EF4-FFF2-40B4-BE49-F238E27FC236}">
                <a16:creationId xmlns:a16="http://schemas.microsoft.com/office/drawing/2014/main" id="{7B7987D6-E5C8-4BF2-BE98-F6C90273A2D7}"/>
              </a:ext>
            </a:extLst>
          </p:cNvPr>
          <p:cNvPicPr>
            <a:picLocks noGrp="1" noChangeAspect="1"/>
          </p:cNvPicPr>
          <p:nvPr>
            <p:ph idx="1"/>
          </p:nvPr>
        </p:nvPicPr>
        <p:blipFill>
          <a:blip r:embed="rId2"/>
          <a:stretch>
            <a:fillRect/>
          </a:stretch>
        </p:blipFill>
        <p:spPr>
          <a:xfrm>
            <a:off x="1371600" y="1447799"/>
            <a:ext cx="5738950" cy="4341947"/>
          </a:xfrm>
        </p:spPr>
      </p:pic>
    </p:spTree>
    <p:extLst>
      <p:ext uri="{BB962C8B-B14F-4D97-AF65-F5344CB8AC3E}">
        <p14:creationId xmlns:p14="http://schemas.microsoft.com/office/powerpoint/2010/main" val="3993474442"/>
      </p:ext>
    </p:extLst>
  </p:cSld>
  <p:clrMapOvr>
    <a:masterClrMapping/>
  </p:clrMapOvr>
</p:sld>
</file>

<file path=ppt/theme/theme1.xml><?xml version="1.0" encoding="utf-8"?>
<a:theme xmlns:a="http://schemas.openxmlformats.org/drawingml/2006/main" name="Blue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ue Block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Green Block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Green Block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ERS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ERS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ERS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Slide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 Slide 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een Slide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Slide 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a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an Slide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an Slide 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Block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20577</TotalTime>
  <Words>608</Words>
  <Application>Microsoft Office PowerPoint</Application>
  <PresentationFormat>On-screen Show (4:3)</PresentationFormat>
  <Paragraphs>49</Paragraphs>
  <Slides>18</Slides>
  <Notes>1</Notes>
  <HiddenSlides>0</HiddenSlides>
  <MMClips>0</MMClips>
  <ScaleCrop>false</ScaleCrop>
  <HeadingPairs>
    <vt:vector size="6" baseType="variant">
      <vt:variant>
        <vt:lpstr>Fonts Used</vt:lpstr>
      </vt:variant>
      <vt:variant>
        <vt:i4>3</vt:i4>
      </vt:variant>
      <vt:variant>
        <vt:lpstr>Theme</vt:lpstr>
      </vt:variant>
      <vt:variant>
        <vt:i4>18</vt:i4>
      </vt:variant>
      <vt:variant>
        <vt:lpstr>Slide Titles</vt:lpstr>
      </vt:variant>
      <vt:variant>
        <vt:i4>18</vt:i4>
      </vt:variant>
    </vt:vector>
  </HeadingPairs>
  <TitlesOfParts>
    <vt:vector size="39" baseType="lpstr">
      <vt:lpstr>Arial</vt:lpstr>
      <vt:lpstr>Calibri</vt:lpstr>
      <vt:lpstr>Helvetica</vt:lpstr>
      <vt:lpstr>Blue Title Slide</vt:lpstr>
      <vt:lpstr>Blue Slide A</vt:lpstr>
      <vt:lpstr>Blue Slide B</vt:lpstr>
      <vt:lpstr>Green Slide A</vt:lpstr>
      <vt:lpstr>Green Slide B</vt:lpstr>
      <vt:lpstr>Tan Title Slide</vt:lpstr>
      <vt:lpstr>Tan Slide A</vt:lpstr>
      <vt:lpstr>Tan Slide B</vt:lpstr>
      <vt:lpstr>Blue Block Title Slide</vt:lpstr>
      <vt:lpstr>Blue Block A</vt:lpstr>
      <vt:lpstr>Green Block Title Slide</vt:lpstr>
      <vt:lpstr>Green Block A</vt:lpstr>
      <vt:lpstr>ERS Title Page</vt:lpstr>
      <vt:lpstr>Custom Design</vt:lpstr>
      <vt:lpstr>1_ERS Title Page</vt:lpstr>
      <vt:lpstr>1_Custom Design</vt:lpstr>
      <vt:lpstr>2_ERS Title Page</vt:lpstr>
      <vt:lpstr>2_Custom Design</vt:lpstr>
      <vt:lpstr>Drought Risk: Adaptation,  Planning, and Response Session: Building Resilience Through  Extreme Event Preparedness  USDA Agricultural Outlook Forum February 24th, 2022  Steven Wallander, PhD USDA Economic Research Service  The findings and conclusions in this presentation are those of the authors and should not be construed to represent any official USDA or U.S. Government determination or policy. </vt:lpstr>
      <vt:lpstr>PowerPoint Presentation</vt:lpstr>
      <vt:lpstr>Drought data and metrics form a foundation for drought resilience and adaptation.  </vt:lpstr>
      <vt:lpstr>SIO DP EB Fig 9</vt:lpstr>
      <vt:lpstr>At the farm level,  drought is the largest cause of loss.  Climate change is likely to increase the impacts on farms and risk management programs.</vt:lpstr>
      <vt:lpstr>SIO Inf EB Fig 3</vt:lpstr>
      <vt:lpstr>SIO Inf EB Fig 3</vt:lpstr>
      <vt:lpstr>Exposure to weather-related drought risk varies.  Irrigated farms face risk of water curtailments.</vt:lpstr>
      <vt:lpstr>SIO Inf EB Fig 3</vt:lpstr>
      <vt:lpstr>SIO Inf EB Fig 3</vt:lpstr>
      <vt:lpstr>Drought-tolerant seed adoption varies based on drought exposure.  Conservation program participation varies based on drought exposure. </vt:lpstr>
      <vt:lpstr>SIO Inf EB Fig 3</vt:lpstr>
      <vt:lpstr>SIO Inf EB Fig 3</vt:lpstr>
      <vt:lpstr>One-fifth of irrigation organizations have a formal drought plan.  Drought plans often include provisions for handling water curtailments.  Managing risk is the biggest reason organizations cite for water conservation investment.</vt:lpstr>
      <vt:lpstr>SIO DP EB Fig 5</vt:lpstr>
      <vt:lpstr>SIO DP EB Fig 6</vt:lpstr>
      <vt:lpstr>SIO DP EB Fig 11</vt:lpstr>
      <vt:lpstr>ERS Reports Cited</vt:lpstr>
    </vt:vector>
  </TitlesOfParts>
  <Company>USDA-ERS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2008/2009 World Economic Crisis: What It Means for U.S. Agriculture</dc:title>
  <dc:creator>ctaylor</dc:creator>
  <cp:lastModifiedBy>Wallander, Steve - REE-ERS, Washington, DC</cp:lastModifiedBy>
  <cp:revision>331</cp:revision>
  <cp:lastPrinted>2017-02-23T12:39:10Z</cp:lastPrinted>
  <dcterms:created xsi:type="dcterms:W3CDTF">2012-04-10T13:14:55Z</dcterms:created>
  <dcterms:modified xsi:type="dcterms:W3CDTF">2022-01-24T20:27:42Z</dcterms:modified>
</cp:coreProperties>
</file>