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 id="2147483660" r:id="rId3"/>
    <p:sldMasterId id="2147483690" r:id="rId4"/>
  </p:sldMasterIdLst>
  <p:notesMasterIdLst>
    <p:notesMasterId r:id="rId34"/>
  </p:notesMasterIdLst>
  <p:sldIdLst>
    <p:sldId id="256" r:id="rId5"/>
    <p:sldId id="671" r:id="rId6"/>
    <p:sldId id="545" r:id="rId7"/>
    <p:sldId id="388" r:id="rId8"/>
    <p:sldId id="389" r:id="rId9"/>
    <p:sldId id="390" r:id="rId10"/>
    <p:sldId id="1387" r:id="rId11"/>
    <p:sldId id="1376" r:id="rId12"/>
    <p:sldId id="1380" r:id="rId13"/>
    <p:sldId id="1381" r:id="rId14"/>
    <p:sldId id="1384" r:id="rId15"/>
    <p:sldId id="1382" r:id="rId16"/>
    <p:sldId id="1383" r:id="rId17"/>
    <p:sldId id="676" r:id="rId18"/>
    <p:sldId id="1377" r:id="rId19"/>
    <p:sldId id="1378" r:id="rId20"/>
    <p:sldId id="1372" r:id="rId21"/>
    <p:sldId id="1388" r:id="rId22"/>
    <p:sldId id="667" r:id="rId23"/>
    <p:sldId id="1385" r:id="rId24"/>
    <p:sldId id="1389" r:id="rId25"/>
    <p:sldId id="670" r:id="rId26"/>
    <p:sldId id="675" r:id="rId27"/>
    <p:sldId id="679" r:id="rId28"/>
    <p:sldId id="1390" r:id="rId29"/>
    <p:sldId id="1373" r:id="rId30"/>
    <p:sldId id="1375" r:id="rId31"/>
    <p:sldId id="1369" r:id="rId32"/>
    <p:sldId id="137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7EC50-8738-4ABC-B6A7-2423219E8EF3}">
          <p14:sldIdLst>
            <p14:sldId id="256"/>
            <p14:sldId id="671"/>
            <p14:sldId id="545"/>
            <p14:sldId id="388"/>
            <p14:sldId id="389"/>
            <p14:sldId id="390"/>
            <p14:sldId id="1387"/>
            <p14:sldId id="1376"/>
            <p14:sldId id="1380"/>
            <p14:sldId id="1381"/>
            <p14:sldId id="1384"/>
            <p14:sldId id="1382"/>
            <p14:sldId id="1383"/>
            <p14:sldId id="676"/>
            <p14:sldId id="1377"/>
            <p14:sldId id="1378"/>
            <p14:sldId id="1372"/>
            <p14:sldId id="1388"/>
            <p14:sldId id="667"/>
            <p14:sldId id="1385"/>
            <p14:sldId id="1389"/>
            <p14:sldId id="670"/>
            <p14:sldId id="675"/>
            <p14:sldId id="679"/>
            <p14:sldId id="1390"/>
            <p14:sldId id="1373"/>
            <p14:sldId id="1375"/>
            <p14:sldId id="1369"/>
            <p14:sldId id="1374"/>
          </p14:sldIdLst>
        </p14:section>
        <p14:section name="Backup" id="{FF2A36C1-BBEF-4D44-B83E-872A54039B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7923F"/>
    <a:srgbClr val="F0ED63"/>
    <a:srgbClr val="977A4A"/>
    <a:srgbClr val="9C7D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605" autoAdjust="0"/>
    <p:restoredTop sz="96730" autoAdjust="0"/>
  </p:normalViewPr>
  <p:slideViewPr>
    <p:cSldViewPr snapToGrid="0" snapToObjects="1">
      <p:cViewPr varScale="1">
        <p:scale>
          <a:sx n="127" d="100"/>
          <a:sy n="127" d="100"/>
        </p:scale>
        <p:origin x="1092" y="15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57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ertel\Dropbox\Keith%20Fuglie\ERS%20Coop%20-%20Climate%20mitigation\AEPP\RnR\20211123_FullResults_v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a:t>GHG emissions intensity in agriculture </a:t>
            </a:r>
          </a:p>
          <a:p>
            <a:pPr>
              <a:defRPr sz="1200" b="1"/>
            </a:pPr>
            <a:r>
              <a:rPr lang="en-US" sz="1200" b="1" dirty="0"/>
              <a:t>(kg</a:t>
            </a:r>
            <a:r>
              <a:rPr lang="en-US" sz="1200" b="1" baseline="0" dirty="0"/>
              <a:t> CO2 eq per $ real output</a:t>
            </a:r>
            <a:r>
              <a:rPr lang="en-US" sz="1200" b="1" dirty="0"/>
              <a:t>)</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'F3_GHGInt (2)'!$L$15</c:f>
              <c:strCache>
                <c:ptCount val="1"/>
                <c:pt idx="0">
                  <c:v>2050</c:v>
                </c:pt>
              </c:strCache>
            </c:strRef>
          </c:tx>
          <c:spPr>
            <a:solidFill>
              <a:srgbClr val="00B0F0"/>
            </a:solidFill>
            <a:ln>
              <a:noFill/>
            </a:ln>
            <a:effectLst/>
          </c:spPr>
          <c:invertIfNegative val="0"/>
          <c:cat>
            <c:strRef>
              <c:f>'F3_GHGInt (2)'!$J$16:$J$22</c:f>
              <c:strCache>
                <c:ptCount val="5"/>
                <c:pt idx="0">
                  <c:v>Basline</c:v>
                </c:pt>
                <c:pt idx="1">
                  <c:v>S2</c:v>
                </c:pt>
                <c:pt idx="2">
                  <c:v>LDC</c:v>
                </c:pt>
                <c:pt idx="3">
                  <c:v>S4</c:v>
                </c:pt>
                <c:pt idx="4">
                  <c:v>Global</c:v>
                </c:pt>
              </c:strCache>
            </c:strRef>
          </c:cat>
          <c:val>
            <c:numRef>
              <c:f>'F3_GHGInt (2)'!$L$16:$L$22</c:f>
              <c:numCache>
                <c:formatCode>General</c:formatCode>
                <c:ptCount val="7"/>
                <c:pt idx="0">
                  <c:v>1.204</c:v>
                </c:pt>
                <c:pt idx="1">
                  <c:v>1.0859999999999999</c:v>
                </c:pt>
                <c:pt idx="2">
                  <c:v>1.0640000000000001</c:v>
                </c:pt>
                <c:pt idx="3">
                  <c:v>0.95299999999999996</c:v>
                </c:pt>
                <c:pt idx="4">
                  <c:v>1.0089999999999999</c:v>
                </c:pt>
              </c:numCache>
            </c:numRef>
          </c:val>
          <c:extLst>
            <c:ext xmlns:c16="http://schemas.microsoft.com/office/drawing/2014/chart" uri="{C3380CC4-5D6E-409C-BE32-E72D297353CC}">
              <c16:uniqueId val="{00000000-06A8-4955-BC09-5F4A0BAB32A1}"/>
            </c:ext>
          </c:extLst>
        </c:ser>
        <c:dLbls>
          <c:showLegendKey val="0"/>
          <c:showVal val="0"/>
          <c:showCatName val="0"/>
          <c:showSerName val="0"/>
          <c:showPercent val="0"/>
          <c:showBubbleSize val="0"/>
        </c:dLbls>
        <c:gapWidth val="150"/>
        <c:axId val="560965392"/>
        <c:axId val="560963152"/>
      </c:barChart>
      <c:lineChart>
        <c:grouping val="standard"/>
        <c:varyColors val="0"/>
        <c:ser>
          <c:idx val="0"/>
          <c:order val="0"/>
          <c:tx>
            <c:strRef>
              <c:f>'F3_GHGInt (2)'!$K$15</c:f>
              <c:strCache>
                <c:ptCount val="1"/>
                <c:pt idx="0">
                  <c:v>2017</c:v>
                </c:pt>
              </c:strCache>
            </c:strRef>
          </c:tx>
          <c:spPr>
            <a:ln w="28575" cap="rnd">
              <a:solidFill>
                <a:sysClr val="windowText" lastClr="000000"/>
              </a:solidFill>
              <a:prstDash val="sysDot"/>
              <a:round/>
            </a:ln>
            <a:effectLst/>
          </c:spPr>
          <c:marker>
            <c:symbol val="none"/>
          </c:marker>
          <c:cat>
            <c:strRef>
              <c:f>'F3_GHGInt (2)'!$J$16:$J$22</c:f>
              <c:strCache>
                <c:ptCount val="5"/>
                <c:pt idx="0">
                  <c:v>Basline</c:v>
                </c:pt>
                <c:pt idx="1">
                  <c:v>S2</c:v>
                </c:pt>
                <c:pt idx="2">
                  <c:v>LDC</c:v>
                </c:pt>
                <c:pt idx="3">
                  <c:v>S4</c:v>
                </c:pt>
                <c:pt idx="4">
                  <c:v>Global</c:v>
                </c:pt>
              </c:strCache>
            </c:strRef>
          </c:cat>
          <c:val>
            <c:numRef>
              <c:f>'F3_GHGInt (2)'!$K$16:$K$22</c:f>
              <c:numCache>
                <c:formatCode>General</c:formatCode>
                <c:ptCount val="7"/>
                <c:pt idx="0">
                  <c:v>1.2730000000000001</c:v>
                </c:pt>
                <c:pt idx="1">
                  <c:v>1.2730000000000001</c:v>
                </c:pt>
                <c:pt idx="2">
                  <c:v>1.2730000000000001</c:v>
                </c:pt>
                <c:pt idx="3">
                  <c:v>1.2730000000000001</c:v>
                </c:pt>
                <c:pt idx="4">
                  <c:v>1.2730000000000001</c:v>
                </c:pt>
              </c:numCache>
            </c:numRef>
          </c:val>
          <c:smooth val="0"/>
          <c:extLst>
            <c:ext xmlns:c16="http://schemas.microsoft.com/office/drawing/2014/chart" uri="{C3380CC4-5D6E-409C-BE32-E72D297353CC}">
              <c16:uniqueId val="{00000001-06A8-4955-BC09-5F4A0BAB32A1}"/>
            </c:ext>
          </c:extLst>
        </c:ser>
        <c:dLbls>
          <c:showLegendKey val="0"/>
          <c:showVal val="0"/>
          <c:showCatName val="0"/>
          <c:showSerName val="0"/>
          <c:showPercent val="0"/>
          <c:showBubbleSize val="0"/>
        </c:dLbls>
        <c:marker val="1"/>
        <c:smooth val="0"/>
        <c:axId val="560965392"/>
        <c:axId val="560963152"/>
      </c:lineChart>
      <c:catAx>
        <c:axId val="56096539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Scenarios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963152"/>
        <c:crosses val="autoZero"/>
        <c:auto val="1"/>
        <c:lblAlgn val="ctr"/>
        <c:lblOffset val="100"/>
        <c:noMultiLvlLbl val="0"/>
      </c:catAx>
      <c:valAx>
        <c:axId val="5609631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965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58D62-3E5B-44DC-A434-3879EF712D17}" type="datetimeFigureOut">
              <a:rPr lang="en-US" smtClean="0"/>
              <a:t>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19F36-1B2D-47C4-BD05-C8BCF1BC3481}" type="slidenum">
              <a:rPr lang="en-US" smtClean="0"/>
              <a:t>‹#›</a:t>
            </a:fld>
            <a:endParaRPr lang="en-US"/>
          </a:p>
        </p:txBody>
      </p:sp>
    </p:spTree>
    <p:extLst>
      <p:ext uri="{BB962C8B-B14F-4D97-AF65-F5344CB8AC3E}">
        <p14:creationId xmlns:p14="http://schemas.microsoft.com/office/powerpoint/2010/main" val="1368885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dirty="0"/>
          </a:p>
        </p:txBody>
      </p:sp>
      <p:sp>
        <p:nvSpPr>
          <p:cNvPr id="4" name="Slide Number Placeholder 3"/>
          <p:cNvSpPr>
            <a:spLocks noGrp="1"/>
          </p:cNvSpPr>
          <p:nvPr>
            <p:ph type="sldNum" sz="quarter" idx="10"/>
          </p:nvPr>
        </p:nvSpPr>
        <p:spPr/>
        <p:txBody>
          <a:bodyPr/>
          <a:lstStyle/>
          <a:p>
            <a:fld id="{E6E19F36-1B2D-47C4-BD05-C8BCF1BC3481}" type="slidenum">
              <a:rPr lang="en-US" smtClean="0"/>
              <a:t>1</a:t>
            </a:fld>
            <a:endParaRPr lang="en-US"/>
          </a:p>
        </p:txBody>
      </p:sp>
    </p:spTree>
    <p:extLst>
      <p:ext uri="{BB962C8B-B14F-4D97-AF65-F5344CB8AC3E}">
        <p14:creationId xmlns:p14="http://schemas.microsoft.com/office/powerpoint/2010/main" val="281908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19F36-1B2D-47C4-BD05-C8BCF1BC3481}" type="slidenum">
              <a:rPr lang="en-US" smtClean="0"/>
              <a:t>18</a:t>
            </a:fld>
            <a:endParaRPr lang="en-US"/>
          </a:p>
        </p:txBody>
      </p:sp>
    </p:spTree>
    <p:extLst>
      <p:ext uri="{BB962C8B-B14F-4D97-AF65-F5344CB8AC3E}">
        <p14:creationId xmlns:p14="http://schemas.microsoft.com/office/powerpoint/2010/main" val="385599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19F36-1B2D-47C4-BD05-C8BCF1BC3481}" type="slidenum">
              <a:rPr lang="en-US" smtClean="0"/>
              <a:t>21</a:t>
            </a:fld>
            <a:endParaRPr lang="en-US"/>
          </a:p>
        </p:txBody>
      </p:sp>
    </p:spTree>
    <p:extLst>
      <p:ext uri="{BB962C8B-B14F-4D97-AF65-F5344CB8AC3E}">
        <p14:creationId xmlns:p14="http://schemas.microsoft.com/office/powerpoint/2010/main" val="241387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19F36-1B2D-47C4-BD05-C8BCF1BC3481}" type="slidenum">
              <a:rPr lang="en-US" smtClean="0"/>
              <a:t>25</a:t>
            </a:fld>
            <a:endParaRPr lang="en-US"/>
          </a:p>
        </p:txBody>
      </p:sp>
    </p:spTree>
    <p:extLst>
      <p:ext uri="{BB962C8B-B14F-4D97-AF65-F5344CB8AC3E}">
        <p14:creationId xmlns:p14="http://schemas.microsoft.com/office/powerpoint/2010/main" val="2627577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2338" rtl="0" eaLnBrk="0" fontAlgn="base" latinLnBrk="0" hangingPunct="0">
              <a:lnSpc>
                <a:spcPct val="100000"/>
              </a:lnSpc>
              <a:spcBef>
                <a:spcPct val="0"/>
              </a:spcBef>
              <a:spcAft>
                <a:spcPct val="0"/>
              </a:spcAft>
              <a:buClrTx/>
              <a:buSzTx/>
              <a:buFontTx/>
              <a:buNone/>
              <a:tabLst/>
              <a:defRPr/>
            </a:pPr>
            <a:fld id="{F10EF2AC-533F-46AD-AEB4-92825CC4FCDF}" type="slidenum">
              <a:rPr kumimoji="0" 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mn-ea"/>
                <a:cs typeface="+mn-cs"/>
              </a:rPr>
              <a:pPr marL="0" marR="0" lvl="0" indent="0" algn="r" defTabSz="922338"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499731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19F36-1B2D-47C4-BD05-C8BCF1BC3481}" type="slidenum">
              <a:rPr lang="en-US" smtClean="0"/>
              <a:t>29</a:t>
            </a:fld>
            <a:endParaRPr lang="en-US"/>
          </a:p>
        </p:txBody>
      </p:sp>
    </p:spTree>
    <p:extLst>
      <p:ext uri="{BB962C8B-B14F-4D97-AF65-F5344CB8AC3E}">
        <p14:creationId xmlns:p14="http://schemas.microsoft.com/office/powerpoint/2010/main" val="47112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19F36-1B2D-47C4-BD05-C8BCF1BC3481}" type="slidenum">
              <a:rPr lang="en-US" smtClean="0"/>
              <a:t>3</a:t>
            </a:fld>
            <a:endParaRPr lang="en-US"/>
          </a:p>
        </p:txBody>
      </p:sp>
    </p:spTree>
    <p:extLst>
      <p:ext uri="{BB962C8B-B14F-4D97-AF65-F5344CB8AC3E}">
        <p14:creationId xmlns:p14="http://schemas.microsoft.com/office/powerpoint/2010/main" val="209195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5EB94-EC44-419C-A2DC-3DB84CEB94CE}" type="slidenum">
              <a:rPr lang="en-US" smtClean="0"/>
              <a:t>4</a:t>
            </a:fld>
            <a:endParaRPr lang="en-US"/>
          </a:p>
        </p:txBody>
      </p:sp>
    </p:spTree>
    <p:extLst>
      <p:ext uri="{BB962C8B-B14F-4D97-AF65-F5344CB8AC3E}">
        <p14:creationId xmlns:p14="http://schemas.microsoft.com/office/powerpoint/2010/main" val="282225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5EB94-EC44-419C-A2DC-3DB84CEB94CE}" type="slidenum">
              <a:rPr lang="en-US" smtClean="0"/>
              <a:t>5</a:t>
            </a:fld>
            <a:endParaRPr lang="en-US"/>
          </a:p>
        </p:txBody>
      </p:sp>
    </p:spTree>
    <p:extLst>
      <p:ext uri="{BB962C8B-B14F-4D97-AF65-F5344CB8AC3E}">
        <p14:creationId xmlns:p14="http://schemas.microsoft.com/office/powerpoint/2010/main" val="282225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5EB94-EC44-419C-A2DC-3DB84CEB94CE}" type="slidenum">
              <a:rPr lang="en-US" smtClean="0"/>
              <a:t>6</a:t>
            </a:fld>
            <a:endParaRPr lang="en-US"/>
          </a:p>
        </p:txBody>
      </p:sp>
    </p:spTree>
    <p:extLst>
      <p:ext uri="{BB962C8B-B14F-4D97-AF65-F5344CB8AC3E}">
        <p14:creationId xmlns:p14="http://schemas.microsoft.com/office/powerpoint/2010/main" val="28222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F5EB94-EC44-419C-A2DC-3DB84CEB94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53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5EB94-EC44-419C-A2DC-3DB84CEB94CE}" type="slidenum">
              <a:rPr lang="en-US" smtClean="0"/>
              <a:t>8</a:t>
            </a:fld>
            <a:endParaRPr lang="en-US"/>
          </a:p>
        </p:txBody>
      </p:sp>
    </p:spTree>
    <p:extLst>
      <p:ext uri="{BB962C8B-B14F-4D97-AF65-F5344CB8AC3E}">
        <p14:creationId xmlns:p14="http://schemas.microsoft.com/office/powerpoint/2010/main" val="324012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19F36-1B2D-47C4-BD05-C8BCF1BC34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179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19F36-1B2D-47C4-BD05-C8BCF1BC34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457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42F786-C46E-DC45-97F8-930A871316AE}" type="datetimeFigureOut">
              <a:rPr lang="en-US" smtClean="0"/>
              <a:t>2/9/2022</a:t>
            </a:fld>
            <a:endParaRPr lang="en-US"/>
          </a:p>
        </p:txBody>
      </p:sp>
    </p:spTree>
    <p:extLst>
      <p:ext uri="{BB962C8B-B14F-4D97-AF65-F5344CB8AC3E}">
        <p14:creationId xmlns:p14="http://schemas.microsoft.com/office/powerpoint/2010/main" val="181072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2098" y="1471921"/>
            <a:ext cx="8229600" cy="424281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42F786-C46E-DC45-97F8-930A871316AE}" type="datetimeFigureOut">
              <a:rPr lang="en-US" smtClean="0"/>
              <a:t>2/9/2022</a:t>
            </a:fld>
            <a:endParaRPr lang="en-US"/>
          </a:p>
        </p:txBody>
      </p:sp>
      <p:sp>
        <p:nvSpPr>
          <p:cNvPr id="5" name="Footer Placeholder 4"/>
          <p:cNvSpPr>
            <a:spLocks noGrp="1"/>
          </p:cNvSpPr>
          <p:nvPr>
            <p:ph type="ftr" sz="quarter" idx="11"/>
          </p:nvPr>
        </p:nvSpPr>
        <p:spPr>
          <a:xfrm>
            <a:off x="4289749" y="6535705"/>
            <a:ext cx="4441949" cy="17935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D17557-66A2-6547-A104-37E0DDF5E851}" type="slidenum">
              <a:rPr lang="en-US" smtClean="0"/>
              <a:t>‹#›</a:t>
            </a:fld>
            <a:endParaRPr lang="en-US"/>
          </a:p>
        </p:txBody>
      </p:sp>
    </p:spTree>
    <p:extLst>
      <p:ext uri="{BB962C8B-B14F-4D97-AF65-F5344CB8AC3E}">
        <p14:creationId xmlns:p14="http://schemas.microsoft.com/office/powerpoint/2010/main" val="52546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FC42F786-C46E-DC45-97F8-930A871316AE}" type="datetimeFigureOut">
              <a:rPr lang="en-US" smtClean="0"/>
              <a:t>2/9/2022</a:t>
            </a:fld>
            <a:endParaRPr lang="en-US"/>
          </a:p>
        </p:txBody>
      </p:sp>
      <p:sp>
        <p:nvSpPr>
          <p:cNvPr id="5" name="Footer Placeholder 4"/>
          <p:cNvSpPr>
            <a:spLocks noGrp="1"/>
          </p:cNvSpPr>
          <p:nvPr>
            <p:ph type="ftr" sz="quarter" idx="11"/>
          </p:nvPr>
        </p:nvSpPr>
        <p:spPr>
          <a:xfrm>
            <a:off x="4289749" y="6535705"/>
            <a:ext cx="4441949" cy="17935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D17557-66A2-6547-A104-37E0DDF5E851}" type="slidenum">
              <a:rPr lang="en-US" smtClean="0"/>
              <a:t>‹#›</a:t>
            </a:fld>
            <a:endParaRPr lang="en-US"/>
          </a:p>
        </p:txBody>
      </p:sp>
    </p:spTree>
    <p:extLst>
      <p:ext uri="{BB962C8B-B14F-4D97-AF65-F5344CB8AC3E}">
        <p14:creationId xmlns:p14="http://schemas.microsoft.com/office/powerpoint/2010/main" val="200725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302983-41AC-48C6-A802-EEFF19D80891}"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4682-2EC2-4F33-BB86-3BD09FBE78F1}" type="slidenum">
              <a:rPr lang="en-US" smtClean="0"/>
              <a:t>‹#›</a:t>
            </a:fld>
            <a:endParaRPr lang="en-US"/>
          </a:p>
        </p:txBody>
      </p:sp>
    </p:spTree>
    <p:extLst>
      <p:ext uri="{BB962C8B-B14F-4D97-AF65-F5344CB8AC3E}">
        <p14:creationId xmlns:p14="http://schemas.microsoft.com/office/powerpoint/2010/main" val="1043600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02983-41AC-48C6-A802-EEFF19D80891}"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4682-2EC2-4F33-BB86-3BD09FBE78F1}" type="slidenum">
              <a:rPr lang="en-US" smtClean="0"/>
              <a:t>‹#›</a:t>
            </a:fld>
            <a:endParaRPr lang="en-US"/>
          </a:p>
        </p:txBody>
      </p:sp>
    </p:spTree>
    <p:extLst>
      <p:ext uri="{BB962C8B-B14F-4D97-AF65-F5344CB8AC3E}">
        <p14:creationId xmlns:p14="http://schemas.microsoft.com/office/powerpoint/2010/main" val="1165647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302983-41AC-48C6-A802-EEFF19D80891}"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4682-2EC2-4F33-BB86-3BD09FBE78F1}" type="slidenum">
              <a:rPr lang="en-US" smtClean="0"/>
              <a:t>‹#›</a:t>
            </a:fld>
            <a:endParaRPr lang="en-US"/>
          </a:p>
        </p:txBody>
      </p:sp>
    </p:spTree>
    <p:extLst>
      <p:ext uri="{BB962C8B-B14F-4D97-AF65-F5344CB8AC3E}">
        <p14:creationId xmlns:p14="http://schemas.microsoft.com/office/powerpoint/2010/main" val="343234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302983-41AC-48C6-A802-EEFF19D80891}"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E4682-2EC2-4F33-BB86-3BD09FBE78F1}" type="slidenum">
              <a:rPr lang="en-US" smtClean="0"/>
              <a:t>‹#›</a:t>
            </a:fld>
            <a:endParaRPr lang="en-US"/>
          </a:p>
        </p:txBody>
      </p:sp>
    </p:spTree>
    <p:extLst>
      <p:ext uri="{BB962C8B-B14F-4D97-AF65-F5344CB8AC3E}">
        <p14:creationId xmlns:p14="http://schemas.microsoft.com/office/powerpoint/2010/main" val="1287649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302983-41AC-48C6-A802-EEFF19D80891}" type="datetimeFigureOut">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E4682-2EC2-4F33-BB86-3BD09FBE78F1}" type="slidenum">
              <a:rPr lang="en-US" smtClean="0"/>
              <a:t>‹#›</a:t>
            </a:fld>
            <a:endParaRPr lang="en-US"/>
          </a:p>
        </p:txBody>
      </p:sp>
    </p:spTree>
    <p:extLst>
      <p:ext uri="{BB962C8B-B14F-4D97-AF65-F5344CB8AC3E}">
        <p14:creationId xmlns:p14="http://schemas.microsoft.com/office/powerpoint/2010/main" val="2671506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302983-41AC-48C6-A802-EEFF19D80891}"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E4682-2EC2-4F33-BB86-3BD09FBE78F1}" type="slidenum">
              <a:rPr lang="en-US" smtClean="0"/>
              <a:t>‹#›</a:t>
            </a:fld>
            <a:endParaRPr lang="en-US"/>
          </a:p>
        </p:txBody>
      </p:sp>
    </p:spTree>
    <p:extLst>
      <p:ext uri="{BB962C8B-B14F-4D97-AF65-F5344CB8AC3E}">
        <p14:creationId xmlns:p14="http://schemas.microsoft.com/office/powerpoint/2010/main" val="1115502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02983-41AC-48C6-A802-EEFF19D80891}"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E4682-2EC2-4F33-BB86-3BD09FBE78F1}" type="slidenum">
              <a:rPr lang="en-US" smtClean="0"/>
              <a:t>‹#›</a:t>
            </a:fld>
            <a:endParaRPr lang="en-US"/>
          </a:p>
        </p:txBody>
      </p:sp>
    </p:spTree>
    <p:extLst>
      <p:ext uri="{BB962C8B-B14F-4D97-AF65-F5344CB8AC3E}">
        <p14:creationId xmlns:p14="http://schemas.microsoft.com/office/powerpoint/2010/main" val="3295206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302983-41AC-48C6-A802-EEFF19D80891}"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E4682-2EC2-4F33-BB86-3BD09FBE78F1}" type="slidenum">
              <a:rPr lang="en-US" smtClean="0"/>
              <a:t>‹#›</a:t>
            </a:fld>
            <a:endParaRPr lang="en-US"/>
          </a:p>
        </p:txBody>
      </p:sp>
    </p:spTree>
    <p:extLst>
      <p:ext uri="{BB962C8B-B14F-4D97-AF65-F5344CB8AC3E}">
        <p14:creationId xmlns:p14="http://schemas.microsoft.com/office/powerpoint/2010/main" val="721174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98" y="1471921"/>
            <a:ext cx="8229600" cy="424281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42F786-C46E-DC45-97F8-930A871316AE}" type="datetimeFigureOut">
              <a:rPr lang="en-US" smtClean="0"/>
              <a:t>2/9/2022</a:t>
            </a:fld>
            <a:endParaRPr lang="en-US"/>
          </a:p>
        </p:txBody>
      </p:sp>
      <p:sp>
        <p:nvSpPr>
          <p:cNvPr id="5" name="Footer Placeholder 4"/>
          <p:cNvSpPr>
            <a:spLocks noGrp="1"/>
          </p:cNvSpPr>
          <p:nvPr>
            <p:ph type="ftr" sz="quarter" idx="11"/>
          </p:nvPr>
        </p:nvSpPr>
        <p:spPr>
          <a:xfrm>
            <a:off x="4289749" y="6535705"/>
            <a:ext cx="4441949" cy="17935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D17557-66A2-6547-A104-37E0DDF5E851}" type="slidenum">
              <a:rPr lang="en-US" smtClean="0"/>
              <a:t>‹#›</a:t>
            </a:fld>
            <a:endParaRPr lang="en-US"/>
          </a:p>
        </p:txBody>
      </p:sp>
      <p:sp>
        <p:nvSpPr>
          <p:cNvPr id="2" name="TextBox 1"/>
          <p:cNvSpPr txBox="1"/>
          <p:nvPr userDrawn="1"/>
        </p:nvSpPr>
        <p:spPr>
          <a:xfrm>
            <a:off x="1243914" y="4300151"/>
            <a:ext cx="4464908" cy="369332"/>
          </a:xfrm>
          <a:prstGeom prst="rect">
            <a:avLst/>
          </a:prstGeom>
          <a:noFill/>
        </p:spPr>
        <p:txBody>
          <a:bodyPr wrap="square" rtlCol="0">
            <a:spAutoFit/>
          </a:bodyPr>
          <a:lstStyle/>
          <a:p>
            <a:r>
              <a:rPr lang="en-US" dirty="0"/>
              <a:t>This is notes</a:t>
            </a:r>
          </a:p>
        </p:txBody>
      </p:sp>
    </p:spTree>
    <p:extLst>
      <p:ext uri="{BB962C8B-B14F-4D97-AF65-F5344CB8AC3E}">
        <p14:creationId xmlns:p14="http://schemas.microsoft.com/office/powerpoint/2010/main" val="42710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302983-41AC-48C6-A802-EEFF19D80891}"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E4682-2EC2-4F33-BB86-3BD09FBE78F1}" type="slidenum">
              <a:rPr lang="en-US" smtClean="0"/>
              <a:t>‹#›</a:t>
            </a:fld>
            <a:endParaRPr lang="en-US"/>
          </a:p>
        </p:txBody>
      </p:sp>
    </p:spTree>
    <p:extLst>
      <p:ext uri="{BB962C8B-B14F-4D97-AF65-F5344CB8AC3E}">
        <p14:creationId xmlns:p14="http://schemas.microsoft.com/office/powerpoint/2010/main" val="1226243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02983-41AC-48C6-A802-EEFF19D80891}"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4682-2EC2-4F33-BB86-3BD09FBE78F1}" type="slidenum">
              <a:rPr lang="en-US" smtClean="0"/>
              <a:t>‹#›</a:t>
            </a:fld>
            <a:endParaRPr lang="en-US"/>
          </a:p>
        </p:txBody>
      </p:sp>
    </p:spTree>
    <p:extLst>
      <p:ext uri="{BB962C8B-B14F-4D97-AF65-F5344CB8AC3E}">
        <p14:creationId xmlns:p14="http://schemas.microsoft.com/office/powerpoint/2010/main" val="292682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02983-41AC-48C6-A802-EEFF19D80891}"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4682-2EC2-4F33-BB86-3BD09FBE78F1}" type="slidenum">
              <a:rPr lang="en-US" smtClean="0"/>
              <a:t>‹#›</a:t>
            </a:fld>
            <a:endParaRPr lang="en-US"/>
          </a:p>
        </p:txBody>
      </p:sp>
    </p:spTree>
    <p:extLst>
      <p:ext uri="{BB962C8B-B14F-4D97-AF65-F5344CB8AC3E}">
        <p14:creationId xmlns:p14="http://schemas.microsoft.com/office/powerpoint/2010/main" val="2391978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2863020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803189" cy="365125"/>
          </a:xfrm>
        </p:spPr>
        <p:txBody>
          <a:bodyPr/>
          <a:lstStyle/>
          <a:p>
            <a:fld id="{206831A8-6136-AF42-A536-596E939325A9}"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6313355"/>
            <a:ext cx="1373201" cy="408146"/>
          </a:xfrm>
          <a:prstGeom prst="rect">
            <a:avLst/>
          </a:prstGeom>
        </p:spPr>
      </p:pic>
    </p:spTree>
    <p:extLst>
      <p:ext uri="{BB962C8B-B14F-4D97-AF65-F5344CB8AC3E}">
        <p14:creationId xmlns:p14="http://schemas.microsoft.com/office/powerpoint/2010/main" val="2207216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457200" y="1600200"/>
            <a:ext cx="3760573" cy="4525963"/>
          </a:xfrm>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803189" cy="365125"/>
          </a:xfrm>
        </p:spPr>
        <p:txBody>
          <a:bodyPr/>
          <a:lstStyle/>
          <a:p>
            <a:fld id="{206831A8-6136-AF42-A536-596E939325A9}"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6313355"/>
            <a:ext cx="1373201" cy="408146"/>
          </a:xfrm>
          <a:prstGeom prst="rect">
            <a:avLst/>
          </a:prstGeom>
        </p:spPr>
      </p:pic>
    </p:spTree>
    <p:extLst>
      <p:ext uri="{BB962C8B-B14F-4D97-AF65-F5344CB8AC3E}">
        <p14:creationId xmlns:p14="http://schemas.microsoft.com/office/powerpoint/2010/main" val="3069455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803189" cy="365125"/>
          </a:xfrm>
        </p:spPr>
        <p:txBody>
          <a:bodyPr/>
          <a:lstStyle/>
          <a:p>
            <a:fld id="{206831A8-6136-AF42-A536-596E939325A9}"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6313355"/>
            <a:ext cx="1373201" cy="408146"/>
          </a:xfrm>
          <a:prstGeom prst="rect">
            <a:avLst/>
          </a:prstGeom>
        </p:spPr>
      </p:pic>
    </p:spTree>
    <p:extLst>
      <p:ext uri="{BB962C8B-B14F-4D97-AF65-F5344CB8AC3E}">
        <p14:creationId xmlns:p14="http://schemas.microsoft.com/office/powerpoint/2010/main" val="2334065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457200" y="4291913"/>
            <a:ext cx="8229600" cy="1949579"/>
          </a:xfrm>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976183" cy="365125"/>
          </a:xfrm>
        </p:spPr>
        <p:txBody>
          <a:bodyPr/>
          <a:lstStyle/>
          <a:p>
            <a:fld id="{206831A8-6136-AF42-A536-596E939325A9}" type="slidenum">
              <a:rPr lang="en-US" smtClean="0"/>
              <a:t>‹#›</a:t>
            </a:fld>
            <a:endParaRPr lang="en-US" dirty="0"/>
          </a:p>
        </p:txBody>
      </p:sp>
      <p:sp>
        <p:nvSpPr>
          <p:cNvPr id="7" name="Content Placeholder 2"/>
          <p:cNvSpPr>
            <a:spLocks noGrp="1"/>
          </p:cNvSpPr>
          <p:nvPr>
            <p:ph idx="13"/>
          </p:nvPr>
        </p:nvSpPr>
        <p:spPr>
          <a:xfrm>
            <a:off x="457200" y="1651686"/>
            <a:ext cx="8229600" cy="2525369"/>
          </a:xfrm>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9999" y="6316053"/>
            <a:ext cx="1373201" cy="408146"/>
          </a:xfrm>
          <a:prstGeom prst="rect">
            <a:avLst/>
          </a:prstGeom>
        </p:spPr>
      </p:pic>
    </p:spTree>
    <p:extLst>
      <p:ext uri="{BB962C8B-B14F-4D97-AF65-F5344CB8AC3E}">
        <p14:creationId xmlns:p14="http://schemas.microsoft.com/office/powerpoint/2010/main" val="42724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3434507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F9DEF6-2D5C-1B4F-B612-AB195B9D7123}"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215091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46499"/>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246312"/>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42F786-C46E-DC45-97F8-930A871316AE}" type="datetimeFigureOut">
              <a:rPr lang="en-US" smtClean="0"/>
              <a:t>2/9/2022</a:t>
            </a:fld>
            <a:endParaRPr lang="en-US"/>
          </a:p>
        </p:txBody>
      </p:sp>
      <p:sp>
        <p:nvSpPr>
          <p:cNvPr id="5" name="Footer Placeholder 4"/>
          <p:cNvSpPr>
            <a:spLocks noGrp="1"/>
          </p:cNvSpPr>
          <p:nvPr>
            <p:ph type="ftr" sz="quarter" idx="11"/>
          </p:nvPr>
        </p:nvSpPr>
        <p:spPr>
          <a:xfrm>
            <a:off x="4289749" y="6535705"/>
            <a:ext cx="4441949" cy="17935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D17557-66A2-6547-A104-37E0DDF5E851}" type="slidenum">
              <a:rPr lang="en-US" smtClean="0"/>
              <a:t>‹#›</a:t>
            </a:fld>
            <a:endParaRPr lang="en-US"/>
          </a:p>
        </p:txBody>
      </p:sp>
    </p:spTree>
    <p:extLst>
      <p:ext uri="{BB962C8B-B14F-4D97-AF65-F5344CB8AC3E}">
        <p14:creationId xmlns:p14="http://schemas.microsoft.com/office/powerpoint/2010/main" val="2180246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F9DEF6-2D5C-1B4F-B612-AB195B9D7123}" type="datetimeFigureOut">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1157724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400" b="1"/>
            </a:lvl1pPr>
          </a:lstStyle>
          <a:p>
            <a:r>
              <a:rPr lang="en-US" dirty="0"/>
              <a:t>Click to edit Master title style</a:t>
            </a:r>
          </a:p>
        </p:txBody>
      </p:sp>
      <p:sp>
        <p:nvSpPr>
          <p:cNvPr id="3" name="Date Placeholder 2"/>
          <p:cNvSpPr>
            <a:spLocks noGrp="1"/>
          </p:cNvSpPr>
          <p:nvPr>
            <p:ph type="dt" sz="half" idx="10"/>
          </p:nvPr>
        </p:nvSpPr>
        <p:spPr/>
        <p:txBody>
          <a:bodyPr/>
          <a:lstStyle/>
          <a:p>
            <a:fld id="{55F9DEF6-2D5C-1B4F-B612-AB195B9D7123}"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1" y="6356350"/>
            <a:ext cx="885568" cy="365125"/>
          </a:xfrm>
        </p:spPr>
        <p:txBody>
          <a:bodyPr/>
          <a:lstStyle/>
          <a:p>
            <a:fld id="{206831A8-6136-AF42-A536-596E939325A9}"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6313355"/>
            <a:ext cx="1373201" cy="408146"/>
          </a:xfrm>
          <a:prstGeom prst="rect">
            <a:avLst/>
          </a:prstGeom>
        </p:spPr>
      </p:pic>
    </p:spTree>
    <p:extLst>
      <p:ext uri="{BB962C8B-B14F-4D97-AF65-F5344CB8AC3E}">
        <p14:creationId xmlns:p14="http://schemas.microsoft.com/office/powerpoint/2010/main" val="2393386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400" b="1"/>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803189" cy="365125"/>
          </a:xfrm>
        </p:spPr>
        <p:txBody>
          <a:bodyPr/>
          <a:lstStyle/>
          <a:p>
            <a:fld id="{206831A8-6136-AF42-A536-596E939325A9}"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6313355"/>
            <a:ext cx="1373201" cy="408146"/>
          </a:xfrm>
          <a:prstGeom prst="rect">
            <a:avLst/>
          </a:prstGeom>
        </p:spPr>
      </p:pic>
    </p:spTree>
    <p:extLst>
      <p:ext uri="{BB962C8B-B14F-4D97-AF65-F5344CB8AC3E}">
        <p14:creationId xmlns:p14="http://schemas.microsoft.com/office/powerpoint/2010/main" val="1017259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400" b="1"/>
            </a:lvl1pPr>
          </a:lstStyle>
          <a:p>
            <a:r>
              <a:rPr lang="en-US" dirty="0"/>
              <a:t>Click to edit Master title style</a:t>
            </a:r>
          </a:p>
        </p:txBody>
      </p:sp>
      <p:sp>
        <p:nvSpPr>
          <p:cNvPr id="3" name="Content Placeholder 2"/>
          <p:cNvSpPr>
            <a:spLocks noGrp="1"/>
          </p:cNvSpPr>
          <p:nvPr>
            <p:ph idx="1"/>
          </p:nvPr>
        </p:nvSpPr>
        <p:spPr>
          <a:xfrm>
            <a:off x="457200" y="4291913"/>
            <a:ext cx="8229600" cy="1949579"/>
          </a:xfrm>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976183" cy="365125"/>
          </a:xfrm>
        </p:spPr>
        <p:txBody>
          <a:bodyPr/>
          <a:lstStyle/>
          <a:p>
            <a:fld id="{206831A8-6136-AF42-A536-596E939325A9}" type="slidenum">
              <a:rPr lang="en-US" smtClean="0"/>
              <a:t>‹#›</a:t>
            </a:fld>
            <a:endParaRPr lang="en-US" dirty="0"/>
          </a:p>
        </p:txBody>
      </p:sp>
      <p:sp>
        <p:nvSpPr>
          <p:cNvPr id="7" name="Content Placeholder 2"/>
          <p:cNvSpPr>
            <a:spLocks noGrp="1"/>
          </p:cNvSpPr>
          <p:nvPr>
            <p:ph idx="13"/>
          </p:nvPr>
        </p:nvSpPr>
        <p:spPr>
          <a:xfrm>
            <a:off x="457200" y="1651686"/>
            <a:ext cx="8229600" cy="2525369"/>
          </a:xfrm>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9999" y="6316053"/>
            <a:ext cx="1373201" cy="408146"/>
          </a:xfrm>
          <a:prstGeom prst="rect">
            <a:avLst/>
          </a:prstGeom>
        </p:spPr>
      </p:pic>
    </p:spTree>
    <p:extLst>
      <p:ext uri="{BB962C8B-B14F-4D97-AF65-F5344CB8AC3E}">
        <p14:creationId xmlns:p14="http://schemas.microsoft.com/office/powerpoint/2010/main" val="3463304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9DEF6-2D5C-1B4F-B612-AB195B9D7123}"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3672772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9DEF6-2D5C-1B4F-B612-AB195B9D7123}"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2024940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9DEF6-2D5C-1B4F-B612-AB195B9D7123}"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2781275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2317048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1274271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168983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42F786-C46E-DC45-97F8-930A871316AE}" type="datetimeFigureOut">
              <a:rPr lang="en-US" smtClean="0"/>
              <a:t>2/9/2022</a:t>
            </a:fld>
            <a:endParaRPr lang="en-US"/>
          </a:p>
        </p:txBody>
      </p:sp>
      <p:sp>
        <p:nvSpPr>
          <p:cNvPr id="6" name="Footer Placeholder 5"/>
          <p:cNvSpPr>
            <a:spLocks noGrp="1"/>
          </p:cNvSpPr>
          <p:nvPr>
            <p:ph type="ftr" sz="quarter" idx="11"/>
          </p:nvPr>
        </p:nvSpPr>
        <p:spPr>
          <a:xfrm>
            <a:off x="4289749" y="6535705"/>
            <a:ext cx="4441949" cy="17935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D17557-66A2-6547-A104-37E0DDF5E851}" type="slidenum">
              <a:rPr lang="en-US" smtClean="0"/>
              <a:t>‹#›</a:t>
            </a:fld>
            <a:endParaRPr lang="en-US"/>
          </a:p>
        </p:txBody>
      </p:sp>
    </p:spTree>
    <p:extLst>
      <p:ext uri="{BB962C8B-B14F-4D97-AF65-F5344CB8AC3E}">
        <p14:creationId xmlns:p14="http://schemas.microsoft.com/office/powerpoint/2010/main" val="669436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803189" cy="365125"/>
          </a:xfrm>
        </p:spPr>
        <p:txBody>
          <a:bodyPr/>
          <a:lstStyle/>
          <a:p>
            <a:fld id="{206831A8-6136-AF42-A536-596E939325A9}"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313355"/>
            <a:ext cx="1373201" cy="408146"/>
          </a:xfrm>
          <a:prstGeom prst="rect">
            <a:avLst/>
          </a:prstGeom>
        </p:spPr>
      </p:pic>
    </p:spTree>
    <p:extLst>
      <p:ext uri="{BB962C8B-B14F-4D97-AF65-F5344CB8AC3E}">
        <p14:creationId xmlns:p14="http://schemas.microsoft.com/office/powerpoint/2010/main" val="24546391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457200" y="1600200"/>
            <a:ext cx="3760573" cy="4525963"/>
          </a:xfrm>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803189" cy="365125"/>
          </a:xfrm>
        </p:spPr>
        <p:txBody>
          <a:bodyPr/>
          <a:lstStyle/>
          <a:p>
            <a:fld id="{206831A8-6136-AF42-A536-596E939325A9}"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313355"/>
            <a:ext cx="1373201" cy="408146"/>
          </a:xfrm>
          <a:prstGeom prst="rect">
            <a:avLst/>
          </a:prstGeom>
        </p:spPr>
      </p:pic>
    </p:spTree>
    <p:extLst>
      <p:ext uri="{BB962C8B-B14F-4D97-AF65-F5344CB8AC3E}">
        <p14:creationId xmlns:p14="http://schemas.microsoft.com/office/powerpoint/2010/main" val="4131434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803189" cy="365125"/>
          </a:xfrm>
        </p:spPr>
        <p:txBody>
          <a:bodyPr/>
          <a:lstStyle/>
          <a:p>
            <a:fld id="{206831A8-6136-AF42-A536-596E939325A9}"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313355"/>
            <a:ext cx="1373201" cy="408146"/>
          </a:xfrm>
          <a:prstGeom prst="rect">
            <a:avLst/>
          </a:prstGeom>
        </p:spPr>
      </p:pic>
    </p:spTree>
    <p:extLst>
      <p:ext uri="{BB962C8B-B14F-4D97-AF65-F5344CB8AC3E}">
        <p14:creationId xmlns:p14="http://schemas.microsoft.com/office/powerpoint/2010/main" val="4227200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457200" y="4291913"/>
            <a:ext cx="8229600" cy="1949579"/>
          </a:xfrm>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976183" cy="365125"/>
          </a:xfrm>
        </p:spPr>
        <p:txBody>
          <a:bodyPr/>
          <a:lstStyle/>
          <a:p>
            <a:fld id="{206831A8-6136-AF42-A536-596E939325A9}" type="slidenum">
              <a:rPr lang="en-US" smtClean="0"/>
              <a:t>‹#›</a:t>
            </a:fld>
            <a:endParaRPr lang="en-US" dirty="0"/>
          </a:p>
        </p:txBody>
      </p:sp>
      <p:sp>
        <p:nvSpPr>
          <p:cNvPr id="7" name="Content Placeholder 2"/>
          <p:cNvSpPr>
            <a:spLocks noGrp="1"/>
          </p:cNvSpPr>
          <p:nvPr>
            <p:ph idx="13"/>
          </p:nvPr>
        </p:nvSpPr>
        <p:spPr>
          <a:xfrm>
            <a:off x="457200" y="1651686"/>
            <a:ext cx="8229600" cy="2525369"/>
          </a:xfrm>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16053"/>
            <a:ext cx="1373201" cy="408146"/>
          </a:xfrm>
          <a:prstGeom prst="rect">
            <a:avLst/>
          </a:prstGeom>
        </p:spPr>
      </p:pic>
    </p:spTree>
    <p:extLst>
      <p:ext uri="{BB962C8B-B14F-4D97-AF65-F5344CB8AC3E}">
        <p14:creationId xmlns:p14="http://schemas.microsoft.com/office/powerpoint/2010/main" val="4264793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511834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F9DEF6-2D5C-1B4F-B612-AB195B9D7123}"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2691599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F9DEF6-2D5C-1B4F-B612-AB195B9D7123}" type="datetimeFigureOut">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8488759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400" b="1"/>
            </a:lvl1pPr>
          </a:lstStyle>
          <a:p>
            <a:r>
              <a:rPr lang="en-US" dirty="0"/>
              <a:t>Click to edit Master title style</a:t>
            </a:r>
          </a:p>
        </p:txBody>
      </p:sp>
      <p:sp>
        <p:nvSpPr>
          <p:cNvPr id="3" name="Date Placeholder 2"/>
          <p:cNvSpPr>
            <a:spLocks noGrp="1"/>
          </p:cNvSpPr>
          <p:nvPr>
            <p:ph type="dt" sz="half" idx="10"/>
          </p:nvPr>
        </p:nvSpPr>
        <p:spPr/>
        <p:txBody>
          <a:bodyPr/>
          <a:lstStyle/>
          <a:p>
            <a:fld id="{55F9DEF6-2D5C-1B4F-B612-AB195B9D7123}"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1" y="6356350"/>
            <a:ext cx="885568" cy="365125"/>
          </a:xfrm>
        </p:spPr>
        <p:txBody>
          <a:bodyPr/>
          <a:lstStyle/>
          <a:p>
            <a:fld id="{206831A8-6136-AF42-A536-596E939325A9}"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313355"/>
            <a:ext cx="1373201" cy="408146"/>
          </a:xfrm>
          <a:prstGeom prst="rect">
            <a:avLst/>
          </a:prstGeom>
        </p:spPr>
      </p:pic>
    </p:spTree>
    <p:extLst>
      <p:ext uri="{BB962C8B-B14F-4D97-AF65-F5344CB8AC3E}">
        <p14:creationId xmlns:p14="http://schemas.microsoft.com/office/powerpoint/2010/main" val="5498507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400" b="1"/>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803189" cy="365125"/>
          </a:xfrm>
        </p:spPr>
        <p:txBody>
          <a:bodyPr/>
          <a:lstStyle/>
          <a:p>
            <a:fld id="{206831A8-6136-AF42-A536-596E939325A9}"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313355"/>
            <a:ext cx="1373201" cy="408146"/>
          </a:xfrm>
          <a:prstGeom prst="rect">
            <a:avLst/>
          </a:prstGeom>
        </p:spPr>
      </p:pic>
    </p:spTree>
    <p:extLst>
      <p:ext uri="{BB962C8B-B14F-4D97-AF65-F5344CB8AC3E}">
        <p14:creationId xmlns:p14="http://schemas.microsoft.com/office/powerpoint/2010/main" val="1461074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400" b="1"/>
            </a:lvl1pPr>
          </a:lstStyle>
          <a:p>
            <a:r>
              <a:rPr lang="en-US" dirty="0"/>
              <a:t>Click to edit Master title style</a:t>
            </a:r>
          </a:p>
        </p:txBody>
      </p:sp>
      <p:sp>
        <p:nvSpPr>
          <p:cNvPr id="3" name="Content Placeholder 2"/>
          <p:cNvSpPr>
            <a:spLocks noGrp="1"/>
          </p:cNvSpPr>
          <p:nvPr>
            <p:ph idx="1"/>
          </p:nvPr>
        </p:nvSpPr>
        <p:spPr>
          <a:xfrm>
            <a:off x="457200" y="4291913"/>
            <a:ext cx="8229600" cy="1949579"/>
          </a:xfrm>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976183" cy="365125"/>
          </a:xfrm>
        </p:spPr>
        <p:txBody>
          <a:bodyPr/>
          <a:lstStyle/>
          <a:p>
            <a:fld id="{206831A8-6136-AF42-A536-596E939325A9}" type="slidenum">
              <a:rPr lang="en-US" smtClean="0"/>
              <a:t>‹#›</a:t>
            </a:fld>
            <a:endParaRPr lang="en-US" dirty="0"/>
          </a:p>
        </p:txBody>
      </p:sp>
      <p:sp>
        <p:nvSpPr>
          <p:cNvPr id="7" name="Content Placeholder 2"/>
          <p:cNvSpPr>
            <a:spLocks noGrp="1"/>
          </p:cNvSpPr>
          <p:nvPr>
            <p:ph idx="13"/>
          </p:nvPr>
        </p:nvSpPr>
        <p:spPr>
          <a:xfrm>
            <a:off x="457200" y="1651686"/>
            <a:ext cx="8229600" cy="2525369"/>
          </a:xfrm>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16053"/>
            <a:ext cx="1373201" cy="408146"/>
          </a:xfrm>
          <a:prstGeom prst="rect">
            <a:avLst/>
          </a:prstGeom>
        </p:spPr>
      </p:pic>
    </p:spTree>
    <p:extLst>
      <p:ext uri="{BB962C8B-B14F-4D97-AF65-F5344CB8AC3E}">
        <p14:creationId xmlns:p14="http://schemas.microsoft.com/office/powerpoint/2010/main" val="200295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C42F786-C46E-DC45-97F8-930A871316AE}" type="datetimeFigureOut">
              <a:rPr lang="en-US" smtClean="0"/>
              <a:t>2/9/2022</a:t>
            </a:fld>
            <a:endParaRPr lang="en-US"/>
          </a:p>
        </p:txBody>
      </p:sp>
      <p:sp>
        <p:nvSpPr>
          <p:cNvPr id="8" name="Footer Placeholder 7"/>
          <p:cNvSpPr>
            <a:spLocks noGrp="1"/>
          </p:cNvSpPr>
          <p:nvPr>
            <p:ph type="ftr" sz="quarter" idx="11"/>
          </p:nvPr>
        </p:nvSpPr>
        <p:spPr>
          <a:xfrm>
            <a:off x="4289749" y="6535705"/>
            <a:ext cx="4441949" cy="17935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7D17557-66A2-6547-A104-37E0DDF5E851}" type="slidenum">
              <a:rPr lang="en-US" smtClean="0"/>
              <a:t>‹#›</a:t>
            </a:fld>
            <a:endParaRPr lang="en-US"/>
          </a:p>
        </p:txBody>
      </p:sp>
    </p:spTree>
    <p:extLst>
      <p:ext uri="{BB962C8B-B14F-4D97-AF65-F5344CB8AC3E}">
        <p14:creationId xmlns:p14="http://schemas.microsoft.com/office/powerpoint/2010/main" val="3078343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9DEF6-2D5C-1B4F-B612-AB195B9D7123}"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2949271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9DEF6-2D5C-1B4F-B612-AB195B9D7123}"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3721856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9DEF6-2D5C-1B4F-B612-AB195B9D7123}"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28519212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3229420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9DEF6-2D5C-1B4F-B612-AB195B9D7123}"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831A8-6136-AF42-A536-596E939325A9}" type="slidenum">
              <a:rPr lang="en-US" smtClean="0"/>
              <a:t>‹#›</a:t>
            </a:fld>
            <a:endParaRPr lang="en-US"/>
          </a:p>
        </p:txBody>
      </p:sp>
    </p:spTree>
    <p:extLst>
      <p:ext uri="{BB962C8B-B14F-4D97-AF65-F5344CB8AC3E}">
        <p14:creationId xmlns:p14="http://schemas.microsoft.com/office/powerpoint/2010/main" val="349492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0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C42F786-C46E-DC45-97F8-930A871316AE}" type="datetimeFigureOut">
              <a:rPr lang="en-US" smtClean="0"/>
              <a:t>2/9/2022</a:t>
            </a:fld>
            <a:endParaRPr lang="en-US"/>
          </a:p>
        </p:txBody>
      </p:sp>
      <p:sp>
        <p:nvSpPr>
          <p:cNvPr id="4" name="Footer Placeholder 3"/>
          <p:cNvSpPr>
            <a:spLocks noGrp="1"/>
          </p:cNvSpPr>
          <p:nvPr>
            <p:ph type="ftr" sz="quarter" idx="11"/>
          </p:nvPr>
        </p:nvSpPr>
        <p:spPr>
          <a:xfrm>
            <a:off x="4289749" y="6535705"/>
            <a:ext cx="4441949" cy="17935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D17557-66A2-6547-A104-37E0DDF5E851}" type="slidenum">
              <a:rPr lang="en-US" smtClean="0"/>
              <a:t>‹#›</a:t>
            </a:fld>
            <a:endParaRPr lang="en-US"/>
          </a:p>
        </p:txBody>
      </p:sp>
    </p:spTree>
    <p:extLst>
      <p:ext uri="{BB962C8B-B14F-4D97-AF65-F5344CB8AC3E}">
        <p14:creationId xmlns:p14="http://schemas.microsoft.com/office/powerpoint/2010/main" val="94737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C42F786-C46E-DC45-97F8-930A871316AE}" type="datetimeFigureOut">
              <a:rPr lang="en-US" smtClean="0"/>
              <a:t>2/9/2022</a:t>
            </a:fld>
            <a:endParaRPr lang="en-US"/>
          </a:p>
        </p:txBody>
      </p:sp>
      <p:sp>
        <p:nvSpPr>
          <p:cNvPr id="3" name="Footer Placeholder 2"/>
          <p:cNvSpPr>
            <a:spLocks noGrp="1"/>
          </p:cNvSpPr>
          <p:nvPr>
            <p:ph type="ftr" sz="quarter" idx="11"/>
          </p:nvPr>
        </p:nvSpPr>
        <p:spPr>
          <a:xfrm>
            <a:off x="4289749" y="6535705"/>
            <a:ext cx="4441949" cy="17935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7D17557-66A2-6547-A104-37E0DDF5E851}" type="slidenum">
              <a:rPr lang="en-US" smtClean="0"/>
              <a:t>‹#›</a:t>
            </a:fld>
            <a:endParaRPr lang="en-US"/>
          </a:p>
        </p:txBody>
      </p:sp>
    </p:spTree>
    <p:extLst>
      <p:ext uri="{BB962C8B-B14F-4D97-AF65-F5344CB8AC3E}">
        <p14:creationId xmlns:p14="http://schemas.microsoft.com/office/powerpoint/2010/main" val="363555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42F786-C46E-DC45-97F8-930A871316AE}" type="datetimeFigureOut">
              <a:rPr lang="en-US" smtClean="0"/>
              <a:t>2/9/2022</a:t>
            </a:fld>
            <a:endParaRPr lang="en-US"/>
          </a:p>
        </p:txBody>
      </p:sp>
      <p:sp>
        <p:nvSpPr>
          <p:cNvPr id="6" name="Footer Placeholder 5"/>
          <p:cNvSpPr>
            <a:spLocks noGrp="1"/>
          </p:cNvSpPr>
          <p:nvPr>
            <p:ph type="ftr" sz="quarter" idx="11"/>
          </p:nvPr>
        </p:nvSpPr>
        <p:spPr>
          <a:xfrm>
            <a:off x="4289749" y="6535705"/>
            <a:ext cx="4441949" cy="17935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D17557-66A2-6547-A104-37E0DDF5E851}" type="slidenum">
              <a:rPr lang="en-US" smtClean="0"/>
              <a:t>‹#›</a:t>
            </a:fld>
            <a:endParaRPr lang="en-US"/>
          </a:p>
        </p:txBody>
      </p:sp>
    </p:spTree>
    <p:extLst>
      <p:ext uri="{BB962C8B-B14F-4D97-AF65-F5344CB8AC3E}">
        <p14:creationId xmlns:p14="http://schemas.microsoft.com/office/powerpoint/2010/main" val="280272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42F786-C46E-DC45-97F8-930A871316AE}" type="datetimeFigureOut">
              <a:rPr lang="en-US" smtClean="0"/>
              <a:t>2/9/2022</a:t>
            </a:fld>
            <a:endParaRPr lang="en-US"/>
          </a:p>
        </p:txBody>
      </p:sp>
      <p:sp>
        <p:nvSpPr>
          <p:cNvPr id="6" name="Footer Placeholder 5"/>
          <p:cNvSpPr>
            <a:spLocks noGrp="1"/>
          </p:cNvSpPr>
          <p:nvPr>
            <p:ph type="ftr" sz="quarter" idx="11"/>
          </p:nvPr>
        </p:nvSpPr>
        <p:spPr>
          <a:xfrm>
            <a:off x="4289749" y="6535705"/>
            <a:ext cx="4441949" cy="17935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D17557-66A2-6547-A104-37E0DDF5E851}" type="slidenum">
              <a:rPr lang="en-US" smtClean="0"/>
              <a:t>‹#›</a:t>
            </a:fld>
            <a:endParaRPr lang="en-US"/>
          </a:p>
        </p:txBody>
      </p:sp>
    </p:spTree>
    <p:extLst>
      <p:ext uri="{BB962C8B-B14F-4D97-AF65-F5344CB8AC3E}">
        <p14:creationId xmlns:p14="http://schemas.microsoft.com/office/powerpoint/2010/main" val="70176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77664" y="6396334"/>
            <a:ext cx="1373201" cy="408146"/>
          </a:xfrm>
          <a:prstGeom prst="rect">
            <a:avLst/>
          </a:prstGeom>
        </p:spPr>
      </p:pic>
    </p:spTree>
    <p:extLst>
      <p:ext uri="{BB962C8B-B14F-4D97-AF65-F5344CB8AC3E}">
        <p14:creationId xmlns:p14="http://schemas.microsoft.com/office/powerpoint/2010/main" val="2654768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02983-41AC-48C6-A802-EEFF19D80891}" type="datetimeFigureOut">
              <a:rPr lang="en-US" smtClean="0"/>
              <a:t>2/9/2022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E4682-2EC2-4F33-BB86-3BD09FBE78F1}" type="slidenum">
              <a:rPr lang="en-US" smtClean="0"/>
              <a:t>‹#›</a:t>
            </a:fld>
            <a:endParaRPr lang="en-US"/>
          </a:p>
        </p:txBody>
      </p:sp>
    </p:spTree>
    <p:extLst>
      <p:ext uri="{BB962C8B-B14F-4D97-AF65-F5344CB8AC3E}">
        <p14:creationId xmlns:p14="http://schemas.microsoft.com/office/powerpoint/2010/main" val="13682275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9DEF6-2D5C-1B4F-B612-AB195B9D7123}" type="datetimeFigureOut">
              <a:rPr lang="en-US" smtClean="0"/>
              <a:t>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831A8-6136-AF42-A536-596E939325A9}" type="slidenum">
              <a:rPr lang="en-US" smtClean="0"/>
              <a:t>‹#›</a:t>
            </a:fld>
            <a:endParaRPr lang="en-US"/>
          </a:p>
        </p:txBody>
      </p:sp>
    </p:spTree>
    <p:extLst>
      <p:ext uri="{BB962C8B-B14F-4D97-AF65-F5344CB8AC3E}">
        <p14:creationId xmlns:p14="http://schemas.microsoft.com/office/powerpoint/2010/main" val="1777640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9" r:id="rId3"/>
    <p:sldLayoutId id="2147483675" r:id="rId4"/>
    <p:sldLayoutId id="2147483672" r:id="rId5"/>
    <p:sldLayoutId id="2147483663" r:id="rId6"/>
    <p:sldLayoutId id="2147483664" r:id="rId7"/>
    <p:sldLayoutId id="2147483665" r:id="rId8"/>
    <p:sldLayoutId id="2147483666" r:id="rId9"/>
    <p:sldLayoutId id="2147483673" r:id="rId10"/>
    <p:sldLayoutId id="2147483674" r:id="rId11"/>
    <p:sldLayoutId id="2147483667" r:id="rId12"/>
    <p:sldLayoutId id="2147483668" r:id="rId13"/>
    <p:sldLayoutId id="2147483669" r:id="rId14"/>
    <p:sldLayoutId id="2147483670" r:id="rId15"/>
    <p:sldLayoutId id="2147483671"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9DEF6-2D5C-1B4F-B612-AB195B9D7123}" type="datetimeFigureOut">
              <a:rPr lang="en-US" smtClean="0"/>
              <a:t>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831A8-6136-AF42-A536-596E939325A9}" type="slidenum">
              <a:rPr lang="en-US" smtClean="0"/>
              <a:t>‹#›</a:t>
            </a:fld>
            <a:endParaRPr lang="en-US"/>
          </a:p>
        </p:txBody>
      </p:sp>
    </p:spTree>
    <p:extLst>
      <p:ext uri="{BB962C8B-B14F-4D97-AF65-F5344CB8AC3E}">
        <p14:creationId xmlns:p14="http://schemas.microsoft.com/office/powerpoint/2010/main" val="25047236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18.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18.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tmp"/><Relationship Id="rId1" Type="http://schemas.openxmlformats.org/officeDocument/2006/relationships/slideLayout" Target="../slideLayouts/slideLayout18.xml"/><Relationship Id="rId4" Type="http://schemas.openxmlformats.org/officeDocument/2006/relationships/image" Target="../media/image18.tmp"/></Relationships>
</file>

<file path=ppt/slides/_rels/slide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tmp"/><Relationship Id="rId1" Type="http://schemas.openxmlformats.org/officeDocument/2006/relationships/slideLayout" Target="../slideLayouts/slideLayout18.xml"/><Relationship Id="rId4" Type="http://schemas.openxmlformats.org/officeDocument/2006/relationships/image" Target="../media/image18.tm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9.tmp"/><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20.tmp"/><Relationship Id="rId1" Type="http://schemas.openxmlformats.org/officeDocument/2006/relationships/slideLayout" Target="../slideLayouts/slideLayout18.xml"/><Relationship Id="rId4" Type="http://schemas.openxmlformats.org/officeDocument/2006/relationships/image" Target="../media/image18.tmp"/></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18.xml"/><Relationship Id="rId5" Type="http://schemas.openxmlformats.org/officeDocument/2006/relationships/image" Target="../media/image21.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18.xml"/><Relationship Id="rId5" Type="http://schemas.openxmlformats.org/officeDocument/2006/relationships/image" Target="../media/image12.JPG"/><Relationship Id="rId4" Type="http://schemas.openxmlformats.org/officeDocument/2006/relationships/image" Target="../media/image24.tmp"/></Relationships>
</file>

<file path=ppt/slides/_rels/slide27.xml.rels><?xml version="1.0" encoding="UTF-8" standalone="yes"?>
<Relationships xmlns="http://schemas.openxmlformats.org/package/2006/relationships"><Relationship Id="rId3" Type="http://schemas.openxmlformats.org/officeDocument/2006/relationships/image" Target="../media/image23.tmp"/><Relationship Id="rId7" Type="http://schemas.openxmlformats.org/officeDocument/2006/relationships/image" Target="../media/image26.tmp"/><Relationship Id="rId2" Type="http://schemas.openxmlformats.org/officeDocument/2006/relationships/image" Target="../media/image22.tmp"/><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24.tmp"/><Relationship Id="rId4" Type="http://schemas.openxmlformats.org/officeDocument/2006/relationships/image" Target="../media/image25.tmp"/></Relationships>
</file>

<file path=ppt/slides/_rels/slide28.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12.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itle 7"/>
          <p:cNvSpPr>
            <a:spLocks noGrp="1"/>
          </p:cNvSpPr>
          <p:nvPr>
            <p:ph type="ctrTitle"/>
          </p:nvPr>
        </p:nvSpPr>
        <p:spPr>
          <a:xfrm>
            <a:off x="7903" y="1106120"/>
            <a:ext cx="9079000" cy="1470025"/>
          </a:xfrm>
        </p:spPr>
        <p:txBody>
          <a:bodyPr/>
          <a:lstStyle/>
          <a:p>
            <a:r>
              <a:rPr lang="en-US" sz="3200" b="1" dirty="0"/>
              <a:t>Global Impacts of Agricultural Productivity Growth</a:t>
            </a:r>
            <a:br>
              <a:rPr lang="en-US" dirty="0"/>
            </a:br>
            <a:endParaRPr lang="en-US" dirty="0"/>
          </a:p>
        </p:txBody>
      </p:sp>
      <p:sp>
        <p:nvSpPr>
          <p:cNvPr id="10" name="Subtitle 8"/>
          <p:cNvSpPr>
            <a:spLocks noGrp="1"/>
          </p:cNvSpPr>
          <p:nvPr>
            <p:ph type="subTitle" idx="1"/>
          </p:nvPr>
        </p:nvSpPr>
        <p:spPr>
          <a:xfrm>
            <a:off x="1347002" y="2509060"/>
            <a:ext cx="6400800" cy="1752600"/>
          </a:xfrm>
        </p:spPr>
        <p:txBody>
          <a:bodyPr>
            <a:normAutofit fontScale="92500" lnSpcReduction="10000"/>
          </a:bodyPr>
          <a:lstStyle/>
          <a:p>
            <a:r>
              <a:rPr lang="en-US" sz="2800" b="1" dirty="0"/>
              <a:t>Thomas W. Hertel</a:t>
            </a:r>
          </a:p>
          <a:p>
            <a:r>
              <a:rPr lang="en-US" sz="2800" b="1" dirty="0"/>
              <a:t>Distinguished Professor of Agricultural Economics</a:t>
            </a:r>
          </a:p>
          <a:p>
            <a:r>
              <a:rPr lang="en-US" sz="2800" b="1" dirty="0"/>
              <a:t>Purdue University</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3575" y="5804738"/>
            <a:ext cx="1040425" cy="1045862"/>
          </a:xfrm>
          <a:prstGeom prst="rect">
            <a:avLst/>
          </a:prstGeom>
        </p:spPr>
      </p:pic>
      <p:pic>
        <p:nvPicPr>
          <p:cNvPr id="7" name="Picture 6">
            <a:extLst>
              <a:ext uri="{FF2B5EF4-FFF2-40B4-BE49-F238E27FC236}">
                <a16:creationId xmlns:a16="http://schemas.microsoft.com/office/drawing/2014/main" id="{A0131130-ABC9-4633-99A4-C5BF96487EAA}"/>
              </a:ext>
            </a:extLst>
          </p:cNvPr>
          <p:cNvPicPr>
            <a:picLocks noChangeAspect="1"/>
          </p:cNvPicPr>
          <p:nvPr/>
        </p:nvPicPr>
        <p:blipFill>
          <a:blip r:embed="rId4"/>
          <a:stretch>
            <a:fillRect/>
          </a:stretch>
        </p:blipFill>
        <p:spPr>
          <a:xfrm>
            <a:off x="7903" y="2938"/>
            <a:ext cx="2757763" cy="694912"/>
          </a:xfrm>
          <a:prstGeom prst="rect">
            <a:avLst/>
          </a:prstGeom>
        </p:spPr>
      </p:pic>
      <p:pic>
        <p:nvPicPr>
          <p:cNvPr id="9" name="Picture 8">
            <a:extLst>
              <a:ext uri="{FF2B5EF4-FFF2-40B4-BE49-F238E27FC236}">
                <a16:creationId xmlns:a16="http://schemas.microsoft.com/office/drawing/2014/main" id="{C062B32D-CF35-4CDA-AC6A-425B11C456DE}"/>
              </a:ext>
            </a:extLst>
          </p:cNvPr>
          <p:cNvPicPr/>
          <p:nvPr/>
        </p:nvPicPr>
        <p:blipFill rotWithShape="1">
          <a:blip r:embed="rId5"/>
          <a:srcRect r="16174"/>
          <a:stretch/>
        </p:blipFill>
        <p:spPr>
          <a:xfrm>
            <a:off x="7357393" y="2938"/>
            <a:ext cx="1794510" cy="742950"/>
          </a:xfrm>
          <a:prstGeom prst="rect">
            <a:avLst/>
          </a:prstGeom>
        </p:spPr>
      </p:pic>
      <p:sp>
        <p:nvSpPr>
          <p:cNvPr id="11" name="Subtitle 8">
            <a:extLst>
              <a:ext uri="{FF2B5EF4-FFF2-40B4-BE49-F238E27FC236}">
                <a16:creationId xmlns:a16="http://schemas.microsoft.com/office/drawing/2014/main" id="{C9BEBCED-6009-4BC6-A865-3DDF99F50A76}"/>
              </a:ext>
            </a:extLst>
          </p:cNvPr>
          <p:cNvSpPr txBox="1">
            <a:spLocks/>
          </p:cNvSpPr>
          <p:nvPr/>
        </p:nvSpPr>
        <p:spPr>
          <a:xfrm>
            <a:off x="1336296" y="4875580"/>
            <a:ext cx="6400800" cy="1752600"/>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b="1" dirty="0"/>
              <a:t>Presentation to USDA Outlook</a:t>
            </a:r>
          </a:p>
          <a:p>
            <a:r>
              <a:rPr lang="en-US" sz="1800" b="1" dirty="0"/>
              <a:t>February 2022</a:t>
            </a:r>
          </a:p>
        </p:txBody>
      </p:sp>
      <p:pic>
        <p:nvPicPr>
          <p:cNvPr id="12" name="Picture 1" descr="http://www.rootstocks.net/sites/default/files/usda-nifa-logo-2.png">
            <a:extLst>
              <a:ext uri="{FF2B5EF4-FFF2-40B4-BE49-F238E27FC236}">
                <a16:creationId xmlns:a16="http://schemas.microsoft.com/office/drawing/2014/main" id="{3F92713D-CA70-467B-AD66-49F3FF9BC7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88" y="5804738"/>
            <a:ext cx="1179921" cy="95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83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4EA34E-6C5C-4419-84C5-8EF754A608F8}"/>
              </a:ext>
            </a:extLst>
          </p:cNvPr>
          <p:cNvPicPr>
            <a:picLocks noChangeAspect="1"/>
          </p:cNvPicPr>
          <p:nvPr/>
        </p:nvPicPr>
        <p:blipFill>
          <a:blip r:embed="rId2"/>
          <a:stretch>
            <a:fillRect/>
          </a:stretch>
        </p:blipFill>
        <p:spPr>
          <a:xfrm>
            <a:off x="751924" y="1662560"/>
            <a:ext cx="7768621" cy="5195440"/>
          </a:xfrm>
          <a:prstGeom prst="rect">
            <a:avLst/>
          </a:prstGeom>
        </p:spPr>
      </p:pic>
      <p:sp>
        <p:nvSpPr>
          <p:cNvPr id="4" name="Title 1">
            <a:extLst>
              <a:ext uri="{FF2B5EF4-FFF2-40B4-BE49-F238E27FC236}">
                <a16:creationId xmlns:a16="http://schemas.microsoft.com/office/drawing/2014/main" id="{31F6E5DA-F577-4E08-BEF5-4340944E1872}"/>
              </a:ext>
            </a:extLst>
          </p:cNvPr>
          <p:cNvSpPr txBox="1">
            <a:spLocks/>
          </p:cNvSpPr>
          <p:nvPr/>
        </p:nvSpPr>
        <p:spPr>
          <a:xfrm>
            <a:off x="457200" y="116632"/>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Gill Sans MT"/>
                <a:ea typeface="+mj-ea"/>
                <a:cs typeface="+mj-cs"/>
              </a:rPr>
              <a:t>Effects of domestic TFP growth on domestic cropland expansion</a:t>
            </a:r>
            <a:endParaRPr kumimoji="0" lang="en-US" sz="4400" b="0" i="0" u="none" strike="noStrike" kern="1200" cap="none" spc="0" normalizeH="0" baseline="0" noProof="0" dirty="0">
              <a:ln>
                <a:noFill/>
              </a:ln>
              <a:solidFill>
                <a:prstClr val="black"/>
              </a:solidFill>
              <a:effectLst/>
              <a:uLnTx/>
              <a:uFillTx/>
              <a:latin typeface="Gill Sans MT"/>
              <a:ea typeface="+mj-ea"/>
              <a:cs typeface="+mj-cs"/>
            </a:endParaRPr>
          </a:p>
        </p:txBody>
      </p:sp>
      <p:sp>
        <p:nvSpPr>
          <p:cNvPr id="5" name="Oval 4">
            <a:extLst>
              <a:ext uri="{FF2B5EF4-FFF2-40B4-BE49-F238E27FC236}">
                <a16:creationId xmlns:a16="http://schemas.microsoft.com/office/drawing/2014/main" id="{434AC9B5-59DA-4934-8CEC-519545585609}"/>
              </a:ext>
            </a:extLst>
          </p:cNvPr>
          <p:cNvSpPr/>
          <p:nvPr/>
        </p:nvSpPr>
        <p:spPr>
          <a:xfrm>
            <a:off x="3752064" y="3300538"/>
            <a:ext cx="4957408" cy="19194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5AFAF274-EF0C-45EF-BE4B-E2490A29759A}"/>
              </a:ext>
            </a:extLst>
          </p:cNvPr>
          <p:cNvCxnSpPr>
            <a:cxnSpLocks/>
          </p:cNvCxnSpPr>
          <p:nvPr/>
        </p:nvCxnSpPr>
        <p:spPr>
          <a:xfrm>
            <a:off x="5182576" y="1627213"/>
            <a:ext cx="334052" cy="11159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B3B7904-DC83-4EB3-8350-2C4E55A86068}"/>
              </a:ext>
            </a:extLst>
          </p:cNvPr>
          <p:cNvSpPr txBox="1"/>
          <p:nvPr/>
        </p:nvSpPr>
        <p:spPr>
          <a:xfrm>
            <a:off x="2592060" y="1257881"/>
            <a:ext cx="5104580" cy="369332"/>
          </a:xfrm>
          <a:prstGeom prst="rect">
            <a:avLst/>
          </a:prstGeom>
          <a:solidFill>
            <a:schemeClr val="bg1"/>
          </a:solidFill>
        </p:spPr>
        <p:txBody>
          <a:bodyPr wrap="square" rtlCol="0">
            <a:spAutoFit/>
          </a:bodyPr>
          <a:lstStyle/>
          <a:p>
            <a:r>
              <a:rPr lang="en-US" dirty="0"/>
              <a:t>Local TFP growth can lead to cropland expansion….</a:t>
            </a:r>
          </a:p>
        </p:txBody>
      </p:sp>
      <p:pic>
        <p:nvPicPr>
          <p:cNvPr id="11" name="Picture 8" descr="Image result for nelson villoria kansas state">
            <a:extLst>
              <a:ext uri="{FF2B5EF4-FFF2-40B4-BE49-F238E27FC236}">
                <a16:creationId xmlns:a16="http://schemas.microsoft.com/office/drawing/2014/main" id="{99F0DC21-90E2-4757-BA51-354BA5FA3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4998"/>
            <a:ext cx="870306"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668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4EA34E-6C5C-4419-84C5-8EF754A608F8}"/>
              </a:ext>
            </a:extLst>
          </p:cNvPr>
          <p:cNvPicPr>
            <a:picLocks noChangeAspect="1"/>
          </p:cNvPicPr>
          <p:nvPr/>
        </p:nvPicPr>
        <p:blipFill rotWithShape="1">
          <a:blip r:embed="rId2"/>
          <a:srcRect b="14328"/>
          <a:stretch/>
        </p:blipFill>
        <p:spPr>
          <a:xfrm>
            <a:off x="751924" y="1662560"/>
            <a:ext cx="7768621" cy="4451073"/>
          </a:xfrm>
          <a:prstGeom prst="rect">
            <a:avLst/>
          </a:prstGeom>
        </p:spPr>
      </p:pic>
      <p:sp>
        <p:nvSpPr>
          <p:cNvPr id="4" name="Title 1">
            <a:extLst>
              <a:ext uri="{FF2B5EF4-FFF2-40B4-BE49-F238E27FC236}">
                <a16:creationId xmlns:a16="http://schemas.microsoft.com/office/drawing/2014/main" id="{31F6E5DA-F577-4E08-BEF5-4340944E1872}"/>
              </a:ext>
            </a:extLst>
          </p:cNvPr>
          <p:cNvSpPr txBox="1">
            <a:spLocks/>
          </p:cNvSpPr>
          <p:nvPr/>
        </p:nvSpPr>
        <p:spPr>
          <a:xfrm>
            <a:off x="457200" y="116632"/>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Gill Sans MT"/>
                <a:ea typeface="+mj-ea"/>
                <a:cs typeface="+mj-cs"/>
              </a:rPr>
              <a:t>Effects of domestic TFP growth on domestic cropland expansion</a:t>
            </a:r>
            <a:endParaRPr kumimoji="0" lang="en-US" sz="4400" b="0" i="0" u="none" strike="noStrike" kern="1200" cap="none" spc="0" normalizeH="0" baseline="0" noProof="0" dirty="0">
              <a:ln>
                <a:noFill/>
              </a:ln>
              <a:solidFill>
                <a:prstClr val="black"/>
              </a:solidFill>
              <a:effectLst/>
              <a:uLnTx/>
              <a:uFillTx/>
              <a:latin typeface="Gill Sans MT"/>
              <a:ea typeface="+mj-ea"/>
              <a:cs typeface="+mj-cs"/>
            </a:endParaRPr>
          </a:p>
        </p:txBody>
      </p:sp>
      <p:sp>
        <p:nvSpPr>
          <p:cNvPr id="5" name="Oval 4">
            <a:extLst>
              <a:ext uri="{FF2B5EF4-FFF2-40B4-BE49-F238E27FC236}">
                <a16:creationId xmlns:a16="http://schemas.microsoft.com/office/drawing/2014/main" id="{434AC9B5-59DA-4934-8CEC-519545585609}"/>
              </a:ext>
            </a:extLst>
          </p:cNvPr>
          <p:cNvSpPr/>
          <p:nvPr/>
        </p:nvSpPr>
        <p:spPr>
          <a:xfrm>
            <a:off x="1054207" y="3874842"/>
            <a:ext cx="1908147" cy="13054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5AFAF274-EF0C-45EF-BE4B-E2490A29759A}"/>
              </a:ext>
            </a:extLst>
          </p:cNvPr>
          <p:cNvCxnSpPr>
            <a:cxnSpLocks/>
          </p:cNvCxnSpPr>
          <p:nvPr/>
        </p:nvCxnSpPr>
        <p:spPr>
          <a:xfrm flipH="1">
            <a:off x="2214208" y="1929473"/>
            <a:ext cx="1041326" cy="18936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B3B7904-DC83-4EB3-8350-2C4E55A86068}"/>
              </a:ext>
            </a:extLst>
          </p:cNvPr>
          <p:cNvSpPr txBox="1"/>
          <p:nvPr/>
        </p:nvSpPr>
        <p:spPr>
          <a:xfrm>
            <a:off x="2592060" y="1257881"/>
            <a:ext cx="5104580" cy="646331"/>
          </a:xfrm>
          <a:prstGeom prst="rect">
            <a:avLst/>
          </a:prstGeom>
          <a:solidFill>
            <a:schemeClr val="bg1"/>
          </a:solidFill>
        </p:spPr>
        <p:txBody>
          <a:bodyPr wrap="square" rtlCol="0">
            <a:spAutoFit/>
          </a:bodyPr>
          <a:lstStyle/>
          <a:p>
            <a:r>
              <a:rPr lang="en-US" dirty="0"/>
              <a:t>Local TFP growth can lead to cropland expansion….</a:t>
            </a:r>
          </a:p>
          <a:p>
            <a:r>
              <a:rPr lang="en-US" dirty="0"/>
              <a:t>or contraction</a:t>
            </a:r>
          </a:p>
        </p:txBody>
      </p:sp>
      <p:pic>
        <p:nvPicPr>
          <p:cNvPr id="9" name="Picture 8" descr="Image result for nelson villoria kansas state">
            <a:extLst>
              <a:ext uri="{FF2B5EF4-FFF2-40B4-BE49-F238E27FC236}">
                <a16:creationId xmlns:a16="http://schemas.microsoft.com/office/drawing/2014/main" id="{CD112D58-5CF1-48CC-A3AD-456283F00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4998"/>
            <a:ext cx="870306" cy="11430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9D4326-B6BB-450B-8902-93CA84502EE9}"/>
              </a:ext>
            </a:extLst>
          </p:cNvPr>
          <p:cNvSpPr txBox="1"/>
          <p:nvPr/>
        </p:nvSpPr>
        <p:spPr>
          <a:xfrm>
            <a:off x="1557995" y="6254951"/>
            <a:ext cx="8130111" cy="523220"/>
          </a:xfrm>
          <a:prstGeom prst="rect">
            <a:avLst/>
          </a:prstGeom>
          <a:noFill/>
        </p:spPr>
        <p:txBody>
          <a:bodyPr wrap="square" rtlCol="0">
            <a:spAutoFit/>
          </a:bodyPr>
          <a:lstStyle/>
          <a:p>
            <a:r>
              <a:rPr lang="en-US" sz="1400" dirty="0" err="1"/>
              <a:t>Villoria</a:t>
            </a:r>
            <a:r>
              <a:rPr lang="en-US" sz="1400" dirty="0"/>
              <a:t>, Nelson B. 2019. “Technology Spillovers and Land Use Change: Empirical Evidence from Global Agriculture.” </a:t>
            </a:r>
            <a:r>
              <a:rPr lang="en-US" sz="1400" i="1" dirty="0"/>
              <a:t>American Journal of Agricultural Economics</a:t>
            </a:r>
            <a:r>
              <a:rPr lang="en-US" sz="1400" dirty="0"/>
              <a:t> 101 (3): 870–93. </a:t>
            </a:r>
            <a:endParaRPr lang="en-US" sz="1400" i="1" dirty="0"/>
          </a:p>
        </p:txBody>
      </p:sp>
    </p:spTree>
    <p:extLst>
      <p:ext uri="{BB962C8B-B14F-4D97-AF65-F5344CB8AC3E}">
        <p14:creationId xmlns:p14="http://schemas.microsoft.com/office/powerpoint/2010/main" val="120531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4EA34E-6C5C-4419-84C5-8EF754A608F8}"/>
              </a:ext>
            </a:extLst>
          </p:cNvPr>
          <p:cNvPicPr>
            <a:picLocks noChangeAspect="1"/>
          </p:cNvPicPr>
          <p:nvPr/>
        </p:nvPicPr>
        <p:blipFill rotWithShape="1">
          <a:blip r:embed="rId2"/>
          <a:srcRect b="16363"/>
          <a:stretch/>
        </p:blipFill>
        <p:spPr>
          <a:xfrm>
            <a:off x="793487" y="1609646"/>
            <a:ext cx="7768621" cy="4345290"/>
          </a:xfrm>
          <a:prstGeom prst="rect">
            <a:avLst/>
          </a:prstGeom>
        </p:spPr>
      </p:pic>
      <p:sp>
        <p:nvSpPr>
          <p:cNvPr id="4" name="Title 1">
            <a:extLst>
              <a:ext uri="{FF2B5EF4-FFF2-40B4-BE49-F238E27FC236}">
                <a16:creationId xmlns:a16="http://schemas.microsoft.com/office/drawing/2014/main" id="{31F6E5DA-F577-4E08-BEF5-4340944E1872}"/>
              </a:ext>
            </a:extLst>
          </p:cNvPr>
          <p:cNvSpPr txBox="1">
            <a:spLocks/>
          </p:cNvSpPr>
          <p:nvPr/>
        </p:nvSpPr>
        <p:spPr>
          <a:xfrm>
            <a:off x="457200" y="116632"/>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Gill Sans MT"/>
                <a:ea typeface="+mj-ea"/>
                <a:cs typeface="+mj-cs"/>
              </a:rPr>
              <a:t>Effects of domestic TFP growth on domestic cropland expansion</a:t>
            </a:r>
            <a:endParaRPr kumimoji="0" lang="en-US" sz="4400" b="0" i="0" u="none" strike="noStrike" kern="1200" cap="none" spc="0" normalizeH="0" baseline="0" noProof="0" dirty="0">
              <a:ln>
                <a:noFill/>
              </a:ln>
              <a:solidFill>
                <a:prstClr val="black"/>
              </a:solidFill>
              <a:effectLst/>
              <a:uLnTx/>
              <a:uFillTx/>
              <a:latin typeface="Gill Sans MT"/>
              <a:ea typeface="+mj-ea"/>
              <a:cs typeface="+mj-cs"/>
            </a:endParaRPr>
          </a:p>
        </p:txBody>
      </p:sp>
      <p:sp>
        <p:nvSpPr>
          <p:cNvPr id="5" name="Oval 4">
            <a:extLst>
              <a:ext uri="{FF2B5EF4-FFF2-40B4-BE49-F238E27FC236}">
                <a16:creationId xmlns:a16="http://schemas.microsoft.com/office/drawing/2014/main" id="{434AC9B5-59DA-4934-8CEC-519545585609}"/>
              </a:ext>
            </a:extLst>
          </p:cNvPr>
          <p:cNvSpPr/>
          <p:nvPr/>
        </p:nvSpPr>
        <p:spPr>
          <a:xfrm>
            <a:off x="7648220" y="2743201"/>
            <a:ext cx="528481" cy="19194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AB3B7904-DC83-4EB3-8350-2C4E55A86068}"/>
              </a:ext>
            </a:extLst>
          </p:cNvPr>
          <p:cNvSpPr txBox="1"/>
          <p:nvPr/>
        </p:nvSpPr>
        <p:spPr>
          <a:xfrm>
            <a:off x="5791892" y="1257881"/>
            <a:ext cx="1904748" cy="175432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a:ea typeface="+mn-ea"/>
                <a:cs typeface="+mn-cs"/>
              </a:rPr>
              <a:t>The Netherlands is small open economy; local innovations will induce cropland expansion</a:t>
            </a:r>
          </a:p>
        </p:txBody>
      </p:sp>
      <p:pic>
        <p:nvPicPr>
          <p:cNvPr id="7" name="Picture 8" descr="Image result for nelson villoria kansas state">
            <a:extLst>
              <a:ext uri="{FF2B5EF4-FFF2-40B4-BE49-F238E27FC236}">
                <a16:creationId xmlns:a16="http://schemas.microsoft.com/office/drawing/2014/main" id="{14D9A094-5DF7-4E70-9CFD-5D62C15F8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4998"/>
            <a:ext cx="870306" cy="114300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4B78CC8D-C0BC-438A-8A87-54F4660AE9DE}"/>
              </a:ext>
            </a:extLst>
          </p:cNvPr>
          <p:cNvCxnSpPr>
            <a:cxnSpLocks/>
          </p:cNvCxnSpPr>
          <p:nvPr/>
        </p:nvCxnSpPr>
        <p:spPr>
          <a:xfrm>
            <a:off x="6687967" y="1556747"/>
            <a:ext cx="1232052" cy="36916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A8FB02-8D2E-4249-A1A6-0A361148ED8D}"/>
              </a:ext>
            </a:extLst>
          </p:cNvPr>
          <p:cNvSpPr txBox="1"/>
          <p:nvPr/>
        </p:nvSpPr>
        <p:spPr>
          <a:xfrm>
            <a:off x="1557995" y="6254951"/>
            <a:ext cx="8130111" cy="523220"/>
          </a:xfrm>
          <a:prstGeom prst="rect">
            <a:avLst/>
          </a:prstGeom>
          <a:noFill/>
        </p:spPr>
        <p:txBody>
          <a:bodyPr wrap="square" rtlCol="0">
            <a:spAutoFit/>
          </a:bodyPr>
          <a:lstStyle/>
          <a:p>
            <a:r>
              <a:rPr lang="en-US" sz="1400" dirty="0" err="1"/>
              <a:t>Villoria</a:t>
            </a:r>
            <a:r>
              <a:rPr lang="en-US" sz="1400" dirty="0"/>
              <a:t>, Nelson B. 2019. “Technology Spillovers and Land Use Change: Empirical Evidence from Global Agriculture.” </a:t>
            </a:r>
            <a:r>
              <a:rPr lang="en-US" sz="1400" i="1" dirty="0"/>
              <a:t>American Journal of Agricultural Economics</a:t>
            </a:r>
            <a:r>
              <a:rPr lang="en-US" sz="1400" dirty="0"/>
              <a:t> 101 (3): 870–93. </a:t>
            </a:r>
            <a:endParaRPr lang="en-US" sz="1400" i="1" dirty="0"/>
          </a:p>
        </p:txBody>
      </p:sp>
    </p:spTree>
    <p:extLst>
      <p:ext uri="{BB962C8B-B14F-4D97-AF65-F5344CB8AC3E}">
        <p14:creationId xmlns:p14="http://schemas.microsoft.com/office/powerpoint/2010/main" val="3079159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4EA34E-6C5C-4419-84C5-8EF754A608F8}"/>
              </a:ext>
            </a:extLst>
          </p:cNvPr>
          <p:cNvPicPr>
            <a:picLocks noChangeAspect="1"/>
          </p:cNvPicPr>
          <p:nvPr/>
        </p:nvPicPr>
        <p:blipFill rotWithShape="1">
          <a:blip r:embed="rId2"/>
          <a:srcRect b="14909"/>
          <a:stretch/>
        </p:blipFill>
        <p:spPr>
          <a:xfrm>
            <a:off x="793487" y="1609646"/>
            <a:ext cx="7768621" cy="4420860"/>
          </a:xfrm>
          <a:prstGeom prst="rect">
            <a:avLst/>
          </a:prstGeom>
        </p:spPr>
      </p:pic>
      <p:sp>
        <p:nvSpPr>
          <p:cNvPr id="4" name="Title 1">
            <a:extLst>
              <a:ext uri="{FF2B5EF4-FFF2-40B4-BE49-F238E27FC236}">
                <a16:creationId xmlns:a16="http://schemas.microsoft.com/office/drawing/2014/main" id="{31F6E5DA-F577-4E08-BEF5-4340944E1872}"/>
              </a:ext>
            </a:extLst>
          </p:cNvPr>
          <p:cNvSpPr txBox="1">
            <a:spLocks/>
          </p:cNvSpPr>
          <p:nvPr/>
        </p:nvSpPr>
        <p:spPr>
          <a:xfrm>
            <a:off x="457200" y="116632"/>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Gill Sans MT"/>
                <a:ea typeface="+mj-ea"/>
                <a:cs typeface="+mj-cs"/>
              </a:rPr>
              <a:t>Effects of domestic TFP growth on domestic cropland expansion</a:t>
            </a:r>
            <a:endParaRPr kumimoji="0" lang="en-US" sz="4400" b="0" i="0" u="none" strike="noStrike" kern="1200" cap="none" spc="0" normalizeH="0" baseline="0" noProof="0" dirty="0">
              <a:ln>
                <a:noFill/>
              </a:ln>
              <a:solidFill>
                <a:prstClr val="black"/>
              </a:solidFill>
              <a:effectLst/>
              <a:uLnTx/>
              <a:uFillTx/>
              <a:latin typeface="Gill Sans MT"/>
              <a:ea typeface="+mj-ea"/>
              <a:cs typeface="+mj-cs"/>
            </a:endParaRPr>
          </a:p>
        </p:txBody>
      </p:sp>
      <p:sp>
        <p:nvSpPr>
          <p:cNvPr id="8" name="TextBox 7">
            <a:extLst>
              <a:ext uri="{FF2B5EF4-FFF2-40B4-BE49-F238E27FC236}">
                <a16:creationId xmlns:a16="http://schemas.microsoft.com/office/drawing/2014/main" id="{AB3B7904-DC83-4EB3-8350-2C4E55A86068}"/>
              </a:ext>
            </a:extLst>
          </p:cNvPr>
          <p:cNvSpPr txBox="1"/>
          <p:nvPr/>
        </p:nvSpPr>
        <p:spPr>
          <a:xfrm>
            <a:off x="1265234" y="1378793"/>
            <a:ext cx="1904748" cy="2031325"/>
          </a:xfrm>
          <a:prstGeom prst="rect">
            <a:avLst/>
          </a:prstGeom>
          <a:solidFill>
            <a:schemeClr val="bg1"/>
          </a:solidFill>
        </p:spPr>
        <p:txBody>
          <a:bodyPr wrap="square" rtlCol="0">
            <a:spAutoFit/>
          </a:bodyPr>
          <a:lstStyle/>
          <a:p>
            <a:r>
              <a:rPr lang="en-US" dirty="0"/>
              <a:t>China is a large, relatively closed agricultural economy; local innovations will induce cropland contraction</a:t>
            </a:r>
          </a:p>
        </p:txBody>
      </p:sp>
      <p:sp>
        <p:nvSpPr>
          <p:cNvPr id="9" name="Oval 8">
            <a:extLst>
              <a:ext uri="{FF2B5EF4-FFF2-40B4-BE49-F238E27FC236}">
                <a16:creationId xmlns:a16="http://schemas.microsoft.com/office/drawing/2014/main" id="{DF533E11-FDA8-45C9-AF3C-16B08857E74C}"/>
              </a:ext>
            </a:extLst>
          </p:cNvPr>
          <p:cNvSpPr/>
          <p:nvPr/>
        </p:nvSpPr>
        <p:spPr>
          <a:xfrm>
            <a:off x="1000993" y="3926826"/>
            <a:ext cx="528481" cy="1180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Image result for nelson villoria kansas state">
            <a:extLst>
              <a:ext uri="{FF2B5EF4-FFF2-40B4-BE49-F238E27FC236}">
                <a16:creationId xmlns:a16="http://schemas.microsoft.com/office/drawing/2014/main" id="{0F4E7C9D-AECB-44F1-B617-F56D4D066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4998"/>
            <a:ext cx="870306" cy="114300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73600B0B-A11A-4DFC-86BE-408292339637}"/>
              </a:ext>
            </a:extLst>
          </p:cNvPr>
          <p:cNvCxnSpPr>
            <a:cxnSpLocks/>
          </p:cNvCxnSpPr>
          <p:nvPr/>
        </p:nvCxnSpPr>
        <p:spPr>
          <a:xfrm flipH="1">
            <a:off x="1272792" y="3410118"/>
            <a:ext cx="256682" cy="21367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D20929C-46C1-4AB6-BAD7-3E36A069E1D2}"/>
              </a:ext>
            </a:extLst>
          </p:cNvPr>
          <p:cNvSpPr txBox="1"/>
          <p:nvPr/>
        </p:nvSpPr>
        <p:spPr>
          <a:xfrm>
            <a:off x="1557995" y="6254951"/>
            <a:ext cx="8130111" cy="523220"/>
          </a:xfrm>
          <a:prstGeom prst="rect">
            <a:avLst/>
          </a:prstGeom>
          <a:noFill/>
        </p:spPr>
        <p:txBody>
          <a:bodyPr wrap="square" rtlCol="0">
            <a:spAutoFit/>
          </a:bodyPr>
          <a:lstStyle/>
          <a:p>
            <a:r>
              <a:rPr lang="en-US" sz="1400" dirty="0" err="1"/>
              <a:t>Villoria</a:t>
            </a:r>
            <a:r>
              <a:rPr lang="en-US" sz="1400" dirty="0"/>
              <a:t>, Nelson B. 2019. “Technology Spillovers and Land Use Change: Empirical Evidence from Global Agriculture.” </a:t>
            </a:r>
            <a:r>
              <a:rPr lang="en-US" sz="1400" i="1" dirty="0"/>
              <a:t>American Journal of Agricultural Economics</a:t>
            </a:r>
            <a:r>
              <a:rPr lang="en-US" sz="1400" dirty="0"/>
              <a:t> 101 (3): 870–93. </a:t>
            </a:r>
            <a:endParaRPr lang="en-US" sz="1400" i="1" dirty="0"/>
          </a:p>
        </p:txBody>
      </p:sp>
    </p:spTree>
    <p:extLst>
      <p:ext uri="{BB962C8B-B14F-4D97-AF65-F5344CB8AC3E}">
        <p14:creationId xmlns:p14="http://schemas.microsoft.com/office/powerpoint/2010/main" val="3713358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69F-CE77-4313-AB9C-539F5A76CEEE}"/>
              </a:ext>
            </a:extLst>
          </p:cNvPr>
          <p:cNvSpPr>
            <a:spLocks noGrp="1"/>
          </p:cNvSpPr>
          <p:nvPr>
            <p:ph type="title"/>
          </p:nvPr>
        </p:nvSpPr>
        <p:spPr>
          <a:xfrm>
            <a:off x="628650" y="365125"/>
            <a:ext cx="8309162" cy="1325563"/>
          </a:xfrm>
        </p:spPr>
        <p:txBody>
          <a:bodyPr>
            <a:normAutofit fontScale="90000"/>
          </a:bodyPr>
          <a:lstStyle/>
          <a:p>
            <a:r>
              <a:rPr lang="en-US" dirty="0"/>
              <a:t>Regional patterns of TFP growth shape the global agricultural economy</a:t>
            </a:r>
          </a:p>
        </p:txBody>
      </p:sp>
      <p:sp>
        <p:nvSpPr>
          <p:cNvPr id="3" name="Content Placeholder 2">
            <a:extLst>
              <a:ext uri="{FF2B5EF4-FFF2-40B4-BE49-F238E27FC236}">
                <a16:creationId xmlns:a16="http://schemas.microsoft.com/office/drawing/2014/main" id="{C09FDE16-2C6F-43E7-A189-CB7537803189}"/>
              </a:ext>
            </a:extLst>
          </p:cNvPr>
          <p:cNvSpPr>
            <a:spLocks noGrp="1"/>
          </p:cNvSpPr>
          <p:nvPr>
            <p:ph idx="1"/>
          </p:nvPr>
        </p:nvSpPr>
        <p:spPr>
          <a:xfrm>
            <a:off x="492624" y="1938980"/>
            <a:ext cx="8651376" cy="4351338"/>
          </a:xfrm>
        </p:spPr>
        <p:txBody>
          <a:bodyPr>
            <a:normAutofit/>
          </a:bodyPr>
          <a:lstStyle/>
          <a:p>
            <a:r>
              <a:rPr lang="en-US" dirty="0"/>
              <a:t>TFP growth drives competitiveness in world markets</a:t>
            </a:r>
          </a:p>
          <a:p>
            <a:r>
              <a:rPr lang="en-US" dirty="0"/>
              <a:t>TFP growth drives land use change</a:t>
            </a:r>
          </a:p>
          <a:p>
            <a:pPr marL="0" indent="0">
              <a:buNone/>
            </a:pPr>
            <a:r>
              <a:rPr lang="en-US" dirty="0"/>
              <a:t> </a:t>
            </a:r>
          </a:p>
        </p:txBody>
      </p:sp>
      <p:sp>
        <p:nvSpPr>
          <p:cNvPr id="4" name="Rectangle 3">
            <a:extLst>
              <a:ext uri="{FF2B5EF4-FFF2-40B4-BE49-F238E27FC236}">
                <a16:creationId xmlns:a16="http://schemas.microsoft.com/office/drawing/2014/main" id="{2F5A0735-E174-492C-A41F-EA8B0B5E76C8}"/>
              </a:ext>
            </a:extLst>
          </p:cNvPr>
          <p:cNvSpPr/>
          <p:nvPr/>
        </p:nvSpPr>
        <p:spPr>
          <a:xfrm>
            <a:off x="628650" y="3523864"/>
            <a:ext cx="7823883"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a:ea typeface="+mn-ea"/>
                <a:cs typeface="+mn-cs"/>
              </a:rPr>
              <a:t>Let us move beyond the hypothetical and examine history. The challenge here is that we cannot rewrite history with a different rate of TFP growth – so we will need to use an economic model as our ‘laboratory’.</a:t>
            </a:r>
          </a:p>
        </p:txBody>
      </p:sp>
    </p:spTree>
    <p:extLst>
      <p:ext uri="{BB962C8B-B14F-4D97-AF65-F5344CB8AC3E}">
        <p14:creationId xmlns:p14="http://schemas.microsoft.com/office/powerpoint/2010/main" val="4511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B6B3-A393-493F-823C-6DC44D93BCF8}"/>
              </a:ext>
            </a:extLst>
          </p:cNvPr>
          <p:cNvSpPr txBox="1">
            <a:spLocks/>
          </p:cNvSpPr>
          <p:nvPr/>
        </p:nvSpPr>
        <p:spPr>
          <a:xfrm>
            <a:off x="457200" y="116632"/>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What if there had been no Green Revolution? </a:t>
            </a:r>
            <a:endParaRPr lang="en-US" dirty="0"/>
          </a:p>
        </p:txBody>
      </p:sp>
      <p:pic>
        <p:nvPicPr>
          <p:cNvPr id="6" name="Picture 5">
            <a:extLst>
              <a:ext uri="{FF2B5EF4-FFF2-40B4-BE49-F238E27FC236}">
                <a16:creationId xmlns:a16="http://schemas.microsoft.com/office/drawing/2014/main" id="{9E7130DA-D859-4D5A-83C5-A462236FFE67}"/>
              </a:ext>
            </a:extLst>
          </p:cNvPr>
          <p:cNvPicPr>
            <a:picLocks noChangeAspect="1"/>
          </p:cNvPicPr>
          <p:nvPr/>
        </p:nvPicPr>
        <p:blipFill rotWithShape="1">
          <a:blip r:embed="rId2"/>
          <a:srcRect t="53658"/>
          <a:stretch/>
        </p:blipFill>
        <p:spPr>
          <a:xfrm>
            <a:off x="367677" y="1806129"/>
            <a:ext cx="7592485" cy="2494320"/>
          </a:xfrm>
          <a:prstGeom prst="rect">
            <a:avLst/>
          </a:prstGeom>
        </p:spPr>
      </p:pic>
      <p:sp>
        <p:nvSpPr>
          <p:cNvPr id="7" name="Content Placeholder 1">
            <a:extLst>
              <a:ext uri="{FF2B5EF4-FFF2-40B4-BE49-F238E27FC236}">
                <a16:creationId xmlns:a16="http://schemas.microsoft.com/office/drawing/2014/main" id="{F657899A-5C89-430A-8A68-083E3EAF31A1}"/>
              </a:ext>
            </a:extLst>
          </p:cNvPr>
          <p:cNvSpPr txBox="1">
            <a:spLocks/>
          </p:cNvSpPr>
          <p:nvPr/>
        </p:nvSpPr>
        <p:spPr>
          <a:xfrm>
            <a:off x="250825" y="4437112"/>
            <a:ext cx="8642350" cy="22677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02060"/>
                </a:solidFill>
              </a:rPr>
              <a:t>Blue </a:t>
            </a:r>
            <a:r>
              <a:rPr lang="en-US" sz="2600" dirty="0"/>
              <a:t>= Baseline: what actually happened: 1961-2006: GR = Green Revolution regions; RoW = Rest of World</a:t>
            </a:r>
          </a:p>
          <a:p>
            <a:pPr marL="457200" lvl="1" indent="0">
              <a:buNone/>
            </a:pPr>
            <a:endParaRPr lang="en-US" sz="2000" dirty="0"/>
          </a:p>
          <a:p>
            <a:pPr marL="457200" lvl="1" indent="0">
              <a:buFont typeface="Arial" panose="020B0604020202020204" pitchFamily="34" charset="0"/>
              <a:buNone/>
            </a:pPr>
            <a:endParaRPr lang="en-US" sz="1800" dirty="0"/>
          </a:p>
          <a:p>
            <a:pPr marL="0" indent="0">
              <a:buFont typeface="Arial" panose="020B0604020202020204" pitchFamily="34" charset="0"/>
              <a:buNone/>
            </a:pPr>
            <a:endParaRPr lang="en-US" sz="2300" dirty="0"/>
          </a:p>
        </p:txBody>
      </p:sp>
      <p:sp>
        <p:nvSpPr>
          <p:cNvPr id="3" name="Rectangle 2">
            <a:extLst>
              <a:ext uri="{FF2B5EF4-FFF2-40B4-BE49-F238E27FC236}">
                <a16:creationId xmlns:a16="http://schemas.microsoft.com/office/drawing/2014/main" id="{1D217BB5-23A5-4363-BFB2-4EB682B19952}"/>
              </a:ext>
            </a:extLst>
          </p:cNvPr>
          <p:cNvSpPr/>
          <p:nvPr/>
        </p:nvSpPr>
        <p:spPr>
          <a:xfrm>
            <a:off x="1420720" y="2244435"/>
            <a:ext cx="498763" cy="177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A4D543-A552-4659-BDA1-B6359D229BFB}"/>
              </a:ext>
            </a:extLst>
          </p:cNvPr>
          <p:cNvSpPr/>
          <p:nvPr/>
        </p:nvSpPr>
        <p:spPr>
          <a:xfrm>
            <a:off x="2321265" y="2244434"/>
            <a:ext cx="498763" cy="177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729BF6-7EAD-4AA9-B7C8-2F0CC6BD87CC}"/>
              </a:ext>
            </a:extLst>
          </p:cNvPr>
          <p:cNvSpPr/>
          <p:nvPr/>
        </p:nvSpPr>
        <p:spPr>
          <a:xfrm>
            <a:off x="3802442" y="2168865"/>
            <a:ext cx="498763" cy="1489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1DEE27-0029-480F-BB39-31CEC0CC99FB}"/>
              </a:ext>
            </a:extLst>
          </p:cNvPr>
          <p:cNvSpPr/>
          <p:nvPr/>
        </p:nvSpPr>
        <p:spPr>
          <a:xfrm>
            <a:off x="4702987" y="2244434"/>
            <a:ext cx="498763" cy="1489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E7A5793-14A5-4A7A-A2FB-9F59B712F740}"/>
              </a:ext>
            </a:extLst>
          </p:cNvPr>
          <p:cNvSpPr/>
          <p:nvPr/>
        </p:nvSpPr>
        <p:spPr>
          <a:xfrm>
            <a:off x="6331574" y="2530342"/>
            <a:ext cx="498763" cy="1489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1C81200-ED48-41EF-8267-17A557A1DA0A}"/>
              </a:ext>
            </a:extLst>
          </p:cNvPr>
          <p:cNvSpPr/>
          <p:nvPr/>
        </p:nvSpPr>
        <p:spPr>
          <a:xfrm>
            <a:off x="7209403" y="2523036"/>
            <a:ext cx="498763" cy="1489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29E05CD-489E-4342-84A1-6E58C41FB92B}"/>
              </a:ext>
            </a:extLst>
          </p:cNvPr>
          <p:cNvPicPr>
            <a:picLocks noChangeAspect="1"/>
          </p:cNvPicPr>
          <p:nvPr/>
        </p:nvPicPr>
        <p:blipFill>
          <a:blip r:embed="rId3"/>
          <a:stretch>
            <a:fillRect/>
          </a:stretch>
        </p:blipFill>
        <p:spPr>
          <a:xfrm>
            <a:off x="0" y="5758453"/>
            <a:ext cx="963905" cy="1099547"/>
          </a:xfrm>
          <a:prstGeom prst="rect">
            <a:avLst/>
          </a:prstGeom>
        </p:spPr>
      </p:pic>
      <p:pic>
        <p:nvPicPr>
          <p:cNvPr id="17" name="Picture 16">
            <a:extLst>
              <a:ext uri="{FF2B5EF4-FFF2-40B4-BE49-F238E27FC236}">
                <a16:creationId xmlns:a16="http://schemas.microsoft.com/office/drawing/2014/main" id="{7A5CA6C6-5D73-4AEA-9244-171C8B0C025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3905" y="5758453"/>
            <a:ext cx="824661" cy="1099547"/>
          </a:xfrm>
          <a:prstGeom prst="rect">
            <a:avLst/>
          </a:prstGeom>
        </p:spPr>
      </p:pic>
    </p:spTree>
    <p:extLst>
      <p:ext uri="{BB962C8B-B14F-4D97-AF65-F5344CB8AC3E}">
        <p14:creationId xmlns:p14="http://schemas.microsoft.com/office/powerpoint/2010/main" val="423351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B6B3-A393-493F-823C-6DC44D93BCF8}"/>
              </a:ext>
            </a:extLst>
          </p:cNvPr>
          <p:cNvSpPr txBox="1">
            <a:spLocks/>
          </p:cNvSpPr>
          <p:nvPr/>
        </p:nvSpPr>
        <p:spPr>
          <a:xfrm>
            <a:off x="457200" y="116632"/>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What if there had been no Green Revolution? </a:t>
            </a:r>
            <a:endParaRPr lang="en-US" dirty="0"/>
          </a:p>
        </p:txBody>
      </p:sp>
      <p:pic>
        <p:nvPicPr>
          <p:cNvPr id="6" name="Picture 5">
            <a:extLst>
              <a:ext uri="{FF2B5EF4-FFF2-40B4-BE49-F238E27FC236}">
                <a16:creationId xmlns:a16="http://schemas.microsoft.com/office/drawing/2014/main" id="{9E7130DA-D859-4D5A-83C5-A462236FFE67}"/>
              </a:ext>
            </a:extLst>
          </p:cNvPr>
          <p:cNvPicPr>
            <a:picLocks noChangeAspect="1"/>
          </p:cNvPicPr>
          <p:nvPr/>
        </p:nvPicPr>
        <p:blipFill rotWithShape="1">
          <a:blip r:embed="rId2"/>
          <a:srcRect t="53658"/>
          <a:stretch/>
        </p:blipFill>
        <p:spPr>
          <a:xfrm>
            <a:off x="367677" y="1806129"/>
            <a:ext cx="7592485" cy="2494320"/>
          </a:xfrm>
          <a:prstGeom prst="rect">
            <a:avLst/>
          </a:prstGeom>
        </p:spPr>
      </p:pic>
      <p:sp>
        <p:nvSpPr>
          <p:cNvPr id="7" name="Content Placeholder 1">
            <a:extLst>
              <a:ext uri="{FF2B5EF4-FFF2-40B4-BE49-F238E27FC236}">
                <a16:creationId xmlns:a16="http://schemas.microsoft.com/office/drawing/2014/main" id="{F657899A-5C89-430A-8A68-083E3EAF31A1}"/>
              </a:ext>
            </a:extLst>
          </p:cNvPr>
          <p:cNvSpPr txBox="1">
            <a:spLocks/>
          </p:cNvSpPr>
          <p:nvPr/>
        </p:nvSpPr>
        <p:spPr>
          <a:xfrm>
            <a:off x="250825" y="4437112"/>
            <a:ext cx="8642350" cy="22677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070C0"/>
                </a:solidFill>
              </a:rPr>
              <a:t>Blue</a:t>
            </a:r>
            <a:r>
              <a:rPr lang="en-US" sz="2600" dirty="0"/>
              <a:t> = Baseline: what actually happened: 1961-2006</a:t>
            </a:r>
          </a:p>
          <a:p>
            <a:r>
              <a:rPr lang="en-US" sz="2600" dirty="0">
                <a:solidFill>
                  <a:schemeClr val="accent6">
                    <a:lumMod val="75000"/>
                  </a:schemeClr>
                </a:solidFill>
              </a:rPr>
              <a:t>Green</a:t>
            </a:r>
            <a:r>
              <a:rPr lang="en-US" sz="2600" dirty="0"/>
              <a:t> = Historical simulation using SIMPLE model: Provides a ‘lab’ to study alternative histories:  What if?.....</a:t>
            </a:r>
          </a:p>
          <a:p>
            <a:pPr marL="457200" lvl="1" indent="0">
              <a:buNone/>
            </a:pPr>
            <a:endParaRPr lang="en-US" sz="2000" dirty="0"/>
          </a:p>
          <a:p>
            <a:pPr marL="457200" lvl="1" indent="0">
              <a:buFont typeface="Arial" panose="020B0604020202020204" pitchFamily="34" charset="0"/>
              <a:buNone/>
            </a:pPr>
            <a:endParaRPr lang="en-US" sz="1800" dirty="0"/>
          </a:p>
          <a:p>
            <a:pPr marL="0" indent="0">
              <a:buFont typeface="Arial" panose="020B0604020202020204" pitchFamily="34" charset="0"/>
              <a:buNone/>
            </a:pPr>
            <a:endParaRPr lang="en-US" sz="2300" dirty="0"/>
          </a:p>
        </p:txBody>
      </p:sp>
      <p:sp>
        <p:nvSpPr>
          <p:cNvPr id="8" name="Content Placeholder 1">
            <a:extLst>
              <a:ext uri="{FF2B5EF4-FFF2-40B4-BE49-F238E27FC236}">
                <a16:creationId xmlns:a16="http://schemas.microsoft.com/office/drawing/2014/main" id="{BFD6A551-34F1-446E-B0F0-2DDF107032BF}"/>
              </a:ext>
            </a:extLst>
          </p:cNvPr>
          <p:cNvSpPr txBox="1">
            <a:spLocks/>
          </p:cNvSpPr>
          <p:nvPr/>
        </p:nvSpPr>
        <p:spPr>
          <a:xfrm>
            <a:off x="367677" y="1396295"/>
            <a:ext cx="8642350" cy="22677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t>SIMPLE model used to simulate historical evolution of global agriculture</a:t>
            </a:r>
          </a:p>
          <a:p>
            <a:pPr lvl="1"/>
            <a:endParaRPr lang="en-US" sz="2000" dirty="0"/>
          </a:p>
          <a:p>
            <a:pPr marL="457200" lvl="1" indent="0">
              <a:buFont typeface="Arial" panose="020B0604020202020204" pitchFamily="34" charset="0"/>
              <a:buNone/>
            </a:pPr>
            <a:endParaRPr lang="en-US" sz="1800" dirty="0"/>
          </a:p>
          <a:p>
            <a:pPr marL="0" indent="0">
              <a:buFont typeface="Arial" panose="020B0604020202020204" pitchFamily="34" charset="0"/>
              <a:buNone/>
            </a:pPr>
            <a:endParaRPr lang="en-US" sz="2300" dirty="0"/>
          </a:p>
        </p:txBody>
      </p:sp>
      <p:sp>
        <p:nvSpPr>
          <p:cNvPr id="9" name="Rectangle 8">
            <a:extLst>
              <a:ext uri="{FF2B5EF4-FFF2-40B4-BE49-F238E27FC236}">
                <a16:creationId xmlns:a16="http://schemas.microsoft.com/office/drawing/2014/main" id="{1808B665-AD2E-463E-A14B-6884566EB904}"/>
              </a:ext>
            </a:extLst>
          </p:cNvPr>
          <p:cNvSpPr/>
          <p:nvPr/>
        </p:nvSpPr>
        <p:spPr>
          <a:xfrm>
            <a:off x="1629985" y="2244435"/>
            <a:ext cx="226709" cy="177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F0E0FF-A70E-41CB-8C55-9C997100F2D0}"/>
              </a:ext>
            </a:extLst>
          </p:cNvPr>
          <p:cNvSpPr/>
          <p:nvPr/>
        </p:nvSpPr>
        <p:spPr>
          <a:xfrm>
            <a:off x="2545645" y="2274674"/>
            <a:ext cx="226709" cy="177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AF3A03-7909-4AFB-829B-1BB14FF4CFAF}"/>
              </a:ext>
            </a:extLst>
          </p:cNvPr>
          <p:cNvSpPr/>
          <p:nvPr/>
        </p:nvSpPr>
        <p:spPr>
          <a:xfrm>
            <a:off x="4002100" y="2165338"/>
            <a:ext cx="226709" cy="177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4D8B16A-814A-492E-9C73-7BD44895C236}"/>
              </a:ext>
            </a:extLst>
          </p:cNvPr>
          <p:cNvSpPr/>
          <p:nvPr/>
        </p:nvSpPr>
        <p:spPr>
          <a:xfrm>
            <a:off x="4915193" y="2153695"/>
            <a:ext cx="226709" cy="177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09C7CE-AA60-4F18-A12E-D27CE8274283}"/>
              </a:ext>
            </a:extLst>
          </p:cNvPr>
          <p:cNvSpPr/>
          <p:nvPr/>
        </p:nvSpPr>
        <p:spPr>
          <a:xfrm>
            <a:off x="6533656" y="2206343"/>
            <a:ext cx="226709" cy="177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D5E9730-E28A-4B3F-A190-EFF325E52A38}"/>
              </a:ext>
            </a:extLst>
          </p:cNvPr>
          <p:cNvSpPr/>
          <p:nvPr/>
        </p:nvSpPr>
        <p:spPr>
          <a:xfrm>
            <a:off x="7415774" y="2217688"/>
            <a:ext cx="226709" cy="177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587254C-2085-4127-8414-EFACBDD0460A}"/>
              </a:ext>
            </a:extLst>
          </p:cNvPr>
          <p:cNvSpPr/>
          <p:nvPr/>
        </p:nvSpPr>
        <p:spPr>
          <a:xfrm>
            <a:off x="2826838" y="1162027"/>
            <a:ext cx="2577232" cy="33948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A8C7421-2E05-457B-AAFF-7839F226E5DE}"/>
              </a:ext>
            </a:extLst>
          </p:cNvPr>
          <p:cNvPicPr>
            <a:picLocks noChangeAspect="1"/>
          </p:cNvPicPr>
          <p:nvPr/>
        </p:nvPicPr>
        <p:blipFill>
          <a:blip r:embed="rId3"/>
          <a:stretch>
            <a:fillRect/>
          </a:stretch>
        </p:blipFill>
        <p:spPr>
          <a:xfrm>
            <a:off x="0" y="5758453"/>
            <a:ext cx="963905" cy="1099547"/>
          </a:xfrm>
          <a:prstGeom prst="rect">
            <a:avLst/>
          </a:prstGeom>
        </p:spPr>
      </p:pic>
      <p:pic>
        <p:nvPicPr>
          <p:cNvPr id="18" name="Picture 17">
            <a:extLst>
              <a:ext uri="{FF2B5EF4-FFF2-40B4-BE49-F238E27FC236}">
                <a16:creationId xmlns:a16="http://schemas.microsoft.com/office/drawing/2014/main" id="{637AF461-0C82-41E4-8F3F-41227DE35D8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3905" y="5758453"/>
            <a:ext cx="824661" cy="1099547"/>
          </a:xfrm>
          <a:prstGeom prst="rect">
            <a:avLst/>
          </a:prstGeom>
        </p:spPr>
      </p:pic>
    </p:spTree>
    <p:extLst>
      <p:ext uri="{BB962C8B-B14F-4D97-AF65-F5344CB8AC3E}">
        <p14:creationId xmlns:p14="http://schemas.microsoft.com/office/powerpoint/2010/main" val="2781541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B6B3-A393-493F-823C-6DC44D93BCF8}"/>
              </a:ext>
            </a:extLst>
          </p:cNvPr>
          <p:cNvSpPr txBox="1">
            <a:spLocks/>
          </p:cNvSpPr>
          <p:nvPr/>
        </p:nvSpPr>
        <p:spPr>
          <a:xfrm>
            <a:off x="457200" y="116632"/>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What if there had been no Green Revolution? Rewriting history</a:t>
            </a:r>
            <a:endParaRPr lang="en-US" dirty="0"/>
          </a:p>
        </p:txBody>
      </p:sp>
      <p:pic>
        <p:nvPicPr>
          <p:cNvPr id="6" name="Picture 5">
            <a:extLst>
              <a:ext uri="{FF2B5EF4-FFF2-40B4-BE49-F238E27FC236}">
                <a16:creationId xmlns:a16="http://schemas.microsoft.com/office/drawing/2014/main" id="{9E7130DA-D859-4D5A-83C5-A462236FFE67}"/>
              </a:ext>
            </a:extLst>
          </p:cNvPr>
          <p:cNvPicPr>
            <a:picLocks noChangeAspect="1"/>
          </p:cNvPicPr>
          <p:nvPr/>
        </p:nvPicPr>
        <p:blipFill rotWithShape="1">
          <a:blip r:embed="rId2"/>
          <a:srcRect t="53658"/>
          <a:stretch/>
        </p:blipFill>
        <p:spPr>
          <a:xfrm>
            <a:off x="367677" y="1806129"/>
            <a:ext cx="7592485" cy="2494320"/>
          </a:xfrm>
          <a:prstGeom prst="rect">
            <a:avLst/>
          </a:prstGeom>
        </p:spPr>
      </p:pic>
      <p:sp>
        <p:nvSpPr>
          <p:cNvPr id="7" name="Content Placeholder 1">
            <a:extLst>
              <a:ext uri="{FF2B5EF4-FFF2-40B4-BE49-F238E27FC236}">
                <a16:creationId xmlns:a16="http://schemas.microsoft.com/office/drawing/2014/main" id="{F657899A-5C89-430A-8A68-083E3EAF31A1}"/>
              </a:ext>
            </a:extLst>
          </p:cNvPr>
          <p:cNvSpPr txBox="1">
            <a:spLocks/>
          </p:cNvSpPr>
          <p:nvPr/>
        </p:nvSpPr>
        <p:spPr>
          <a:xfrm>
            <a:off x="250824" y="4337494"/>
            <a:ext cx="8832719" cy="22677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accent6">
                    <a:lumMod val="75000"/>
                  </a:schemeClr>
                </a:solidFill>
              </a:rPr>
              <a:t>Green</a:t>
            </a:r>
            <a:r>
              <a:rPr lang="en-US" sz="2600" dirty="0"/>
              <a:t> = Historical simulation using SIMPLE model: 1961-2006</a:t>
            </a:r>
          </a:p>
          <a:p>
            <a:r>
              <a:rPr lang="en-US" sz="2600" dirty="0">
                <a:solidFill>
                  <a:srgbClr val="FF0000"/>
                </a:solidFill>
              </a:rPr>
              <a:t>Red</a:t>
            </a:r>
            <a:r>
              <a:rPr lang="en-US" sz="2600" dirty="0"/>
              <a:t> = Counterfactual simulation: Rewrite history using the model what would have happened if </a:t>
            </a:r>
            <a:r>
              <a:rPr lang="en-US" sz="2600" i="1" dirty="0">
                <a:solidFill>
                  <a:srgbClr val="FF0000"/>
                </a:solidFill>
              </a:rPr>
              <a:t>No Green Revolution</a:t>
            </a:r>
          </a:p>
          <a:p>
            <a:pPr marL="0" indent="0">
              <a:buNone/>
            </a:pPr>
            <a:r>
              <a:rPr lang="en-US" sz="2600" b="1" i="1" dirty="0"/>
              <a:t>            The Green Revolution spared land for nature</a:t>
            </a:r>
          </a:p>
          <a:p>
            <a:pPr lvl="1"/>
            <a:endParaRPr lang="en-US" sz="2000" dirty="0"/>
          </a:p>
          <a:p>
            <a:pPr marL="457200" lvl="1" indent="0">
              <a:buFont typeface="Arial" panose="020B0604020202020204" pitchFamily="34" charset="0"/>
              <a:buNone/>
            </a:pPr>
            <a:endParaRPr lang="en-US" sz="1800" dirty="0"/>
          </a:p>
          <a:p>
            <a:pPr marL="0" indent="0">
              <a:buFont typeface="Arial" panose="020B0604020202020204" pitchFamily="34" charset="0"/>
              <a:buNone/>
            </a:pPr>
            <a:endParaRPr lang="en-US" sz="2300" dirty="0"/>
          </a:p>
        </p:txBody>
      </p:sp>
      <p:sp>
        <p:nvSpPr>
          <p:cNvPr id="8" name="Content Placeholder 1">
            <a:extLst>
              <a:ext uri="{FF2B5EF4-FFF2-40B4-BE49-F238E27FC236}">
                <a16:creationId xmlns:a16="http://schemas.microsoft.com/office/drawing/2014/main" id="{BFD6A551-34F1-446E-B0F0-2DDF107032BF}"/>
              </a:ext>
            </a:extLst>
          </p:cNvPr>
          <p:cNvSpPr txBox="1">
            <a:spLocks/>
          </p:cNvSpPr>
          <p:nvPr/>
        </p:nvSpPr>
        <p:spPr>
          <a:xfrm>
            <a:off x="2004055" y="1406174"/>
            <a:ext cx="8642350" cy="22677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t>The Green Revolution spared land for nature</a:t>
            </a:r>
          </a:p>
          <a:p>
            <a:pPr lvl="1"/>
            <a:endParaRPr lang="en-US" sz="2000" dirty="0"/>
          </a:p>
          <a:p>
            <a:pPr marL="457200" lvl="1" indent="0">
              <a:buFont typeface="Arial" panose="020B0604020202020204" pitchFamily="34" charset="0"/>
              <a:buNone/>
            </a:pPr>
            <a:endParaRPr lang="en-US" sz="1800" dirty="0"/>
          </a:p>
          <a:p>
            <a:pPr marL="0" indent="0">
              <a:buFont typeface="Arial" panose="020B0604020202020204" pitchFamily="34" charset="0"/>
              <a:buNone/>
            </a:pPr>
            <a:endParaRPr lang="en-US" sz="2300" dirty="0"/>
          </a:p>
        </p:txBody>
      </p:sp>
      <p:cxnSp>
        <p:nvCxnSpPr>
          <p:cNvPr id="10" name="Straight Arrow Connector 9">
            <a:extLst>
              <a:ext uri="{FF2B5EF4-FFF2-40B4-BE49-F238E27FC236}">
                <a16:creationId xmlns:a16="http://schemas.microsoft.com/office/drawing/2014/main" id="{618E8849-0B9C-4FFD-8C9F-DE1F9695009D}"/>
              </a:ext>
            </a:extLst>
          </p:cNvPr>
          <p:cNvCxnSpPr/>
          <p:nvPr/>
        </p:nvCxnSpPr>
        <p:spPr>
          <a:xfrm flipH="1">
            <a:off x="4163919" y="1669466"/>
            <a:ext cx="770818" cy="8243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98463F7-7EB1-49A5-9A03-2BEF45CD2DB0}"/>
              </a:ext>
            </a:extLst>
          </p:cNvPr>
          <p:cNvCxnSpPr>
            <a:cxnSpLocks/>
          </p:cNvCxnSpPr>
          <p:nvPr/>
        </p:nvCxnSpPr>
        <p:spPr>
          <a:xfrm>
            <a:off x="5002750" y="1669466"/>
            <a:ext cx="1" cy="16955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C8B298F-87A0-448A-9766-E1FDC4C98DE2}"/>
              </a:ext>
            </a:extLst>
          </p:cNvPr>
          <p:cNvSpPr/>
          <p:nvPr/>
        </p:nvSpPr>
        <p:spPr>
          <a:xfrm>
            <a:off x="1183838" y="2244435"/>
            <a:ext cx="226709" cy="177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A4A542-DE1D-46C2-B607-91B0D6FA3526}"/>
              </a:ext>
            </a:extLst>
          </p:cNvPr>
          <p:cNvSpPr/>
          <p:nvPr/>
        </p:nvSpPr>
        <p:spPr>
          <a:xfrm>
            <a:off x="3570411" y="1898017"/>
            <a:ext cx="226709" cy="177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E8062E-3A84-405D-83F4-A26075B8D0DC}"/>
              </a:ext>
            </a:extLst>
          </p:cNvPr>
          <p:cNvSpPr/>
          <p:nvPr/>
        </p:nvSpPr>
        <p:spPr>
          <a:xfrm>
            <a:off x="2089798" y="2211282"/>
            <a:ext cx="226709" cy="177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D73447-D44A-44A5-9AA7-51C0CC17B5A9}"/>
              </a:ext>
            </a:extLst>
          </p:cNvPr>
          <p:cNvSpPr/>
          <p:nvPr/>
        </p:nvSpPr>
        <p:spPr>
          <a:xfrm>
            <a:off x="4476371" y="2244434"/>
            <a:ext cx="226709" cy="177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44DB9E-EF31-44FF-BEFB-3727E288A07E}"/>
              </a:ext>
            </a:extLst>
          </p:cNvPr>
          <p:cNvSpPr/>
          <p:nvPr/>
        </p:nvSpPr>
        <p:spPr>
          <a:xfrm>
            <a:off x="6104911" y="2096690"/>
            <a:ext cx="226709" cy="1890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7878D2C-6A54-4A77-9B19-CD3647160FE7}"/>
              </a:ext>
            </a:extLst>
          </p:cNvPr>
          <p:cNvSpPr/>
          <p:nvPr/>
        </p:nvSpPr>
        <p:spPr>
          <a:xfrm>
            <a:off x="6981246" y="2129842"/>
            <a:ext cx="226709" cy="1890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4222E610-E1F5-4ABA-ABAA-892354DB10B3}"/>
              </a:ext>
            </a:extLst>
          </p:cNvPr>
          <p:cNvSpPr/>
          <p:nvPr/>
        </p:nvSpPr>
        <p:spPr>
          <a:xfrm>
            <a:off x="921955" y="5741818"/>
            <a:ext cx="375237" cy="24560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FA96FB-DAE4-4600-B977-0FE2F1DD235D}"/>
              </a:ext>
            </a:extLst>
          </p:cNvPr>
          <p:cNvSpPr txBox="1"/>
          <p:nvPr/>
        </p:nvSpPr>
        <p:spPr>
          <a:xfrm>
            <a:off x="0" y="6175483"/>
            <a:ext cx="9144000" cy="738664"/>
          </a:xfrm>
          <a:prstGeom prst="rect">
            <a:avLst/>
          </a:prstGeom>
          <a:noFill/>
        </p:spPr>
        <p:txBody>
          <a:bodyPr wrap="square" rtlCol="0">
            <a:spAutoFit/>
          </a:bodyPr>
          <a:lstStyle/>
          <a:p>
            <a:r>
              <a:rPr lang="en-AU" sz="1400" dirty="0"/>
              <a:t>Hertel, T., W., N. </a:t>
            </a:r>
            <a:r>
              <a:rPr lang="en-AU" sz="1400" dirty="0" err="1"/>
              <a:t>Ramankutty</a:t>
            </a:r>
            <a:r>
              <a:rPr lang="en-AU" sz="1400" dirty="0"/>
              <a:t> and U.L.C. Baldos, (2014) “</a:t>
            </a:r>
            <a:r>
              <a:rPr lang="en-US" sz="1400" dirty="0"/>
              <a:t>Global market integration increases likelihood that a future African Green Revolution could increase crop land use and CO2 emissions</a:t>
            </a:r>
            <a:r>
              <a:rPr lang="en-AU" sz="1400" dirty="0"/>
              <a:t>”, </a:t>
            </a:r>
            <a:r>
              <a:rPr lang="en-AU" sz="1400" i="1" dirty="0"/>
              <a:t>Proceedings of the National Academy of Sciences</a:t>
            </a:r>
            <a:r>
              <a:rPr lang="en-AU" sz="1400" dirty="0"/>
              <a:t> 111(38):</a:t>
            </a:r>
            <a:r>
              <a:rPr lang="en-US" sz="1400" dirty="0"/>
              <a:t>13799–13804</a:t>
            </a:r>
            <a:endParaRPr lang="en-US" sz="1400" i="1" dirty="0"/>
          </a:p>
        </p:txBody>
      </p:sp>
    </p:spTree>
    <p:extLst>
      <p:ext uri="{BB962C8B-B14F-4D97-AF65-F5344CB8AC3E}">
        <p14:creationId xmlns:p14="http://schemas.microsoft.com/office/powerpoint/2010/main" val="732951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69F-CE77-4313-AB9C-539F5A76CEEE}"/>
              </a:ext>
            </a:extLst>
          </p:cNvPr>
          <p:cNvSpPr>
            <a:spLocks noGrp="1"/>
          </p:cNvSpPr>
          <p:nvPr>
            <p:ph type="title"/>
          </p:nvPr>
        </p:nvSpPr>
        <p:spPr>
          <a:xfrm>
            <a:off x="628650" y="365125"/>
            <a:ext cx="8309162" cy="1325563"/>
          </a:xfrm>
        </p:spPr>
        <p:txBody>
          <a:bodyPr>
            <a:normAutofit/>
          </a:bodyPr>
          <a:lstStyle/>
          <a:p>
            <a:r>
              <a:rPr lang="en-US" dirty="0"/>
              <a:t>TFP growth rates shape the global agricultural economy</a:t>
            </a:r>
          </a:p>
        </p:txBody>
      </p:sp>
      <p:sp>
        <p:nvSpPr>
          <p:cNvPr id="3" name="Content Placeholder 2">
            <a:extLst>
              <a:ext uri="{FF2B5EF4-FFF2-40B4-BE49-F238E27FC236}">
                <a16:creationId xmlns:a16="http://schemas.microsoft.com/office/drawing/2014/main" id="{C09FDE16-2C6F-43E7-A189-CB7537803189}"/>
              </a:ext>
            </a:extLst>
          </p:cNvPr>
          <p:cNvSpPr>
            <a:spLocks noGrp="1"/>
          </p:cNvSpPr>
          <p:nvPr>
            <p:ph idx="1"/>
          </p:nvPr>
        </p:nvSpPr>
        <p:spPr>
          <a:xfrm>
            <a:off x="492624" y="1938980"/>
            <a:ext cx="8651376" cy="4351338"/>
          </a:xfrm>
        </p:spPr>
        <p:txBody>
          <a:bodyPr>
            <a:normAutofit/>
          </a:bodyPr>
          <a:lstStyle/>
          <a:p>
            <a:r>
              <a:rPr lang="en-US" dirty="0">
                <a:solidFill>
                  <a:schemeClr val="tx2">
                    <a:lumMod val="20000"/>
                    <a:lumOff val="80000"/>
                  </a:schemeClr>
                </a:solidFill>
              </a:rPr>
              <a:t>TFP growth drives </a:t>
            </a:r>
            <a:r>
              <a:rPr lang="en-US" i="1" dirty="0">
                <a:solidFill>
                  <a:schemeClr val="tx2">
                    <a:lumMod val="20000"/>
                    <a:lumOff val="80000"/>
                  </a:schemeClr>
                </a:solidFill>
              </a:rPr>
              <a:t>competitiveness</a:t>
            </a:r>
            <a:r>
              <a:rPr lang="en-US" dirty="0">
                <a:solidFill>
                  <a:schemeClr val="tx2">
                    <a:lumMod val="20000"/>
                    <a:lumOff val="80000"/>
                  </a:schemeClr>
                </a:solidFill>
              </a:rPr>
              <a:t> in world markets</a:t>
            </a:r>
          </a:p>
          <a:p>
            <a:r>
              <a:rPr lang="en-US" dirty="0">
                <a:solidFill>
                  <a:schemeClr val="tx2">
                    <a:lumMod val="20000"/>
                    <a:lumOff val="80000"/>
                  </a:schemeClr>
                </a:solidFill>
              </a:rPr>
              <a:t>TFP growth drives </a:t>
            </a:r>
            <a:r>
              <a:rPr lang="en-US" i="1" dirty="0">
                <a:solidFill>
                  <a:schemeClr val="tx2">
                    <a:lumMod val="20000"/>
                    <a:lumOff val="80000"/>
                  </a:schemeClr>
                </a:solidFill>
              </a:rPr>
              <a:t>land use change</a:t>
            </a:r>
          </a:p>
          <a:p>
            <a:r>
              <a:rPr lang="en-US" dirty="0"/>
              <a:t>TFP growth can reduce overall </a:t>
            </a:r>
            <a:r>
              <a:rPr lang="en-US" i="1" dirty="0"/>
              <a:t>input usage</a:t>
            </a:r>
          </a:p>
          <a:p>
            <a:r>
              <a:rPr lang="en-US" dirty="0">
                <a:solidFill>
                  <a:schemeClr val="tx2">
                    <a:lumMod val="20000"/>
                    <a:lumOff val="80000"/>
                  </a:schemeClr>
                </a:solidFill>
              </a:rPr>
              <a:t>TFP growth can reduce </a:t>
            </a:r>
            <a:r>
              <a:rPr lang="en-US" i="1" dirty="0">
                <a:solidFill>
                  <a:schemeClr val="tx2">
                    <a:lumMod val="20000"/>
                    <a:lumOff val="80000"/>
                  </a:schemeClr>
                </a:solidFill>
              </a:rPr>
              <a:t>greenhouse gas emissions</a:t>
            </a:r>
          </a:p>
          <a:p>
            <a:r>
              <a:rPr lang="en-US" dirty="0">
                <a:solidFill>
                  <a:schemeClr val="tx2">
                    <a:lumMod val="20000"/>
                    <a:lumOff val="80000"/>
                  </a:schemeClr>
                </a:solidFill>
              </a:rPr>
              <a:t>TFP growth can improve </a:t>
            </a:r>
            <a:r>
              <a:rPr lang="en-US" i="1" dirty="0">
                <a:solidFill>
                  <a:schemeClr val="tx2">
                    <a:lumMod val="20000"/>
                    <a:lumOff val="80000"/>
                  </a:schemeClr>
                </a:solidFill>
              </a:rPr>
              <a:t>nutrition outcomes</a:t>
            </a:r>
          </a:p>
          <a:p>
            <a:pPr marL="457200" lvl="1" indent="0">
              <a:buNone/>
            </a:pPr>
            <a:endParaRPr lang="en-US" dirty="0"/>
          </a:p>
          <a:p>
            <a:pPr marL="0" indent="0">
              <a:buNone/>
            </a:pPr>
            <a:r>
              <a:rPr lang="en-US" dirty="0"/>
              <a:t> </a:t>
            </a:r>
          </a:p>
        </p:txBody>
      </p:sp>
    </p:spTree>
    <p:extLst>
      <p:ext uri="{BB962C8B-B14F-4D97-AF65-F5344CB8AC3E}">
        <p14:creationId xmlns:p14="http://schemas.microsoft.com/office/powerpoint/2010/main" val="3343331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19C4AB-5CD7-4856-90C0-3AB86916FC26}"/>
              </a:ext>
            </a:extLst>
          </p:cNvPr>
          <p:cNvPicPr>
            <a:picLocks noChangeAspect="1"/>
          </p:cNvPicPr>
          <p:nvPr/>
        </p:nvPicPr>
        <p:blipFill>
          <a:blip r:embed="rId2"/>
          <a:stretch>
            <a:fillRect/>
          </a:stretch>
        </p:blipFill>
        <p:spPr>
          <a:xfrm>
            <a:off x="331678" y="305805"/>
            <a:ext cx="7392432" cy="6325483"/>
          </a:xfrm>
          <a:prstGeom prst="rect">
            <a:avLst/>
          </a:prstGeom>
        </p:spPr>
      </p:pic>
      <p:sp>
        <p:nvSpPr>
          <p:cNvPr id="2" name="Right Brace 1">
            <a:extLst>
              <a:ext uri="{FF2B5EF4-FFF2-40B4-BE49-F238E27FC236}">
                <a16:creationId xmlns:a16="http://schemas.microsoft.com/office/drawing/2014/main" id="{50ACF7BB-9EC8-486B-B7E4-B7B965DCBA29}"/>
              </a:ext>
            </a:extLst>
          </p:cNvPr>
          <p:cNvSpPr/>
          <p:nvPr/>
        </p:nvSpPr>
        <p:spPr>
          <a:xfrm>
            <a:off x="7360542" y="2055511"/>
            <a:ext cx="363568" cy="171544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Brace 3">
            <a:extLst>
              <a:ext uri="{FF2B5EF4-FFF2-40B4-BE49-F238E27FC236}">
                <a16:creationId xmlns:a16="http://schemas.microsoft.com/office/drawing/2014/main" id="{74608DFE-580D-4E7F-B8CF-58FBC6834375}"/>
              </a:ext>
            </a:extLst>
          </p:cNvPr>
          <p:cNvSpPr/>
          <p:nvPr/>
        </p:nvSpPr>
        <p:spPr>
          <a:xfrm>
            <a:off x="1739375" y="1285954"/>
            <a:ext cx="363568" cy="349008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A94E48F0-3B26-4190-AAC3-482F01AFFA57}"/>
              </a:ext>
            </a:extLst>
          </p:cNvPr>
          <p:cNvCxnSpPr>
            <a:cxnSpLocks/>
          </p:cNvCxnSpPr>
          <p:nvPr/>
        </p:nvCxnSpPr>
        <p:spPr>
          <a:xfrm flipH="1">
            <a:off x="2236877" y="445864"/>
            <a:ext cx="2690303" cy="25851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C512A48-7584-4215-9E2E-107B17535E20}"/>
              </a:ext>
            </a:extLst>
          </p:cNvPr>
          <p:cNvSpPr txBox="1"/>
          <p:nvPr/>
        </p:nvSpPr>
        <p:spPr>
          <a:xfrm>
            <a:off x="4798711" y="122698"/>
            <a:ext cx="4453399" cy="646331"/>
          </a:xfrm>
          <a:prstGeom prst="rect">
            <a:avLst/>
          </a:prstGeom>
          <a:noFill/>
        </p:spPr>
        <p:txBody>
          <a:bodyPr wrap="none" rtlCol="0">
            <a:spAutoFit/>
          </a:bodyPr>
          <a:lstStyle/>
          <a:p>
            <a:r>
              <a:rPr lang="en-US" dirty="0">
                <a:solidFill>
                  <a:srgbClr val="FF0000"/>
                </a:solidFill>
              </a:rPr>
              <a:t>In the 60’s and 70’s global agricultural growth </a:t>
            </a:r>
          </a:p>
          <a:p>
            <a:r>
              <a:rPr lang="en-US" dirty="0">
                <a:solidFill>
                  <a:srgbClr val="FF0000"/>
                </a:solidFill>
              </a:rPr>
              <a:t>relied on increases in inputs </a:t>
            </a:r>
          </a:p>
        </p:txBody>
      </p:sp>
      <p:pic>
        <p:nvPicPr>
          <p:cNvPr id="8" name="Picture 7">
            <a:extLst>
              <a:ext uri="{FF2B5EF4-FFF2-40B4-BE49-F238E27FC236}">
                <a16:creationId xmlns:a16="http://schemas.microsoft.com/office/drawing/2014/main" id="{3EAE532C-4601-4B45-97AD-11572A32C4C3}"/>
              </a:ext>
            </a:extLst>
          </p:cNvPr>
          <p:cNvPicPr>
            <a:picLocks noChangeAspect="1"/>
          </p:cNvPicPr>
          <p:nvPr/>
        </p:nvPicPr>
        <p:blipFill>
          <a:blip r:embed="rId3"/>
          <a:stretch>
            <a:fillRect/>
          </a:stretch>
        </p:blipFill>
        <p:spPr>
          <a:xfrm>
            <a:off x="831" y="5787304"/>
            <a:ext cx="803023" cy="1070696"/>
          </a:xfrm>
          <a:prstGeom prst="rect">
            <a:avLst/>
          </a:prstGeom>
        </p:spPr>
      </p:pic>
      <p:pic>
        <p:nvPicPr>
          <p:cNvPr id="9" name="Picture 8">
            <a:extLst>
              <a:ext uri="{FF2B5EF4-FFF2-40B4-BE49-F238E27FC236}">
                <a16:creationId xmlns:a16="http://schemas.microsoft.com/office/drawing/2014/main" id="{5A0D04AF-3FA9-4CAD-BACD-FFEC0EAC3D25}"/>
              </a:ext>
            </a:extLst>
          </p:cNvPr>
          <p:cNvPicPr>
            <a:picLocks noChangeAspect="1"/>
          </p:cNvPicPr>
          <p:nvPr/>
        </p:nvPicPr>
        <p:blipFill>
          <a:blip r:embed="rId4"/>
          <a:stretch>
            <a:fillRect/>
          </a:stretch>
        </p:blipFill>
        <p:spPr>
          <a:xfrm>
            <a:off x="6158975" y="6208520"/>
            <a:ext cx="2962768" cy="587249"/>
          </a:xfrm>
          <a:prstGeom prst="rect">
            <a:avLst/>
          </a:prstGeom>
        </p:spPr>
      </p:pic>
    </p:spTree>
    <p:extLst>
      <p:ext uri="{BB962C8B-B14F-4D97-AF65-F5344CB8AC3E}">
        <p14:creationId xmlns:p14="http://schemas.microsoft.com/office/powerpoint/2010/main" val="30960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F2095-DC0F-48ED-92C9-A023BA86C7BB}"/>
              </a:ext>
            </a:extLst>
          </p:cNvPr>
          <p:cNvPicPr>
            <a:picLocks noChangeAspect="1"/>
          </p:cNvPicPr>
          <p:nvPr/>
        </p:nvPicPr>
        <p:blipFill rotWithShape="1">
          <a:blip r:embed="rId2"/>
          <a:srcRect t="14094"/>
          <a:stretch/>
        </p:blipFill>
        <p:spPr>
          <a:xfrm>
            <a:off x="2262966" y="3037925"/>
            <a:ext cx="6169224" cy="3664268"/>
          </a:xfrm>
          <a:prstGeom prst="rect">
            <a:avLst/>
          </a:prstGeom>
        </p:spPr>
      </p:pic>
      <p:sp>
        <p:nvSpPr>
          <p:cNvPr id="6" name="Title 1">
            <a:extLst>
              <a:ext uri="{FF2B5EF4-FFF2-40B4-BE49-F238E27FC236}">
                <a16:creationId xmlns:a16="http://schemas.microsoft.com/office/drawing/2014/main" id="{D933809D-80C1-4242-9D72-230F3F3E098C}"/>
              </a:ext>
            </a:extLst>
          </p:cNvPr>
          <p:cNvSpPr txBox="1">
            <a:spLocks/>
          </p:cNvSpPr>
          <p:nvPr/>
        </p:nvSpPr>
        <p:spPr>
          <a:xfrm>
            <a:off x="683547" y="0"/>
            <a:ext cx="8927728" cy="18312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Key Concept: </a:t>
            </a:r>
            <a:r>
              <a:rPr lang="en-US" sz="2800" b="1" i="1" dirty="0"/>
              <a:t>T</a:t>
            </a:r>
            <a:r>
              <a:rPr lang="en-US" sz="2800" b="1" dirty="0"/>
              <a:t>otal </a:t>
            </a:r>
            <a:r>
              <a:rPr lang="en-US" sz="2800" b="1" i="1" dirty="0"/>
              <a:t>F</a:t>
            </a:r>
            <a:r>
              <a:rPr lang="en-US" sz="2800" b="1" dirty="0"/>
              <a:t>actor </a:t>
            </a:r>
            <a:r>
              <a:rPr lang="en-US" sz="2800" b="1" i="1" dirty="0"/>
              <a:t>P</a:t>
            </a:r>
            <a:r>
              <a:rPr lang="en-US" sz="2800" b="1" dirty="0"/>
              <a:t>roductivity (</a:t>
            </a:r>
            <a:r>
              <a:rPr lang="en-US" sz="2800" b="1" i="1" dirty="0"/>
              <a:t>TFP)</a:t>
            </a:r>
            <a:endParaRPr lang="en-US" sz="2800" dirty="0"/>
          </a:p>
        </p:txBody>
      </p:sp>
      <p:pic>
        <p:nvPicPr>
          <p:cNvPr id="8" name="Picture 7">
            <a:extLst>
              <a:ext uri="{FF2B5EF4-FFF2-40B4-BE49-F238E27FC236}">
                <a16:creationId xmlns:a16="http://schemas.microsoft.com/office/drawing/2014/main" id="{B21E2872-105D-4054-B4BD-0672B7DACFF7}"/>
              </a:ext>
            </a:extLst>
          </p:cNvPr>
          <p:cNvPicPr>
            <a:picLocks noChangeAspect="1"/>
          </p:cNvPicPr>
          <p:nvPr/>
        </p:nvPicPr>
        <p:blipFill>
          <a:blip r:embed="rId3"/>
          <a:stretch>
            <a:fillRect/>
          </a:stretch>
        </p:blipFill>
        <p:spPr>
          <a:xfrm>
            <a:off x="155902" y="683460"/>
            <a:ext cx="4383074" cy="2132200"/>
          </a:xfrm>
          <a:prstGeom prst="rect">
            <a:avLst/>
          </a:prstGeom>
        </p:spPr>
      </p:pic>
      <p:pic>
        <p:nvPicPr>
          <p:cNvPr id="7" name="Picture 6">
            <a:extLst>
              <a:ext uri="{FF2B5EF4-FFF2-40B4-BE49-F238E27FC236}">
                <a16:creationId xmlns:a16="http://schemas.microsoft.com/office/drawing/2014/main" id="{D8CD2F2A-D831-47E8-A7DB-95BFBBD9F294}"/>
              </a:ext>
            </a:extLst>
          </p:cNvPr>
          <p:cNvPicPr>
            <a:picLocks noChangeAspect="1"/>
          </p:cNvPicPr>
          <p:nvPr/>
        </p:nvPicPr>
        <p:blipFill>
          <a:blip r:embed="rId4"/>
          <a:stretch>
            <a:fillRect/>
          </a:stretch>
        </p:blipFill>
        <p:spPr>
          <a:xfrm>
            <a:off x="0" y="5787304"/>
            <a:ext cx="803023" cy="1070696"/>
          </a:xfrm>
          <a:prstGeom prst="rect">
            <a:avLst/>
          </a:prstGeom>
        </p:spPr>
      </p:pic>
    </p:spTree>
    <p:extLst>
      <p:ext uri="{BB962C8B-B14F-4D97-AF65-F5344CB8AC3E}">
        <p14:creationId xmlns:p14="http://schemas.microsoft.com/office/powerpoint/2010/main" val="1021062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19C4AB-5CD7-4856-90C0-3AB86916FC26}"/>
              </a:ext>
            </a:extLst>
          </p:cNvPr>
          <p:cNvPicPr>
            <a:picLocks noChangeAspect="1"/>
          </p:cNvPicPr>
          <p:nvPr/>
        </p:nvPicPr>
        <p:blipFill>
          <a:blip r:embed="rId2"/>
          <a:stretch>
            <a:fillRect/>
          </a:stretch>
        </p:blipFill>
        <p:spPr>
          <a:xfrm>
            <a:off x="127220" y="-2831"/>
            <a:ext cx="7392432" cy="6325483"/>
          </a:xfrm>
          <a:prstGeom prst="rect">
            <a:avLst/>
          </a:prstGeom>
        </p:spPr>
      </p:pic>
      <p:sp>
        <p:nvSpPr>
          <p:cNvPr id="2" name="Right Brace 1">
            <a:extLst>
              <a:ext uri="{FF2B5EF4-FFF2-40B4-BE49-F238E27FC236}">
                <a16:creationId xmlns:a16="http://schemas.microsoft.com/office/drawing/2014/main" id="{50ACF7BB-9EC8-486B-B7E4-B7B965DCBA29}"/>
              </a:ext>
            </a:extLst>
          </p:cNvPr>
          <p:cNvSpPr/>
          <p:nvPr/>
        </p:nvSpPr>
        <p:spPr>
          <a:xfrm>
            <a:off x="7204368" y="1713556"/>
            <a:ext cx="363568" cy="1715444"/>
          </a:xfrm>
          <a:prstGeom prst="rightBrace">
            <a:avLst>
              <a:gd name="adj1" fmla="val 8333"/>
              <a:gd name="adj2" fmla="val 5220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C512A48-7584-4215-9E2E-107B17535E20}"/>
              </a:ext>
            </a:extLst>
          </p:cNvPr>
          <p:cNvSpPr txBox="1"/>
          <p:nvPr/>
        </p:nvSpPr>
        <p:spPr>
          <a:xfrm>
            <a:off x="7616220" y="1803865"/>
            <a:ext cx="1601674" cy="2308324"/>
          </a:xfrm>
          <a:prstGeom prst="rect">
            <a:avLst/>
          </a:prstGeom>
          <a:noFill/>
        </p:spPr>
        <p:txBody>
          <a:bodyPr wrap="square" rtlCol="0">
            <a:spAutoFit/>
          </a:bodyPr>
          <a:lstStyle/>
          <a:p>
            <a:r>
              <a:rPr lang="en-US" dirty="0">
                <a:solidFill>
                  <a:srgbClr val="FF0000"/>
                </a:solidFill>
              </a:rPr>
              <a:t>Since 1990, world agriculture has been knowledge driven: TFP is the key driver of growth</a:t>
            </a:r>
          </a:p>
        </p:txBody>
      </p:sp>
      <p:pic>
        <p:nvPicPr>
          <p:cNvPr id="8" name="Picture 7">
            <a:extLst>
              <a:ext uri="{FF2B5EF4-FFF2-40B4-BE49-F238E27FC236}">
                <a16:creationId xmlns:a16="http://schemas.microsoft.com/office/drawing/2014/main" id="{BFEEA5DA-D45C-449E-A56C-3108DF26C4A3}"/>
              </a:ext>
            </a:extLst>
          </p:cNvPr>
          <p:cNvPicPr>
            <a:picLocks noChangeAspect="1"/>
          </p:cNvPicPr>
          <p:nvPr/>
        </p:nvPicPr>
        <p:blipFill>
          <a:blip r:embed="rId3"/>
          <a:stretch>
            <a:fillRect/>
          </a:stretch>
        </p:blipFill>
        <p:spPr>
          <a:xfrm>
            <a:off x="0" y="5787304"/>
            <a:ext cx="803023" cy="1070696"/>
          </a:xfrm>
          <a:prstGeom prst="rect">
            <a:avLst/>
          </a:prstGeom>
        </p:spPr>
      </p:pic>
      <p:pic>
        <p:nvPicPr>
          <p:cNvPr id="9" name="Picture 8">
            <a:extLst>
              <a:ext uri="{FF2B5EF4-FFF2-40B4-BE49-F238E27FC236}">
                <a16:creationId xmlns:a16="http://schemas.microsoft.com/office/drawing/2014/main" id="{09ADA367-EB4A-4763-877A-ED838C69A20D}"/>
              </a:ext>
            </a:extLst>
          </p:cNvPr>
          <p:cNvPicPr>
            <a:picLocks noChangeAspect="1"/>
          </p:cNvPicPr>
          <p:nvPr/>
        </p:nvPicPr>
        <p:blipFill>
          <a:blip r:embed="rId4"/>
          <a:stretch>
            <a:fillRect/>
          </a:stretch>
        </p:blipFill>
        <p:spPr>
          <a:xfrm>
            <a:off x="5857108" y="6157610"/>
            <a:ext cx="3264635" cy="647082"/>
          </a:xfrm>
          <a:prstGeom prst="rect">
            <a:avLst/>
          </a:prstGeom>
        </p:spPr>
      </p:pic>
    </p:spTree>
    <p:extLst>
      <p:ext uri="{BB962C8B-B14F-4D97-AF65-F5344CB8AC3E}">
        <p14:creationId xmlns:p14="http://schemas.microsoft.com/office/powerpoint/2010/main" val="212258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69F-CE77-4313-AB9C-539F5A76CEEE}"/>
              </a:ext>
            </a:extLst>
          </p:cNvPr>
          <p:cNvSpPr>
            <a:spLocks noGrp="1"/>
          </p:cNvSpPr>
          <p:nvPr>
            <p:ph type="title"/>
          </p:nvPr>
        </p:nvSpPr>
        <p:spPr>
          <a:xfrm>
            <a:off x="628650" y="365125"/>
            <a:ext cx="8309162" cy="1325563"/>
          </a:xfrm>
        </p:spPr>
        <p:txBody>
          <a:bodyPr>
            <a:normAutofit/>
          </a:bodyPr>
          <a:lstStyle/>
          <a:p>
            <a:r>
              <a:rPr lang="en-US" dirty="0"/>
              <a:t>TFP growth rates shape the global agricultural economy</a:t>
            </a:r>
          </a:p>
        </p:txBody>
      </p:sp>
      <p:sp>
        <p:nvSpPr>
          <p:cNvPr id="3" name="Content Placeholder 2">
            <a:extLst>
              <a:ext uri="{FF2B5EF4-FFF2-40B4-BE49-F238E27FC236}">
                <a16:creationId xmlns:a16="http://schemas.microsoft.com/office/drawing/2014/main" id="{C09FDE16-2C6F-43E7-A189-CB7537803189}"/>
              </a:ext>
            </a:extLst>
          </p:cNvPr>
          <p:cNvSpPr>
            <a:spLocks noGrp="1"/>
          </p:cNvSpPr>
          <p:nvPr>
            <p:ph idx="1"/>
          </p:nvPr>
        </p:nvSpPr>
        <p:spPr>
          <a:xfrm>
            <a:off x="492624" y="1938980"/>
            <a:ext cx="8651376" cy="4351338"/>
          </a:xfrm>
        </p:spPr>
        <p:txBody>
          <a:bodyPr>
            <a:normAutofit/>
          </a:bodyPr>
          <a:lstStyle/>
          <a:p>
            <a:r>
              <a:rPr lang="en-US" dirty="0">
                <a:solidFill>
                  <a:schemeClr val="tx2">
                    <a:lumMod val="20000"/>
                    <a:lumOff val="80000"/>
                  </a:schemeClr>
                </a:solidFill>
              </a:rPr>
              <a:t>TFP growth drives </a:t>
            </a:r>
            <a:r>
              <a:rPr lang="en-US" i="1" dirty="0">
                <a:solidFill>
                  <a:schemeClr val="tx2">
                    <a:lumMod val="20000"/>
                    <a:lumOff val="80000"/>
                  </a:schemeClr>
                </a:solidFill>
              </a:rPr>
              <a:t>competitiveness</a:t>
            </a:r>
            <a:r>
              <a:rPr lang="en-US" dirty="0">
                <a:solidFill>
                  <a:schemeClr val="tx2">
                    <a:lumMod val="20000"/>
                    <a:lumOff val="80000"/>
                  </a:schemeClr>
                </a:solidFill>
              </a:rPr>
              <a:t> in world markets</a:t>
            </a:r>
          </a:p>
          <a:p>
            <a:r>
              <a:rPr lang="en-US" dirty="0">
                <a:solidFill>
                  <a:schemeClr val="tx2">
                    <a:lumMod val="20000"/>
                    <a:lumOff val="80000"/>
                  </a:schemeClr>
                </a:solidFill>
              </a:rPr>
              <a:t>TFP growth drives </a:t>
            </a:r>
            <a:r>
              <a:rPr lang="en-US" i="1" dirty="0">
                <a:solidFill>
                  <a:schemeClr val="tx2">
                    <a:lumMod val="20000"/>
                    <a:lumOff val="80000"/>
                  </a:schemeClr>
                </a:solidFill>
              </a:rPr>
              <a:t>land use change</a:t>
            </a:r>
          </a:p>
          <a:p>
            <a:r>
              <a:rPr lang="en-US" dirty="0">
                <a:solidFill>
                  <a:schemeClr val="tx2">
                    <a:lumMod val="20000"/>
                    <a:lumOff val="80000"/>
                  </a:schemeClr>
                </a:solidFill>
              </a:rPr>
              <a:t>TFP growth can reduce overall </a:t>
            </a:r>
            <a:r>
              <a:rPr lang="en-US" i="1" dirty="0">
                <a:solidFill>
                  <a:schemeClr val="tx2">
                    <a:lumMod val="20000"/>
                    <a:lumOff val="80000"/>
                  </a:schemeClr>
                </a:solidFill>
              </a:rPr>
              <a:t>input usage</a:t>
            </a:r>
          </a:p>
          <a:p>
            <a:r>
              <a:rPr lang="en-US" dirty="0"/>
              <a:t>TFP growth can reduce </a:t>
            </a:r>
            <a:r>
              <a:rPr lang="en-US" i="1" dirty="0"/>
              <a:t>greenhouse gas emissions</a:t>
            </a:r>
          </a:p>
          <a:p>
            <a:r>
              <a:rPr lang="en-US" dirty="0">
                <a:solidFill>
                  <a:schemeClr val="tx2">
                    <a:lumMod val="20000"/>
                    <a:lumOff val="80000"/>
                  </a:schemeClr>
                </a:solidFill>
              </a:rPr>
              <a:t>TFP growth can improve </a:t>
            </a:r>
            <a:r>
              <a:rPr lang="en-US" i="1" dirty="0">
                <a:solidFill>
                  <a:schemeClr val="tx2">
                    <a:lumMod val="20000"/>
                    <a:lumOff val="80000"/>
                  </a:schemeClr>
                </a:solidFill>
              </a:rPr>
              <a:t>nutrition outcomes</a:t>
            </a:r>
          </a:p>
          <a:p>
            <a:pPr marL="457200" lvl="1" indent="0">
              <a:buNone/>
            </a:pPr>
            <a:endParaRPr lang="en-US" dirty="0"/>
          </a:p>
          <a:p>
            <a:pPr marL="0" indent="0">
              <a:buNone/>
            </a:pPr>
            <a:r>
              <a:rPr lang="en-US" dirty="0"/>
              <a:t> </a:t>
            </a:r>
          </a:p>
        </p:txBody>
      </p:sp>
    </p:spTree>
    <p:extLst>
      <p:ext uri="{BB962C8B-B14F-4D97-AF65-F5344CB8AC3E}">
        <p14:creationId xmlns:p14="http://schemas.microsoft.com/office/powerpoint/2010/main" val="2624966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0B8EFC-60B9-4857-8F16-92DB81DE8804}"/>
              </a:ext>
            </a:extLst>
          </p:cNvPr>
          <p:cNvPicPr>
            <a:picLocks noChangeAspect="1"/>
          </p:cNvPicPr>
          <p:nvPr/>
        </p:nvPicPr>
        <p:blipFill>
          <a:blip r:embed="rId2"/>
          <a:stretch>
            <a:fillRect/>
          </a:stretch>
        </p:blipFill>
        <p:spPr>
          <a:xfrm>
            <a:off x="249381" y="362737"/>
            <a:ext cx="4717993" cy="3824434"/>
          </a:xfrm>
          <a:prstGeom prst="rect">
            <a:avLst/>
          </a:prstGeom>
        </p:spPr>
      </p:pic>
      <p:sp>
        <p:nvSpPr>
          <p:cNvPr id="3" name="Right Brace 2">
            <a:extLst>
              <a:ext uri="{FF2B5EF4-FFF2-40B4-BE49-F238E27FC236}">
                <a16:creationId xmlns:a16="http://schemas.microsoft.com/office/drawing/2014/main" id="{E0104031-D540-4DDE-B269-876465C2A7E9}"/>
              </a:ext>
            </a:extLst>
          </p:cNvPr>
          <p:cNvSpPr/>
          <p:nvPr/>
        </p:nvSpPr>
        <p:spPr>
          <a:xfrm>
            <a:off x="4663943" y="2040396"/>
            <a:ext cx="225452" cy="362737"/>
          </a:xfrm>
          <a:prstGeom prst="rightBrace">
            <a:avLst>
              <a:gd name="adj1" fmla="val 21741"/>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8B4B0133-4A83-4FE0-A74E-34FBE86A5928}"/>
              </a:ext>
            </a:extLst>
          </p:cNvPr>
          <p:cNvSpPr txBox="1"/>
          <p:nvPr/>
        </p:nvSpPr>
        <p:spPr>
          <a:xfrm>
            <a:off x="5046830" y="1813289"/>
            <a:ext cx="3401923" cy="1477328"/>
          </a:xfrm>
          <a:prstGeom prst="rect">
            <a:avLst/>
          </a:prstGeom>
          <a:noFill/>
        </p:spPr>
        <p:txBody>
          <a:bodyPr wrap="square" rtlCol="0">
            <a:spAutoFit/>
          </a:bodyPr>
          <a:lstStyle/>
          <a:p>
            <a:r>
              <a:rPr lang="en-US" dirty="0">
                <a:solidFill>
                  <a:srgbClr val="FF0000"/>
                </a:solidFill>
              </a:rPr>
              <a:t>By permitting output to grow faster than input usage, TFP growth has dampened GHG emissions from agriculture in high income economies</a:t>
            </a:r>
          </a:p>
        </p:txBody>
      </p:sp>
      <p:pic>
        <p:nvPicPr>
          <p:cNvPr id="9" name="Picture 8">
            <a:extLst>
              <a:ext uri="{FF2B5EF4-FFF2-40B4-BE49-F238E27FC236}">
                <a16:creationId xmlns:a16="http://schemas.microsoft.com/office/drawing/2014/main" id="{44F86F4D-67F0-40AB-8F7C-F66DA5B03108}"/>
              </a:ext>
            </a:extLst>
          </p:cNvPr>
          <p:cNvPicPr>
            <a:picLocks noChangeAspect="1"/>
          </p:cNvPicPr>
          <p:nvPr/>
        </p:nvPicPr>
        <p:blipFill>
          <a:blip r:embed="rId3"/>
          <a:stretch>
            <a:fillRect/>
          </a:stretch>
        </p:blipFill>
        <p:spPr>
          <a:xfrm>
            <a:off x="0" y="6157610"/>
            <a:ext cx="3264635" cy="647082"/>
          </a:xfrm>
          <a:prstGeom prst="rect">
            <a:avLst/>
          </a:prstGeom>
        </p:spPr>
      </p:pic>
    </p:spTree>
    <p:extLst>
      <p:ext uri="{BB962C8B-B14F-4D97-AF65-F5344CB8AC3E}">
        <p14:creationId xmlns:p14="http://schemas.microsoft.com/office/powerpoint/2010/main" val="1188158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E1F05-90BC-4159-BB2A-D86D786FA9BC}"/>
              </a:ext>
            </a:extLst>
          </p:cNvPr>
          <p:cNvPicPr>
            <a:picLocks noChangeAspect="1"/>
          </p:cNvPicPr>
          <p:nvPr/>
        </p:nvPicPr>
        <p:blipFill>
          <a:blip r:embed="rId2"/>
          <a:stretch>
            <a:fillRect/>
          </a:stretch>
        </p:blipFill>
        <p:spPr>
          <a:xfrm>
            <a:off x="2735644" y="1277773"/>
            <a:ext cx="5818909" cy="5580227"/>
          </a:xfrm>
          <a:prstGeom prst="rect">
            <a:avLst/>
          </a:prstGeom>
        </p:spPr>
      </p:pic>
      <p:pic>
        <p:nvPicPr>
          <p:cNvPr id="5" name="Picture 4">
            <a:extLst>
              <a:ext uri="{FF2B5EF4-FFF2-40B4-BE49-F238E27FC236}">
                <a16:creationId xmlns:a16="http://schemas.microsoft.com/office/drawing/2014/main" id="{AF0B8EFC-60B9-4857-8F16-92DB81DE8804}"/>
              </a:ext>
            </a:extLst>
          </p:cNvPr>
          <p:cNvPicPr>
            <a:picLocks noChangeAspect="1"/>
          </p:cNvPicPr>
          <p:nvPr/>
        </p:nvPicPr>
        <p:blipFill>
          <a:blip r:embed="rId3"/>
          <a:stretch>
            <a:fillRect/>
          </a:stretch>
        </p:blipFill>
        <p:spPr>
          <a:xfrm>
            <a:off x="0" y="0"/>
            <a:ext cx="2796805" cy="2267107"/>
          </a:xfrm>
          <a:prstGeom prst="rect">
            <a:avLst/>
          </a:prstGeom>
        </p:spPr>
      </p:pic>
      <p:sp>
        <p:nvSpPr>
          <p:cNvPr id="4" name="TextBox 3">
            <a:extLst>
              <a:ext uri="{FF2B5EF4-FFF2-40B4-BE49-F238E27FC236}">
                <a16:creationId xmlns:a16="http://schemas.microsoft.com/office/drawing/2014/main" id="{DC44E288-BD39-4CA1-8D04-A1D4D372800D}"/>
              </a:ext>
            </a:extLst>
          </p:cNvPr>
          <p:cNvSpPr txBox="1"/>
          <p:nvPr/>
        </p:nvSpPr>
        <p:spPr>
          <a:xfrm>
            <a:off x="3816372" y="2267107"/>
            <a:ext cx="3401923" cy="1477328"/>
          </a:xfrm>
          <a:prstGeom prst="rect">
            <a:avLst/>
          </a:prstGeom>
          <a:noFill/>
        </p:spPr>
        <p:txBody>
          <a:bodyPr wrap="square" rtlCol="0">
            <a:spAutoFit/>
          </a:bodyPr>
          <a:lstStyle/>
          <a:p>
            <a:r>
              <a:rPr lang="en-US" dirty="0">
                <a:solidFill>
                  <a:srgbClr val="FF0000"/>
                </a:solidFill>
              </a:rPr>
              <a:t>By permitting output to grow faster than input usage, TFP growth has slowed growth in GHG emissions from agriculture in low income economies</a:t>
            </a:r>
          </a:p>
        </p:txBody>
      </p:sp>
      <p:sp>
        <p:nvSpPr>
          <p:cNvPr id="6" name="Right Brace 5">
            <a:extLst>
              <a:ext uri="{FF2B5EF4-FFF2-40B4-BE49-F238E27FC236}">
                <a16:creationId xmlns:a16="http://schemas.microsoft.com/office/drawing/2014/main" id="{0F31F80A-7F42-46B1-B29A-4ED9A6E67F64}"/>
              </a:ext>
            </a:extLst>
          </p:cNvPr>
          <p:cNvSpPr/>
          <p:nvPr/>
        </p:nvSpPr>
        <p:spPr>
          <a:xfrm flipH="1">
            <a:off x="6997804" y="2440920"/>
            <a:ext cx="881061" cy="816158"/>
          </a:xfrm>
          <a:prstGeom prst="rightBrace">
            <a:avLst>
              <a:gd name="adj1" fmla="val 21741"/>
              <a:gd name="adj2" fmla="val 444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BB8AA75B-86AB-4599-BF10-91363DC90164}"/>
              </a:ext>
            </a:extLst>
          </p:cNvPr>
          <p:cNvPicPr>
            <a:picLocks noChangeAspect="1"/>
          </p:cNvPicPr>
          <p:nvPr/>
        </p:nvPicPr>
        <p:blipFill>
          <a:blip r:embed="rId4"/>
          <a:stretch>
            <a:fillRect/>
          </a:stretch>
        </p:blipFill>
        <p:spPr>
          <a:xfrm>
            <a:off x="0" y="6157610"/>
            <a:ext cx="3264635" cy="647082"/>
          </a:xfrm>
          <a:prstGeom prst="rect">
            <a:avLst/>
          </a:prstGeom>
        </p:spPr>
      </p:pic>
    </p:spTree>
    <p:extLst>
      <p:ext uri="{BB962C8B-B14F-4D97-AF65-F5344CB8AC3E}">
        <p14:creationId xmlns:p14="http://schemas.microsoft.com/office/powerpoint/2010/main" val="3947332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9BFB497-2025-41C8-9709-EBF485C933BE}"/>
              </a:ext>
            </a:extLst>
          </p:cNvPr>
          <p:cNvGraphicFramePr>
            <a:graphicFrameLocks/>
          </p:cNvGraphicFramePr>
          <p:nvPr>
            <p:extLst>
              <p:ext uri="{D42A27DB-BD31-4B8C-83A1-F6EECF244321}">
                <p14:modId xmlns:p14="http://schemas.microsoft.com/office/powerpoint/2010/main" val="3404193326"/>
              </p:ext>
            </p:extLst>
          </p:nvPr>
        </p:nvGraphicFramePr>
        <p:xfrm>
          <a:off x="1881700" y="1194010"/>
          <a:ext cx="5834022" cy="487428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5C212358-BF51-4988-A67A-6674FD698B36}"/>
              </a:ext>
            </a:extLst>
          </p:cNvPr>
          <p:cNvSpPr/>
          <p:nvPr/>
        </p:nvSpPr>
        <p:spPr>
          <a:xfrm>
            <a:off x="3241964" y="2471147"/>
            <a:ext cx="317395" cy="2879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C04097-4F1C-47E1-9668-2721341C9D52}"/>
              </a:ext>
            </a:extLst>
          </p:cNvPr>
          <p:cNvSpPr/>
          <p:nvPr/>
        </p:nvSpPr>
        <p:spPr>
          <a:xfrm>
            <a:off x="4760925" y="2471146"/>
            <a:ext cx="317395" cy="2879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
            <a:extLst>
              <a:ext uri="{FF2B5EF4-FFF2-40B4-BE49-F238E27FC236}">
                <a16:creationId xmlns:a16="http://schemas.microsoft.com/office/drawing/2014/main" id="{73084787-2899-46B4-9FBD-2779B07859A8}"/>
              </a:ext>
            </a:extLst>
          </p:cNvPr>
          <p:cNvSpPr txBox="1">
            <a:spLocks/>
          </p:cNvSpPr>
          <p:nvPr/>
        </p:nvSpPr>
        <p:spPr>
          <a:xfrm>
            <a:off x="235711" y="5490463"/>
            <a:ext cx="3164950" cy="347054"/>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t>Accelerated R&amp;D spending in LDCs</a:t>
            </a:r>
          </a:p>
          <a:p>
            <a:pPr lvl="1"/>
            <a:endParaRPr lang="en-US" sz="2000" dirty="0"/>
          </a:p>
          <a:p>
            <a:pPr marL="457200" lvl="1" indent="0">
              <a:buFont typeface="Arial" panose="020B0604020202020204" pitchFamily="34" charset="0"/>
              <a:buNone/>
            </a:pPr>
            <a:endParaRPr lang="en-US" sz="1800" dirty="0"/>
          </a:p>
          <a:p>
            <a:pPr marL="0" indent="0">
              <a:buFont typeface="Arial" panose="020B0604020202020204" pitchFamily="34" charset="0"/>
              <a:buNone/>
            </a:pPr>
            <a:endParaRPr lang="en-US" sz="2300" dirty="0"/>
          </a:p>
        </p:txBody>
      </p:sp>
      <p:sp>
        <p:nvSpPr>
          <p:cNvPr id="8" name="Content Placeholder 1">
            <a:extLst>
              <a:ext uri="{FF2B5EF4-FFF2-40B4-BE49-F238E27FC236}">
                <a16:creationId xmlns:a16="http://schemas.microsoft.com/office/drawing/2014/main" id="{D9C09E46-71D7-44D2-916D-BBDF5278D658}"/>
              </a:ext>
            </a:extLst>
          </p:cNvPr>
          <p:cNvSpPr txBox="1">
            <a:spLocks/>
          </p:cNvSpPr>
          <p:nvPr/>
        </p:nvSpPr>
        <p:spPr>
          <a:xfrm>
            <a:off x="5791385" y="5721237"/>
            <a:ext cx="3284602" cy="347054"/>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t>Accelerated R&amp;D spending globally</a:t>
            </a:r>
          </a:p>
          <a:p>
            <a:pPr lvl="1"/>
            <a:endParaRPr lang="en-US" sz="2000" dirty="0"/>
          </a:p>
          <a:p>
            <a:pPr marL="457200" lvl="1" indent="0">
              <a:buFont typeface="Arial" panose="020B0604020202020204" pitchFamily="34" charset="0"/>
              <a:buNone/>
            </a:pPr>
            <a:endParaRPr lang="en-US" sz="1800" dirty="0"/>
          </a:p>
          <a:p>
            <a:pPr marL="0" indent="0">
              <a:buFont typeface="Arial" panose="020B0604020202020204" pitchFamily="34" charset="0"/>
              <a:buNone/>
            </a:pPr>
            <a:endParaRPr lang="en-US" sz="2300" dirty="0"/>
          </a:p>
        </p:txBody>
      </p:sp>
      <p:cxnSp>
        <p:nvCxnSpPr>
          <p:cNvPr id="10" name="Straight Arrow Connector 9">
            <a:extLst>
              <a:ext uri="{FF2B5EF4-FFF2-40B4-BE49-F238E27FC236}">
                <a16:creationId xmlns:a16="http://schemas.microsoft.com/office/drawing/2014/main" id="{54A9DF47-F289-4794-AE08-3EA594EFE701}"/>
              </a:ext>
            </a:extLst>
          </p:cNvPr>
          <p:cNvCxnSpPr/>
          <p:nvPr/>
        </p:nvCxnSpPr>
        <p:spPr>
          <a:xfrm flipV="1">
            <a:off x="3099101" y="4306876"/>
            <a:ext cx="838830" cy="12474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75430ED-B866-41E1-9E01-5DE85FDF829B}"/>
              </a:ext>
            </a:extLst>
          </p:cNvPr>
          <p:cNvCxnSpPr>
            <a:cxnSpLocks/>
          </p:cNvCxnSpPr>
          <p:nvPr/>
        </p:nvCxnSpPr>
        <p:spPr>
          <a:xfrm flipH="1" flipV="1">
            <a:off x="5939820" y="4390631"/>
            <a:ext cx="838830" cy="13570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82AC88B4-F7C4-42D5-9CF7-5E65D966A392}"/>
              </a:ext>
            </a:extLst>
          </p:cNvPr>
          <p:cNvSpPr txBox="1">
            <a:spLocks/>
          </p:cNvSpPr>
          <p:nvPr/>
        </p:nvSpPr>
        <p:spPr>
          <a:xfrm>
            <a:off x="105798" y="81872"/>
            <a:ext cx="9038202" cy="1325563"/>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Accelerating public R&amp;D spending would reduce GHG emissions intensity in 2050</a:t>
            </a:r>
          </a:p>
        </p:txBody>
      </p:sp>
      <p:pic>
        <p:nvPicPr>
          <p:cNvPr id="12" name="Picture 11">
            <a:extLst>
              <a:ext uri="{FF2B5EF4-FFF2-40B4-BE49-F238E27FC236}">
                <a16:creationId xmlns:a16="http://schemas.microsoft.com/office/drawing/2014/main" id="{AD6D6631-B956-4154-9242-9A57B4034D5C}"/>
              </a:ext>
            </a:extLst>
          </p:cNvPr>
          <p:cNvPicPr>
            <a:picLocks noChangeAspect="1"/>
          </p:cNvPicPr>
          <p:nvPr/>
        </p:nvPicPr>
        <p:blipFill>
          <a:blip r:embed="rId3"/>
          <a:stretch>
            <a:fillRect/>
          </a:stretch>
        </p:blipFill>
        <p:spPr>
          <a:xfrm>
            <a:off x="0" y="5787305"/>
            <a:ext cx="803023" cy="1070696"/>
          </a:xfrm>
          <a:prstGeom prst="rect">
            <a:avLst/>
          </a:prstGeom>
        </p:spPr>
      </p:pic>
      <p:pic>
        <p:nvPicPr>
          <p:cNvPr id="14" name="Picture 13">
            <a:extLst>
              <a:ext uri="{FF2B5EF4-FFF2-40B4-BE49-F238E27FC236}">
                <a16:creationId xmlns:a16="http://schemas.microsoft.com/office/drawing/2014/main" id="{63F38907-6453-46A9-9D96-DA0CC71D61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3023" y="5787304"/>
            <a:ext cx="803023" cy="1070697"/>
          </a:xfrm>
          <a:prstGeom prst="rect">
            <a:avLst/>
          </a:prstGeom>
        </p:spPr>
      </p:pic>
      <p:pic>
        <p:nvPicPr>
          <p:cNvPr id="15" name="Picture 14">
            <a:extLst>
              <a:ext uri="{FF2B5EF4-FFF2-40B4-BE49-F238E27FC236}">
                <a16:creationId xmlns:a16="http://schemas.microsoft.com/office/drawing/2014/main" id="{82FBBE25-0CC4-4944-959B-48FC77F75CB4}"/>
              </a:ext>
            </a:extLst>
          </p:cNvPr>
          <p:cNvPicPr>
            <a:picLocks noChangeAspect="1"/>
          </p:cNvPicPr>
          <p:nvPr/>
        </p:nvPicPr>
        <p:blipFill>
          <a:blip r:embed="rId5"/>
          <a:stretch>
            <a:fillRect/>
          </a:stretch>
        </p:blipFill>
        <p:spPr>
          <a:xfrm>
            <a:off x="1606047" y="5787304"/>
            <a:ext cx="1070696" cy="1070696"/>
          </a:xfrm>
          <a:prstGeom prst="rect">
            <a:avLst/>
          </a:prstGeom>
        </p:spPr>
      </p:pic>
      <p:sp>
        <p:nvSpPr>
          <p:cNvPr id="16" name="TextBox 15">
            <a:extLst>
              <a:ext uri="{FF2B5EF4-FFF2-40B4-BE49-F238E27FC236}">
                <a16:creationId xmlns:a16="http://schemas.microsoft.com/office/drawing/2014/main" id="{1555A45F-4F7D-41AD-9676-E8FE90E34FE6}"/>
              </a:ext>
            </a:extLst>
          </p:cNvPr>
          <p:cNvSpPr txBox="1"/>
          <p:nvPr/>
        </p:nvSpPr>
        <p:spPr>
          <a:xfrm>
            <a:off x="2676743" y="6273725"/>
            <a:ext cx="6376574" cy="523220"/>
          </a:xfrm>
          <a:prstGeom prst="rect">
            <a:avLst/>
          </a:prstGeom>
          <a:noFill/>
        </p:spPr>
        <p:txBody>
          <a:bodyPr wrap="square" rtlCol="0">
            <a:spAutoFit/>
          </a:bodyPr>
          <a:lstStyle/>
          <a:p>
            <a:r>
              <a:rPr lang="en-AU" sz="1400" dirty="0"/>
              <a:t>Fuglie, K.O., U.L.C. Baldos, S. Ray and T.W. Hertel. (Forthcoming)</a:t>
            </a:r>
            <a:r>
              <a:rPr lang="en-US" sz="1400" dirty="0"/>
              <a:t> “The R&amp;D Cost of Climate Mitigation in Agriculture”, </a:t>
            </a:r>
            <a:r>
              <a:rPr lang="en-US" sz="1400" i="1" dirty="0"/>
              <a:t>Applied Economic Perspectives and Policy.</a:t>
            </a:r>
            <a:endParaRPr lang="en-US" sz="1400" dirty="0"/>
          </a:p>
        </p:txBody>
      </p:sp>
    </p:spTree>
    <p:extLst>
      <p:ext uri="{BB962C8B-B14F-4D97-AF65-F5344CB8AC3E}">
        <p14:creationId xmlns:p14="http://schemas.microsoft.com/office/powerpoint/2010/main" val="3412765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69F-CE77-4313-AB9C-539F5A76CEEE}"/>
              </a:ext>
            </a:extLst>
          </p:cNvPr>
          <p:cNvSpPr>
            <a:spLocks noGrp="1"/>
          </p:cNvSpPr>
          <p:nvPr>
            <p:ph type="title"/>
          </p:nvPr>
        </p:nvSpPr>
        <p:spPr>
          <a:xfrm>
            <a:off x="628650" y="365125"/>
            <a:ext cx="8309162" cy="1325563"/>
          </a:xfrm>
        </p:spPr>
        <p:txBody>
          <a:bodyPr>
            <a:normAutofit/>
          </a:bodyPr>
          <a:lstStyle/>
          <a:p>
            <a:r>
              <a:rPr lang="en-US" dirty="0"/>
              <a:t>TFP growth rates shape the global agricultural economy</a:t>
            </a:r>
          </a:p>
        </p:txBody>
      </p:sp>
      <p:sp>
        <p:nvSpPr>
          <p:cNvPr id="3" name="Content Placeholder 2">
            <a:extLst>
              <a:ext uri="{FF2B5EF4-FFF2-40B4-BE49-F238E27FC236}">
                <a16:creationId xmlns:a16="http://schemas.microsoft.com/office/drawing/2014/main" id="{C09FDE16-2C6F-43E7-A189-CB7537803189}"/>
              </a:ext>
            </a:extLst>
          </p:cNvPr>
          <p:cNvSpPr>
            <a:spLocks noGrp="1"/>
          </p:cNvSpPr>
          <p:nvPr>
            <p:ph idx="1"/>
          </p:nvPr>
        </p:nvSpPr>
        <p:spPr>
          <a:xfrm>
            <a:off x="492624" y="1938980"/>
            <a:ext cx="8651376" cy="4351338"/>
          </a:xfrm>
        </p:spPr>
        <p:txBody>
          <a:bodyPr>
            <a:normAutofit/>
          </a:bodyPr>
          <a:lstStyle/>
          <a:p>
            <a:r>
              <a:rPr lang="en-US" dirty="0">
                <a:solidFill>
                  <a:schemeClr val="tx2">
                    <a:lumMod val="20000"/>
                    <a:lumOff val="80000"/>
                  </a:schemeClr>
                </a:solidFill>
              </a:rPr>
              <a:t>TFP growth drives </a:t>
            </a:r>
            <a:r>
              <a:rPr lang="en-US" i="1" dirty="0">
                <a:solidFill>
                  <a:schemeClr val="tx2">
                    <a:lumMod val="20000"/>
                    <a:lumOff val="80000"/>
                  </a:schemeClr>
                </a:solidFill>
              </a:rPr>
              <a:t>competitiveness</a:t>
            </a:r>
            <a:r>
              <a:rPr lang="en-US" dirty="0">
                <a:solidFill>
                  <a:schemeClr val="tx2">
                    <a:lumMod val="20000"/>
                    <a:lumOff val="80000"/>
                  </a:schemeClr>
                </a:solidFill>
              </a:rPr>
              <a:t> in world markets</a:t>
            </a:r>
          </a:p>
          <a:p>
            <a:r>
              <a:rPr lang="en-US" dirty="0">
                <a:solidFill>
                  <a:schemeClr val="tx2">
                    <a:lumMod val="20000"/>
                    <a:lumOff val="80000"/>
                  </a:schemeClr>
                </a:solidFill>
              </a:rPr>
              <a:t>TFP growth drives </a:t>
            </a:r>
            <a:r>
              <a:rPr lang="en-US" i="1" dirty="0">
                <a:solidFill>
                  <a:schemeClr val="tx2">
                    <a:lumMod val="20000"/>
                    <a:lumOff val="80000"/>
                  </a:schemeClr>
                </a:solidFill>
              </a:rPr>
              <a:t>land use change</a:t>
            </a:r>
          </a:p>
          <a:p>
            <a:r>
              <a:rPr lang="en-US" dirty="0">
                <a:solidFill>
                  <a:schemeClr val="tx2">
                    <a:lumMod val="20000"/>
                    <a:lumOff val="80000"/>
                  </a:schemeClr>
                </a:solidFill>
              </a:rPr>
              <a:t>TFP growth can reduce overall </a:t>
            </a:r>
            <a:r>
              <a:rPr lang="en-US" i="1" dirty="0">
                <a:solidFill>
                  <a:schemeClr val="tx2">
                    <a:lumMod val="20000"/>
                    <a:lumOff val="80000"/>
                  </a:schemeClr>
                </a:solidFill>
              </a:rPr>
              <a:t>input usage</a:t>
            </a:r>
          </a:p>
          <a:p>
            <a:r>
              <a:rPr lang="en-US" dirty="0">
                <a:solidFill>
                  <a:schemeClr val="tx2">
                    <a:lumMod val="20000"/>
                    <a:lumOff val="80000"/>
                  </a:schemeClr>
                </a:solidFill>
              </a:rPr>
              <a:t>TFP growth can reduce </a:t>
            </a:r>
            <a:r>
              <a:rPr lang="en-US" i="1" dirty="0">
                <a:solidFill>
                  <a:schemeClr val="tx2">
                    <a:lumMod val="20000"/>
                    <a:lumOff val="80000"/>
                  </a:schemeClr>
                </a:solidFill>
              </a:rPr>
              <a:t>greenhouse gas emissions</a:t>
            </a:r>
          </a:p>
          <a:p>
            <a:r>
              <a:rPr lang="en-US" dirty="0"/>
              <a:t>TFP growth can improve </a:t>
            </a:r>
            <a:r>
              <a:rPr lang="en-US" i="1" dirty="0"/>
              <a:t>nutrition outcomes</a:t>
            </a:r>
          </a:p>
          <a:p>
            <a:pPr marL="457200" lvl="1" indent="0">
              <a:buNone/>
            </a:pPr>
            <a:endParaRPr lang="en-US" dirty="0"/>
          </a:p>
          <a:p>
            <a:pPr marL="0" indent="0">
              <a:buNone/>
            </a:pPr>
            <a:r>
              <a:rPr lang="en-US" dirty="0"/>
              <a:t> </a:t>
            </a:r>
          </a:p>
        </p:txBody>
      </p:sp>
    </p:spTree>
    <p:extLst>
      <p:ext uri="{BB962C8B-B14F-4D97-AF65-F5344CB8AC3E}">
        <p14:creationId xmlns:p14="http://schemas.microsoft.com/office/powerpoint/2010/main" val="4249772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90397D-2F7A-47E4-B1F6-039E11747DF3}"/>
              </a:ext>
            </a:extLst>
          </p:cNvPr>
          <p:cNvPicPr>
            <a:picLocks noChangeAspect="1"/>
          </p:cNvPicPr>
          <p:nvPr/>
        </p:nvPicPr>
        <p:blipFill>
          <a:blip r:embed="rId2"/>
          <a:stretch>
            <a:fillRect/>
          </a:stretch>
        </p:blipFill>
        <p:spPr>
          <a:xfrm>
            <a:off x="419297" y="326049"/>
            <a:ext cx="7897327" cy="1762371"/>
          </a:xfrm>
          <a:prstGeom prst="rect">
            <a:avLst/>
          </a:prstGeom>
        </p:spPr>
      </p:pic>
      <p:pic>
        <p:nvPicPr>
          <p:cNvPr id="7" name="Picture 6">
            <a:extLst>
              <a:ext uri="{FF2B5EF4-FFF2-40B4-BE49-F238E27FC236}">
                <a16:creationId xmlns:a16="http://schemas.microsoft.com/office/drawing/2014/main" id="{F289A272-F17F-4689-8685-B07C74E5D7FF}"/>
              </a:ext>
            </a:extLst>
          </p:cNvPr>
          <p:cNvPicPr>
            <a:picLocks noChangeAspect="1"/>
          </p:cNvPicPr>
          <p:nvPr/>
        </p:nvPicPr>
        <p:blipFill>
          <a:blip r:embed="rId3"/>
          <a:stretch>
            <a:fillRect/>
          </a:stretch>
        </p:blipFill>
        <p:spPr>
          <a:xfrm>
            <a:off x="457082" y="2239528"/>
            <a:ext cx="7878274" cy="943107"/>
          </a:xfrm>
          <a:prstGeom prst="rect">
            <a:avLst/>
          </a:prstGeom>
        </p:spPr>
      </p:pic>
      <p:pic>
        <p:nvPicPr>
          <p:cNvPr id="11" name="Picture 10">
            <a:extLst>
              <a:ext uri="{FF2B5EF4-FFF2-40B4-BE49-F238E27FC236}">
                <a16:creationId xmlns:a16="http://schemas.microsoft.com/office/drawing/2014/main" id="{D9FB512F-5998-421D-9523-8382DD5572A1}"/>
              </a:ext>
            </a:extLst>
          </p:cNvPr>
          <p:cNvPicPr>
            <a:picLocks noChangeAspect="1"/>
          </p:cNvPicPr>
          <p:nvPr/>
        </p:nvPicPr>
        <p:blipFill>
          <a:blip r:embed="rId4"/>
          <a:stretch>
            <a:fillRect/>
          </a:stretch>
        </p:blipFill>
        <p:spPr>
          <a:xfrm>
            <a:off x="4927726" y="5010797"/>
            <a:ext cx="4216274" cy="1820664"/>
          </a:xfrm>
          <a:prstGeom prst="rect">
            <a:avLst/>
          </a:prstGeom>
        </p:spPr>
      </p:pic>
      <p:sp>
        <p:nvSpPr>
          <p:cNvPr id="6" name="Rectangle 5">
            <a:extLst>
              <a:ext uri="{FF2B5EF4-FFF2-40B4-BE49-F238E27FC236}">
                <a16:creationId xmlns:a16="http://schemas.microsoft.com/office/drawing/2014/main" id="{6BB47BB3-DE7D-4EF6-96B9-02772C15C6C7}"/>
              </a:ext>
            </a:extLst>
          </p:cNvPr>
          <p:cNvSpPr/>
          <p:nvPr/>
        </p:nvSpPr>
        <p:spPr>
          <a:xfrm>
            <a:off x="5067639" y="2258671"/>
            <a:ext cx="3350885" cy="177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006B1D-022C-4E8C-A89F-807B7627AFA3}"/>
              </a:ext>
            </a:extLst>
          </p:cNvPr>
          <p:cNvSpPr txBox="1"/>
          <p:nvPr/>
        </p:nvSpPr>
        <p:spPr>
          <a:xfrm>
            <a:off x="89421" y="3441703"/>
            <a:ext cx="4838305" cy="1200329"/>
          </a:xfrm>
          <a:prstGeom prst="rect">
            <a:avLst/>
          </a:prstGeom>
          <a:noFill/>
        </p:spPr>
        <p:txBody>
          <a:bodyPr wrap="square" rtlCol="0">
            <a:spAutoFit/>
          </a:bodyPr>
          <a:lstStyle/>
          <a:p>
            <a:r>
              <a:rPr lang="en-US" dirty="0">
                <a:solidFill>
                  <a:srgbClr val="FF0000"/>
                </a:solidFill>
              </a:rPr>
              <a:t>Over the decade 1991-2001, the malnutrition head count worldwide fell by 150M, while rising in SSA by 44.6M. Population growth alone would have increase malnutrition globally by 266.5M. </a:t>
            </a:r>
          </a:p>
        </p:txBody>
      </p:sp>
      <p:sp>
        <p:nvSpPr>
          <p:cNvPr id="12" name="Rectangle 11">
            <a:extLst>
              <a:ext uri="{FF2B5EF4-FFF2-40B4-BE49-F238E27FC236}">
                <a16:creationId xmlns:a16="http://schemas.microsoft.com/office/drawing/2014/main" id="{6F133182-0B33-485F-B14E-BF475EE4BF96}"/>
              </a:ext>
            </a:extLst>
          </p:cNvPr>
          <p:cNvSpPr/>
          <p:nvPr/>
        </p:nvSpPr>
        <p:spPr>
          <a:xfrm>
            <a:off x="5728574" y="1057788"/>
            <a:ext cx="1074963" cy="922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266280-EC64-410E-88E9-5EF3B0BFE9AA}"/>
              </a:ext>
            </a:extLst>
          </p:cNvPr>
          <p:cNvSpPr/>
          <p:nvPr/>
        </p:nvSpPr>
        <p:spPr>
          <a:xfrm>
            <a:off x="7260393" y="1057788"/>
            <a:ext cx="1074963" cy="922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E81ABA64-1362-456B-99AC-2AA9135C63F3}"/>
              </a:ext>
            </a:extLst>
          </p:cNvPr>
          <p:cNvCxnSpPr>
            <a:cxnSpLocks/>
          </p:cNvCxnSpPr>
          <p:nvPr/>
        </p:nvCxnSpPr>
        <p:spPr>
          <a:xfrm flipV="1">
            <a:off x="1311414" y="3146621"/>
            <a:ext cx="1598041" cy="9839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0F3DE02-DAB7-48B2-B090-CDEB9931CA07}"/>
              </a:ext>
            </a:extLst>
          </p:cNvPr>
          <p:cNvCxnSpPr>
            <a:cxnSpLocks/>
          </p:cNvCxnSpPr>
          <p:nvPr/>
        </p:nvCxnSpPr>
        <p:spPr>
          <a:xfrm flipV="1">
            <a:off x="3869197" y="3000139"/>
            <a:ext cx="0" cy="13369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485D0A9C-8A69-4AE4-BDA5-B1AE39F8A8E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787303"/>
            <a:ext cx="803023" cy="1070697"/>
          </a:xfrm>
          <a:prstGeom prst="rect">
            <a:avLst/>
          </a:prstGeom>
        </p:spPr>
      </p:pic>
    </p:spTree>
    <p:extLst>
      <p:ext uri="{BB962C8B-B14F-4D97-AF65-F5344CB8AC3E}">
        <p14:creationId xmlns:p14="http://schemas.microsoft.com/office/powerpoint/2010/main" val="2077549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90397D-2F7A-47E4-B1F6-039E11747DF3}"/>
              </a:ext>
            </a:extLst>
          </p:cNvPr>
          <p:cNvPicPr>
            <a:picLocks noChangeAspect="1"/>
          </p:cNvPicPr>
          <p:nvPr/>
        </p:nvPicPr>
        <p:blipFill>
          <a:blip r:embed="rId2"/>
          <a:stretch>
            <a:fillRect/>
          </a:stretch>
        </p:blipFill>
        <p:spPr>
          <a:xfrm>
            <a:off x="419297" y="326049"/>
            <a:ext cx="7897327" cy="1762371"/>
          </a:xfrm>
          <a:prstGeom prst="rect">
            <a:avLst/>
          </a:prstGeom>
        </p:spPr>
      </p:pic>
      <p:pic>
        <p:nvPicPr>
          <p:cNvPr id="7" name="Picture 6">
            <a:extLst>
              <a:ext uri="{FF2B5EF4-FFF2-40B4-BE49-F238E27FC236}">
                <a16:creationId xmlns:a16="http://schemas.microsoft.com/office/drawing/2014/main" id="{F289A272-F17F-4689-8685-B07C74E5D7FF}"/>
              </a:ext>
            </a:extLst>
          </p:cNvPr>
          <p:cNvPicPr>
            <a:picLocks noChangeAspect="1"/>
          </p:cNvPicPr>
          <p:nvPr/>
        </p:nvPicPr>
        <p:blipFill>
          <a:blip r:embed="rId3"/>
          <a:stretch>
            <a:fillRect/>
          </a:stretch>
        </p:blipFill>
        <p:spPr>
          <a:xfrm>
            <a:off x="457082" y="2239528"/>
            <a:ext cx="7878274" cy="943107"/>
          </a:xfrm>
          <a:prstGeom prst="rect">
            <a:avLst/>
          </a:prstGeom>
        </p:spPr>
      </p:pic>
      <p:pic>
        <p:nvPicPr>
          <p:cNvPr id="9" name="Picture 8">
            <a:extLst>
              <a:ext uri="{FF2B5EF4-FFF2-40B4-BE49-F238E27FC236}">
                <a16:creationId xmlns:a16="http://schemas.microsoft.com/office/drawing/2014/main" id="{C780200C-9810-411F-BAF0-7B1FA3538F3F}"/>
              </a:ext>
            </a:extLst>
          </p:cNvPr>
          <p:cNvPicPr>
            <a:picLocks noChangeAspect="1"/>
          </p:cNvPicPr>
          <p:nvPr/>
        </p:nvPicPr>
        <p:blipFill>
          <a:blip r:embed="rId4"/>
          <a:stretch>
            <a:fillRect/>
          </a:stretch>
        </p:blipFill>
        <p:spPr>
          <a:xfrm>
            <a:off x="419297" y="3345086"/>
            <a:ext cx="7830643" cy="676369"/>
          </a:xfrm>
          <a:prstGeom prst="rect">
            <a:avLst/>
          </a:prstGeom>
        </p:spPr>
      </p:pic>
      <p:pic>
        <p:nvPicPr>
          <p:cNvPr id="6" name="Picture 5">
            <a:extLst>
              <a:ext uri="{FF2B5EF4-FFF2-40B4-BE49-F238E27FC236}">
                <a16:creationId xmlns:a16="http://schemas.microsoft.com/office/drawing/2014/main" id="{3E261899-FF24-4691-BFCD-FE703A29E066}"/>
              </a:ext>
            </a:extLst>
          </p:cNvPr>
          <p:cNvPicPr>
            <a:picLocks noChangeAspect="1"/>
          </p:cNvPicPr>
          <p:nvPr/>
        </p:nvPicPr>
        <p:blipFill>
          <a:blip r:embed="rId5"/>
          <a:stretch>
            <a:fillRect/>
          </a:stretch>
        </p:blipFill>
        <p:spPr>
          <a:xfrm>
            <a:off x="4927726" y="5010797"/>
            <a:ext cx="4216274" cy="1820664"/>
          </a:xfrm>
          <a:prstGeom prst="rect">
            <a:avLst/>
          </a:prstGeom>
        </p:spPr>
      </p:pic>
      <p:sp>
        <p:nvSpPr>
          <p:cNvPr id="8" name="Rectangle 7">
            <a:extLst>
              <a:ext uri="{FF2B5EF4-FFF2-40B4-BE49-F238E27FC236}">
                <a16:creationId xmlns:a16="http://schemas.microsoft.com/office/drawing/2014/main" id="{28C48FFA-B898-45EC-BF8A-D2C2CAD8E733}"/>
              </a:ext>
            </a:extLst>
          </p:cNvPr>
          <p:cNvSpPr/>
          <p:nvPr/>
        </p:nvSpPr>
        <p:spPr>
          <a:xfrm>
            <a:off x="457083" y="3279749"/>
            <a:ext cx="7961442" cy="754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ABAA9650-3231-46CD-AB55-CB013BC38A1E}"/>
              </a:ext>
            </a:extLst>
          </p:cNvPr>
          <p:cNvCxnSpPr>
            <a:cxnSpLocks/>
          </p:cNvCxnSpPr>
          <p:nvPr/>
        </p:nvCxnSpPr>
        <p:spPr>
          <a:xfrm flipV="1">
            <a:off x="4840544" y="3064645"/>
            <a:ext cx="2028792" cy="9839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939D59A-9BE7-4F02-BDB8-4BC72F644080}"/>
              </a:ext>
            </a:extLst>
          </p:cNvPr>
          <p:cNvSpPr txBox="1"/>
          <p:nvPr/>
        </p:nvSpPr>
        <p:spPr>
          <a:xfrm>
            <a:off x="180105" y="3322355"/>
            <a:ext cx="4838305" cy="1200329"/>
          </a:xfrm>
          <a:prstGeom prst="rect">
            <a:avLst/>
          </a:prstGeom>
          <a:noFill/>
        </p:spPr>
        <p:txBody>
          <a:bodyPr wrap="square" rtlCol="0">
            <a:spAutoFit/>
          </a:bodyPr>
          <a:lstStyle/>
          <a:p>
            <a:r>
              <a:rPr lang="en-US" dirty="0">
                <a:solidFill>
                  <a:srgbClr val="FF0000"/>
                </a:solidFill>
              </a:rPr>
              <a:t>Globally, income growth and TFP growth allowed for the reduction in malnutrition</a:t>
            </a:r>
          </a:p>
          <a:p>
            <a:r>
              <a:rPr lang="en-US" dirty="0">
                <a:solidFill>
                  <a:srgbClr val="FF0000"/>
                </a:solidFill>
              </a:rPr>
              <a:t>In SSA, per capita income declined, but global TFP growth mitigated the rise in undernourishment</a:t>
            </a:r>
          </a:p>
        </p:txBody>
      </p:sp>
      <p:pic>
        <p:nvPicPr>
          <p:cNvPr id="13" name="Picture 12">
            <a:extLst>
              <a:ext uri="{FF2B5EF4-FFF2-40B4-BE49-F238E27FC236}">
                <a16:creationId xmlns:a16="http://schemas.microsoft.com/office/drawing/2014/main" id="{E1405D37-FF72-4C4F-98BC-52873C03417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5787303"/>
            <a:ext cx="803023" cy="1070697"/>
          </a:xfrm>
          <a:prstGeom prst="rect">
            <a:avLst/>
          </a:prstGeom>
        </p:spPr>
      </p:pic>
      <p:sp>
        <p:nvSpPr>
          <p:cNvPr id="14" name="Rectangle 13">
            <a:extLst>
              <a:ext uri="{FF2B5EF4-FFF2-40B4-BE49-F238E27FC236}">
                <a16:creationId xmlns:a16="http://schemas.microsoft.com/office/drawing/2014/main" id="{3806D1CB-E1BF-41F3-9D81-BCD5AAFB990D}"/>
              </a:ext>
            </a:extLst>
          </p:cNvPr>
          <p:cNvSpPr/>
          <p:nvPr/>
        </p:nvSpPr>
        <p:spPr>
          <a:xfrm>
            <a:off x="5728574" y="1057788"/>
            <a:ext cx="1074963" cy="922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7D463FD-B058-4796-8CB6-46628FF759DB}"/>
              </a:ext>
            </a:extLst>
          </p:cNvPr>
          <p:cNvSpPr/>
          <p:nvPr/>
        </p:nvSpPr>
        <p:spPr>
          <a:xfrm>
            <a:off x="7260393" y="1057788"/>
            <a:ext cx="1074963" cy="922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0910969-937E-4888-AD18-5CACAFD3F750}"/>
              </a:ext>
            </a:extLst>
          </p:cNvPr>
          <p:cNvPicPr>
            <a:picLocks noChangeAspect="1"/>
          </p:cNvPicPr>
          <p:nvPr/>
        </p:nvPicPr>
        <p:blipFill>
          <a:blip r:embed="rId7"/>
          <a:stretch>
            <a:fillRect/>
          </a:stretch>
        </p:blipFill>
        <p:spPr>
          <a:xfrm>
            <a:off x="4761796" y="2099808"/>
            <a:ext cx="3925122" cy="623163"/>
          </a:xfrm>
          <a:prstGeom prst="rect">
            <a:avLst/>
          </a:prstGeom>
        </p:spPr>
      </p:pic>
      <p:sp>
        <p:nvSpPr>
          <p:cNvPr id="17" name="Oval 16">
            <a:extLst>
              <a:ext uri="{FF2B5EF4-FFF2-40B4-BE49-F238E27FC236}">
                <a16:creationId xmlns:a16="http://schemas.microsoft.com/office/drawing/2014/main" id="{72759A19-0B9C-4C8C-B739-FDB08E95E63A}"/>
              </a:ext>
            </a:extLst>
          </p:cNvPr>
          <p:cNvSpPr/>
          <p:nvPr/>
        </p:nvSpPr>
        <p:spPr>
          <a:xfrm>
            <a:off x="6907122" y="2623628"/>
            <a:ext cx="628030" cy="8861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43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A4535976-273A-4A28-8D61-E68BBB381446}"/>
              </a:ext>
            </a:extLst>
          </p:cNvPr>
          <p:cNvSpPr>
            <a:spLocks noGrp="1"/>
          </p:cNvSpPr>
          <p:nvPr>
            <p:ph sz="half" idx="2"/>
          </p:nvPr>
        </p:nvSpPr>
        <p:spPr>
          <a:xfrm>
            <a:off x="4648200" y="1600200"/>
            <a:ext cx="4343400" cy="4525963"/>
          </a:xfrm>
        </p:spPr>
        <p:txBody>
          <a:bodyPr>
            <a:normAutofit/>
          </a:bodyPr>
          <a:lstStyle/>
          <a:p>
            <a:r>
              <a:rPr lang="en-US" sz="1800" b="1" dirty="0"/>
              <a:t>Domestic </a:t>
            </a:r>
            <a:r>
              <a:rPr lang="en-US" sz="1800" b="1" i="1" dirty="0"/>
              <a:t>pop and income growth will drive up food prices in SSA</a:t>
            </a:r>
          </a:p>
          <a:p>
            <a:r>
              <a:rPr lang="en-US" sz="1800" b="1" dirty="0"/>
              <a:t>Domestic R&amp;D has limited impact; projected SSA R&amp;D investments are very modest to 2050</a:t>
            </a:r>
          </a:p>
          <a:p>
            <a:r>
              <a:rPr lang="en-US" sz="1800" b="1" dirty="0"/>
              <a:t>CGIAR investments to mid-century are important </a:t>
            </a:r>
          </a:p>
          <a:p>
            <a:r>
              <a:rPr lang="en-US" sz="1800" b="1" dirty="0"/>
              <a:t>However,</a:t>
            </a:r>
            <a:r>
              <a:rPr lang="en-US" sz="1800" b="1" i="1" dirty="0"/>
              <a:t> virtual technology trade is the dominant driver of price reductions</a:t>
            </a:r>
            <a:r>
              <a:rPr lang="en-US" sz="1800" b="1" dirty="0"/>
              <a:t>; </a:t>
            </a:r>
            <a:r>
              <a:rPr lang="en-US" sz="1800" b="1" i="1" dirty="0"/>
              <a:t>SSA will depend on R&amp;D investments in other regions to maintain stable food prices</a:t>
            </a:r>
          </a:p>
        </p:txBody>
      </p:sp>
      <p:pic>
        <p:nvPicPr>
          <p:cNvPr id="7" name="Picture 6">
            <a:extLst>
              <a:ext uri="{FF2B5EF4-FFF2-40B4-BE49-F238E27FC236}">
                <a16:creationId xmlns:a16="http://schemas.microsoft.com/office/drawing/2014/main" id="{24C979A7-6356-4184-8759-3BF8866E336B}"/>
              </a:ext>
            </a:extLst>
          </p:cNvPr>
          <p:cNvPicPr>
            <a:picLocks noChangeAspect="1"/>
          </p:cNvPicPr>
          <p:nvPr/>
        </p:nvPicPr>
        <p:blipFill>
          <a:blip r:embed="rId3"/>
          <a:stretch>
            <a:fillRect/>
          </a:stretch>
        </p:blipFill>
        <p:spPr>
          <a:xfrm>
            <a:off x="342320" y="877155"/>
            <a:ext cx="4153480" cy="5249008"/>
          </a:xfrm>
          <a:prstGeom prst="rect">
            <a:avLst/>
          </a:prstGeom>
        </p:spPr>
      </p:pic>
      <p:cxnSp>
        <p:nvCxnSpPr>
          <p:cNvPr id="13" name="Straight Arrow Connector 12">
            <a:extLst>
              <a:ext uri="{FF2B5EF4-FFF2-40B4-BE49-F238E27FC236}">
                <a16:creationId xmlns:a16="http://schemas.microsoft.com/office/drawing/2014/main" id="{8BD7ADFE-50C8-48B8-8505-B30FA61CD809}"/>
              </a:ext>
            </a:extLst>
          </p:cNvPr>
          <p:cNvCxnSpPr>
            <a:cxnSpLocks/>
          </p:cNvCxnSpPr>
          <p:nvPr/>
        </p:nvCxnSpPr>
        <p:spPr>
          <a:xfrm flipH="1">
            <a:off x="1579419" y="1784891"/>
            <a:ext cx="3340204" cy="5430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36A9162-A07B-4BF2-BE17-A666D995FA8C}"/>
              </a:ext>
            </a:extLst>
          </p:cNvPr>
          <p:cNvCxnSpPr>
            <a:cxnSpLocks/>
          </p:cNvCxnSpPr>
          <p:nvPr/>
        </p:nvCxnSpPr>
        <p:spPr>
          <a:xfrm flipH="1">
            <a:off x="2419060" y="2446020"/>
            <a:ext cx="2500563" cy="6825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6338029-AA4B-47D6-9895-62BED0BA763A}"/>
              </a:ext>
            </a:extLst>
          </p:cNvPr>
          <p:cNvCxnSpPr>
            <a:cxnSpLocks/>
          </p:cNvCxnSpPr>
          <p:nvPr/>
        </p:nvCxnSpPr>
        <p:spPr>
          <a:xfrm flipH="1" flipV="1">
            <a:off x="3794257" y="3295213"/>
            <a:ext cx="1185822" cy="4341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BA1F6D9-DC10-4506-8689-CB75C6903CF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94810" y="5787304"/>
            <a:ext cx="803023" cy="1070697"/>
          </a:xfrm>
          <a:prstGeom prst="rect">
            <a:avLst/>
          </a:prstGeom>
        </p:spPr>
      </p:pic>
      <p:pic>
        <p:nvPicPr>
          <p:cNvPr id="9" name="Picture 8">
            <a:extLst>
              <a:ext uri="{FF2B5EF4-FFF2-40B4-BE49-F238E27FC236}">
                <a16:creationId xmlns:a16="http://schemas.microsoft.com/office/drawing/2014/main" id="{CCD28A1C-D8DA-4B99-9607-6E84656B763A}"/>
              </a:ext>
            </a:extLst>
          </p:cNvPr>
          <p:cNvPicPr>
            <a:picLocks noChangeAspect="1"/>
          </p:cNvPicPr>
          <p:nvPr/>
        </p:nvPicPr>
        <p:blipFill>
          <a:blip r:embed="rId5"/>
          <a:stretch>
            <a:fillRect/>
          </a:stretch>
        </p:blipFill>
        <p:spPr>
          <a:xfrm>
            <a:off x="8340977" y="5787304"/>
            <a:ext cx="803023" cy="1070696"/>
          </a:xfrm>
          <a:prstGeom prst="rect">
            <a:avLst/>
          </a:prstGeom>
        </p:spPr>
      </p:pic>
      <p:sp>
        <p:nvSpPr>
          <p:cNvPr id="10" name="TextBox 9">
            <a:extLst>
              <a:ext uri="{FF2B5EF4-FFF2-40B4-BE49-F238E27FC236}">
                <a16:creationId xmlns:a16="http://schemas.microsoft.com/office/drawing/2014/main" id="{328C0512-8944-412B-B2E6-8CDEFB92049B}"/>
              </a:ext>
            </a:extLst>
          </p:cNvPr>
          <p:cNvSpPr txBox="1"/>
          <p:nvPr/>
        </p:nvSpPr>
        <p:spPr>
          <a:xfrm>
            <a:off x="0" y="6250558"/>
            <a:ext cx="7322757" cy="523220"/>
          </a:xfrm>
          <a:prstGeom prst="rect">
            <a:avLst/>
          </a:prstGeom>
          <a:noFill/>
        </p:spPr>
        <p:txBody>
          <a:bodyPr wrap="square" rtlCol="0">
            <a:spAutoFit/>
          </a:bodyPr>
          <a:lstStyle/>
          <a:p>
            <a:r>
              <a:rPr lang="en-AU" sz="1400" dirty="0"/>
              <a:t>Hertel, T.W. and U.L.C. Baldos and K.O. Fuglie. (2020)</a:t>
            </a:r>
            <a:r>
              <a:rPr lang="en-US" sz="1400" dirty="0"/>
              <a:t> “Trade in Technology: A Potential Solution to the Food Security Challenges of the 21</a:t>
            </a:r>
            <a:r>
              <a:rPr lang="en-US" sz="1400" baseline="30000" dirty="0"/>
              <a:t>st</a:t>
            </a:r>
            <a:r>
              <a:rPr lang="en-US" sz="1400" dirty="0"/>
              <a:t> Century”, </a:t>
            </a:r>
            <a:r>
              <a:rPr lang="en-US" sz="1400" i="1" dirty="0"/>
              <a:t>European Economic Review</a:t>
            </a:r>
            <a:r>
              <a:rPr lang="en-US" sz="1400" dirty="0"/>
              <a:t> 127(August):1-20. </a:t>
            </a:r>
            <a:endParaRPr lang="en-US" sz="1400" i="1" dirty="0"/>
          </a:p>
        </p:txBody>
      </p:sp>
    </p:spTree>
    <p:extLst>
      <p:ext uri="{BB962C8B-B14F-4D97-AF65-F5344CB8AC3E}">
        <p14:creationId xmlns:p14="http://schemas.microsoft.com/office/powerpoint/2010/main" val="3311557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69F-CE77-4313-AB9C-539F5A76CEEE}"/>
              </a:ext>
            </a:extLst>
          </p:cNvPr>
          <p:cNvSpPr>
            <a:spLocks noGrp="1"/>
          </p:cNvSpPr>
          <p:nvPr>
            <p:ph type="title"/>
          </p:nvPr>
        </p:nvSpPr>
        <p:spPr>
          <a:xfrm>
            <a:off x="628650" y="365125"/>
            <a:ext cx="8309162" cy="1325563"/>
          </a:xfrm>
        </p:spPr>
        <p:txBody>
          <a:bodyPr>
            <a:normAutofit/>
          </a:bodyPr>
          <a:lstStyle/>
          <a:p>
            <a:r>
              <a:rPr lang="en-US" dirty="0"/>
              <a:t>Summary: TFP growth rates shape the global agricultural economy</a:t>
            </a:r>
          </a:p>
        </p:txBody>
      </p:sp>
      <p:sp>
        <p:nvSpPr>
          <p:cNvPr id="3" name="Content Placeholder 2">
            <a:extLst>
              <a:ext uri="{FF2B5EF4-FFF2-40B4-BE49-F238E27FC236}">
                <a16:creationId xmlns:a16="http://schemas.microsoft.com/office/drawing/2014/main" id="{C09FDE16-2C6F-43E7-A189-CB7537803189}"/>
              </a:ext>
            </a:extLst>
          </p:cNvPr>
          <p:cNvSpPr>
            <a:spLocks noGrp="1"/>
          </p:cNvSpPr>
          <p:nvPr>
            <p:ph idx="1"/>
          </p:nvPr>
        </p:nvSpPr>
        <p:spPr>
          <a:xfrm>
            <a:off x="492624" y="1938980"/>
            <a:ext cx="8651376" cy="4351338"/>
          </a:xfrm>
        </p:spPr>
        <p:txBody>
          <a:bodyPr>
            <a:normAutofit lnSpcReduction="10000"/>
          </a:bodyPr>
          <a:lstStyle/>
          <a:p>
            <a:r>
              <a:rPr lang="en-US" i="1" dirty="0"/>
              <a:t>Competitiveness</a:t>
            </a:r>
            <a:r>
              <a:rPr lang="en-US" dirty="0"/>
              <a:t> of the US in world markets hinges on domestic TFP growth – driven by public &amp; private R&amp;D </a:t>
            </a:r>
          </a:p>
          <a:p>
            <a:r>
              <a:rPr lang="en-US" dirty="0"/>
              <a:t>Global TFP growth is critical to </a:t>
            </a:r>
            <a:r>
              <a:rPr lang="en-US" i="1" dirty="0"/>
              <a:t>dampening farmland expansion</a:t>
            </a:r>
            <a:r>
              <a:rPr lang="en-US" dirty="0"/>
              <a:t> – the primary source of biodiversity losses</a:t>
            </a:r>
            <a:endParaRPr lang="en-US" i="1" dirty="0"/>
          </a:p>
          <a:p>
            <a:r>
              <a:rPr lang="en-US" dirty="0"/>
              <a:t>Mitigating </a:t>
            </a:r>
            <a:r>
              <a:rPr lang="en-US" i="1" dirty="0"/>
              <a:t>greenhouse gas emissions from agriculture </a:t>
            </a:r>
            <a:r>
              <a:rPr lang="en-US" dirty="0"/>
              <a:t>also hinges on increasing TFP growth rates </a:t>
            </a:r>
          </a:p>
          <a:p>
            <a:r>
              <a:rPr lang="en-US" dirty="0"/>
              <a:t>TFP growth lowers food prices and </a:t>
            </a:r>
            <a:r>
              <a:rPr lang="en-US" i="1" dirty="0"/>
              <a:t>improves overall nutrition outcomes in developing countries</a:t>
            </a:r>
          </a:p>
          <a:p>
            <a:pPr marL="457200" lvl="1" indent="0">
              <a:buNone/>
            </a:pPr>
            <a:endParaRPr lang="en-US" dirty="0"/>
          </a:p>
          <a:p>
            <a:pPr marL="0" indent="0">
              <a:buNone/>
            </a:pPr>
            <a:r>
              <a:rPr lang="en-US" dirty="0"/>
              <a:t> </a:t>
            </a:r>
          </a:p>
        </p:txBody>
      </p:sp>
    </p:spTree>
    <p:extLst>
      <p:ext uri="{BB962C8B-B14F-4D97-AF65-F5344CB8AC3E}">
        <p14:creationId xmlns:p14="http://schemas.microsoft.com/office/powerpoint/2010/main" val="2359481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69F-CE77-4313-AB9C-539F5A76CEEE}"/>
              </a:ext>
            </a:extLst>
          </p:cNvPr>
          <p:cNvSpPr>
            <a:spLocks noGrp="1"/>
          </p:cNvSpPr>
          <p:nvPr>
            <p:ph type="title"/>
          </p:nvPr>
        </p:nvSpPr>
        <p:spPr>
          <a:xfrm>
            <a:off x="628650" y="365125"/>
            <a:ext cx="8309162" cy="1325563"/>
          </a:xfrm>
        </p:spPr>
        <p:txBody>
          <a:bodyPr>
            <a:normAutofit/>
          </a:bodyPr>
          <a:lstStyle/>
          <a:p>
            <a:r>
              <a:rPr lang="en-US" dirty="0"/>
              <a:t>TFP growth rates shape the global agricultural economy</a:t>
            </a:r>
          </a:p>
        </p:txBody>
      </p:sp>
      <p:sp>
        <p:nvSpPr>
          <p:cNvPr id="3" name="Content Placeholder 2">
            <a:extLst>
              <a:ext uri="{FF2B5EF4-FFF2-40B4-BE49-F238E27FC236}">
                <a16:creationId xmlns:a16="http://schemas.microsoft.com/office/drawing/2014/main" id="{C09FDE16-2C6F-43E7-A189-CB7537803189}"/>
              </a:ext>
            </a:extLst>
          </p:cNvPr>
          <p:cNvSpPr>
            <a:spLocks noGrp="1"/>
          </p:cNvSpPr>
          <p:nvPr>
            <p:ph idx="1"/>
          </p:nvPr>
        </p:nvSpPr>
        <p:spPr>
          <a:xfrm>
            <a:off x="492624" y="1938980"/>
            <a:ext cx="8651376" cy="4351338"/>
          </a:xfrm>
        </p:spPr>
        <p:txBody>
          <a:bodyPr>
            <a:normAutofit/>
          </a:bodyPr>
          <a:lstStyle/>
          <a:p>
            <a:r>
              <a:rPr lang="en-US" dirty="0"/>
              <a:t>TFP growth drives </a:t>
            </a:r>
            <a:r>
              <a:rPr lang="en-US" i="1" dirty="0"/>
              <a:t>competitiveness</a:t>
            </a:r>
            <a:r>
              <a:rPr lang="en-US" dirty="0"/>
              <a:t> in world markets</a:t>
            </a:r>
          </a:p>
          <a:p>
            <a:r>
              <a:rPr lang="en-US" dirty="0"/>
              <a:t>TFP growth drives </a:t>
            </a:r>
            <a:r>
              <a:rPr lang="en-US" i="1" dirty="0"/>
              <a:t>land use change</a:t>
            </a:r>
          </a:p>
          <a:p>
            <a:r>
              <a:rPr lang="en-US" dirty="0"/>
              <a:t>TFP growth can reduce overall </a:t>
            </a:r>
            <a:r>
              <a:rPr lang="en-US" i="1" dirty="0"/>
              <a:t>input usage</a:t>
            </a:r>
          </a:p>
          <a:p>
            <a:r>
              <a:rPr lang="en-US" dirty="0"/>
              <a:t>TFP growth can reduce </a:t>
            </a:r>
            <a:r>
              <a:rPr lang="en-US" i="1" dirty="0"/>
              <a:t>greenhouse gas emissions</a:t>
            </a:r>
          </a:p>
          <a:p>
            <a:r>
              <a:rPr lang="en-US" dirty="0"/>
              <a:t>TFP growth can improve </a:t>
            </a:r>
            <a:r>
              <a:rPr lang="en-US" i="1" dirty="0"/>
              <a:t>nutrition outcomes</a:t>
            </a:r>
          </a:p>
          <a:p>
            <a:pPr marL="457200" lvl="1" indent="0">
              <a:buNone/>
            </a:pPr>
            <a:endParaRPr lang="en-US" dirty="0"/>
          </a:p>
          <a:p>
            <a:pPr marL="0" indent="0">
              <a:buNone/>
            </a:pPr>
            <a:r>
              <a:rPr lang="en-US" dirty="0"/>
              <a:t> </a:t>
            </a:r>
          </a:p>
        </p:txBody>
      </p:sp>
    </p:spTree>
    <p:extLst>
      <p:ext uri="{BB962C8B-B14F-4D97-AF65-F5344CB8AC3E}">
        <p14:creationId xmlns:p14="http://schemas.microsoft.com/office/powerpoint/2010/main" val="2606112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3300" dirty="0">
                <a:solidFill>
                  <a:prstClr val="black"/>
                </a:solidFill>
                <a:latin typeface="Calibri (Headings)"/>
                <a:cs typeface="Helvetica" panose="020B0604020202020204" pitchFamily="34" charset="0"/>
              </a:rPr>
              <a:t>TFP growth drives competitiveness</a:t>
            </a:r>
            <a:endParaRPr lang="en-US" sz="3300" dirty="0"/>
          </a:p>
        </p:txBody>
      </p:sp>
      <p:sp>
        <p:nvSpPr>
          <p:cNvPr id="5" name="Rectangle 4"/>
          <p:cNvSpPr/>
          <p:nvPr/>
        </p:nvSpPr>
        <p:spPr>
          <a:xfrm>
            <a:off x="3532856" y="1614423"/>
            <a:ext cx="2169444" cy="332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t="6348"/>
          <a:stretch/>
        </p:blipFill>
        <p:spPr>
          <a:xfrm>
            <a:off x="93144" y="2438388"/>
            <a:ext cx="4524434" cy="3695167"/>
          </a:xfr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5463"/>
          <a:stretch/>
        </p:blipFill>
        <p:spPr>
          <a:xfrm>
            <a:off x="4661306" y="2423873"/>
            <a:ext cx="4484012" cy="3709681"/>
          </a:xfrm>
          <a:prstGeom prst="rect">
            <a:avLst/>
          </a:prstGeom>
        </p:spPr>
      </p:pic>
      <p:sp>
        <p:nvSpPr>
          <p:cNvPr id="11" name="TextBox 10"/>
          <p:cNvSpPr txBox="1"/>
          <p:nvPr/>
        </p:nvSpPr>
        <p:spPr>
          <a:xfrm>
            <a:off x="-66492" y="6211079"/>
            <a:ext cx="8570912" cy="323165"/>
          </a:xfrm>
          <a:prstGeom prst="rect">
            <a:avLst/>
          </a:prstGeom>
          <a:noFill/>
        </p:spPr>
        <p:txBody>
          <a:bodyPr wrap="square" rtlCol="0">
            <a:spAutoFit/>
          </a:bodyPr>
          <a:lstStyle/>
          <a:p>
            <a:r>
              <a:rPr lang="en-US" sz="1500" dirty="0"/>
              <a:t>Projections from SIMPLE-G using Global Population, Income, US Biofuels as other drivers</a:t>
            </a:r>
            <a:endParaRPr lang="en-US" sz="1500" i="1" dirty="0"/>
          </a:p>
        </p:txBody>
      </p:sp>
      <p:sp>
        <p:nvSpPr>
          <p:cNvPr id="16" name="Rectangle 15"/>
          <p:cNvSpPr/>
          <p:nvPr/>
        </p:nvSpPr>
        <p:spPr>
          <a:xfrm>
            <a:off x="814692" y="1566939"/>
            <a:ext cx="3176283" cy="83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b="1" dirty="0">
                <a:solidFill>
                  <a:schemeClr val="tx1"/>
                </a:solidFill>
              </a:rPr>
              <a:t>Baseline </a:t>
            </a:r>
          </a:p>
          <a:p>
            <a:r>
              <a:rPr lang="en-US" dirty="0">
                <a:solidFill>
                  <a:schemeClr val="tx1"/>
                </a:solidFill>
              </a:rPr>
              <a:t>Productivity Growth </a:t>
            </a:r>
          </a:p>
          <a:p>
            <a:r>
              <a:rPr lang="en-US" dirty="0">
                <a:solidFill>
                  <a:schemeClr val="tx1"/>
                </a:solidFill>
              </a:rPr>
              <a:t>(+1.2 p.a. | 1981-10)</a:t>
            </a:r>
            <a:endParaRPr lang="en-US" b="1" dirty="0">
              <a:solidFill>
                <a:schemeClr val="tx1"/>
              </a:solidFill>
            </a:endParaRPr>
          </a:p>
        </p:txBody>
      </p:sp>
      <p:sp>
        <p:nvSpPr>
          <p:cNvPr id="13" name="Rectangle 12"/>
          <p:cNvSpPr/>
          <p:nvPr/>
        </p:nvSpPr>
        <p:spPr>
          <a:xfrm>
            <a:off x="800100" y="2743758"/>
            <a:ext cx="3190875" cy="2588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b="1" dirty="0">
              <a:solidFill>
                <a:schemeClr val="tx1"/>
              </a:solidFill>
            </a:endParaRPr>
          </a:p>
        </p:txBody>
      </p:sp>
      <p:sp>
        <p:nvSpPr>
          <p:cNvPr id="14" name="Rectangle 13"/>
          <p:cNvSpPr/>
          <p:nvPr/>
        </p:nvSpPr>
        <p:spPr>
          <a:xfrm>
            <a:off x="2730336" y="3067672"/>
            <a:ext cx="1224595" cy="2261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b="1" dirty="0">
              <a:solidFill>
                <a:schemeClr val="tx1"/>
              </a:solidFill>
            </a:endParaRPr>
          </a:p>
        </p:txBody>
      </p:sp>
      <p:sp>
        <p:nvSpPr>
          <p:cNvPr id="18" name="Rectangle 17"/>
          <p:cNvSpPr/>
          <p:nvPr/>
        </p:nvSpPr>
        <p:spPr>
          <a:xfrm>
            <a:off x="7279825" y="2617216"/>
            <a:ext cx="1224595" cy="2682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b="1" dirty="0">
              <a:solidFill>
                <a:schemeClr val="tx1"/>
              </a:solidFill>
            </a:endParaRPr>
          </a:p>
        </p:txBody>
      </p:sp>
      <p:sp>
        <p:nvSpPr>
          <p:cNvPr id="19" name="Rectangle 18"/>
          <p:cNvSpPr/>
          <p:nvPr/>
        </p:nvSpPr>
        <p:spPr>
          <a:xfrm>
            <a:off x="4652465" y="2452918"/>
            <a:ext cx="4487715" cy="3699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337E002-0023-4296-AD0E-D11E825A29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45998" y="5787303"/>
            <a:ext cx="803023" cy="1070697"/>
          </a:xfrm>
          <a:prstGeom prst="rect">
            <a:avLst/>
          </a:prstGeom>
        </p:spPr>
      </p:pic>
    </p:spTree>
    <p:extLst>
      <p:ext uri="{BB962C8B-B14F-4D97-AF65-F5344CB8AC3E}">
        <p14:creationId xmlns:p14="http://schemas.microsoft.com/office/powerpoint/2010/main" val="62185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3300" dirty="0">
                <a:solidFill>
                  <a:prstClr val="black"/>
                </a:solidFill>
                <a:latin typeface="Calibri (Headings)"/>
                <a:cs typeface="Helvetica" panose="020B0604020202020204" pitchFamily="34" charset="0"/>
              </a:rPr>
              <a:t>TFP growth drives competitiveness</a:t>
            </a:r>
            <a:endParaRPr lang="en-US" sz="3300" dirty="0"/>
          </a:p>
        </p:txBody>
      </p:sp>
      <p:sp>
        <p:nvSpPr>
          <p:cNvPr id="5" name="Rectangle 4"/>
          <p:cNvSpPr/>
          <p:nvPr/>
        </p:nvSpPr>
        <p:spPr>
          <a:xfrm>
            <a:off x="3532856" y="1614423"/>
            <a:ext cx="2169444" cy="332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t="6348"/>
          <a:stretch/>
        </p:blipFill>
        <p:spPr>
          <a:xfrm>
            <a:off x="93144" y="2438388"/>
            <a:ext cx="4524434" cy="3695167"/>
          </a:xfr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5463"/>
          <a:stretch/>
        </p:blipFill>
        <p:spPr>
          <a:xfrm>
            <a:off x="4661306" y="2423873"/>
            <a:ext cx="4484012" cy="3709681"/>
          </a:xfrm>
          <a:prstGeom prst="rect">
            <a:avLst/>
          </a:prstGeom>
        </p:spPr>
      </p:pic>
      <p:sp>
        <p:nvSpPr>
          <p:cNvPr id="11" name="TextBox 10"/>
          <p:cNvSpPr txBox="1"/>
          <p:nvPr/>
        </p:nvSpPr>
        <p:spPr>
          <a:xfrm>
            <a:off x="332122" y="6355275"/>
            <a:ext cx="8570912" cy="323165"/>
          </a:xfrm>
          <a:prstGeom prst="rect">
            <a:avLst/>
          </a:prstGeom>
          <a:noFill/>
        </p:spPr>
        <p:txBody>
          <a:bodyPr wrap="square" rtlCol="0">
            <a:spAutoFit/>
          </a:bodyPr>
          <a:lstStyle/>
          <a:p>
            <a:r>
              <a:rPr lang="en-US" sz="1500" dirty="0"/>
              <a:t>Projections from SIMPLE-G using Global Population, Income, US Biofuels as other drivers</a:t>
            </a:r>
            <a:endParaRPr lang="en-US" sz="1500" i="1" dirty="0"/>
          </a:p>
        </p:txBody>
      </p:sp>
      <p:sp>
        <p:nvSpPr>
          <p:cNvPr id="16" name="Rectangle 15"/>
          <p:cNvSpPr/>
          <p:nvPr/>
        </p:nvSpPr>
        <p:spPr>
          <a:xfrm>
            <a:off x="814692" y="1566939"/>
            <a:ext cx="3176283" cy="83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b="1" dirty="0">
                <a:solidFill>
                  <a:schemeClr val="tx1"/>
                </a:solidFill>
              </a:rPr>
              <a:t>Baseline </a:t>
            </a:r>
          </a:p>
          <a:p>
            <a:r>
              <a:rPr lang="en-US" dirty="0">
                <a:solidFill>
                  <a:schemeClr val="tx1"/>
                </a:solidFill>
              </a:rPr>
              <a:t>Productivity Growth </a:t>
            </a:r>
          </a:p>
          <a:p>
            <a:r>
              <a:rPr lang="en-US" dirty="0">
                <a:solidFill>
                  <a:schemeClr val="tx1"/>
                </a:solidFill>
              </a:rPr>
              <a:t>(+1.2 p.a. | 1981-10)</a:t>
            </a:r>
            <a:endParaRPr lang="en-US" b="1" dirty="0">
              <a:solidFill>
                <a:schemeClr val="tx1"/>
              </a:solidFill>
            </a:endParaRPr>
          </a:p>
        </p:txBody>
      </p:sp>
      <p:sp>
        <p:nvSpPr>
          <p:cNvPr id="12" name="Rectangle 11"/>
          <p:cNvSpPr/>
          <p:nvPr/>
        </p:nvSpPr>
        <p:spPr>
          <a:xfrm>
            <a:off x="5366237" y="2743759"/>
            <a:ext cx="3176283" cy="2588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b="1" dirty="0">
              <a:solidFill>
                <a:schemeClr val="tx1"/>
              </a:solidFill>
            </a:endParaRPr>
          </a:p>
        </p:txBody>
      </p:sp>
      <p:sp>
        <p:nvSpPr>
          <p:cNvPr id="14" name="Rectangle 13"/>
          <p:cNvSpPr/>
          <p:nvPr/>
        </p:nvSpPr>
        <p:spPr>
          <a:xfrm>
            <a:off x="3342633" y="3067672"/>
            <a:ext cx="612298" cy="2261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b="1" dirty="0">
              <a:solidFill>
                <a:schemeClr val="tx1"/>
              </a:solidFill>
            </a:endParaRPr>
          </a:p>
        </p:txBody>
      </p:sp>
      <p:sp>
        <p:nvSpPr>
          <p:cNvPr id="18" name="Rectangle 17"/>
          <p:cNvSpPr/>
          <p:nvPr/>
        </p:nvSpPr>
        <p:spPr>
          <a:xfrm>
            <a:off x="7279825" y="2617216"/>
            <a:ext cx="1224595" cy="2682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b="1" dirty="0">
              <a:solidFill>
                <a:schemeClr val="tx1"/>
              </a:solidFill>
            </a:endParaRPr>
          </a:p>
        </p:txBody>
      </p:sp>
      <p:sp>
        <p:nvSpPr>
          <p:cNvPr id="19" name="Rectangle 18"/>
          <p:cNvSpPr/>
          <p:nvPr/>
        </p:nvSpPr>
        <p:spPr>
          <a:xfrm>
            <a:off x="4652465" y="2452918"/>
            <a:ext cx="4487715" cy="3699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725791" y="3031390"/>
            <a:ext cx="612298" cy="2261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b="1" dirty="0">
              <a:solidFill>
                <a:schemeClr val="tx1"/>
              </a:solidFill>
            </a:endParaRPr>
          </a:p>
        </p:txBody>
      </p:sp>
      <p:pic>
        <p:nvPicPr>
          <p:cNvPr id="17" name="Picture 16">
            <a:extLst>
              <a:ext uri="{FF2B5EF4-FFF2-40B4-BE49-F238E27FC236}">
                <a16:creationId xmlns:a16="http://schemas.microsoft.com/office/drawing/2014/main" id="{A93C863D-9C6A-44D0-B67F-22EA512724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45998" y="5796042"/>
            <a:ext cx="803023" cy="1070697"/>
          </a:xfrm>
          <a:prstGeom prst="rect">
            <a:avLst/>
          </a:prstGeom>
        </p:spPr>
      </p:pic>
    </p:spTree>
    <p:extLst>
      <p:ext uri="{BB962C8B-B14F-4D97-AF65-F5344CB8AC3E}">
        <p14:creationId xmlns:p14="http://schemas.microsoft.com/office/powerpoint/2010/main" val="369545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withEffect">
                                  <p:stCondLst>
                                    <p:cond delay="0"/>
                                  </p:stCondLst>
                                  <p:childTnLst>
                                    <p:animEffect transition="out" filter="wipe(up)">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3300" dirty="0">
                <a:solidFill>
                  <a:prstClr val="black"/>
                </a:solidFill>
                <a:latin typeface="Calibri (Headings)"/>
                <a:cs typeface="Helvetica" panose="020B0604020202020204" pitchFamily="34" charset="0"/>
              </a:rPr>
              <a:t>TFP growth drives competitiveness</a:t>
            </a:r>
            <a:endParaRPr lang="en-US" sz="3300" dirty="0"/>
          </a:p>
        </p:txBody>
      </p:sp>
      <p:sp>
        <p:nvSpPr>
          <p:cNvPr id="5" name="Rectangle 4"/>
          <p:cNvSpPr/>
          <p:nvPr/>
        </p:nvSpPr>
        <p:spPr>
          <a:xfrm>
            <a:off x="3532856" y="1614423"/>
            <a:ext cx="2169444" cy="332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t="6348"/>
          <a:stretch/>
        </p:blipFill>
        <p:spPr>
          <a:xfrm>
            <a:off x="93144" y="2438388"/>
            <a:ext cx="4524434" cy="3695167"/>
          </a:xfr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5463"/>
          <a:stretch/>
        </p:blipFill>
        <p:spPr>
          <a:xfrm>
            <a:off x="4661306" y="2423873"/>
            <a:ext cx="4484012" cy="3709681"/>
          </a:xfrm>
          <a:prstGeom prst="rect">
            <a:avLst/>
          </a:prstGeom>
        </p:spPr>
      </p:pic>
      <p:sp>
        <p:nvSpPr>
          <p:cNvPr id="11" name="TextBox 10"/>
          <p:cNvSpPr txBox="1"/>
          <p:nvPr/>
        </p:nvSpPr>
        <p:spPr>
          <a:xfrm>
            <a:off x="332122" y="6355275"/>
            <a:ext cx="8570912" cy="323165"/>
          </a:xfrm>
          <a:prstGeom prst="rect">
            <a:avLst/>
          </a:prstGeom>
          <a:noFill/>
        </p:spPr>
        <p:txBody>
          <a:bodyPr wrap="square" rtlCol="0">
            <a:spAutoFit/>
          </a:bodyPr>
          <a:lstStyle/>
          <a:p>
            <a:r>
              <a:rPr lang="en-US" sz="1500" dirty="0"/>
              <a:t>Projections from SIMPLE-G using Global Population, Income, US Biofuels as other drivers</a:t>
            </a:r>
            <a:endParaRPr lang="en-US" sz="1500" i="1" dirty="0"/>
          </a:p>
        </p:txBody>
      </p:sp>
      <p:sp>
        <p:nvSpPr>
          <p:cNvPr id="16" name="Rectangle 15"/>
          <p:cNvSpPr/>
          <p:nvPr/>
        </p:nvSpPr>
        <p:spPr>
          <a:xfrm>
            <a:off x="814692" y="1566939"/>
            <a:ext cx="3176283" cy="83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b="1" dirty="0">
                <a:solidFill>
                  <a:schemeClr val="tx1"/>
                </a:solidFill>
              </a:rPr>
              <a:t>Baseline </a:t>
            </a:r>
          </a:p>
          <a:p>
            <a:r>
              <a:rPr lang="en-US" dirty="0">
                <a:solidFill>
                  <a:schemeClr val="tx1"/>
                </a:solidFill>
              </a:rPr>
              <a:t>Productivity Growth </a:t>
            </a:r>
          </a:p>
          <a:p>
            <a:r>
              <a:rPr lang="en-US" dirty="0">
                <a:solidFill>
                  <a:schemeClr val="tx1"/>
                </a:solidFill>
              </a:rPr>
              <a:t>(+1.2 p.a. | 1981-10)</a:t>
            </a:r>
            <a:endParaRPr lang="en-US" b="1" dirty="0">
              <a:solidFill>
                <a:schemeClr val="tx1"/>
              </a:solidFill>
            </a:endParaRPr>
          </a:p>
        </p:txBody>
      </p:sp>
      <p:sp>
        <p:nvSpPr>
          <p:cNvPr id="18" name="Rectangle 17"/>
          <p:cNvSpPr/>
          <p:nvPr/>
        </p:nvSpPr>
        <p:spPr>
          <a:xfrm>
            <a:off x="7279825" y="2617216"/>
            <a:ext cx="1224595" cy="2682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b="1" dirty="0">
              <a:solidFill>
                <a:schemeClr val="tx1"/>
              </a:solidFill>
            </a:endParaRPr>
          </a:p>
        </p:txBody>
      </p:sp>
      <p:sp>
        <p:nvSpPr>
          <p:cNvPr id="13" name="Rectangle 12"/>
          <p:cNvSpPr/>
          <p:nvPr/>
        </p:nvSpPr>
        <p:spPr>
          <a:xfrm>
            <a:off x="4652465" y="2452918"/>
            <a:ext cx="4487715" cy="3699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71302" y="3055457"/>
            <a:ext cx="573906" cy="2139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b="1" dirty="0">
              <a:solidFill>
                <a:schemeClr val="tx1"/>
              </a:solidFill>
            </a:endParaRPr>
          </a:p>
        </p:txBody>
      </p:sp>
      <p:pic>
        <p:nvPicPr>
          <p:cNvPr id="12" name="Picture 11">
            <a:extLst>
              <a:ext uri="{FF2B5EF4-FFF2-40B4-BE49-F238E27FC236}">
                <a16:creationId xmlns:a16="http://schemas.microsoft.com/office/drawing/2014/main" id="{74956CB3-816F-45A6-9849-1057231A863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45998" y="5796042"/>
            <a:ext cx="803023" cy="1070697"/>
          </a:xfrm>
          <a:prstGeom prst="rect">
            <a:avLst/>
          </a:prstGeom>
        </p:spPr>
      </p:pic>
    </p:spTree>
    <p:extLst>
      <p:ext uri="{BB962C8B-B14F-4D97-AF65-F5344CB8AC3E}">
        <p14:creationId xmlns:p14="http://schemas.microsoft.com/office/powerpoint/2010/main" val="416383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t="6348"/>
          <a:stretch/>
        </p:blipFill>
        <p:spPr>
          <a:xfrm>
            <a:off x="93144" y="2438388"/>
            <a:ext cx="4524434" cy="3695167"/>
          </a:xfrm>
        </p:spPr>
      </p:pic>
      <p:sp>
        <p:nvSpPr>
          <p:cNvPr id="2" name="Title 1"/>
          <p:cNvSpPr>
            <a:spLocks noGrp="1"/>
          </p:cNvSpPr>
          <p:nvPr>
            <p:ph type="title"/>
          </p:nvPr>
        </p:nvSpPr>
        <p:spPr/>
        <p:txBody>
          <a:bodyPr>
            <a:normAutofit/>
          </a:bodyPr>
          <a:lstStyle/>
          <a:p>
            <a:pPr marL="0" indent="0"/>
            <a:r>
              <a:rPr lang="en-US" sz="3300" dirty="0">
                <a:solidFill>
                  <a:prstClr val="black"/>
                </a:solidFill>
                <a:latin typeface="Calibri (Headings)"/>
                <a:cs typeface="Helvetica" panose="020B0604020202020204" pitchFamily="34" charset="0"/>
              </a:rPr>
              <a:t>TFP growth drives competitiveness</a:t>
            </a:r>
            <a:endParaRPr lang="en-US" sz="3300" dirty="0"/>
          </a:p>
        </p:txBody>
      </p:sp>
      <p:sp>
        <p:nvSpPr>
          <p:cNvPr id="11" name="TextBox 10"/>
          <p:cNvSpPr txBox="1"/>
          <p:nvPr/>
        </p:nvSpPr>
        <p:spPr>
          <a:xfrm>
            <a:off x="93144" y="6343336"/>
            <a:ext cx="857091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a:ea typeface="+mn-ea"/>
                <a:cs typeface="+mn-cs"/>
              </a:rPr>
              <a:t>Baldos, Uris, and Thomas Hertel. 2018. “Productivity Growth Is Key to Achieving Long Run Agricultural Sustainability.” </a:t>
            </a:r>
            <a:r>
              <a:rPr kumimoji="0" lang="en-US" sz="1400" b="0" i="1" u="none" strike="noStrike" kern="1200" cap="none" spc="0" normalizeH="0" baseline="0" noProof="0" dirty="0">
                <a:ln>
                  <a:noFill/>
                </a:ln>
                <a:solidFill>
                  <a:prstClr val="black"/>
                </a:solidFill>
                <a:effectLst/>
                <a:uLnTx/>
                <a:uFillTx/>
                <a:latin typeface="Gill Sans MT"/>
                <a:ea typeface="+mn-ea"/>
                <a:cs typeface="+mn-cs"/>
              </a:rPr>
              <a:t>Purdue Policy Research Institute, Policy Brief</a:t>
            </a:r>
            <a:r>
              <a:rPr kumimoji="0" lang="en-US" sz="1400" b="0" i="0" u="none" strike="noStrike" kern="1200" cap="none" spc="0" normalizeH="0" baseline="0" noProof="0" dirty="0">
                <a:ln>
                  <a:noFill/>
                </a:ln>
                <a:solidFill>
                  <a:prstClr val="black"/>
                </a:solidFill>
                <a:effectLst/>
                <a:uLnTx/>
                <a:uFillTx/>
                <a:latin typeface="Gill Sans MT"/>
                <a:ea typeface="+mn-ea"/>
                <a:cs typeface="+mn-cs"/>
              </a:rPr>
              <a:t> 4 (1).</a:t>
            </a:r>
            <a:endParaRPr kumimoji="0" lang="en-US" sz="1400" b="0" i="1" u="none" strike="noStrike" kern="1200" cap="none" spc="0" normalizeH="0" baseline="0" noProof="0" dirty="0">
              <a:ln>
                <a:noFill/>
              </a:ln>
              <a:solidFill>
                <a:prstClr val="black"/>
              </a:solidFill>
              <a:effectLst/>
              <a:uLnTx/>
              <a:uFillTx/>
              <a:latin typeface="Gill Sans MT"/>
              <a:ea typeface="+mn-ea"/>
              <a:cs typeface="+mn-cs"/>
            </a:endParaRPr>
          </a:p>
        </p:txBody>
      </p:sp>
      <p:sp>
        <p:nvSpPr>
          <p:cNvPr id="16" name="Rectangle 15"/>
          <p:cNvSpPr/>
          <p:nvPr/>
        </p:nvSpPr>
        <p:spPr>
          <a:xfrm>
            <a:off x="814692" y="1566939"/>
            <a:ext cx="3176283" cy="83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a:ea typeface="+mn-ea"/>
                <a:cs typeface="+mn-cs"/>
              </a:rPr>
              <a:t>Baseline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a:ea typeface="+mn-ea"/>
                <a:cs typeface="+mn-cs"/>
              </a:rPr>
              <a:t>Productivity Growth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a:ea typeface="+mn-ea"/>
                <a:cs typeface="+mn-cs"/>
              </a:rPr>
              <a:t>(+1.2 p.a. | 1981-10)</a:t>
            </a:r>
            <a:endParaRPr kumimoji="0" lang="en-US" sz="1800" b="1"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20371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5463"/>
          <a:stretch/>
        </p:blipFill>
        <p:spPr>
          <a:xfrm>
            <a:off x="4661306" y="2423873"/>
            <a:ext cx="4484012" cy="3709681"/>
          </a:xfrm>
          <a:prstGeom prst="rect">
            <a:avLst/>
          </a:prstGeom>
        </p:spPr>
      </p:pic>
      <p:pic>
        <p:nvPicPr>
          <p:cNvPr id="8" name="Content Placeholder 1"/>
          <p:cNvPicPr>
            <a:picLocks noGrp="1" noChangeAspect="1"/>
          </p:cNvPicPr>
          <p:nvPr>
            <p:ph idx="1"/>
          </p:nvPr>
        </p:nvPicPr>
        <p:blipFill rotWithShape="1">
          <a:blip r:embed="rId4">
            <a:extLst>
              <a:ext uri="{28A0092B-C50C-407E-A947-70E740481C1C}">
                <a14:useLocalDpi xmlns:a14="http://schemas.microsoft.com/office/drawing/2010/main" val="0"/>
              </a:ext>
            </a:extLst>
          </a:blip>
          <a:srcRect t="6348"/>
          <a:stretch/>
        </p:blipFill>
        <p:spPr>
          <a:xfrm>
            <a:off x="93144" y="2438388"/>
            <a:ext cx="4524434" cy="3695167"/>
          </a:xfrm>
        </p:spPr>
      </p:pic>
      <p:sp>
        <p:nvSpPr>
          <p:cNvPr id="2" name="Title 1"/>
          <p:cNvSpPr>
            <a:spLocks noGrp="1"/>
          </p:cNvSpPr>
          <p:nvPr>
            <p:ph type="title"/>
          </p:nvPr>
        </p:nvSpPr>
        <p:spPr/>
        <p:txBody>
          <a:bodyPr>
            <a:normAutofit/>
          </a:bodyPr>
          <a:lstStyle/>
          <a:p>
            <a:pPr marL="0" indent="0"/>
            <a:r>
              <a:rPr lang="en-US" sz="3300" dirty="0">
                <a:solidFill>
                  <a:prstClr val="black"/>
                </a:solidFill>
                <a:latin typeface="Calibri (Headings)"/>
                <a:cs typeface="Helvetica" panose="020B0604020202020204" pitchFamily="34" charset="0"/>
              </a:rPr>
              <a:t>Gains from R&amp;D Spending: </a:t>
            </a:r>
            <a:br>
              <a:rPr lang="en-US" sz="3300" dirty="0">
                <a:solidFill>
                  <a:prstClr val="black"/>
                </a:solidFill>
                <a:latin typeface="Calibri (Headings)"/>
                <a:cs typeface="Helvetica" panose="020B0604020202020204" pitchFamily="34" charset="0"/>
              </a:rPr>
            </a:br>
            <a:r>
              <a:rPr lang="en-US" sz="3300" dirty="0">
                <a:solidFill>
                  <a:prstClr val="black"/>
                </a:solidFill>
                <a:latin typeface="Calibri (Headings)"/>
                <a:cs typeface="Helvetica" panose="020B0604020202020204" pitchFamily="34" charset="0"/>
              </a:rPr>
              <a:t>Future Projections</a:t>
            </a:r>
            <a:endParaRPr lang="en-US" sz="3300" dirty="0"/>
          </a:p>
        </p:txBody>
      </p:sp>
      <p:sp>
        <p:nvSpPr>
          <p:cNvPr id="11" name="TextBox 10"/>
          <p:cNvSpPr txBox="1"/>
          <p:nvPr/>
        </p:nvSpPr>
        <p:spPr>
          <a:xfrm>
            <a:off x="93144" y="6343336"/>
            <a:ext cx="8570912" cy="523220"/>
          </a:xfrm>
          <a:prstGeom prst="rect">
            <a:avLst/>
          </a:prstGeom>
          <a:noFill/>
        </p:spPr>
        <p:txBody>
          <a:bodyPr wrap="square" rtlCol="0">
            <a:spAutoFit/>
          </a:bodyPr>
          <a:lstStyle/>
          <a:p>
            <a:r>
              <a:rPr lang="en-US" sz="1400" dirty="0"/>
              <a:t>Baldos, Uris, and Thomas Hertel. 2018. “Productivity Growth Is Key to Achieving Long Run Agricultural Sustainability.” </a:t>
            </a:r>
            <a:r>
              <a:rPr lang="en-US" sz="1400" i="1" dirty="0"/>
              <a:t>Purdue Policy Research Institute, Policy Brief</a:t>
            </a:r>
            <a:r>
              <a:rPr lang="en-US" sz="1400" dirty="0"/>
              <a:t> 4 (1).</a:t>
            </a:r>
            <a:endParaRPr lang="en-US" sz="1400" i="1" dirty="0"/>
          </a:p>
        </p:txBody>
      </p:sp>
      <p:sp>
        <p:nvSpPr>
          <p:cNvPr id="15" name="Rectangle 14"/>
          <p:cNvSpPr/>
          <p:nvPr/>
        </p:nvSpPr>
        <p:spPr>
          <a:xfrm>
            <a:off x="5366237" y="1566939"/>
            <a:ext cx="3647134" cy="83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b="1" dirty="0">
              <a:solidFill>
                <a:schemeClr val="tx1"/>
              </a:solidFill>
            </a:endParaRPr>
          </a:p>
          <a:p>
            <a:endParaRPr lang="en-US" b="1" dirty="0">
              <a:solidFill>
                <a:schemeClr val="tx1"/>
              </a:solidFill>
            </a:endParaRPr>
          </a:p>
          <a:p>
            <a:r>
              <a:rPr lang="en-US" b="1" dirty="0">
                <a:solidFill>
                  <a:schemeClr val="tx1"/>
                </a:solidFill>
              </a:rPr>
              <a:t>Greater R&amp;D Inv. </a:t>
            </a:r>
          </a:p>
          <a:p>
            <a:r>
              <a:rPr lang="en-US" dirty="0">
                <a:solidFill>
                  <a:schemeClr val="tx1"/>
                </a:solidFill>
              </a:rPr>
              <a:t>Productivity Growth </a:t>
            </a:r>
          </a:p>
          <a:p>
            <a:r>
              <a:rPr lang="en-US" dirty="0">
                <a:solidFill>
                  <a:schemeClr val="tx1"/>
                </a:solidFill>
              </a:rPr>
              <a:t>(+1.5 p.a. | +1.1 B USD / </a:t>
            </a:r>
            <a:r>
              <a:rPr lang="en-US" dirty="0" err="1">
                <a:solidFill>
                  <a:schemeClr val="tx1"/>
                </a:solidFill>
              </a:rPr>
              <a:t>yr</a:t>
            </a:r>
            <a:r>
              <a:rPr lang="en-US" dirty="0">
                <a:solidFill>
                  <a:schemeClr val="tx1"/>
                </a:solidFill>
              </a:rPr>
              <a:t> 2020-50) </a:t>
            </a:r>
          </a:p>
        </p:txBody>
      </p:sp>
      <p:sp>
        <p:nvSpPr>
          <p:cNvPr id="16" name="Rectangle 15"/>
          <p:cNvSpPr/>
          <p:nvPr/>
        </p:nvSpPr>
        <p:spPr>
          <a:xfrm>
            <a:off x="814692" y="1566939"/>
            <a:ext cx="3176283" cy="83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b="1" dirty="0">
                <a:solidFill>
                  <a:schemeClr val="tx1"/>
                </a:solidFill>
              </a:rPr>
              <a:t>Baseline </a:t>
            </a:r>
          </a:p>
          <a:p>
            <a:r>
              <a:rPr lang="en-US" dirty="0">
                <a:solidFill>
                  <a:schemeClr val="tx1"/>
                </a:solidFill>
              </a:rPr>
              <a:t>Productivity Growth </a:t>
            </a:r>
          </a:p>
          <a:p>
            <a:r>
              <a:rPr lang="en-US" dirty="0">
                <a:solidFill>
                  <a:schemeClr val="tx1"/>
                </a:solidFill>
              </a:rPr>
              <a:t>(+1.2 p.a. | 1981-10)</a:t>
            </a:r>
            <a:endParaRPr lang="en-US" b="1" dirty="0">
              <a:solidFill>
                <a:schemeClr val="tx1"/>
              </a:solidFill>
            </a:endParaRPr>
          </a:p>
        </p:txBody>
      </p:sp>
    </p:spTree>
    <p:extLst>
      <p:ext uri="{BB962C8B-B14F-4D97-AF65-F5344CB8AC3E}">
        <p14:creationId xmlns:p14="http://schemas.microsoft.com/office/powerpoint/2010/main" val="165349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69F-CE77-4313-AB9C-539F5A76CEEE}"/>
              </a:ext>
            </a:extLst>
          </p:cNvPr>
          <p:cNvSpPr>
            <a:spLocks noGrp="1"/>
          </p:cNvSpPr>
          <p:nvPr>
            <p:ph type="title"/>
          </p:nvPr>
        </p:nvSpPr>
        <p:spPr>
          <a:xfrm>
            <a:off x="628650" y="365125"/>
            <a:ext cx="8309162" cy="1325563"/>
          </a:xfrm>
        </p:spPr>
        <p:txBody>
          <a:bodyPr>
            <a:normAutofit fontScale="90000"/>
          </a:bodyPr>
          <a:lstStyle/>
          <a:p>
            <a:r>
              <a:rPr lang="en-US" dirty="0"/>
              <a:t>Regional patterns of TFP growth shape the global agricultural economy</a:t>
            </a:r>
          </a:p>
        </p:txBody>
      </p:sp>
      <p:sp>
        <p:nvSpPr>
          <p:cNvPr id="3" name="Content Placeholder 2">
            <a:extLst>
              <a:ext uri="{FF2B5EF4-FFF2-40B4-BE49-F238E27FC236}">
                <a16:creationId xmlns:a16="http://schemas.microsoft.com/office/drawing/2014/main" id="{C09FDE16-2C6F-43E7-A189-CB7537803189}"/>
              </a:ext>
            </a:extLst>
          </p:cNvPr>
          <p:cNvSpPr>
            <a:spLocks noGrp="1"/>
          </p:cNvSpPr>
          <p:nvPr>
            <p:ph idx="1"/>
          </p:nvPr>
        </p:nvSpPr>
        <p:spPr>
          <a:xfrm>
            <a:off x="492624" y="1938980"/>
            <a:ext cx="8651376" cy="4351338"/>
          </a:xfrm>
        </p:spPr>
        <p:txBody>
          <a:bodyPr>
            <a:normAutofit/>
          </a:bodyPr>
          <a:lstStyle/>
          <a:p>
            <a:r>
              <a:rPr lang="en-US" dirty="0"/>
              <a:t>TFP growth drives competitiveness in world markets</a:t>
            </a:r>
          </a:p>
          <a:p>
            <a:r>
              <a:rPr lang="en-US" dirty="0"/>
              <a:t>TFP growth drives land use change</a:t>
            </a:r>
          </a:p>
          <a:p>
            <a:pPr marL="0" indent="0">
              <a:buNone/>
            </a:pPr>
            <a:endParaRPr lang="en-US" dirty="0"/>
          </a:p>
          <a:p>
            <a:pPr marL="0" indent="0">
              <a:buNone/>
            </a:pPr>
            <a:r>
              <a:rPr lang="en-US" dirty="0"/>
              <a:t>Farmland use in the innovating region can contract (more efficient use of resources) or expand (owing to competitiveness effect). The outcome depends critically on openness to trade and whether the innovation is local or global in scope. </a:t>
            </a:r>
          </a:p>
          <a:p>
            <a:pPr marL="0" indent="0">
              <a:buNone/>
            </a:pPr>
            <a:endParaRPr lang="en-US" dirty="0"/>
          </a:p>
        </p:txBody>
      </p:sp>
    </p:spTree>
    <p:extLst>
      <p:ext uri="{BB962C8B-B14F-4D97-AF65-F5344CB8AC3E}">
        <p14:creationId xmlns:p14="http://schemas.microsoft.com/office/powerpoint/2010/main" val="409742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6935</TotalTime>
  <Words>1342</Words>
  <Application>Microsoft Office PowerPoint</Application>
  <PresentationFormat>On-screen Show (4:3)</PresentationFormat>
  <Paragraphs>151</Paragraphs>
  <Slides>29</Slides>
  <Notes>14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Calibri</vt:lpstr>
      <vt:lpstr>Calibri (Headings)</vt:lpstr>
      <vt:lpstr>Gill Sans MT</vt:lpstr>
      <vt:lpstr>Helvetica</vt:lpstr>
      <vt:lpstr>Times New Roman</vt:lpstr>
      <vt:lpstr>Office Theme</vt:lpstr>
      <vt:lpstr>1_Custom Design</vt:lpstr>
      <vt:lpstr>Custom Design</vt:lpstr>
      <vt:lpstr>4_Custom Design</vt:lpstr>
      <vt:lpstr>Global Impacts of Agricultural Productivity Growth </vt:lpstr>
      <vt:lpstr>PowerPoint Presentation</vt:lpstr>
      <vt:lpstr>TFP growth rates shape the global agricultural economy</vt:lpstr>
      <vt:lpstr>TFP growth drives competitiveness</vt:lpstr>
      <vt:lpstr>TFP growth drives competitiveness</vt:lpstr>
      <vt:lpstr>TFP growth drives competitiveness</vt:lpstr>
      <vt:lpstr>TFP growth drives competitiveness</vt:lpstr>
      <vt:lpstr>Gains from R&amp;D Spending:  Future Projections</vt:lpstr>
      <vt:lpstr>Regional patterns of TFP growth shape the global agricultural economy</vt:lpstr>
      <vt:lpstr>PowerPoint Presentation</vt:lpstr>
      <vt:lpstr>PowerPoint Presentation</vt:lpstr>
      <vt:lpstr>PowerPoint Presentation</vt:lpstr>
      <vt:lpstr>PowerPoint Presentation</vt:lpstr>
      <vt:lpstr>Regional patterns of TFP growth shape the global agricultural economy</vt:lpstr>
      <vt:lpstr>PowerPoint Presentation</vt:lpstr>
      <vt:lpstr>PowerPoint Presentation</vt:lpstr>
      <vt:lpstr>PowerPoint Presentation</vt:lpstr>
      <vt:lpstr>TFP growth rates shape the global agricultural economy</vt:lpstr>
      <vt:lpstr>PowerPoint Presentation</vt:lpstr>
      <vt:lpstr>PowerPoint Presentation</vt:lpstr>
      <vt:lpstr>TFP growth rates shape the global agricultural economy</vt:lpstr>
      <vt:lpstr>PowerPoint Presentation</vt:lpstr>
      <vt:lpstr>PowerPoint Presentation</vt:lpstr>
      <vt:lpstr>PowerPoint Presentation</vt:lpstr>
      <vt:lpstr>TFP growth rates shape the global agricultural economy</vt:lpstr>
      <vt:lpstr>PowerPoint Presentation</vt:lpstr>
      <vt:lpstr>PowerPoint Presentation</vt:lpstr>
      <vt:lpstr>PowerPoint Presentation</vt:lpstr>
      <vt:lpstr>Summary: TFP growth rates shape the global agricultural economy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Merzdorf, Russell J.</dc:creator>
  <cp:lastModifiedBy>Hertel, Thomas W.</cp:lastModifiedBy>
  <cp:revision>572</cp:revision>
  <cp:lastPrinted>2014-03-25T15:18:08Z</cp:lastPrinted>
  <dcterms:created xsi:type="dcterms:W3CDTF">2014-03-24T20:29:03Z</dcterms:created>
  <dcterms:modified xsi:type="dcterms:W3CDTF">2022-02-09T14:00:51Z</dcterms:modified>
</cp:coreProperties>
</file>