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1"/>
  </p:notesMasterIdLst>
  <p:handoutMasterIdLst>
    <p:handoutMasterId r:id="rId22"/>
  </p:handoutMasterIdLst>
  <p:sldIdLst>
    <p:sldId id="257"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8" r:id="rId16"/>
    <p:sldId id="277" r:id="rId17"/>
    <p:sldId id="279" r:id="rId18"/>
    <p:sldId id="280" r:id="rId19"/>
    <p:sldId id="262" r:id="rId20"/>
  </p:sldIdLst>
  <p:sldSz cx="12192000" cy="6858000"/>
  <p:notesSz cx="6858000" cy="9144000"/>
  <p:embeddedFontLst>
    <p:embeddedFont>
      <p:font typeface="United Sans Rg Md" charset="0"/>
      <p:regular r:id="rId23"/>
    </p:embeddedFont>
    <p:embeddedFont>
      <p:font typeface="Calibri" panose="020F0502020204030204" pitchFamily="34" charset="0"/>
      <p:regular r:id="rId24"/>
      <p:bold r:id="rId25"/>
      <p:italic r:id="rId26"/>
      <p:boldItalic r:id="rId27"/>
    </p:embeddedFont>
    <p:embeddedFont>
      <p:font typeface="Acumin Pro ExtraCondensed" panose="020B0604020202020204" charset="0"/>
      <p:regular r:id="rId28"/>
      <p:bold r:id="rId29"/>
      <p:italic r:id="rId30"/>
      <p:boldItalic r:id="rId31"/>
    </p:embeddedFont>
    <p:embeddedFont>
      <p:font typeface="United Sans Cd Md" charset="0"/>
      <p:regular r:id="rId32"/>
    </p:embeddedFont>
    <p:embeddedFont>
      <p:font typeface="Acumin Pro SemiCondensed" panose="020B0604020202020204" charset="0"/>
      <p:regular r:id="rId33"/>
      <p:bold r:id="rId34"/>
      <p:italic r:id="rId35"/>
      <p:boldItalic r:id="rId36"/>
    </p:embeddedFont>
    <p:embeddedFont>
      <p:font typeface="Acumin Pro Medium" panose="020B0604020202020204" charset="0"/>
      <p:regular r:id="rId37"/>
      <p:italic r:id="rId38"/>
    </p:embeddedFont>
    <p:embeddedFont>
      <p:font typeface="Acumin Pro" panose="020B0604020202020204" charset="0"/>
      <p:regular r:id="rId39"/>
      <p:bold r:id="rId40"/>
      <p:italic r:id="rId41"/>
      <p:boldItalic r:id="rId42"/>
    </p:embeddedFont>
    <p:embeddedFont>
      <p:font typeface="Cambria Math" panose="02040503050406030204" pitchFamily="18" charset="0"/>
      <p:regular r:id="rId43"/>
    </p:embeddedFont>
    <p:embeddedFont>
      <p:font typeface="Acumin Pro ExtraCondensed Smbd" panose="020B0604020202020204" charset="0"/>
      <p:regular r:id="rId44"/>
      <p:bold r:id="rId45"/>
      <p:italic r:id="rId46"/>
      <p:boldItalic r:id="rId47"/>
    </p:embeddedFont>
    <p:embeddedFont>
      <p:font typeface="Acumin Pro Semibold" panose="020B060402020202020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5" autoAdjust="0"/>
    <p:restoredTop sz="86501"/>
  </p:normalViewPr>
  <p:slideViewPr>
    <p:cSldViewPr snapToGrid="0" snapToObjects="1">
      <p:cViewPr varScale="1">
        <p:scale>
          <a:sx n="103" d="100"/>
          <a:sy n="103" d="100"/>
        </p:scale>
        <p:origin x="126" y="3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9.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kuethe\Dropbox\Farmland%20Values\ABA%202021\State%20level%20land%20valu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kuethe\Dropbox\Farmland%20Values\ABA%202021\State%20level%20land%20valu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kuethe\Dropbox\Purdue%20Land%20Value%20Survey\2021%20Land%20Value%20Survey\Webinar\webinar_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kuethe\Dropbox\Purdue%20Land%20Value%20Survey\2021%20Land%20Value%20Survey\Webinar\webinar%20figures%20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kuethe\Dropbox\Purdue%20Land%20Value%20Survey\2021%20Land%20Value%20Survey\Data\Cleaned%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kuethe\Dropbox\Farmland%20Values\Outlook\2022\USDA%20Outlook%20Forum\Farm%20Income%20Forecasts%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kuethe\Dropbox\Farmland%20Values\Outlook\2022\USDA%20Outlook%20Forum\Loan%20rat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Sheet2!$G$1</c:f>
              <c:strCache>
                <c:ptCount val="1"/>
                <c:pt idx="0">
                  <c:v>USA</c:v>
                </c:pt>
              </c:strCache>
            </c:strRef>
          </c:tx>
          <c:spPr>
            <a:ln w="50800" cap="rnd">
              <a:solidFill>
                <a:schemeClr val="accent1"/>
              </a:solidFill>
              <a:round/>
            </a:ln>
            <a:effectLst/>
          </c:spPr>
          <c:marker>
            <c:symbol val="none"/>
          </c:marker>
          <c:dLbls>
            <c:dLbl>
              <c:idx val="61"/>
              <c:layout>
                <c:manualLayout>
                  <c:x val="-8.0515297906603427E-3"/>
                  <c:y val="-6.3596129524534431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24-4543-8727-1FD52A09AD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Sheet2!$A$42:$A$103</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Sheet2!$G$42:$G$103</c:f>
              <c:numCache>
                <c:formatCode>#,##0</c:formatCode>
                <c:ptCount val="62"/>
                <c:pt idx="0">
                  <c:v>117</c:v>
                </c:pt>
                <c:pt idx="1">
                  <c:v>119</c:v>
                </c:pt>
                <c:pt idx="2">
                  <c:v>125</c:v>
                </c:pt>
                <c:pt idx="3">
                  <c:v>130</c:v>
                </c:pt>
                <c:pt idx="4">
                  <c:v>138</c:v>
                </c:pt>
                <c:pt idx="5">
                  <c:v>147</c:v>
                </c:pt>
                <c:pt idx="6">
                  <c:v>158</c:v>
                </c:pt>
                <c:pt idx="7">
                  <c:v>168</c:v>
                </c:pt>
                <c:pt idx="8">
                  <c:v>179</c:v>
                </c:pt>
                <c:pt idx="9">
                  <c:v>189</c:v>
                </c:pt>
                <c:pt idx="10">
                  <c:v>196</c:v>
                </c:pt>
                <c:pt idx="11">
                  <c:v>203</c:v>
                </c:pt>
                <c:pt idx="12">
                  <c:v>219</c:v>
                </c:pt>
                <c:pt idx="13">
                  <c:v>246</c:v>
                </c:pt>
                <c:pt idx="14">
                  <c:v>302</c:v>
                </c:pt>
                <c:pt idx="15">
                  <c:v>340</c:v>
                </c:pt>
                <c:pt idx="16">
                  <c:v>397</c:v>
                </c:pt>
                <c:pt idx="17">
                  <c:v>474</c:v>
                </c:pt>
                <c:pt idx="18">
                  <c:v>531</c:v>
                </c:pt>
                <c:pt idx="19">
                  <c:v>628</c:v>
                </c:pt>
                <c:pt idx="20">
                  <c:v>737</c:v>
                </c:pt>
                <c:pt idx="21">
                  <c:v>819</c:v>
                </c:pt>
                <c:pt idx="22">
                  <c:v>823</c:v>
                </c:pt>
                <c:pt idx="23">
                  <c:v>788</c:v>
                </c:pt>
                <c:pt idx="24">
                  <c:v>801</c:v>
                </c:pt>
                <c:pt idx="25">
                  <c:v>713</c:v>
                </c:pt>
                <c:pt idx="26">
                  <c:v>640</c:v>
                </c:pt>
                <c:pt idx="27">
                  <c:v>599</c:v>
                </c:pt>
                <c:pt idx="28">
                  <c:v>632</c:v>
                </c:pt>
                <c:pt idx="29">
                  <c:v>668</c:v>
                </c:pt>
                <c:pt idx="30">
                  <c:v>683</c:v>
                </c:pt>
                <c:pt idx="31">
                  <c:v>703</c:v>
                </c:pt>
                <c:pt idx="32">
                  <c:v>713</c:v>
                </c:pt>
                <c:pt idx="33">
                  <c:v>736</c:v>
                </c:pt>
                <c:pt idx="34">
                  <c:v>798</c:v>
                </c:pt>
                <c:pt idx="35">
                  <c:v>844</c:v>
                </c:pt>
                <c:pt idx="36">
                  <c:v>887</c:v>
                </c:pt>
                <c:pt idx="37">
                  <c:v>926</c:v>
                </c:pt>
                <c:pt idx="38">
                  <c:v>974</c:v>
                </c:pt>
                <c:pt idx="39">
                  <c:v>1030</c:v>
                </c:pt>
                <c:pt idx="40">
                  <c:v>1090</c:v>
                </c:pt>
                <c:pt idx="41">
                  <c:v>1150</c:v>
                </c:pt>
                <c:pt idx="42">
                  <c:v>1210</c:v>
                </c:pt>
                <c:pt idx="43">
                  <c:v>1270</c:v>
                </c:pt>
                <c:pt idx="44">
                  <c:v>1340</c:v>
                </c:pt>
                <c:pt idx="45">
                  <c:v>1610</c:v>
                </c:pt>
                <c:pt idx="46">
                  <c:v>1830</c:v>
                </c:pt>
                <c:pt idx="47">
                  <c:v>2010</c:v>
                </c:pt>
                <c:pt idx="48">
                  <c:v>2170</c:v>
                </c:pt>
                <c:pt idx="49">
                  <c:v>2090</c:v>
                </c:pt>
                <c:pt idx="50">
                  <c:v>2150</c:v>
                </c:pt>
                <c:pt idx="51">
                  <c:v>2300</c:v>
                </c:pt>
                <c:pt idx="52">
                  <c:v>2520</c:v>
                </c:pt>
                <c:pt idx="53">
                  <c:v>2730</c:v>
                </c:pt>
                <c:pt idx="54">
                  <c:v>2940</c:v>
                </c:pt>
                <c:pt idx="55">
                  <c:v>3000</c:v>
                </c:pt>
                <c:pt idx="56">
                  <c:v>2990</c:v>
                </c:pt>
                <c:pt idx="57">
                  <c:v>3030</c:v>
                </c:pt>
                <c:pt idx="58">
                  <c:v>3100</c:v>
                </c:pt>
                <c:pt idx="59">
                  <c:v>3160</c:v>
                </c:pt>
                <c:pt idx="60">
                  <c:v>3160</c:v>
                </c:pt>
                <c:pt idx="61">
                  <c:v>3380</c:v>
                </c:pt>
              </c:numCache>
            </c:numRef>
          </c:val>
          <c:smooth val="0"/>
          <c:extLst>
            <c:ext xmlns:c16="http://schemas.microsoft.com/office/drawing/2014/chart" uri="{C3380CC4-5D6E-409C-BE32-E72D297353CC}">
              <c16:uniqueId val="{00000001-0624-4543-8727-1FD52A09ADD6}"/>
            </c:ext>
          </c:extLst>
        </c:ser>
        <c:dLbls>
          <c:showLegendKey val="0"/>
          <c:showVal val="0"/>
          <c:showCatName val="0"/>
          <c:showSerName val="0"/>
          <c:showPercent val="0"/>
          <c:showBubbleSize val="0"/>
        </c:dLbls>
        <c:smooth val="0"/>
        <c:axId val="524567656"/>
        <c:axId val="524564704"/>
      </c:lineChart>
      <c:catAx>
        <c:axId val="52456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4564704"/>
        <c:crosses val="autoZero"/>
        <c:auto val="1"/>
        <c:lblAlgn val="ctr"/>
        <c:lblOffset val="100"/>
        <c:tickLblSkip val="5"/>
        <c:noMultiLvlLbl val="0"/>
      </c:catAx>
      <c:valAx>
        <c:axId val="52456470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$/Acre</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4567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8597745840285"/>
          <c:y val="3.4299818256088487E-2"/>
          <c:w val="0.833401282778087"/>
          <c:h val="0.88386591441077322"/>
        </c:manualLayout>
      </c:layout>
      <c:lineChart>
        <c:grouping val="standard"/>
        <c:varyColors val="0"/>
        <c:ser>
          <c:idx val="0"/>
          <c:order val="0"/>
          <c:tx>
            <c:strRef>
              <c:f>Sheet2!$B$1</c:f>
              <c:strCache>
                <c:ptCount val="1"/>
                <c:pt idx="0">
                  <c:v>Illinois</c:v>
                </c:pt>
              </c:strCache>
            </c:strRef>
          </c:tx>
          <c:spPr>
            <a:ln w="38100" cap="rnd">
              <a:solidFill>
                <a:schemeClr val="accent2"/>
              </a:solidFill>
              <a:round/>
            </a:ln>
            <a:effectLst/>
          </c:spPr>
          <c:marker>
            <c:symbol val="none"/>
          </c:marker>
          <c:dLbls>
            <c:dLbl>
              <c:idx val="31"/>
              <c:layout>
                <c:manualLayout>
                  <c:x val="-5.4574415707290339E-3"/>
                  <c:y val="-5.3509856873772986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62-466B-8E0D-E6E8BFC8C9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Sheet2!$A$72:$A$103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Sheet2!$B$72:$B$103</c:f>
              <c:numCache>
                <c:formatCode>#,##0</c:formatCode>
                <c:ptCount val="32"/>
                <c:pt idx="0">
                  <c:v>1405</c:v>
                </c:pt>
                <c:pt idx="1">
                  <c:v>1459</c:v>
                </c:pt>
                <c:pt idx="2">
                  <c:v>1536</c:v>
                </c:pt>
                <c:pt idx="3">
                  <c:v>1548</c:v>
                </c:pt>
                <c:pt idx="4">
                  <c:v>1670</c:v>
                </c:pt>
                <c:pt idx="5">
                  <c:v>1820</c:v>
                </c:pt>
                <c:pt idx="6">
                  <c:v>1900</c:v>
                </c:pt>
                <c:pt idx="7">
                  <c:v>1980</c:v>
                </c:pt>
                <c:pt idx="8">
                  <c:v>2130</c:v>
                </c:pt>
                <c:pt idx="9">
                  <c:v>2220</c:v>
                </c:pt>
                <c:pt idx="10">
                  <c:v>2260</c:v>
                </c:pt>
                <c:pt idx="11">
                  <c:v>2290</c:v>
                </c:pt>
                <c:pt idx="12">
                  <c:v>2350</c:v>
                </c:pt>
                <c:pt idx="13">
                  <c:v>2430</c:v>
                </c:pt>
                <c:pt idx="14">
                  <c:v>2560</c:v>
                </c:pt>
                <c:pt idx="15">
                  <c:v>3210</c:v>
                </c:pt>
                <c:pt idx="16">
                  <c:v>3590</c:v>
                </c:pt>
                <c:pt idx="17">
                  <c:v>4020</c:v>
                </c:pt>
                <c:pt idx="18">
                  <c:v>4550</c:v>
                </c:pt>
                <c:pt idx="19">
                  <c:v>4450</c:v>
                </c:pt>
                <c:pt idx="20">
                  <c:v>4720</c:v>
                </c:pt>
                <c:pt idx="21">
                  <c:v>5390</c:v>
                </c:pt>
                <c:pt idx="22">
                  <c:v>6210</c:v>
                </c:pt>
                <c:pt idx="23">
                  <c:v>7100</c:v>
                </c:pt>
                <c:pt idx="24">
                  <c:v>7480</c:v>
                </c:pt>
                <c:pt idx="25">
                  <c:v>7430</c:v>
                </c:pt>
                <c:pt idx="26">
                  <c:v>7300</c:v>
                </c:pt>
                <c:pt idx="27">
                  <c:v>7160</c:v>
                </c:pt>
                <c:pt idx="28">
                  <c:v>7280</c:v>
                </c:pt>
                <c:pt idx="29">
                  <c:v>7280</c:v>
                </c:pt>
                <c:pt idx="30">
                  <c:v>7400</c:v>
                </c:pt>
                <c:pt idx="31">
                  <c:v>7900</c:v>
                </c:pt>
              </c:numCache>
            </c:numRef>
          </c:val>
          <c:smooth val="0"/>
          <c:extLst>
            <c:ext xmlns:c16="http://schemas.microsoft.com/office/drawing/2014/chart" uri="{C3380CC4-5D6E-409C-BE32-E72D297353CC}">
              <c16:uniqueId val="{00000000-1962-466B-8E0D-E6E8BFC8C921}"/>
            </c:ext>
          </c:extLst>
        </c:ser>
        <c:ser>
          <c:idx val="1"/>
          <c:order val="1"/>
          <c:tx>
            <c:strRef>
              <c:f>Sheet2!$C$1</c:f>
              <c:strCache>
                <c:ptCount val="1"/>
                <c:pt idx="0">
                  <c:v>Indiana</c:v>
                </c:pt>
              </c:strCache>
            </c:strRef>
          </c:tx>
          <c:spPr>
            <a:ln w="41275" cap="rnd">
              <a:solidFill>
                <a:schemeClr val="accent1"/>
              </a:solidFill>
              <a:prstDash val="dash"/>
              <a:round/>
            </a:ln>
            <a:effectLst/>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62-466B-8E0D-E6E8BFC8C9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Sheet2!$A$72:$A$103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Sheet2!$C$72:$C$103</c:f>
              <c:numCache>
                <c:formatCode>#,##0</c:formatCode>
                <c:ptCount val="32"/>
                <c:pt idx="0">
                  <c:v>1254</c:v>
                </c:pt>
                <c:pt idx="1">
                  <c:v>1291</c:v>
                </c:pt>
                <c:pt idx="2">
                  <c:v>1325</c:v>
                </c:pt>
                <c:pt idx="3">
                  <c:v>1395</c:v>
                </c:pt>
                <c:pt idx="4">
                  <c:v>1500</c:v>
                </c:pt>
                <c:pt idx="5">
                  <c:v>1620</c:v>
                </c:pt>
                <c:pt idx="6">
                  <c:v>1740</c:v>
                </c:pt>
                <c:pt idx="7">
                  <c:v>1870</c:v>
                </c:pt>
                <c:pt idx="8">
                  <c:v>2060</c:v>
                </c:pt>
                <c:pt idx="9">
                  <c:v>2170</c:v>
                </c:pt>
                <c:pt idx="10">
                  <c:v>2260</c:v>
                </c:pt>
                <c:pt idx="11">
                  <c:v>2350</c:v>
                </c:pt>
                <c:pt idx="12">
                  <c:v>2460</c:v>
                </c:pt>
                <c:pt idx="13">
                  <c:v>2570</c:v>
                </c:pt>
                <c:pt idx="14">
                  <c:v>2750</c:v>
                </c:pt>
                <c:pt idx="15">
                  <c:v>3000</c:v>
                </c:pt>
                <c:pt idx="16">
                  <c:v>3250</c:v>
                </c:pt>
                <c:pt idx="17">
                  <c:v>3640</c:v>
                </c:pt>
                <c:pt idx="18">
                  <c:v>4100</c:v>
                </c:pt>
                <c:pt idx="19">
                  <c:v>3960</c:v>
                </c:pt>
                <c:pt idx="20">
                  <c:v>4170</c:v>
                </c:pt>
                <c:pt idx="21">
                  <c:v>5070</c:v>
                </c:pt>
                <c:pt idx="22">
                  <c:v>5840</c:v>
                </c:pt>
                <c:pt idx="23">
                  <c:v>6400</c:v>
                </c:pt>
                <c:pt idx="24">
                  <c:v>6840</c:v>
                </c:pt>
                <c:pt idx="25">
                  <c:v>6930</c:v>
                </c:pt>
                <c:pt idx="26">
                  <c:v>6830</c:v>
                </c:pt>
                <c:pt idx="27">
                  <c:v>6580</c:v>
                </c:pt>
                <c:pt idx="28">
                  <c:v>6580</c:v>
                </c:pt>
                <c:pt idx="29">
                  <c:v>6580</c:v>
                </c:pt>
                <c:pt idx="30">
                  <c:v>6600</c:v>
                </c:pt>
                <c:pt idx="31">
                  <c:v>7100</c:v>
                </c:pt>
              </c:numCache>
            </c:numRef>
          </c:val>
          <c:smooth val="0"/>
          <c:extLst>
            <c:ext xmlns:c16="http://schemas.microsoft.com/office/drawing/2014/chart" uri="{C3380CC4-5D6E-409C-BE32-E72D297353CC}">
              <c16:uniqueId val="{00000001-1962-466B-8E0D-E6E8BFC8C921}"/>
            </c:ext>
          </c:extLst>
        </c:ser>
        <c:ser>
          <c:idx val="2"/>
          <c:order val="2"/>
          <c:tx>
            <c:strRef>
              <c:f>Sheet2!$D$1</c:f>
              <c:strCache>
                <c:ptCount val="1"/>
                <c:pt idx="0">
                  <c:v>Iowa</c:v>
                </c:pt>
              </c:strCache>
            </c:strRef>
          </c:tx>
          <c:spPr>
            <a:ln w="38100" cap="rnd">
              <a:solidFill>
                <a:schemeClr val="accent3"/>
              </a:solidFill>
              <a:round/>
            </a:ln>
            <a:effectLst/>
          </c:spPr>
          <c:marker>
            <c:symbol val="none"/>
          </c:marker>
          <c:dLbls>
            <c:dLbl>
              <c:idx val="31"/>
              <c:layout>
                <c:manualLayout>
                  <c:x val="4.0930811780467754E-3"/>
                  <c:y val="-5.350985687377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62-466B-8E0D-E6E8BFC8C9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Sheet2!$A$72:$A$103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Sheet2!$D$72:$D$103</c:f>
              <c:numCache>
                <c:formatCode>#,##0</c:formatCode>
                <c:ptCount val="32"/>
                <c:pt idx="0">
                  <c:v>1090</c:v>
                </c:pt>
                <c:pt idx="1">
                  <c:v>1139</c:v>
                </c:pt>
                <c:pt idx="2">
                  <c:v>1153</c:v>
                </c:pt>
                <c:pt idx="3">
                  <c:v>1212</c:v>
                </c:pt>
                <c:pt idx="4">
                  <c:v>1280</c:v>
                </c:pt>
                <c:pt idx="5">
                  <c:v>1350</c:v>
                </c:pt>
                <c:pt idx="6">
                  <c:v>1450</c:v>
                </c:pt>
                <c:pt idx="7">
                  <c:v>1600</c:v>
                </c:pt>
                <c:pt idx="8">
                  <c:v>1700</c:v>
                </c:pt>
                <c:pt idx="9">
                  <c:v>1760</c:v>
                </c:pt>
                <c:pt idx="10">
                  <c:v>1800</c:v>
                </c:pt>
                <c:pt idx="11">
                  <c:v>1850</c:v>
                </c:pt>
                <c:pt idx="12">
                  <c:v>1920</c:v>
                </c:pt>
                <c:pt idx="13">
                  <c:v>2010</c:v>
                </c:pt>
                <c:pt idx="14">
                  <c:v>2200</c:v>
                </c:pt>
                <c:pt idx="15">
                  <c:v>2640</c:v>
                </c:pt>
                <c:pt idx="16">
                  <c:v>2910</c:v>
                </c:pt>
                <c:pt idx="17">
                  <c:v>3370</c:v>
                </c:pt>
                <c:pt idx="18">
                  <c:v>3950</c:v>
                </c:pt>
                <c:pt idx="19">
                  <c:v>3780</c:v>
                </c:pt>
                <c:pt idx="20">
                  <c:v>4350</c:v>
                </c:pt>
                <c:pt idx="21">
                  <c:v>5410</c:v>
                </c:pt>
                <c:pt idx="22">
                  <c:v>6530</c:v>
                </c:pt>
                <c:pt idx="23">
                  <c:v>7700</c:v>
                </c:pt>
                <c:pt idx="24">
                  <c:v>8320</c:v>
                </c:pt>
                <c:pt idx="25">
                  <c:v>7670</c:v>
                </c:pt>
                <c:pt idx="26">
                  <c:v>7370</c:v>
                </c:pt>
                <c:pt idx="27">
                  <c:v>7350</c:v>
                </c:pt>
                <c:pt idx="28">
                  <c:v>7270</c:v>
                </c:pt>
                <c:pt idx="29">
                  <c:v>7190</c:v>
                </c:pt>
                <c:pt idx="30">
                  <c:v>7070</c:v>
                </c:pt>
                <c:pt idx="31">
                  <c:v>7740</c:v>
                </c:pt>
              </c:numCache>
            </c:numRef>
          </c:val>
          <c:smooth val="0"/>
          <c:extLst>
            <c:ext xmlns:c16="http://schemas.microsoft.com/office/drawing/2014/chart" uri="{C3380CC4-5D6E-409C-BE32-E72D297353CC}">
              <c16:uniqueId val="{00000002-1962-466B-8E0D-E6E8BFC8C921}"/>
            </c:ext>
          </c:extLst>
        </c:ser>
        <c:ser>
          <c:idx val="4"/>
          <c:order val="3"/>
          <c:tx>
            <c:strRef>
              <c:f>Sheet2!$F$1</c:f>
              <c:strCache>
                <c:ptCount val="1"/>
                <c:pt idx="0">
                  <c:v>Ohio</c:v>
                </c:pt>
              </c:strCache>
            </c:strRef>
          </c:tx>
          <c:spPr>
            <a:ln w="38100" cap="rnd">
              <a:solidFill>
                <a:schemeClr val="accent5"/>
              </a:solidFill>
              <a:round/>
            </a:ln>
            <a:effectLst/>
          </c:spPr>
          <c:marker>
            <c:symbol val="none"/>
          </c:marker>
          <c:dLbls>
            <c:dLbl>
              <c:idx val="31"/>
              <c:layout>
                <c:manualLayout>
                  <c:x val="0"/>
                  <c:y val="3.2105914124263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62-466B-8E0D-E6E8BFC8C9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Sheet2!$A$72:$A$103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Sheet2!$F$72:$F$103</c:f>
              <c:numCache>
                <c:formatCode>#,##0</c:formatCode>
                <c:ptCount val="32"/>
                <c:pt idx="0">
                  <c:v>1273</c:v>
                </c:pt>
                <c:pt idx="1">
                  <c:v>1323</c:v>
                </c:pt>
                <c:pt idx="2">
                  <c:v>1396</c:v>
                </c:pt>
                <c:pt idx="3">
                  <c:v>1456</c:v>
                </c:pt>
                <c:pt idx="4">
                  <c:v>1560</c:v>
                </c:pt>
                <c:pt idx="5">
                  <c:v>1750</c:v>
                </c:pt>
                <c:pt idx="6">
                  <c:v>1820</c:v>
                </c:pt>
                <c:pt idx="7">
                  <c:v>1890</c:v>
                </c:pt>
                <c:pt idx="8">
                  <c:v>2040</c:v>
                </c:pt>
                <c:pt idx="9">
                  <c:v>2190</c:v>
                </c:pt>
                <c:pt idx="10">
                  <c:v>2330</c:v>
                </c:pt>
                <c:pt idx="11">
                  <c:v>2470</c:v>
                </c:pt>
                <c:pt idx="12">
                  <c:v>2600</c:v>
                </c:pt>
                <c:pt idx="13">
                  <c:v>2740</c:v>
                </c:pt>
                <c:pt idx="14">
                  <c:v>2910</c:v>
                </c:pt>
                <c:pt idx="15">
                  <c:v>3140</c:v>
                </c:pt>
                <c:pt idx="16">
                  <c:v>3420</c:v>
                </c:pt>
                <c:pt idx="17">
                  <c:v>3700</c:v>
                </c:pt>
                <c:pt idx="18">
                  <c:v>4020</c:v>
                </c:pt>
                <c:pt idx="19">
                  <c:v>3810</c:v>
                </c:pt>
                <c:pt idx="20">
                  <c:v>3850</c:v>
                </c:pt>
                <c:pt idx="21">
                  <c:v>4160</c:v>
                </c:pt>
                <c:pt idx="22">
                  <c:v>4640</c:v>
                </c:pt>
                <c:pt idx="23">
                  <c:v>5100</c:v>
                </c:pt>
                <c:pt idx="24">
                  <c:v>5640</c:v>
                </c:pt>
                <c:pt idx="25">
                  <c:v>5930</c:v>
                </c:pt>
                <c:pt idx="26">
                  <c:v>5970</c:v>
                </c:pt>
                <c:pt idx="27">
                  <c:v>6010</c:v>
                </c:pt>
                <c:pt idx="28">
                  <c:v>6200</c:v>
                </c:pt>
                <c:pt idx="29">
                  <c:v>6290</c:v>
                </c:pt>
                <c:pt idx="30">
                  <c:v>6350</c:v>
                </c:pt>
                <c:pt idx="31">
                  <c:v>6600</c:v>
                </c:pt>
              </c:numCache>
            </c:numRef>
          </c:val>
          <c:smooth val="0"/>
          <c:extLst>
            <c:ext xmlns:c16="http://schemas.microsoft.com/office/drawing/2014/chart" uri="{C3380CC4-5D6E-409C-BE32-E72D297353CC}">
              <c16:uniqueId val="{00000003-1962-466B-8E0D-E6E8BFC8C921}"/>
            </c:ext>
          </c:extLst>
        </c:ser>
        <c:ser>
          <c:idx val="5"/>
          <c:order val="4"/>
          <c:tx>
            <c:strRef>
              <c:f>Sheet2!$G$1</c:f>
              <c:strCache>
                <c:ptCount val="1"/>
                <c:pt idx="0">
                  <c:v>USA</c:v>
                </c:pt>
              </c:strCache>
            </c:strRef>
          </c:tx>
          <c:spPr>
            <a:ln w="38100" cap="rnd">
              <a:solidFill>
                <a:sysClr val="windowText" lastClr="000000"/>
              </a:solidFill>
              <a:prstDash val="sysDot"/>
              <a:round/>
            </a:ln>
            <a:effectLst/>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62-466B-8E0D-E6E8BFC8C9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Sheet2!$A$72:$A$103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Sheet2!$G$72:$G$103</c:f>
              <c:numCache>
                <c:formatCode>#,##0</c:formatCode>
                <c:ptCount val="32"/>
                <c:pt idx="0">
                  <c:v>683</c:v>
                </c:pt>
                <c:pt idx="1">
                  <c:v>703</c:v>
                </c:pt>
                <c:pt idx="2">
                  <c:v>713</c:v>
                </c:pt>
                <c:pt idx="3">
                  <c:v>736</c:v>
                </c:pt>
                <c:pt idx="4">
                  <c:v>798</c:v>
                </c:pt>
                <c:pt idx="5">
                  <c:v>844</c:v>
                </c:pt>
                <c:pt idx="6">
                  <c:v>887</c:v>
                </c:pt>
                <c:pt idx="7">
                  <c:v>926</c:v>
                </c:pt>
                <c:pt idx="8">
                  <c:v>974</c:v>
                </c:pt>
                <c:pt idx="9">
                  <c:v>1030</c:v>
                </c:pt>
                <c:pt idx="10">
                  <c:v>1090</c:v>
                </c:pt>
                <c:pt idx="11">
                  <c:v>1150</c:v>
                </c:pt>
                <c:pt idx="12">
                  <c:v>1210</c:v>
                </c:pt>
                <c:pt idx="13">
                  <c:v>1270</c:v>
                </c:pt>
                <c:pt idx="14">
                  <c:v>1340</c:v>
                </c:pt>
                <c:pt idx="15">
                  <c:v>1610</c:v>
                </c:pt>
                <c:pt idx="16">
                  <c:v>1830</c:v>
                </c:pt>
                <c:pt idx="17">
                  <c:v>2010</c:v>
                </c:pt>
                <c:pt idx="18">
                  <c:v>2170</c:v>
                </c:pt>
                <c:pt idx="19">
                  <c:v>2090</c:v>
                </c:pt>
                <c:pt idx="20">
                  <c:v>2150</c:v>
                </c:pt>
                <c:pt idx="21">
                  <c:v>2300</c:v>
                </c:pt>
                <c:pt idx="22">
                  <c:v>2520</c:v>
                </c:pt>
                <c:pt idx="23">
                  <c:v>2730</c:v>
                </c:pt>
                <c:pt idx="24">
                  <c:v>2940</c:v>
                </c:pt>
                <c:pt idx="25">
                  <c:v>3000</c:v>
                </c:pt>
                <c:pt idx="26">
                  <c:v>2990</c:v>
                </c:pt>
                <c:pt idx="27">
                  <c:v>3030</c:v>
                </c:pt>
                <c:pt idx="28">
                  <c:v>3100</c:v>
                </c:pt>
                <c:pt idx="29">
                  <c:v>3160</c:v>
                </c:pt>
                <c:pt idx="30">
                  <c:v>3160</c:v>
                </c:pt>
                <c:pt idx="31">
                  <c:v>3380</c:v>
                </c:pt>
              </c:numCache>
            </c:numRef>
          </c:val>
          <c:smooth val="0"/>
          <c:extLst>
            <c:ext xmlns:c16="http://schemas.microsoft.com/office/drawing/2014/chart" uri="{C3380CC4-5D6E-409C-BE32-E72D297353CC}">
              <c16:uniqueId val="{00000004-1962-466B-8E0D-E6E8BFC8C921}"/>
            </c:ext>
          </c:extLst>
        </c:ser>
        <c:dLbls>
          <c:showLegendKey val="0"/>
          <c:showVal val="0"/>
          <c:showCatName val="0"/>
          <c:showSerName val="0"/>
          <c:showPercent val="0"/>
          <c:showBubbleSize val="0"/>
        </c:dLbls>
        <c:smooth val="0"/>
        <c:axId val="521834528"/>
        <c:axId val="521830264"/>
      </c:lineChart>
      <c:catAx>
        <c:axId val="52183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830264"/>
        <c:crosses val="autoZero"/>
        <c:auto val="1"/>
        <c:lblAlgn val="ctr"/>
        <c:lblOffset val="100"/>
        <c:tickLblSkip val="5"/>
        <c:noMultiLvlLbl val="0"/>
      </c:catAx>
      <c:valAx>
        <c:axId val="52183026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smtClean="0"/>
                  <a:t>$/Acre</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834528"/>
        <c:crosses val="autoZero"/>
        <c:crossBetween val="between"/>
      </c:valAx>
      <c:spPr>
        <a:noFill/>
        <a:ln>
          <a:noFill/>
        </a:ln>
        <a:effectLst/>
      </c:spPr>
    </c:plotArea>
    <c:legend>
      <c:legendPos val="tr"/>
      <c:layout>
        <c:manualLayout>
          <c:xMode val="edge"/>
          <c:yMode val="edge"/>
          <c:x val="0.15201563836327886"/>
          <c:y val="7.4913799623282179E-2"/>
          <c:w val="0.14124567822731124"/>
          <c:h val="0.36593263361822065"/>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Sheet1!$D$1</c:f>
              <c:strCache>
                <c:ptCount val="1"/>
                <c:pt idx="0">
                  <c:v>St. Louis</c:v>
                </c:pt>
              </c:strCache>
            </c:strRef>
          </c:tx>
          <c:spPr>
            <a:ln w="38100" cap="rnd">
              <a:solidFill>
                <a:schemeClr val="accent3"/>
              </a:solidFill>
              <a:round/>
            </a:ln>
            <a:effectLst/>
          </c:spPr>
          <c:marker>
            <c:symbol val="none"/>
          </c:marker>
          <c:cat>
            <c:strRef>
              <c:f>Sheet1!$A$2:$A$39</c:f>
              <c:strCache>
                <c:ptCount val="38"/>
                <c:pt idx="0">
                  <c:v>2012Q2</c:v>
                </c:pt>
                <c:pt idx="1">
                  <c:v>2012Q3</c:v>
                </c:pt>
                <c:pt idx="2">
                  <c:v>2012Q4</c:v>
                </c:pt>
                <c:pt idx="3">
                  <c:v>2013Q1</c:v>
                </c:pt>
                <c:pt idx="4">
                  <c:v>2013Q2</c:v>
                </c:pt>
                <c:pt idx="5">
                  <c:v>2013Q3</c:v>
                </c:pt>
                <c:pt idx="6">
                  <c:v>2013Q4</c:v>
                </c:pt>
                <c:pt idx="7">
                  <c:v>2014Q1</c:v>
                </c:pt>
                <c:pt idx="8">
                  <c:v>2014Q2</c:v>
                </c:pt>
                <c:pt idx="9">
                  <c:v>2014Q3</c:v>
                </c:pt>
                <c:pt idx="10">
                  <c:v>2014Q4</c:v>
                </c:pt>
                <c:pt idx="11">
                  <c:v>2015Q1</c:v>
                </c:pt>
                <c:pt idx="12">
                  <c:v>2015Q2</c:v>
                </c:pt>
                <c:pt idx="13">
                  <c:v>2015Q3</c:v>
                </c:pt>
                <c:pt idx="14">
                  <c:v>2015Q4</c:v>
                </c:pt>
                <c:pt idx="15">
                  <c:v>2016Q1</c:v>
                </c:pt>
                <c:pt idx="16">
                  <c:v>2016Q2</c:v>
                </c:pt>
                <c:pt idx="17">
                  <c:v>2016Q3</c:v>
                </c:pt>
                <c:pt idx="18">
                  <c:v>2016Q4</c:v>
                </c:pt>
                <c:pt idx="19">
                  <c:v>2017Q1</c:v>
                </c:pt>
                <c:pt idx="20">
                  <c:v>2017Q2</c:v>
                </c:pt>
                <c:pt idx="21">
                  <c:v>2017Q3</c:v>
                </c:pt>
                <c:pt idx="22">
                  <c:v>2017Q4</c:v>
                </c:pt>
                <c:pt idx="23">
                  <c:v>2018Q1</c:v>
                </c:pt>
                <c:pt idx="24">
                  <c:v>2018Q2</c:v>
                </c:pt>
                <c:pt idx="25">
                  <c:v>2018Q3</c:v>
                </c:pt>
                <c:pt idx="26">
                  <c:v>2018Q4</c:v>
                </c:pt>
                <c:pt idx="27">
                  <c:v>2019Q1</c:v>
                </c:pt>
                <c:pt idx="28">
                  <c:v>2019Q2</c:v>
                </c:pt>
                <c:pt idx="29">
                  <c:v>2019Q3</c:v>
                </c:pt>
                <c:pt idx="30">
                  <c:v>2019Q4</c:v>
                </c:pt>
                <c:pt idx="31">
                  <c:v>2020Q1</c:v>
                </c:pt>
                <c:pt idx="32">
                  <c:v>2020Q2</c:v>
                </c:pt>
                <c:pt idx="33">
                  <c:v>2020Q3</c:v>
                </c:pt>
                <c:pt idx="34">
                  <c:v>2020Q4</c:v>
                </c:pt>
                <c:pt idx="35">
                  <c:v>2021Q1</c:v>
                </c:pt>
                <c:pt idx="36">
                  <c:v>2021Q2</c:v>
                </c:pt>
                <c:pt idx="37">
                  <c:v>2021Q3</c:v>
                </c:pt>
              </c:strCache>
            </c:strRef>
          </c:cat>
          <c:val>
            <c:numRef>
              <c:f>Sheet1!$D$2:$D$39</c:f>
              <c:numCache>
                <c:formatCode>General</c:formatCode>
                <c:ptCount val="38"/>
                <c:pt idx="0">
                  <c:v>100</c:v>
                </c:pt>
                <c:pt idx="1">
                  <c:v>104.14</c:v>
                </c:pt>
                <c:pt idx="2">
                  <c:v>108.628434</c:v>
                </c:pt>
                <c:pt idx="3">
                  <c:v>117.8292623598</c:v>
                </c:pt>
                <c:pt idx="4">
                  <c:v>113.13965771787996</c:v>
                </c:pt>
                <c:pt idx="5">
                  <c:v>118.14043058901025</c:v>
                </c:pt>
                <c:pt idx="6">
                  <c:v>122.49981247774473</c:v>
                </c:pt>
                <c:pt idx="7">
                  <c:v>120.14781607817203</c:v>
                </c:pt>
                <c:pt idx="8">
                  <c:v>121.3853385837772</c:v>
                </c:pt>
                <c:pt idx="9">
                  <c:v>121.89515700582906</c:v>
                </c:pt>
                <c:pt idx="10">
                  <c:v>122.99221341888152</c:v>
                </c:pt>
                <c:pt idx="11">
                  <c:v>117.85113889797228</c:v>
                </c:pt>
                <c:pt idx="12">
                  <c:v>127.29101512369985</c:v>
                </c:pt>
                <c:pt idx="13">
                  <c:v>125.25435888172065</c:v>
                </c:pt>
                <c:pt idx="14">
                  <c:v>126.8450892395185</c:v>
                </c:pt>
                <c:pt idx="15">
                  <c:v>120.85800102741322</c:v>
                </c:pt>
                <c:pt idx="16">
                  <c:v>125.2088890644001</c:v>
                </c:pt>
                <c:pt idx="17">
                  <c:v>123.68134061781441</c:v>
                </c:pt>
                <c:pt idx="18">
                  <c:v>124.18843411434746</c:v>
                </c:pt>
                <c:pt idx="19">
                  <c:v>132.04956199378566</c:v>
                </c:pt>
                <c:pt idx="20">
                  <c:v>131.38931418381674</c:v>
                </c:pt>
                <c:pt idx="21">
                  <c:v>126.75127139312801</c:v>
                </c:pt>
                <c:pt idx="22">
                  <c:v>129.76795165228447</c:v>
                </c:pt>
                <c:pt idx="23">
                  <c:v>126.08254182535958</c:v>
                </c:pt>
                <c:pt idx="24">
                  <c:v>124.4434687816299</c:v>
                </c:pt>
                <c:pt idx="25">
                  <c:v>129.69498316421468</c:v>
                </c:pt>
                <c:pt idx="26">
                  <c:v>128.46288082415464</c:v>
                </c:pt>
                <c:pt idx="27">
                  <c:v>125.95785464808363</c:v>
                </c:pt>
                <c:pt idx="28">
                  <c:v>127.19224162363484</c:v>
                </c:pt>
                <c:pt idx="29">
                  <c:v>124.52120454953851</c:v>
                </c:pt>
                <c:pt idx="30">
                  <c:v>132.09209378615046</c:v>
                </c:pt>
                <c:pt idx="31">
                  <c:v>123.62499057445821</c:v>
                </c:pt>
                <c:pt idx="32">
                  <c:v>128.42164020874719</c:v>
                </c:pt>
                <c:pt idx="33">
                  <c:v>129.52606631454242</c:v>
                </c:pt>
                <c:pt idx="34">
                  <c:v>131.77981986841544</c:v>
                </c:pt>
                <c:pt idx="35">
                  <c:v>134.75804379744164</c:v>
                </c:pt>
                <c:pt idx="36">
                  <c:v>150.30912205166641</c:v>
                </c:pt>
                <c:pt idx="37">
                  <c:v>152.36835702377422</c:v>
                </c:pt>
              </c:numCache>
            </c:numRef>
          </c:val>
          <c:smooth val="0"/>
          <c:extLst>
            <c:ext xmlns:c16="http://schemas.microsoft.com/office/drawing/2014/chart" uri="{C3380CC4-5D6E-409C-BE32-E72D297353CC}">
              <c16:uniqueId val="{00000000-458D-4E64-8370-CBADFB79AF38}"/>
            </c:ext>
          </c:extLst>
        </c:ser>
        <c:ser>
          <c:idx val="1"/>
          <c:order val="1"/>
          <c:tx>
            <c:strRef>
              <c:f>Sheet1!$E$1</c:f>
              <c:strCache>
                <c:ptCount val="1"/>
                <c:pt idx="0">
                  <c:v>Chicago</c:v>
                </c:pt>
              </c:strCache>
            </c:strRef>
          </c:tx>
          <c:spPr>
            <a:ln w="38100" cap="rnd">
              <a:solidFill>
                <a:schemeClr val="bg1"/>
              </a:solidFill>
              <a:prstDash val="sysDash"/>
              <a:round/>
            </a:ln>
            <a:effectLst/>
          </c:spPr>
          <c:marker>
            <c:symbol val="none"/>
          </c:marker>
          <c:cat>
            <c:strRef>
              <c:f>Sheet1!$A$2:$A$39</c:f>
              <c:strCache>
                <c:ptCount val="38"/>
                <c:pt idx="0">
                  <c:v>2012Q2</c:v>
                </c:pt>
                <c:pt idx="1">
                  <c:v>2012Q3</c:v>
                </c:pt>
                <c:pt idx="2">
                  <c:v>2012Q4</c:v>
                </c:pt>
                <c:pt idx="3">
                  <c:v>2013Q1</c:v>
                </c:pt>
                <c:pt idx="4">
                  <c:v>2013Q2</c:v>
                </c:pt>
                <c:pt idx="5">
                  <c:v>2013Q3</c:v>
                </c:pt>
                <c:pt idx="6">
                  <c:v>2013Q4</c:v>
                </c:pt>
                <c:pt idx="7">
                  <c:v>2014Q1</c:v>
                </c:pt>
                <c:pt idx="8">
                  <c:v>2014Q2</c:v>
                </c:pt>
                <c:pt idx="9">
                  <c:v>2014Q3</c:v>
                </c:pt>
                <c:pt idx="10">
                  <c:v>2014Q4</c:v>
                </c:pt>
                <c:pt idx="11">
                  <c:v>2015Q1</c:v>
                </c:pt>
                <c:pt idx="12">
                  <c:v>2015Q2</c:v>
                </c:pt>
                <c:pt idx="13">
                  <c:v>2015Q3</c:v>
                </c:pt>
                <c:pt idx="14">
                  <c:v>2015Q4</c:v>
                </c:pt>
                <c:pt idx="15">
                  <c:v>2016Q1</c:v>
                </c:pt>
                <c:pt idx="16">
                  <c:v>2016Q2</c:v>
                </c:pt>
                <c:pt idx="17">
                  <c:v>2016Q3</c:v>
                </c:pt>
                <c:pt idx="18">
                  <c:v>2016Q4</c:v>
                </c:pt>
                <c:pt idx="19">
                  <c:v>2017Q1</c:v>
                </c:pt>
                <c:pt idx="20">
                  <c:v>2017Q2</c:v>
                </c:pt>
                <c:pt idx="21">
                  <c:v>2017Q3</c:v>
                </c:pt>
                <c:pt idx="22">
                  <c:v>2017Q4</c:v>
                </c:pt>
                <c:pt idx="23">
                  <c:v>2018Q1</c:v>
                </c:pt>
                <c:pt idx="24">
                  <c:v>2018Q2</c:v>
                </c:pt>
                <c:pt idx="25">
                  <c:v>2018Q3</c:v>
                </c:pt>
                <c:pt idx="26">
                  <c:v>2018Q4</c:v>
                </c:pt>
                <c:pt idx="27">
                  <c:v>2019Q1</c:v>
                </c:pt>
                <c:pt idx="28">
                  <c:v>2019Q2</c:v>
                </c:pt>
                <c:pt idx="29">
                  <c:v>2019Q3</c:v>
                </c:pt>
                <c:pt idx="30">
                  <c:v>2019Q4</c:v>
                </c:pt>
                <c:pt idx="31">
                  <c:v>2020Q1</c:v>
                </c:pt>
                <c:pt idx="32">
                  <c:v>2020Q2</c:v>
                </c:pt>
                <c:pt idx="33">
                  <c:v>2020Q3</c:v>
                </c:pt>
                <c:pt idx="34">
                  <c:v>2020Q4</c:v>
                </c:pt>
                <c:pt idx="35">
                  <c:v>2021Q1</c:v>
                </c:pt>
                <c:pt idx="36">
                  <c:v>2021Q2</c:v>
                </c:pt>
                <c:pt idx="37">
                  <c:v>2021Q3</c:v>
                </c:pt>
              </c:strCache>
            </c:strRef>
          </c:cat>
          <c:val>
            <c:numRef>
              <c:f>Sheet1!$E$2:$E$39</c:f>
              <c:numCache>
                <c:formatCode>General</c:formatCode>
                <c:ptCount val="38"/>
                <c:pt idx="0">
                  <c:v>100</c:v>
                </c:pt>
                <c:pt idx="1">
                  <c:v>105</c:v>
                </c:pt>
                <c:pt idx="2">
                  <c:v>112.35</c:v>
                </c:pt>
                <c:pt idx="3">
                  <c:v>116.84399999999999</c:v>
                </c:pt>
                <c:pt idx="4">
                  <c:v>116.84399999999999</c:v>
                </c:pt>
                <c:pt idx="5">
                  <c:v>118.01244</c:v>
                </c:pt>
                <c:pt idx="6">
                  <c:v>121.5528132</c:v>
                </c:pt>
                <c:pt idx="7">
                  <c:v>120.337285068</c:v>
                </c:pt>
                <c:pt idx="8">
                  <c:v>122.74403076935999</c:v>
                </c:pt>
                <c:pt idx="9">
                  <c:v>120.2891501539728</c:v>
                </c:pt>
                <c:pt idx="10">
                  <c:v>120.2891501539728</c:v>
                </c:pt>
                <c:pt idx="11">
                  <c:v>121.49204165551252</c:v>
                </c:pt>
                <c:pt idx="12">
                  <c:v>120.27712123895739</c:v>
                </c:pt>
                <c:pt idx="13">
                  <c:v>121.47989245134697</c:v>
                </c:pt>
                <c:pt idx="14">
                  <c:v>120.2650935268335</c:v>
                </c:pt>
                <c:pt idx="15">
                  <c:v>119.06244259156516</c:v>
                </c:pt>
                <c:pt idx="16">
                  <c:v>120.25306701748082</c:v>
                </c:pt>
                <c:pt idx="17">
                  <c:v>119.05053634730601</c:v>
                </c:pt>
                <c:pt idx="18">
                  <c:v>117.86003098383294</c:v>
                </c:pt>
                <c:pt idx="19">
                  <c:v>117.86003098383294</c:v>
                </c:pt>
                <c:pt idx="20">
                  <c:v>119.03863129367127</c:v>
                </c:pt>
                <c:pt idx="21">
                  <c:v>119.03863129367127</c:v>
                </c:pt>
                <c:pt idx="22">
                  <c:v>119.03863129367127</c:v>
                </c:pt>
                <c:pt idx="23">
                  <c:v>120.22901760660798</c:v>
                </c:pt>
                <c:pt idx="24">
                  <c:v>122.63359795874014</c:v>
                </c:pt>
                <c:pt idx="25">
                  <c:v>121.40726197915274</c:v>
                </c:pt>
                <c:pt idx="26">
                  <c:v>122.62133459894426</c:v>
                </c:pt>
                <c:pt idx="27">
                  <c:v>123.84754794493369</c:v>
                </c:pt>
                <c:pt idx="28">
                  <c:v>123.84754794493369</c:v>
                </c:pt>
                <c:pt idx="29">
                  <c:v>125.08602342438303</c:v>
                </c:pt>
                <c:pt idx="30">
                  <c:v>126.33688365862686</c:v>
                </c:pt>
                <c:pt idx="31">
                  <c:v>126.33688365862686</c:v>
                </c:pt>
                <c:pt idx="32">
                  <c:v>126.33688365862686</c:v>
                </c:pt>
                <c:pt idx="33">
                  <c:v>126.33688365862686</c:v>
                </c:pt>
                <c:pt idx="34">
                  <c:v>131.39035900497194</c:v>
                </c:pt>
                <c:pt idx="35">
                  <c:v>135.33206977512111</c:v>
                </c:pt>
                <c:pt idx="36">
                  <c:v>139.39203186837474</c:v>
                </c:pt>
                <c:pt idx="37">
                  <c:v>147.75555378047721</c:v>
                </c:pt>
              </c:numCache>
            </c:numRef>
          </c:val>
          <c:smooth val="0"/>
          <c:extLst>
            <c:ext xmlns:c16="http://schemas.microsoft.com/office/drawing/2014/chart" uri="{C3380CC4-5D6E-409C-BE32-E72D297353CC}">
              <c16:uniqueId val="{00000001-458D-4E64-8370-CBADFB79AF38}"/>
            </c:ext>
          </c:extLst>
        </c:ser>
        <c:dLbls>
          <c:showLegendKey val="0"/>
          <c:showVal val="0"/>
          <c:showCatName val="0"/>
          <c:showSerName val="0"/>
          <c:showPercent val="0"/>
          <c:showBubbleSize val="0"/>
        </c:dLbls>
        <c:smooth val="0"/>
        <c:axId val="374225592"/>
        <c:axId val="374218376"/>
      </c:lineChart>
      <c:catAx>
        <c:axId val="37422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4218376"/>
        <c:crosses val="autoZero"/>
        <c:auto val="1"/>
        <c:lblAlgn val="ctr"/>
        <c:lblOffset val="100"/>
        <c:tickLblSkip val="4"/>
        <c:noMultiLvlLbl val="0"/>
      </c:catAx>
      <c:valAx>
        <c:axId val="374218376"/>
        <c:scaling>
          <c:orientation val="minMax"/>
          <c:min val="1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smtClean="0"/>
                  <a:t>Index</a:t>
                </a:r>
                <a:r>
                  <a:rPr lang="en-US" sz="1400" baseline="0" dirty="0" smtClean="0"/>
                  <a:t> (2012Q2 = 100)</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4225592"/>
        <c:crosses val="autoZero"/>
        <c:crossBetween val="between"/>
      </c:valAx>
      <c:spPr>
        <a:noFill/>
        <a:ln>
          <a:noFill/>
        </a:ln>
        <a:effectLst/>
      </c:spPr>
    </c:plotArea>
    <c:legend>
      <c:legendPos val="tr"/>
      <c:layout>
        <c:manualLayout>
          <c:xMode val="edge"/>
          <c:yMode val="edge"/>
          <c:x val="0.22643401282156811"/>
          <c:y val="8.195429472025216E-2"/>
          <c:w val="0.2323348605814517"/>
          <c:h val="0.10057941338892921"/>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8316906837338"/>
          <c:y val="3.7851291622378887E-2"/>
          <c:w val="0.86588803266018421"/>
          <c:h val="0.87184115355608804"/>
        </c:manualLayout>
      </c:layout>
      <c:lineChart>
        <c:grouping val="standard"/>
        <c:varyColors val="0"/>
        <c:ser>
          <c:idx val="0"/>
          <c:order val="0"/>
          <c:spPr>
            <a:ln w="44450" cap="rnd">
              <a:solidFill>
                <a:schemeClr val="bg1"/>
              </a:solidFill>
              <a:round/>
            </a:ln>
            <a:effectLst/>
          </c:spPr>
          <c:marker>
            <c:symbol val="none"/>
          </c:marker>
          <c:dLbls>
            <c:dLbl>
              <c:idx val="39"/>
              <c:layout>
                <c:manualLayout>
                  <c:x val="-3.8860960281275662E-2"/>
                  <c:y val="-5.609785809868945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48-47C3-BECA-EA453EDDD5AE}"/>
                </c:ext>
              </c:extLst>
            </c:dLbl>
            <c:dLbl>
              <c:idx val="47"/>
              <c:layout>
                <c:manualLayout>
                  <c:x val="-1.3789373003033267E-2"/>
                  <c:y val="-6.200289579328835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48-47C3-BECA-EA453EDDD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Sheet1!$A$1:$A$48</c:f>
              <c:numCache>
                <c:formatCode>General</c:formatCode>
                <c:ptCount val="48"/>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2018</c:v>
                </c:pt>
                <c:pt idx="45">
                  <c:v>2019</c:v>
                </c:pt>
                <c:pt idx="46">
                  <c:v>2020</c:v>
                </c:pt>
                <c:pt idx="47">
                  <c:v>2021</c:v>
                </c:pt>
              </c:numCache>
            </c:numRef>
          </c:cat>
          <c:val>
            <c:numRef>
              <c:f>Sheet1!$B$1:$B$48</c:f>
              <c:numCache>
                <c:formatCode>#,##0</c:formatCode>
                <c:ptCount val="48"/>
                <c:pt idx="0">
                  <c:v>834</c:v>
                </c:pt>
                <c:pt idx="1">
                  <c:v>1095</c:v>
                </c:pt>
                <c:pt idx="2">
                  <c:v>1368</c:v>
                </c:pt>
                <c:pt idx="3">
                  <c:v>1450</c:v>
                </c:pt>
                <c:pt idx="4">
                  <c:v>1646</c:v>
                </c:pt>
                <c:pt idx="5">
                  <c:v>1958</c:v>
                </c:pt>
                <c:pt idx="6">
                  <c:v>2066</c:v>
                </c:pt>
                <c:pt idx="7">
                  <c:v>2147</c:v>
                </c:pt>
                <c:pt idx="8">
                  <c:v>1801</c:v>
                </c:pt>
                <c:pt idx="9">
                  <c:v>1691</c:v>
                </c:pt>
                <c:pt idx="10">
                  <c:v>1357</c:v>
                </c:pt>
                <c:pt idx="11">
                  <c:v>948</c:v>
                </c:pt>
                <c:pt idx="12">
                  <c:v>787</c:v>
                </c:pt>
                <c:pt idx="13">
                  <c:v>875</c:v>
                </c:pt>
                <c:pt idx="14">
                  <c:v>1054</c:v>
                </c:pt>
                <c:pt idx="15">
                  <c:v>1139</c:v>
                </c:pt>
                <c:pt idx="16">
                  <c:v>1214</c:v>
                </c:pt>
                <c:pt idx="17">
                  <c:v>1219</c:v>
                </c:pt>
                <c:pt idx="18">
                  <c:v>1249</c:v>
                </c:pt>
                <c:pt idx="19">
                  <c:v>1275</c:v>
                </c:pt>
                <c:pt idx="20">
                  <c:v>1356</c:v>
                </c:pt>
                <c:pt idx="21">
                  <c:v>1455</c:v>
                </c:pt>
                <c:pt idx="22">
                  <c:v>1682</c:v>
                </c:pt>
                <c:pt idx="23">
                  <c:v>1837</c:v>
                </c:pt>
                <c:pt idx="24">
                  <c:v>1801</c:v>
                </c:pt>
                <c:pt idx="25">
                  <c:v>1781</c:v>
                </c:pt>
                <c:pt idx="26">
                  <c:v>1857</c:v>
                </c:pt>
                <c:pt idx="27">
                  <c:v>1926</c:v>
                </c:pt>
                <c:pt idx="28">
                  <c:v>2083</c:v>
                </c:pt>
                <c:pt idx="29">
                  <c:v>2275</c:v>
                </c:pt>
                <c:pt idx="30">
                  <c:v>2629</c:v>
                </c:pt>
                <c:pt idx="31">
                  <c:v>2914</c:v>
                </c:pt>
                <c:pt idx="32">
                  <c:v>3204</c:v>
                </c:pt>
                <c:pt idx="33">
                  <c:v>3908</c:v>
                </c:pt>
                <c:pt idx="34">
                  <c:v>4468</c:v>
                </c:pt>
                <c:pt idx="35">
                  <c:v>4371</c:v>
                </c:pt>
                <c:pt idx="36">
                  <c:v>5064</c:v>
                </c:pt>
                <c:pt idx="37">
                  <c:v>6708</c:v>
                </c:pt>
                <c:pt idx="38">
                  <c:v>8296</c:v>
                </c:pt>
                <c:pt idx="39">
                  <c:v>8716</c:v>
                </c:pt>
                <c:pt idx="40">
                  <c:v>7943</c:v>
                </c:pt>
                <c:pt idx="41">
                  <c:v>7633</c:v>
                </c:pt>
                <c:pt idx="42">
                  <c:v>7183</c:v>
                </c:pt>
                <c:pt idx="43">
                  <c:v>7326</c:v>
                </c:pt>
                <c:pt idx="44">
                  <c:v>7264</c:v>
                </c:pt>
                <c:pt idx="45">
                  <c:v>7432</c:v>
                </c:pt>
                <c:pt idx="46">
                  <c:v>7559</c:v>
                </c:pt>
                <c:pt idx="47">
                  <c:v>9751</c:v>
                </c:pt>
              </c:numCache>
            </c:numRef>
          </c:val>
          <c:smooth val="0"/>
          <c:extLst>
            <c:ext xmlns:c16="http://schemas.microsoft.com/office/drawing/2014/chart" uri="{C3380CC4-5D6E-409C-BE32-E72D297353CC}">
              <c16:uniqueId val="{00000000-8348-47C3-BECA-EA453EDDD5AE}"/>
            </c:ext>
          </c:extLst>
        </c:ser>
        <c:dLbls>
          <c:showLegendKey val="0"/>
          <c:showVal val="0"/>
          <c:showCatName val="0"/>
          <c:showSerName val="0"/>
          <c:showPercent val="0"/>
          <c:showBubbleSize val="0"/>
        </c:dLbls>
        <c:smooth val="0"/>
        <c:axId val="480436872"/>
        <c:axId val="480441792"/>
      </c:lineChart>
      <c:catAx>
        <c:axId val="48043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441792"/>
        <c:crosses val="autoZero"/>
        <c:auto val="1"/>
        <c:lblAlgn val="ctr"/>
        <c:lblOffset val="100"/>
        <c:tickLblSkip val="3"/>
        <c:noMultiLvlLbl val="0"/>
      </c:catAx>
      <c:valAx>
        <c:axId val="48044179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smtClean="0"/>
                  <a:t>$/Acre</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436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94906985423319E-2"/>
          <c:y val="3.9239589116664683E-2"/>
          <c:w val="0.90366046380285803"/>
          <c:h val="0.86495407628409915"/>
        </c:manualLayout>
      </c:layout>
      <c:lineChart>
        <c:grouping val="standard"/>
        <c:varyColors val="0"/>
        <c:ser>
          <c:idx val="0"/>
          <c:order val="0"/>
          <c:tx>
            <c:strRef>
              <c:f>survey!$E$2</c:f>
              <c:strCache>
                <c:ptCount val="1"/>
                <c:pt idx="0">
                  <c:v>Top</c:v>
                </c:pt>
              </c:strCache>
            </c:strRef>
          </c:tx>
          <c:spPr>
            <a:ln w="50800" cap="rnd">
              <a:solidFill>
                <a:schemeClr val="accent1"/>
              </a:solidFill>
              <a:round/>
            </a:ln>
            <a:effectLst/>
          </c:spPr>
          <c:marker>
            <c:symbol val="none"/>
          </c:marker>
          <c:dLbls>
            <c:dLbl>
              <c:idx val="14"/>
              <c:layout>
                <c:manualLayout>
                  <c:x val="-3.5054308365943268E-2"/>
                  <c:y val="-6.0185078428624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FF-4514-9F97-E47AC94F4C8B}"/>
                </c:ext>
              </c:extLst>
            </c:dLbl>
            <c:dLbl>
              <c:idx val="21"/>
              <c:layout>
                <c:manualLayout>
                  <c:x val="-9.8338277050949059E-3"/>
                  <c:y val="-5.9134101152793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FF-4514-9F97-E47AC94F4C8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survey!$A$3:$A$24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survey!$E$3:$E$24</c:f>
              <c:numCache>
                <c:formatCode>#,##0</c:formatCode>
                <c:ptCount val="22"/>
                <c:pt idx="0">
                  <c:v>2715</c:v>
                </c:pt>
                <c:pt idx="1">
                  <c:v>2802</c:v>
                </c:pt>
                <c:pt idx="2">
                  <c:v>2892</c:v>
                </c:pt>
                <c:pt idx="3">
                  <c:v>3035</c:v>
                </c:pt>
                <c:pt idx="4">
                  <c:v>3278</c:v>
                </c:pt>
                <c:pt idx="5">
                  <c:v>3556</c:v>
                </c:pt>
                <c:pt idx="6">
                  <c:v>3770</c:v>
                </c:pt>
                <c:pt idx="7">
                  <c:v>4407</c:v>
                </c:pt>
                <c:pt idx="8">
                  <c:v>5003</c:v>
                </c:pt>
                <c:pt idx="9">
                  <c:v>4994</c:v>
                </c:pt>
                <c:pt idx="10">
                  <c:v>5310</c:v>
                </c:pt>
                <c:pt idx="11">
                  <c:v>6521</c:v>
                </c:pt>
                <c:pt idx="12">
                  <c:v>7704</c:v>
                </c:pt>
                <c:pt idx="13">
                  <c:v>9177</c:v>
                </c:pt>
                <c:pt idx="14">
                  <c:v>9765</c:v>
                </c:pt>
                <c:pt idx="15">
                  <c:v>9266</c:v>
                </c:pt>
                <c:pt idx="16">
                  <c:v>8508</c:v>
                </c:pt>
                <c:pt idx="17">
                  <c:v>8529</c:v>
                </c:pt>
                <c:pt idx="18">
                  <c:v>8668</c:v>
                </c:pt>
                <c:pt idx="19">
                  <c:v>8212</c:v>
                </c:pt>
                <c:pt idx="20">
                  <c:v>8579</c:v>
                </c:pt>
                <c:pt idx="21">
                  <c:v>9785</c:v>
                </c:pt>
              </c:numCache>
            </c:numRef>
          </c:val>
          <c:smooth val="0"/>
          <c:extLst>
            <c:ext xmlns:c16="http://schemas.microsoft.com/office/drawing/2014/chart" uri="{C3380CC4-5D6E-409C-BE32-E72D297353CC}">
              <c16:uniqueId val="{00000002-DEFF-4514-9F97-E47AC94F4C8B}"/>
            </c:ext>
          </c:extLst>
        </c:ser>
        <c:ser>
          <c:idx val="1"/>
          <c:order val="1"/>
          <c:tx>
            <c:strRef>
              <c:f>survey!$F$2</c:f>
              <c:strCache>
                <c:ptCount val="1"/>
                <c:pt idx="0">
                  <c:v>Average</c:v>
                </c:pt>
              </c:strCache>
            </c:strRef>
          </c:tx>
          <c:spPr>
            <a:ln w="50800" cap="rnd">
              <a:solidFill>
                <a:schemeClr val="accent2"/>
              </a:solidFill>
              <a:round/>
            </a:ln>
            <a:effectLst/>
          </c:spPr>
          <c:marker>
            <c:symbol val="none"/>
          </c:marker>
          <c:dLbls>
            <c:dLbl>
              <c:idx val="14"/>
              <c:layout>
                <c:manualLayout>
                  <c:x val="-3.5460992907801421E-2"/>
                  <c:y val="-4.505455325927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FF-4514-9F97-E47AC94F4C8B}"/>
                </c:ext>
              </c:extLst>
            </c:dLbl>
            <c:dLbl>
              <c:idx val="21"/>
              <c:layout>
                <c:manualLayout>
                  <c:x val="-1.5402073003044749E-3"/>
                  <c:y val="-5.631819157408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FF-4514-9F97-E47AC94F4C8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survey!$A$3:$A$24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survey!$F$3:$F$24</c:f>
              <c:numCache>
                <c:formatCode>#,##0</c:formatCode>
                <c:ptCount val="22"/>
                <c:pt idx="0">
                  <c:v>2173</c:v>
                </c:pt>
                <c:pt idx="1">
                  <c:v>2264</c:v>
                </c:pt>
                <c:pt idx="2">
                  <c:v>2382</c:v>
                </c:pt>
                <c:pt idx="3">
                  <c:v>2509</c:v>
                </c:pt>
                <c:pt idx="4">
                  <c:v>2693</c:v>
                </c:pt>
                <c:pt idx="5">
                  <c:v>2945</c:v>
                </c:pt>
                <c:pt idx="6">
                  <c:v>3162</c:v>
                </c:pt>
                <c:pt idx="7">
                  <c:v>3688</c:v>
                </c:pt>
                <c:pt idx="8">
                  <c:v>4240</c:v>
                </c:pt>
                <c:pt idx="9">
                  <c:v>4188</c:v>
                </c:pt>
                <c:pt idx="10">
                  <c:v>4419</c:v>
                </c:pt>
                <c:pt idx="11">
                  <c:v>5468</c:v>
                </c:pt>
                <c:pt idx="12">
                  <c:v>6359</c:v>
                </c:pt>
                <c:pt idx="13">
                  <c:v>7446</c:v>
                </c:pt>
                <c:pt idx="14">
                  <c:v>7976</c:v>
                </c:pt>
                <c:pt idx="15">
                  <c:v>7672</c:v>
                </c:pt>
                <c:pt idx="16">
                  <c:v>7041</c:v>
                </c:pt>
                <c:pt idx="17">
                  <c:v>6928</c:v>
                </c:pt>
                <c:pt idx="18">
                  <c:v>7072</c:v>
                </c:pt>
                <c:pt idx="19">
                  <c:v>7011</c:v>
                </c:pt>
                <c:pt idx="20">
                  <c:v>7236</c:v>
                </c:pt>
                <c:pt idx="21">
                  <c:v>8144</c:v>
                </c:pt>
              </c:numCache>
            </c:numRef>
          </c:val>
          <c:smooth val="0"/>
          <c:extLst>
            <c:ext xmlns:c16="http://schemas.microsoft.com/office/drawing/2014/chart" uri="{C3380CC4-5D6E-409C-BE32-E72D297353CC}">
              <c16:uniqueId val="{00000005-DEFF-4514-9F97-E47AC94F4C8B}"/>
            </c:ext>
          </c:extLst>
        </c:ser>
        <c:ser>
          <c:idx val="2"/>
          <c:order val="2"/>
          <c:tx>
            <c:strRef>
              <c:f>survey!$G$2</c:f>
              <c:strCache>
                <c:ptCount val="1"/>
                <c:pt idx="0">
                  <c:v>Poor</c:v>
                </c:pt>
              </c:strCache>
            </c:strRef>
          </c:tx>
          <c:spPr>
            <a:ln w="50800" cap="rnd">
              <a:solidFill>
                <a:schemeClr val="accent3"/>
              </a:solidFill>
              <a:round/>
            </a:ln>
            <a:effectLst/>
          </c:spPr>
          <c:marker>
            <c:symbol val="none"/>
          </c:marker>
          <c:dLbls>
            <c:dLbl>
              <c:idx val="14"/>
              <c:layout>
                <c:manualLayout>
                  <c:x val="-3.0141843971631204E-2"/>
                  <c:y val="-3.379091494445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FF-4514-9F97-E47AC94F4C8B}"/>
                </c:ext>
              </c:extLst>
            </c:dLbl>
            <c:dLbl>
              <c:idx val="21"/>
              <c:layout>
                <c:manualLayout>
                  <c:x val="0"/>
                  <c:y val="-4.5054553259271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FF-4514-9F97-E47AC94F4C8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survey!$A$3:$A$24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survey!$G$3:$G$24</c:f>
              <c:numCache>
                <c:formatCode>#,##0</c:formatCode>
                <c:ptCount val="22"/>
                <c:pt idx="0">
                  <c:v>1630</c:v>
                </c:pt>
                <c:pt idx="1">
                  <c:v>1733</c:v>
                </c:pt>
                <c:pt idx="2">
                  <c:v>1869</c:v>
                </c:pt>
                <c:pt idx="3">
                  <c:v>1966</c:v>
                </c:pt>
                <c:pt idx="4">
                  <c:v>2131</c:v>
                </c:pt>
                <c:pt idx="5">
                  <c:v>2367</c:v>
                </c:pt>
                <c:pt idx="6">
                  <c:v>2509</c:v>
                </c:pt>
                <c:pt idx="7">
                  <c:v>2991</c:v>
                </c:pt>
                <c:pt idx="8">
                  <c:v>3408</c:v>
                </c:pt>
                <c:pt idx="9">
                  <c:v>3351</c:v>
                </c:pt>
                <c:pt idx="10">
                  <c:v>3501</c:v>
                </c:pt>
                <c:pt idx="11">
                  <c:v>4386</c:v>
                </c:pt>
                <c:pt idx="12">
                  <c:v>5013</c:v>
                </c:pt>
                <c:pt idx="13">
                  <c:v>5750</c:v>
                </c:pt>
                <c:pt idx="14">
                  <c:v>6160</c:v>
                </c:pt>
                <c:pt idx="15">
                  <c:v>5863</c:v>
                </c:pt>
                <c:pt idx="16">
                  <c:v>5353</c:v>
                </c:pt>
                <c:pt idx="17">
                  <c:v>5280</c:v>
                </c:pt>
                <c:pt idx="18">
                  <c:v>5407</c:v>
                </c:pt>
                <c:pt idx="19">
                  <c:v>5405</c:v>
                </c:pt>
                <c:pt idx="20">
                  <c:v>5746</c:v>
                </c:pt>
                <c:pt idx="21">
                  <c:v>6441</c:v>
                </c:pt>
              </c:numCache>
            </c:numRef>
          </c:val>
          <c:smooth val="0"/>
          <c:extLst>
            <c:ext xmlns:c16="http://schemas.microsoft.com/office/drawing/2014/chart" uri="{C3380CC4-5D6E-409C-BE32-E72D297353CC}">
              <c16:uniqueId val="{00000008-DEFF-4514-9F97-E47AC94F4C8B}"/>
            </c:ext>
          </c:extLst>
        </c:ser>
        <c:dLbls>
          <c:showLegendKey val="0"/>
          <c:showVal val="0"/>
          <c:showCatName val="0"/>
          <c:showSerName val="0"/>
          <c:showPercent val="0"/>
          <c:showBubbleSize val="0"/>
        </c:dLbls>
        <c:smooth val="0"/>
        <c:axId val="492115472"/>
        <c:axId val="492113176"/>
      </c:lineChart>
      <c:catAx>
        <c:axId val="49211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2113176"/>
        <c:crosses val="autoZero"/>
        <c:auto val="1"/>
        <c:lblAlgn val="ctr"/>
        <c:lblOffset val="100"/>
        <c:tickLblSkip val="3"/>
        <c:noMultiLvlLbl val="0"/>
      </c:catAx>
      <c:valAx>
        <c:axId val="492113176"/>
        <c:scaling>
          <c:orientation val="minMax"/>
          <c:max val="1100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smtClean="0"/>
                  <a:t>$/Acre</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2115472"/>
        <c:crosses val="autoZero"/>
        <c:crossBetween val="between"/>
      </c:valAx>
      <c:spPr>
        <a:noFill/>
        <a:ln>
          <a:noFill/>
        </a:ln>
        <a:effectLst/>
      </c:spPr>
    </c:plotArea>
    <c:legend>
      <c:legendPos val="tr"/>
      <c:layout>
        <c:manualLayout>
          <c:xMode val="edge"/>
          <c:yMode val="edge"/>
          <c:x val="0.15596460200432236"/>
          <c:y val="0.1605068459861537"/>
          <c:w val="0.11658776111792504"/>
          <c:h val="0.21882943303988744"/>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Sheet4!$H$1</c:f>
              <c:strCache>
                <c:ptCount val="1"/>
                <c:pt idx="0">
                  <c:v>Real</c:v>
                </c:pt>
              </c:strCache>
            </c:strRef>
          </c:tx>
          <c:spPr>
            <a:ln w="50800" cap="rnd">
              <a:solidFill>
                <a:schemeClr val="bg1"/>
              </a:solidFill>
              <a:prstDash val="sysDash"/>
              <a:round/>
            </a:ln>
            <a:effectLst/>
          </c:spPr>
          <c:marker>
            <c:symbol val="none"/>
          </c:marker>
          <c:dLbls>
            <c:dLbl>
              <c:idx val="1"/>
              <c:layout>
                <c:manualLayout>
                  <c:x val="-2.8742726619080939E-2"/>
                  <c:y val="-5.9840442020737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A2-4D2D-A353-B007F02F6D2D}"/>
                </c:ext>
              </c:extLst>
            </c:dLbl>
            <c:dLbl>
              <c:idx val="34"/>
              <c:layout>
                <c:manualLayout>
                  <c:x val="-1.9994940256751959E-2"/>
                  <c:y val="-5.039195117535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A2-4D2D-A353-B007F02F6D2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Sheet4!$A$2:$A$43</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Sheet4!$H$2:$H$43</c:f>
              <c:numCache>
                <c:formatCode>#,##0</c:formatCode>
                <c:ptCount val="42"/>
                <c:pt idx="0">
                  <c:v>6201.3591272727272</c:v>
                </c:pt>
                <c:pt idx="1">
                  <c:v>6287.9569060773474</c:v>
                </c:pt>
                <c:pt idx="2">
                  <c:v>4788.2622061855664</c:v>
                </c:pt>
                <c:pt idx="3">
                  <c:v>4299.1653621730375</c:v>
                </c:pt>
                <c:pt idx="4">
                  <c:v>3791.6435004821597</c:v>
                </c:pt>
                <c:pt idx="5">
                  <c:v>3012.300418604651</c:v>
                </c:pt>
                <c:pt idx="6">
                  <c:v>2417.5270201096891</c:v>
                </c:pt>
                <c:pt idx="7">
                  <c:v>2179.785488986784</c:v>
                </c:pt>
                <c:pt idx="8">
                  <c:v>2374.5284237288133</c:v>
                </c:pt>
                <c:pt idx="9">
                  <c:v>2519.8394359387589</c:v>
                </c:pt>
                <c:pt idx="10">
                  <c:v>2551.2683833718243</c:v>
                </c:pt>
                <c:pt idx="11">
                  <c:v>2480.6716544117644</c:v>
                </c:pt>
                <c:pt idx="12">
                  <c:v>2444.8250107066378</c:v>
                </c:pt>
                <c:pt idx="13">
                  <c:v>2448.7818711018708</c:v>
                </c:pt>
                <c:pt idx="14">
                  <c:v>2636.5223732251516</c:v>
                </c:pt>
                <c:pt idx="15">
                  <c:v>2747.1499015748027</c:v>
                </c:pt>
                <c:pt idx="16">
                  <c:v>3052.2110082961071</c:v>
                </c:pt>
                <c:pt idx="17">
                  <c:v>3377.9591573033708</c:v>
                </c:pt>
                <c:pt idx="18">
                  <c:v>3587.0027948402944</c:v>
                </c:pt>
                <c:pt idx="19">
                  <c:v>3415.01356626506</c:v>
                </c:pt>
                <c:pt idx="20">
                  <c:v>3419.5221428571431</c:v>
                </c:pt>
                <c:pt idx="21">
                  <c:v>3452.4534833989869</c:v>
                </c:pt>
                <c:pt idx="22">
                  <c:v>3593.9684966592431</c:v>
                </c:pt>
                <c:pt idx="23">
                  <c:v>3713.2240797378481</c:v>
                </c:pt>
                <c:pt idx="24">
                  <c:v>3863.1648120698778</c:v>
                </c:pt>
                <c:pt idx="25">
                  <c:v>4119.9744192049566</c:v>
                </c:pt>
                <c:pt idx="26">
                  <c:v>4245.9956491575813</c:v>
                </c:pt>
                <c:pt idx="27">
                  <c:v>4822.4612177538429</c:v>
                </c:pt>
                <c:pt idx="28">
                  <c:v>5283.4709352855434</c:v>
                </c:pt>
                <c:pt idx="29">
                  <c:v>5283.618548349551</c:v>
                </c:pt>
                <c:pt idx="30">
                  <c:v>5513.2161704243572</c:v>
                </c:pt>
                <c:pt idx="31">
                  <c:v>6591.1234931452</c:v>
                </c:pt>
                <c:pt idx="32">
                  <c:v>7540.4254213999402</c:v>
                </c:pt>
                <c:pt idx="33">
                  <c:v>8680.4384951278789</c:v>
                </c:pt>
                <c:pt idx="34">
                  <c:v>9110.7167950225739</c:v>
                </c:pt>
                <c:pt idx="35">
                  <c:v>8747.7593001678888</c:v>
                </c:pt>
                <c:pt idx="36">
                  <c:v>7942.5582211454403</c:v>
                </c:pt>
                <c:pt idx="37">
                  <c:v>7687.2153895290276</c:v>
                </c:pt>
                <c:pt idx="38">
                  <c:v>7630.349875772441</c:v>
                </c:pt>
                <c:pt idx="39">
                  <c:v>7438.0450899096795</c:v>
                </c:pt>
                <c:pt idx="40">
                  <c:v>7621.2813799643973</c:v>
                </c:pt>
                <c:pt idx="41">
                  <c:v>8144</c:v>
                </c:pt>
              </c:numCache>
            </c:numRef>
          </c:val>
          <c:smooth val="0"/>
          <c:extLst>
            <c:ext xmlns:c16="http://schemas.microsoft.com/office/drawing/2014/chart" uri="{C3380CC4-5D6E-409C-BE32-E72D297353CC}">
              <c16:uniqueId val="{00000000-93A2-4D2D-A353-B007F02F6D2D}"/>
            </c:ext>
          </c:extLst>
        </c:ser>
        <c:ser>
          <c:idx val="1"/>
          <c:order val="1"/>
          <c:tx>
            <c:strRef>
              <c:f>Sheet4!$I$1</c:f>
              <c:strCache>
                <c:ptCount val="1"/>
                <c:pt idx="0">
                  <c:v>Nominal</c:v>
                </c:pt>
              </c:strCache>
            </c:strRef>
          </c:tx>
          <c:spPr>
            <a:ln w="50800" cap="rnd">
              <a:solidFill>
                <a:schemeClr val="accent1"/>
              </a:solidFill>
              <a:prstDash val="solid"/>
              <a:round/>
            </a:ln>
            <a:effectLst/>
          </c:spPr>
          <c:marker>
            <c:symbol val="none"/>
          </c:marker>
          <c:dLbls>
            <c:dLbl>
              <c:idx val="1"/>
              <c:layout>
                <c:manualLayout>
                  <c:x val="-2.9992410385127947E-2"/>
                  <c:y val="-6.298993896919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A2-4D2D-A353-B007F02F6D2D}"/>
                </c:ext>
              </c:extLst>
            </c:dLbl>
            <c:dLbl>
              <c:idx val="34"/>
              <c:layout>
                <c:manualLayout>
                  <c:x val="-2.7493042853034035E-2"/>
                  <c:y val="0.129129374886853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A2-4D2D-A353-B007F02F6D2D}"/>
                </c:ext>
              </c:extLst>
            </c:dLbl>
            <c:dLbl>
              <c:idx val="41"/>
              <c:layout>
                <c:manualLayout>
                  <c:x val="-2.4993675320939949E-3"/>
                  <c:y val="-6.9288932866116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A2-4D2D-A353-B007F02F6D2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Sheet4!$A$2:$A$43</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Sheet4!$I$2:$I$43</c:f>
              <c:numCache>
                <c:formatCode>#,##0</c:formatCode>
                <c:ptCount val="42"/>
                <c:pt idx="0">
                  <c:v>1888</c:v>
                </c:pt>
                <c:pt idx="1">
                  <c:v>2100</c:v>
                </c:pt>
                <c:pt idx="2">
                  <c:v>1714</c:v>
                </c:pt>
                <c:pt idx="3">
                  <c:v>1577</c:v>
                </c:pt>
                <c:pt idx="4">
                  <c:v>1451</c:v>
                </c:pt>
                <c:pt idx="5">
                  <c:v>1195</c:v>
                </c:pt>
                <c:pt idx="6">
                  <c:v>976</c:v>
                </c:pt>
                <c:pt idx="7">
                  <c:v>913</c:v>
                </c:pt>
                <c:pt idx="8">
                  <c:v>1034</c:v>
                </c:pt>
                <c:pt idx="9">
                  <c:v>1154</c:v>
                </c:pt>
                <c:pt idx="10">
                  <c:v>1223</c:v>
                </c:pt>
                <c:pt idx="11">
                  <c:v>1245</c:v>
                </c:pt>
                <c:pt idx="12">
                  <c:v>1264</c:v>
                </c:pt>
                <c:pt idx="13">
                  <c:v>1304</c:v>
                </c:pt>
                <c:pt idx="14">
                  <c:v>1439</c:v>
                </c:pt>
                <c:pt idx="15">
                  <c:v>1545</c:v>
                </c:pt>
                <c:pt idx="16">
                  <c:v>1765</c:v>
                </c:pt>
                <c:pt idx="17">
                  <c:v>1997</c:v>
                </c:pt>
                <c:pt idx="18">
                  <c:v>2155</c:v>
                </c:pt>
                <c:pt idx="19">
                  <c:v>2092</c:v>
                </c:pt>
                <c:pt idx="20">
                  <c:v>2173</c:v>
                </c:pt>
                <c:pt idx="21">
                  <c:v>2264</c:v>
                </c:pt>
                <c:pt idx="22">
                  <c:v>2382</c:v>
                </c:pt>
                <c:pt idx="23">
                  <c:v>2509</c:v>
                </c:pt>
                <c:pt idx="24">
                  <c:v>2693</c:v>
                </c:pt>
                <c:pt idx="25">
                  <c:v>2945</c:v>
                </c:pt>
                <c:pt idx="26">
                  <c:v>3162</c:v>
                </c:pt>
                <c:pt idx="27">
                  <c:v>3688</c:v>
                </c:pt>
                <c:pt idx="28">
                  <c:v>4240</c:v>
                </c:pt>
                <c:pt idx="29">
                  <c:v>4188</c:v>
                </c:pt>
                <c:pt idx="30">
                  <c:v>4419</c:v>
                </c:pt>
                <c:pt idx="31">
                  <c:v>5468</c:v>
                </c:pt>
                <c:pt idx="32">
                  <c:v>6359</c:v>
                </c:pt>
                <c:pt idx="33">
                  <c:v>7446</c:v>
                </c:pt>
                <c:pt idx="34">
                  <c:v>7976</c:v>
                </c:pt>
                <c:pt idx="35">
                  <c:v>7672</c:v>
                </c:pt>
                <c:pt idx="36">
                  <c:v>7041</c:v>
                </c:pt>
                <c:pt idx="37">
                  <c:v>6928</c:v>
                </c:pt>
                <c:pt idx="38">
                  <c:v>7072</c:v>
                </c:pt>
                <c:pt idx="39">
                  <c:v>7011</c:v>
                </c:pt>
                <c:pt idx="40">
                  <c:v>7236</c:v>
                </c:pt>
                <c:pt idx="41">
                  <c:v>8144</c:v>
                </c:pt>
              </c:numCache>
            </c:numRef>
          </c:val>
          <c:smooth val="0"/>
          <c:extLst>
            <c:ext xmlns:c16="http://schemas.microsoft.com/office/drawing/2014/chart" uri="{C3380CC4-5D6E-409C-BE32-E72D297353CC}">
              <c16:uniqueId val="{00000001-93A2-4D2D-A353-B007F02F6D2D}"/>
            </c:ext>
          </c:extLst>
        </c:ser>
        <c:dLbls>
          <c:showLegendKey val="0"/>
          <c:showVal val="0"/>
          <c:showCatName val="0"/>
          <c:showSerName val="0"/>
          <c:showPercent val="0"/>
          <c:showBubbleSize val="0"/>
        </c:dLbls>
        <c:smooth val="0"/>
        <c:axId val="467790128"/>
        <c:axId val="467785864"/>
      </c:lineChart>
      <c:catAx>
        <c:axId val="46779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7785864"/>
        <c:crosses val="autoZero"/>
        <c:auto val="1"/>
        <c:lblAlgn val="ctr"/>
        <c:lblOffset val="100"/>
        <c:tickLblSkip val="5"/>
        <c:noMultiLvlLbl val="0"/>
      </c:catAx>
      <c:valAx>
        <c:axId val="467785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smtClean="0"/>
                  <a:t>$/Acre</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7790128"/>
        <c:crosses val="autoZero"/>
        <c:crossBetween val="between"/>
        <c:majorUnit val="2500"/>
      </c:valAx>
      <c:spPr>
        <a:noFill/>
        <a:ln>
          <a:noFill/>
        </a:ln>
        <a:effectLst/>
      </c:spPr>
    </c:plotArea>
    <c:legend>
      <c:legendPos val="tr"/>
      <c:layout>
        <c:manualLayout>
          <c:xMode val="edge"/>
          <c:yMode val="edge"/>
          <c:x val="0.20023578302712161"/>
          <c:y val="0.12962962962962962"/>
          <c:w val="0.16920866141732283"/>
          <c:h val="0.1562510936132983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2'!$B$13</c:f>
              <c:strCache>
                <c:ptCount val="1"/>
                <c:pt idx="0">
                  <c:v>2019</c:v>
                </c:pt>
              </c:strCache>
            </c:strRef>
          </c:tx>
          <c:spPr>
            <a:solidFill>
              <a:srgbClr val="8E6F3E"/>
            </a:solidFill>
            <a:ln>
              <a:solidFill>
                <a:srgbClr val="8E6F3E"/>
              </a:solidFill>
            </a:ln>
            <a:effectLst/>
          </c:spPr>
          <c:invertIfNegative val="0"/>
          <c:cat>
            <c:strRef>
              <c:f>'Figure 2'!$A$14:$A$23</c:f>
              <c:strCache>
                <c:ptCount val="10"/>
                <c:pt idx="0">
                  <c:v>1.Net Income</c:v>
                </c:pt>
                <c:pt idx="1">
                  <c:v>2. Growth Ret.</c:v>
                </c:pt>
                <c:pt idx="2">
                  <c:v>3. Crop Price</c:v>
                </c:pt>
                <c:pt idx="3">
                  <c:v>4. Lvstk Price</c:v>
                </c:pt>
                <c:pt idx="4">
                  <c:v>5. Interest</c:v>
                </c:pt>
                <c:pt idx="5">
                  <c:v>6. Alt. Invest.</c:v>
                </c:pt>
                <c:pt idx="6">
                  <c:v>7. Export</c:v>
                </c:pt>
                <c:pt idx="7">
                  <c:v>8. Inflation</c:v>
                </c:pt>
                <c:pt idx="8">
                  <c:v>9. Liquidity</c:v>
                </c:pt>
                <c:pt idx="9">
                  <c:v>10. Ag Policy</c:v>
                </c:pt>
              </c:strCache>
            </c:strRef>
          </c:cat>
          <c:val>
            <c:numRef>
              <c:f>'Figure 2'!$B$14:$B$23</c:f>
              <c:numCache>
                <c:formatCode>0.00</c:formatCode>
                <c:ptCount val="10"/>
                <c:pt idx="0">
                  <c:v>-1.7027027027027026</c:v>
                </c:pt>
                <c:pt idx="1">
                  <c:v>-3.9473684210526314E-2</c:v>
                </c:pt>
                <c:pt idx="2">
                  <c:v>-0.42105263157894735</c:v>
                </c:pt>
                <c:pt idx="3">
                  <c:v>-6.5789473684210523E-2</c:v>
                </c:pt>
                <c:pt idx="4">
                  <c:v>0.46052631578947367</c:v>
                </c:pt>
                <c:pt idx="5">
                  <c:v>0.27631578947368424</c:v>
                </c:pt>
                <c:pt idx="6">
                  <c:v>-1.2236842105263157</c:v>
                </c:pt>
                <c:pt idx="7">
                  <c:v>0.51351351351351349</c:v>
                </c:pt>
                <c:pt idx="8">
                  <c:v>-3.9473684210526314E-2</c:v>
                </c:pt>
                <c:pt idx="9">
                  <c:v>-0.71052631578947367</c:v>
                </c:pt>
              </c:numCache>
            </c:numRef>
          </c:val>
          <c:extLst>
            <c:ext xmlns:c16="http://schemas.microsoft.com/office/drawing/2014/chart" uri="{C3380CC4-5D6E-409C-BE32-E72D297353CC}">
              <c16:uniqueId val="{00000000-EC36-4CBD-9AE1-C91E30634F20}"/>
            </c:ext>
          </c:extLst>
        </c:ser>
        <c:ser>
          <c:idx val="1"/>
          <c:order val="1"/>
          <c:tx>
            <c:strRef>
              <c:f>'Figure 2'!$C$13</c:f>
              <c:strCache>
                <c:ptCount val="1"/>
                <c:pt idx="0">
                  <c:v>2020</c:v>
                </c:pt>
              </c:strCache>
            </c:strRef>
          </c:tx>
          <c:spPr>
            <a:solidFill>
              <a:srgbClr val="CFB991"/>
            </a:solidFill>
            <a:ln>
              <a:solidFill>
                <a:srgbClr val="CFB991"/>
              </a:solidFill>
            </a:ln>
            <a:effectLst/>
          </c:spPr>
          <c:invertIfNegative val="0"/>
          <c:cat>
            <c:strRef>
              <c:f>'Figure 2'!$A$14:$A$23</c:f>
              <c:strCache>
                <c:ptCount val="10"/>
                <c:pt idx="0">
                  <c:v>1.Net Income</c:v>
                </c:pt>
                <c:pt idx="1">
                  <c:v>2. Growth Ret.</c:v>
                </c:pt>
                <c:pt idx="2">
                  <c:v>3. Crop Price</c:v>
                </c:pt>
                <c:pt idx="3">
                  <c:v>4. Lvstk Price</c:v>
                </c:pt>
                <c:pt idx="4">
                  <c:v>5. Interest</c:v>
                </c:pt>
                <c:pt idx="5">
                  <c:v>6. Alt. Invest.</c:v>
                </c:pt>
                <c:pt idx="6">
                  <c:v>7. Export</c:v>
                </c:pt>
                <c:pt idx="7">
                  <c:v>8. Inflation</c:v>
                </c:pt>
                <c:pt idx="8">
                  <c:v>9. Liquidity</c:v>
                </c:pt>
                <c:pt idx="9">
                  <c:v>10. Ag Policy</c:v>
                </c:pt>
              </c:strCache>
            </c:strRef>
          </c:cat>
          <c:val>
            <c:numRef>
              <c:f>'Figure 2'!$C$14:$C$23</c:f>
              <c:numCache>
                <c:formatCode>0.00</c:formatCode>
                <c:ptCount val="10"/>
                <c:pt idx="0">
                  <c:v>-1.8719211822660098</c:v>
                </c:pt>
                <c:pt idx="1">
                  <c:v>-5.9701492537313432E-2</c:v>
                </c:pt>
                <c:pt idx="2">
                  <c:v>-1.7438423645320198</c:v>
                </c:pt>
                <c:pt idx="3">
                  <c:v>-1.4450000000000001</c:v>
                </c:pt>
                <c:pt idx="4">
                  <c:v>2.1831683168316833</c:v>
                </c:pt>
                <c:pt idx="5">
                  <c:v>0.85643564356435642</c:v>
                </c:pt>
                <c:pt idx="6">
                  <c:v>0</c:v>
                </c:pt>
                <c:pt idx="7">
                  <c:v>0.76237623762376239</c:v>
                </c:pt>
                <c:pt idx="8">
                  <c:v>-0.245</c:v>
                </c:pt>
                <c:pt idx="9">
                  <c:v>-4.9504950495049506E-3</c:v>
                </c:pt>
              </c:numCache>
            </c:numRef>
          </c:val>
          <c:extLst>
            <c:ext xmlns:c16="http://schemas.microsoft.com/office/drawing/2014/chart" uri="{C3380CC4-5D6E-409C-BE32-E72D297353CC}">
              <c16:uniqueId val="{00000001-EC36-4CBD-9AE1-C91E30634F20}"/>
            </c:ext>
          </c:extLst>
        </c:ser>
        <c:ser>
          <c:idx val="2"/>
          <c:order val="2"/>
          <c:tx>
            <c:strRef>
              <c:f>'Figure 2'!$D$13</c:f>
              <c:strCache>
                <c:ptCount val="1"/>
                <c:pt idx="0">
                  <c:v>2021</c:v>
                </c:pt>
              </c:strCache>
            </c:strRef>
          </c:tx>
          <c:spPr>
            <a:solidFill>
              <a:schemeClr val="bg1"/>
            </a:solidFill>
            <a:ln>
              <a:solidFill>
                <a:srgbClr val="9D9795"/>
              </a:solidFill>
            </a:ln>
            <a:effectLst/>
          </c:spPr>
          <c:invertIfNegative val="0"/>
          <c:cat>
            <c:strRef>
              <c:f>'Figure 2'!$A$14:$A$23</c:f>
              <c:strCache>
                <c:ptCount val="10"/>
                <c:pt idx="0">
                  <c:v>1.Net Income</c:v>
                </c:pt>
                <c:pt idx="1">
                  <c:v>2. Growth Ret.</c:v>
                </c:pt>
                <c:pt idx="2">
                  <c:v>3. Crop Price</c:v>
                </c:pt>
                <c:pt idx="3">
                  <c:v>4. Lvstk Price</c:v>
                </c:pt>
                <c:pt idx="4">
                  <c:v>5. Interest</c:v>
                </c:pt>
                <c:pt idx="5">
                  <c:v>6. Alt. Invest.</c:v>
                </c:pt>
                <c:pt idx="6">
                  <c:v>7. Export</c:v>
                </c:pt>
                <c:pt idx="7">
                  <c:v>8. Inflation</c:v>
                </c:pt>
                <c:pt idx="8">
                  <c:v>9. Liquidity</c:v>
                </c:pt>
                <c:pt idx="9">
                  <c:v>10. Ag Policy</c:v>
                </c:pt>
              </c:strCache>
            </c:strRef>
          </c:cat>
          <c:val>
            <c:numRef>
              <c:f>'Figure 2'!$D$14:$D$23</c:f>
              <c:numCache>
                <c:formatCode>0.00</c:formatCode>
                <c:ptCount val="10"/>
                <c:pt idx="0">
                  <c:v>3.4196428571428572</c:v>
                </c:pt>
                <c:pt idx="1">
                  <c:v>2.0630630630630629</c:v>
                </c:pt>
                <c:pt idx="2">
                  <c:v>3.2342342342342341</c:v>
                </c:pt>
                <c:pt idx="3">
                  <c:v>0.57657657657657657</c:v>
                </c:pt>
                <c:pt idx="4">
                  <c:v>1.8468468468468469</c:v>
                </c:pt>
                <c:pt idx="5">
                  <c:v>1.0900900900900901</c:v>
                </c:pt>
                <c:pt idx="6">
                  <c:v>1.7777777777777777</c:v>
                </c:pt>
                <c:pt idx="7">
                  <c:v>1.2727272727272727</c:v>
                </c:pt>
                <c:pt idx="8">
                  <c:v>2.4684684684684686</c:v>
                </c:pt>
                <c:pt idx="9">
                  <c:v>0.6454545454545455</c:v>
                </c:pt>
              </c:numCache>
            </c:numRef>
          </c:val>
          <c:extLst>
            <c:ext xmlns:c16="http://schemas.microsoft.com/office/drawing/2014/chart" uri="{C3380CC4-5D6E-409C-BE32-E72D297353CC}">
              <c16:uniqueId val="{00000002-EC36-4CBD-9AE1-C91E30634F20}"/>
            </c:ext>
          </c:extLst>
        </c:ser>
        <c:dLbls>
          <c:showLegendKey val="0"/>
          <c:showVal val="0"/>
          <c:showCatName val="0"/>
          <c:showSerName val="0"/>
          <c:showPercent val="0"/>
          <c:showBubbleSize val="0"/>
        </c:dLbls>
        <c:gapWidth val="219"/>
        <c:overlap val="-27"/>
        <c:axId val="579675856"/>
        <c:axId val="579677496"/>
      </c:barChart>
      <c:catAx>
        <c:axId val="579675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677496"/>
        <c:crosses val="autoZero"/>
        <c:auto val="1"/>
        <c:lblAlgn val="ctr"/>
        <c:lblOffset val="100"/>
        <c:noMultiLvlLbl val="0"/>
      </c:catAx>
      <c:valAx>
        <c:axId val="57967749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Average Influence Value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9675856"/>
        <c:crosses val="autoZero"/>
        <c:crossBetween val="between"/>
      </c:valAx>
      <c:spPr>
        <a:noFill/>
        <a:ln>
          <a:noFill/>
        </a:ln>
        <a:effectLst/>
      </c:spPr>
    </c:plotArea>
    <c:legend>
      <c:legendPos val="t"/>
      <c:layout>
        <c:manualLayout>
          <c:xMode val="edge"/>
          <c:yMode val="edge"/>
          <c:x val="0.50924877022342185"/>
          <c:y val="3.0345971449505238E-2"/>
          <c:w val="0.42904198981703817"/>
          <c:h val="9.922667797826866E-2"/>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February</c:v>
                </c:pt>
              </c:strCache>
            </c:strRef>
          </c:tx>
          <c:spPr>
            <a:ln w="28575" cap="rnd">
              <a:noFill/>
              <a:round/>
            </a:ln>
            <a:effectLst/>
          </c:spPr>
          <c:marker>
            <c:symbol val="x"/>
            <c:size val="6"/>
            <c:spPr>
              <a:solidFill>
                <a:schemeClr val="accent1"/>
              </a:solidFill>
              <a:ln w="9525">
                <a:solidFill>
                  <a:schemeClr val="accent1"/>
                </a:solidFill>
              </a:ln>
              <a:effectLst/>
            </c:spPr>
          </c:marker>
          <c:dLbls>
            <c:dLbl>
              <c:idx val="22"/>
              <c:layout>
                <c:manualLayout>
                  <c:x val="0"/>
                  <c:y val="-5.6847545219638251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C00-43D6-8F4A-456774743B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2021F</c:v>
                </c:pt>
                <c:pt idx="22">
                  <c:v>2022F</c:v>
                </c:pt>
              </c:strCache>
            </c:strRef>
          </c:cat>
          <c:val>
            <c:numRef>
              <c:f>Sheet1!$B$2:$B$24</c:f>
              <c:numCache>
                <c:formatCode>General</c:formatCode>
                <c:ptCount val="23"/>
                <c:pt idx="0">
                  <c:v>40.4</c:v>
                </c:pt>
                <c:pt idx="1">
                  <c:v>41.3</c:v>
                </c:pt>
                <c:pt idx="2">
                  <c:v>40.6</c:v>
                </c:pt>
                <c:pt idx="3">
                  <c:v>44.9</c:v>
                </c:pt>
                <c:pt idx="4">
                  <c:v>47.6</c:v>
                </c:pt>
                <c:pt idx="5">
                  <c:v>64.400000000000006</c:v>
                </c:pt>
                <c:pt idx="6">
                  <c:v>56.2</c:v>
                </c:pt>
                <c:pt idx="7">
                  <c:v>66.599999999999994</c:v>
                </c:pt>
                <c:pt idx="8">
                  <c:v>92.3</c:v>
                </c:pt>
                <c:pt idx="9">
                  <c:v>71.2</c:v>
                </c:pt>
                <c:pt idx="10">
                  <c:v>63</c:v>
                </c:pt>
                <c:pt idx="11">
                  <c:v>94.7</c:v>
                </c:pt>
                <c:pt idx="12">
                  <c:v>91.7</c:v>
                </c:pt>
                <c:pt idx="13">
                  <c:v>128.19999999999999</c:v>
                </c:pt>
                <c:pt idx="14">
                  <c:v>85.8</c:v>
                </c:pt>
                <c:pt idx="15">
                  <c:v>73.599999999999994</c:v>
                </c:pt>
                <c:pt idx="16">
                  <c:v>54.8</c:v>
                </c:pt>
                <c:pt idx="17">
                  <c:v>62.3</c:v>
                </c:pt>
                <c:pt idx="18">
                  <c:v>59.5</c:v>
                </c:pt>
                <c:pt idx="19">
                  <c:v>69.400000000000006</c:v>
                </c:pt>
                <c:pt idx="20">
                  <c:v>96.7</c:v>
                </c:pt>
                <c:pt idx="21">
                  <c:v>111.4</c:v>
                </c:pt>
                <c:pt idx="22">
                  <c:v>113.7</c:v>
                </c:pt>
              </c:numCache>
            </c:numRef>
          </c:val>
          <c:smooth val="0"/>
          <c:extLst>
            <c:ext xmlns:c16="http://schemas.microsoft.com/office/drawing/2014/chart" uri="{C3380CC4-5D6E-409C-BE32-E72D297353CC}">
              <c16:uniqueId val="{00000001-EC00-43D6-8F4A-456774743B43}"/>
            </c:ext>
          </c:extLst>
        </c:ser>
        <c:ser>
          <c:idx val="1"/>
          <c:order val="1"/>
          <c:tx>
            <c:strRef>
              <c:f>Sheet1!$C$1</c:f>
              <c:strCache>
                <c:ptCount val="1"/>
                <c:pt idx="0">
                  <c:v>August</c:v>
                </c:pt>
              </c:strCache>
            </c:strRef>
          </c:tx>
          <c:spPr>
            <a:ln w="28575" cap="rnd">
              <a:noFill/>
              <a:round/>
            </a:ln>
            <a:effectLst/>
          </c:spPr>
          <c:marker>
            <c:symbol val="circle"/>
            <c:size val="6"/>
            <c:spPr>
              <a:solidFill>
                <a:schemeClr val="accent2"/>
              </a:solidFill>
              <a:ln w="9525">
                <a:solidFill>
                  <a:schemeClr val="accent2"/>
                </a:solidFill>
              </a:ln>
              <a:effectLst/>
            </c:spPr>
          </c:marker>
          <c:dPt>
            <c:idx val="16"/>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8-EC00-43D6-8F4A-456774743B43}"/>
              </c:ext>
            </c:extLst>
          </c:dPt>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2021F</c:v>
                </c:pt>
                <c:pt idx="22">
                  <c:v>2022F</c:v>
                </c:pt>
              </c:strCache>
            </c:strRef>
          </c:cat>
          <c:val>
            <c:numRef>
              <c:f>Sheet1!$C$2:$C$24</c:f>
              <c:numCache>
                <c:formatCode>General</c:formatCode>
                <c:ptCount val="23"/>
                <c:pt idx="0">
                  <c:v>46.1</c:v>
                </c:pt>
                <c:pt idx="1">
                  <c:v>42.4</c:v>
                </c:pt>
                <c:pt idx="2">
                  <c:v>40.5</c:v>
                </c:pt>
                <c:pt idx="3">
                  <c:v>52.3</c:v>
                </c:pt>
                <c:pt idx="4">
                  <c:v>47.6</c:v>
                </c:pt>
                <c:pt idx="5">
                  <c:v>71.8</c:v>
                </c:pt>
                <c:pt idx="6">
                  <c:v>54.4</c:v>
                </c:pt>
                <c:pt idx="7">
                  <c:v>87.1</c:v>
                </c:pt>
                <c:pt idx="8">
                  <c:v>95.7</c:v>
                </c:pt>
                <c:pt idx="9">
                  <c:v>54</c:v>
                </c:pt>
                <c:pt idx="10">
                  <c:v>77.099999999999994</c:v>
                </c:pt>
                <c:pt idx="11">
                  <c:v>103.6</c:v>
                </c:pt>
                <c:pt idx="12">
                  <c:v>122.2</c:v>
                </c:pt>
                <c:pt idx="13">
                  <c:v>120.6</c:v>
                </c:pt>
                <c:pt idx="14">
                  <c:v>113.2</c:v>
                </c:pt>
                <c:pt idx="15">
                  <c:v>58.3</c:v>
                </c:pt>
                <c:pt idx="16">
                  <c:v>71.5</c:v>
                </c:pt>
                <c:pt idx="17">
                  <c:v>63.4</c:v>
                </c:pt>
                <c:pt idx="18">
                  <c:v>65.7</c:v>
                </c:pt>
                <c:pt idx="19">
                  <c:v>88</c:v>
                </c:pt>
                <c:pt idx="20">
                  <c:v>102.7</c:v>
                </c:pt>
                <c:pt idx="21">
                  <c:v>113</c:v>
                </c:pt>
              </c:numCache>
            </c:numRef>
          </c:val>
          <c:smooth val="0"/>
          <c:extLst>
            <c:ext xmlns:c16="http://schemas.microsoft.com/office/drawing/2014/chart" uri="{C3380CC4-5D6E-409C-BE32-E72D297353CC}">
              <c16:uniqueId val="{00000002-EC00-43D6-8F4A-456774743B43}"/>
            </c:ext>
          </c:extLst>
        </c:ser>
        <c:ser>
          <c:idx val="2"/>
          <c:order val="2"/>
          <c:tx>
            <c:strRef>
              <c:f>Sheet1!$D$1</c:f>
              <c:strCache>
                <c:ptCount val="1"/>
                <c:pt idx="0">
                  <c:v>November</c:v>
                </c:pt>
              </c:strCache>
            </c:strRef>
          </c:tx>
          <c:spPr>
            <a:ln w="28575" cap="rnd">
              <a:noFill/>
              <a:round/>
            </a:ln>
            <a:effectLst/>
          </c:spPr>
          <c:marker>
            <c:symbol val="circle"/>
            <c:size val="5"/>
            <c:spPr>
              <a:solidFill>
                <a:schemeClr val="accent3"/>
              </a:solidFill>
              <a:ln w="9525">
                <a:solidFill>
                  <a:schemeClr val="accent3"/>
                </a:solidFill>
              </a:ln>
              <a:effectLst/>
            </c:spPr>
          </c:marker>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2021F</c:v>
                </c:pt>
                <c:pt idx="22">
                  <c:v>2022F</c:v>
                </c:pt>
              </c:strCache>
            </c:strRef>
          </c:cat>
          <c:val>
            <c:numRef>
              <c:f>Sheet1!$D$2:$D$23</c:f>
              <c:numCache>
                <c:formatCode>General</c:formatCode>
                <c:ptCount val="22"/>
                <c:pt idx="0">
                  <c:v>45.6</c:v>
                </c:pt>
                <c:pt idx="1">
                  <c:v>50.4</c:v>
                </c:pt>
                <c:pt idx="2">
                  <c:v>36.200000000000003</c:v>
                </c:pt>
                <c:pt idx="3">
                  <c:v>55.3</c:v>
                </c:pt>
                <c:pt idx="4">
                  <c:v>73.7</c:v>
                </c:pt>
                <c:pt idx="5">
                  <c:v>71.5</c:v>
                </c:pt>
                <c:pt idx="6">
                  <c:v>48.9</c:v>
                </c:pt>
                <c:pt idx="7">
                  <c:v>87.5</c:v>
                </c:pt>
                <c:pt idx="8">
                  <c:v>86.9</c:v>
                </c:pt>
                <c:pt idx="9">
                  <c:v>57</c:v>
                </c:pt>
                <c:pt idx="10">
                  <c:v>81.599999999999994</c:v>
                </c:pt>
                <c:pt idx="11">
                  <c:v>100.9</c:v>
                </c:pt>
                <c:pt idx="12">
                  <c:v>114</c:v>
                </c:pt>
                <c:pt idx="13">
                  <c:v>131</c:v>
                </c:pt>
                <c:pt idx="14">
                  <c:v>96.9</c:v>
                </c:pt>
                <c:pt idx="15">
                  <c:v>55.9</c:v>
                </c:pt>
                <c:pt idx="16">
                  <c:v>66.900000000000006</c:v>
                </c:pt>
                <c:pt idx="17">
                  <c:v>63.2</c:v>
                </c:pt>
                <c:pt idx="18">
                  <c:v>66.3</c:v>
                </c:pt>
                <c:pt idx="19">
                  <c:v>92.5</c:v>
                </c:pt>
                <c:pt idx="20">
                  <c:v>119.6</c:v>
                </c:pt>
                <c:pt idx="21">
                  <c:v>116.8</c:v>
                </c:pt>
              </c:numCache>
            </c:numRef>
          </c:val>
          <c:smooth val="0"/>
          <c:extLst>
            <c:ext xmlns:c16="http://schemas.microsoft.com/office/drawing/2014/chart" uri="{C3380CC4-5D6E-409C-BE32-E72D297353CC}">
              <c16:uniqueId val="{00000003-EC00-43D6-8F4A-456774743B43}"/>
            </c:ext>
          </c:extLst>
        </c:ser>
        <c:ser>
          <c:idx val="3"/>
          <c:order val="3"/>
          <c:tx>
            <c:strRef>
              <c:f>Sheet1!$E$1</c:f>
              <c:strCache>
                <c:ptCount val="1"/>
                <c:pt idx="0">
                  <c:v>February(t+1)</c:v>
                </c:pt>
              </c:strCache>
            </c:strRef>
          </c:tx>
          <c:spPr>
            <a:ln w="28575" cap="rnd">
              <a:noFill/>
              <a:round/>
            </a:ln>
            <a:effectLst/>
          </c:spPr>
          <c:marker>
            <c:symbol val="diamond"/>
            <c:size val="7"/>
            <c:spPr>
              <a:solidFill>
                <a:schemeClr val="bg1"/>
              </a:solidFill>
              <a:ln w="9525">
                <a:solidFill>
                  <a:schemeClr val="bg1"/>
                </a:solidFill>
              </a:ln>
              <a:effectLst/>
            </c:spPr>
          </c:marker>
          <c:dLbls>
            <c:dLbl>
              <c:idx val="21"/>
              <c:layout>
                <c:manualLayout>
                  <c:x val="-2.7493045558357777E-2"/>
                  <c:y val="-6.97674418604651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C00-43D6-8F4A-456774743B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2021F</c:v>
                </c:pt>
                <c:pt idx="22">
                  <c:v>2022F</c:v>
                </c:pt>
              </c:strCache>
            </c:strRef>
          </c:cat>
          <c:val>
            <c:numRef>
              <c:f>Sheet1!$E$2:$E$24</c:f>
              <c:numCache>
                <c:formatCode>General</c:formatCode>
                <c:ptCount val="23"/>
                <c:pt idx="0">
                  <c:v>45.4</c:v>
                </c:pt>
                <c:pt idx="1">
                  <c:v>49.3</c:v>
                </c:pt>
                <c:pt idx="2">
                  <c:v>32.4</c:v>
                </c:pt>
                <c:pt idx="3">
                  <c:v>54.9</c:v>
                </c:pt>
                <c:pt idx="4">
                  <c:v>73.599999999999994</c:v>
                </c:pt>
                <c:pt idx="5">
                  <c:v>72.599999999999994</c:v>
                </c:pt>
                <c:pt idx="6">
                  <c:v>60.6</c:v>
                </c:pt>
                <c:pt idx="7">
                  <c:v>88.7</c:v>
                </c:pt>
                <c:pt idx="8">
                  <c:v>89.1</c:v>
                </c:pt>
                <c:pt idx="9">
                  <c:v>56.4</c:v>
                </c:pt>
                <c:pt idx="10">
                  <c:v>78.900000000000006</c:v>
                </c:pt>
                <c:pt idx="11">
                  <c:v>98</c:v>
                </c:pt>
                <c:pt idx="12">
                  <c:v>112.8</c:v>
                </c:pt>
                <c:pt idx="13">
                  <c:v>130.5</c:v>
                </c:pt>
                <c:pt idx="14">
                  <c:v>108</c:v>
                </c:pt>
                <c:pt idx="15">
                  <c:v>56</c:v>
                </c:pt>
                <c:pt idx="16">
                  <c:v>68.3</c:v>
                </c:pt>
                <c:pt idx="17">
                  <c:v>63.8</c:v>
                </c:pt>
                <c:pt idx="18">
                  <c:v>63.1</c:v>
                </c:pt>
                <c:pt idx="19">
                  <c:v>93.5</c:v>
                </c:pt>
                <c:pt idx="20">
                  <c:v>121.1</c:v>
                </c:pt>
                <c:pt idx="21">
                  <c:v>119.1</c:v>
                </c:pt>
              </c:numCache>
            </c:numRef>
          </c:val>
          <c:smooth val="0"/>
          <c:extLst>
            <c:ext xmlns:c16="http://schemas.microsoft.com/office/drawing/2014/chart" uri="{C3380CC4-5D6E-409C-BE32-E72D297353CC}">
              <c16:uniqueId val="{00000005-EC00-43D6-8F4A-456774743B43}"/>
            </c:ext>
          </c:extLst>
        </c:ser>
        <c:ser>
          <c:idx val="4"/>
          <c:order val="4"/>
          <c:tx>
            <c:strRef>
              <c:f>Sheet1!$F$1</c:f>
              <c:strCache>
                <c:ptCount val="1"/>
                <c:pt idx="0">
                  <c:v>Actual</c:v>
                </c:pt>
              </c:strCache>
            </c:strRef>
          </c:tx>
          <c:spPr>
            <a:ln w="34925" cap="rnd">
              <a:solidFill>
                <a:schemeClr val="accent5"/>
              </a:solidFill>
              <a:round/>
            </a:ln>
            <a:effectLst/>
          </c:spPr>
          <c:marker>
            <c:symbol val="none"/>
          </c:marker>
          <c:dLbls>
            <c:dLbl>
              <c:idx val="20"/>
              <c:layout>
                <c:manualLayout>
                  <c:x val="1.6245890557211415E-2"/>
                  <c:y val="2.58397932816537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C00-43D6-8F4A-456774743B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2021F</c:v>
                </c:pt>
                <c:pt idx="22">
                  <c:v>2022F</c:v>
                </c:pt>
              </c:strCache>
            </c:strRef>
          </c:cat>
          <c:val>
            <c:numRef>
              <c:f>Sheet1!$F$2:$F$24</c:f>
              <c:numCache>
                <c:formatCode>General</c:formatCode>
                <c:ptCount val="23"/>
                <c:pt idx="0">
                  <c:v>45.2</c:v>
                </c:pt>
                <c:pt idx="1">
                  <c:v>47.9</c:v>
                </c:pt>
                <c:pt idx="2">
                  <c:v>35.299999999999997</c:v>
                </c:pt>
                <c:pt idx="3">
                  <c:v>54.9</c:v>
                </c:pt>
                <c:pt idx="4">
                  <c:v>82.5</c:v>
                </c:pt>
                <c:pt idx="5">
                  <c:v>73.8</c:v>
                </c:pt>
                <c:pt idx="6">
                  <c:v>59</c:v>
                </c:pt>
                <c:pt idx="7">
                  <c:v>86.8</c:v>
                </c:pt>
                <c:pt idx="8">
                  <c:v>87.2</c:v>
                </c:pt>
                <c:pt idx="9">
                  <c:v>62.2</c:v>
                </c:pt>
                <c:pt idx="10">
                  <c:v>79</c:v>
                </c:pt>
                <c:pt idx="11">
                  <c:v>126.9</c:v>
                </c:pt>
                <c:pt idx="12">
                  <c:v>113.8</c:v>
                </c:pt>
                <c:pt idx="13">
                  <c:v>131.30000000000001</c:v>
                </c:pt>
                <c:pt idx="14">
                  <c:v>91</c:v>
                </c:pt>
                <c:pt idx="15">
                  <c:v>81</c:v>
                </c:pt>
                <c:pt idx="16">
                  <c:v>61.5</c:v>
                </c:pt>
                <c:pt idx="17">
                  <c:v>75.5</c:v>
                </c:pt>
                <c:pt idx="18">
                  <c:v>84</c:v>
                </c:pt>
                <c:pt idx="19">
                  <c:v>83.7</c:v>
                </c:pt>
                <c:pt idx="20">
                  <c:v>94.6</c:v>
                </c:pt>
              </c:numCache>
            </c:numRef>
          </c:val>
          <c:smooth val="0"/>
          <c:extLst>
            <c:ext xmlns:c16="http://schemas.microsoft.com/office/drawing/2014/chart" uri="{C3380CC4-5D6E-409C-BE32-E72D297353CC}">
              <c16:uniqueId val="{00000007-EC00-43D6-8F4A-456774743B43}"/>
            </c:ext>
          </c:extLst>
        </c:ser>
        <c:dLbls>
          <c:showLegendKey val="0"/>
          <c:showVal val="0"/>
          <c:showCatName val="0"/>
          <c:showSerName val="0"/>
          <c:showPercent val="0"/>
          <c:showBubbleSize val="0"/>
        </c:dLbls>
        <c:marker val="1"/>
        <c:smooth val="0"/>
        <c:axId val="525981856"/>
        <c:axId val="525986448"/>
      </c:lineChart>
      <c:catAx>
        <c:axId val="52598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986448"/>
        <c:crosses val="autoZero"/>
        <c:auto val="1"/>
        <c:lblAlgn val="ctr"/>
        <c:lblOffset val="100"/>
        <c:noMultiLvlLbl val="0"/>
      </c:catAx>
      <c:valAx>
        <c:axId val="5259864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smtClean="0"/>
                  <a:t>$</a:t>
                </a:r>
                <a:r>
                  <a:rPr lang="en-US" sz="1600" dirty="0" err="1" smtClean="0"/>
                  <a:t>Bil</a:t>
                </a:r>
                <a:endParaRPr lang="en-US" sz="16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981856"/>
        <c:crosses val="autoZero"/>
        <c:crossBetween val="between"/>
      </c:valAx>
      <c:spPr>
        <a:noFill/>
        <a:ln>
          <a:noFill/>
        </a:ln>
        <a:effectLst/>
      </c:spPr>
    </c:plotArea>
    <c:legend>
      <c:legendPos val="tr"/>
      <c:layout>
        <c:manualLayout>
          <c:xMode val="edge"/>
          <c:yMode val="edge"/>
          <c:x val="0.10427608370717249"/>
          <c:y val="5.1679586563307491E-2"/>
          <c:w val="0.15916633292562807"/>
          <c:h val="0.30608862845632667"/>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Farm mortgage rate (Chicago)</c:v>
                </c:pt>
              </c:strCache>
            </c:strRef>
          </c:tx>
          <c:spPr>
            <a:ln w="38100" cap="rnd">
              <a:solidFill>
                <a:schemeClr val="accent1"/>
              </a:solidFill>
              <a:round/>
            </a:ln>
            <a:effectLst/>
          </c:spPr>
          <c:marker>
            <c:symbol val="none"/>
          </c:marker>
          <c:cat>
            <c:strRef>
              <c:f>Sheet1!$A$2:$A$128</c:f>
              <c:strCache>
                <c:ptCount val="127"/>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pt idx="108">
                  <c:v>2017Q1</c:v>
                </c:pt>
                <c:pt idx="109">
                  <c:v>2017Q2</c:v>
                </c:pt>
                <c:pt idx="110">
                  <c:v>2017Q3</c:v>
                </c:pt>
                <c:pt idx="111">
                  <c:v>2017Q4</c:v>
                </c:pt>
                <c:pt idx="112">
                  <c:v>2018Q1</c:v>
                </c:pt>
                <c:pt idx="113">
                  <c:v>2018Q2</c:v>
                </c:pt>
                <c:pt idx="114">
                  <c:v>2018Q3</c:v>
                </c:pt>
                <c:pt idx="115">
                  <c:v>2018Q4</c:v>
                </c:pt>
                <c:pt idx="116">
                  <c:v>2019Q1</c:v>
                </c:pt>
                <c:pt idx="117">
                  <c:v>2019Q2</c:v>
                </c:pt>
                <c:pt idx="118">
                  <c:v>2019Q3</c:v>
                </c:pt>
                <c:pt idx="119">
                  <c:v>2019Q4</c:v>
                </c:pt>
                <c:pt idx="120">
                  <c:v>2020Q1</c:v>
                </c:pt>
                <c:pt idx="121">
                  <c:v>2020Q2</c:v>
                </c:pt>
                <c:pt idx="122">
                  <c:v>2020Q3</c:v>
                </c:pt>
                <c:pt idx="123">
                  <c:v>2020Q4</c:v>
                </c:pt>
                <c:pt idx="124">
                  <c:v>2021Q1</c:v>
                </c:pt>
                <c:pt idx="125">
                  <c:v>2021Q2</c:v>
                </c:pt>
                <c:pt idx="126">
                  <c:v>2021Q3</c:v>
                </c:pt>
              </c:strCache>
            </c:strRef>
          </c:cat>
          <c:val>
            <c:numRef>
              <c:f>Sheet1!$B$2:$B$128</c:f>
              <c:numCache>
                <c:formatCode>0.00</c:formatCode>
                <c:ptCount val="127"/>
                <c:pt idx="0">
                  <c:v>11.08</c:v>
                </c:pt>
                <c:pt idx="1">
                  <c:v>11.09</c:v>
                </c:pt>
                <c:pt idx="2">
                  <c:v>11.08</c:v>
                </c:pt>
                <c:pt idx="3">
                  <c:v>10.94</c:v>
                </c:pt>
                <c:pt idx="4">
                  <c:v>10.57</c:v>
                </c:pt>
                <c:pt idx="5">
                  <c:v>10.43</c:v>
                </c:pt>
                <c:pt idx="6">
                  <c:v>10.15</c:v>
                </c:pt>
                <c:pt idx="7">
                  <c:v>9.39</c:v>
                </c:pt>
                <c:pt idx="8">
                  <c:v>9.19</c:v>
                </c:pt>
                <c:pt idx="9">
                  <c:v>8.98</c:v>
                </c:pt>
                <c:pt idx="10">
                  <c:v>8.6300000000000008</c:v>
                </c:pt>
                <c:pt idx="11">
                  <c:v>8.59</c:v>
                </c:pt>
                <c:pt idx="12">
                  <c:v>8.2899999999999991</c:v>
                </c:pt>
                <c:pt idx="13">
                  <c:v>8.16</c:v>
                </c:pt>
                <c:pt idx="14">
                  <c:v>8</c:v>
                </c:pt>
                <c:pt idx="15">
                  <c:v>7.88</c:v>
                </c:pt>
                <c:pt idx="16">
                  <c:v>7.97</c:v>
                </c:pt>
                <c:pt idx="17">
                  <c:v>8.48</c:v>
                </c:pt>
                <c:pt idx="18">
                  <c:v>8.86</c:v>
                </c:pt>
                <c:pt idx="19">
                  <c:v>9.48</c:v>
                </c:pt>
                <c:pt idx="20">
                  <c:v>9.68</c:v>
                </c:pt>
                <c:pt idx="21">
                  <c:v>9.64</c:v>
                </c:pt>
                <c:pt idx="22">
                  <c:v>9.26</c:v>
                </c:pt>
                <c:pt idx="23">
                  <c:v>8.93</c:v>
                </c:pt>
                <c:pt idx="24">
                  <c:v>8.66</c:v>
                </c:pt>
                <c:pt idx="25">
                  <c:v>8.8000000000000007</c:v>
                </c:pt>
                <c:pt idx="26">
                  <c:v>8.8000000000000007</c:v>
                </c:pt>
                <c:pt idx="27">
                  <c:v>8.74</c:v>
                </c:pt>
                <c:pt idx="28">
                  <c:v>8.77</c:v>
                </c:pt>
                <c:pt idx="29">
                  <c:v>8.83</c:v>
                </c:pt>
                <c:pt idx="30">
                  <c:v>8.76</c:v>
                </c:pt>
                <c:pt idx="31">
                  <c:v>8.69</c:v>
                </c:pt>
                <c:pt idx="32">
                  <c:v>8.43</c:v>
                </c:pt>
                <c:pt idx="33">
                  <c:v>8.52</c:v>
                </c:pt>
                <c:pt idx="34">
                  <c:v>8.33</c:v>
                </c:pt>
                <c:pt idx="35">
                  <c:v>8.06</c:v>
                </c:pt>
                <c:pt idx="36">
                  <c:v>8.06</c:v>
                </c:pt>
                <c:pt idx="37">
                  <c:v>8.18</c:v>
                </c:pt>
                <c:pt idx="38">
                  <c:v>8.42</c:v>
                </c:pt>
                <c:pt idx="39">
                  <c:v>8.59</c:v>
                </c:pt>
                <c:pt idx="40">
                  <c:v>8.89</c:v>
                </c:pt>
                <c:pt idx="41">
                  <c:v>9.2100000000000009</c:v>
                </c:pt>
                <c:pt idx="42">
                  <c:v>9.18</c:v>
                </c:pt>
                <c:pt idx="43">
                  <c:v>8.9</c:v>
                </c:pt>
                <c:pt idx="44">
                  <c:v>8.23</c:v>
                </c:pt>
                <c:pt idx="45">
                  <c:v>7.91</c:v>
                </c:pt>
                <c:pt idx="46">
                  <c:v>7.47</c:v>
                </c:pt>
                <c:pt idx="47">
                  <c:v>7.21</c:v>
                </c:pt>
                <c:pt idx="48">
                  <c:v>7.22</c:v>
                </c:pt>
                <c:pt idx="49">
                  <c:v>7.08</c:v>
                </c:pt>
                <c:pt idx="50">
                  <c:v>6.83</c:v>
                </c:pt>
                <c:pt idx="51">
                  <c:v>6.51</c:v>
                </c:pt>
                <c:pt idx="52">
                  <c:v>6.36</c:v>
                </c:pt>
                <c:pt idx="53">
                  <c:v>6.04</c:v>
                </c:pt>
                <c:pt idx="54">
                  <c:v>6.12</c:v>
                </c:pt>
                <c:pt idx="55">
                  <c:v>6.05</c:v>
                </c:pt>
                <c:pt idx="56">
                  <c:v>5.87</c:v>
                </c:pt>
                <c:pt idx="57">
                  <c:v>6.23</c:v>
                </c:pt>
                <c:pt idx="58">
                  <c:v>6.28</c:v>
                </c:pt>
                <c:pt idx="59">
                  <c:v>6.39</c:v>
                </c:pt>
                <c:pt idx="60">
                  <c:v>6.63</c:v>
                </c:pt>
                <c:pt idx="61">
                  <c:v>6.74</c:v>
                </c:pt>
                <c:pt idx="62">
                  <c:v>7.02</c:v>
                </c:pt>
                <c:pt idx="63">
                  <c:v>7.25</c:v>
                </c:pt>
                <c:pt idx="64">
                  <c:v>7.48</c:v>
                </c:pt>
                <c:pt idx="65">
                  <c:v>7.85</c:v>
                </c:pt>
                <c:pt idx="66">
                  <c:v>7.82</c:v>
                </c:pt>
                <c:pt idx="67">
                  <c:v>7.74</c:v>
                </c:pt>
                <c:pt idx="68">
                  <c:v>7.67</c:v>
                </c:pt>
                <c:pt idx="69">
                  <c:v>7.7</c:v>
                </c:pt>
                <c:pt idx="70">
                  <c:v>7.53</c:v>
                </c:pt>
                <c:pt idx="71">
                  <c:v>7.09</c:v>
                </c:pt>
                <c:pt idx="72">
                  <c:v>6.41</c:v>
                </c:pt>
                <c:pt idx="73">
                  <c:v>6.51</c:v>
                </c:pt>
                <c:pt idx="74">
                  <c:v>6.56</c:v>
                </c:pt>
                <c:pt idx="75">
                  <c:v>6.23</c:v>
                </c:pt>
                <c:pt idx="76">
                  <c:v>6.14</c:v>
                </c:pt>
                <c:pt idx="77">
                  <c:v>6.16</c:v>
                </c:pt>
                <c:pt idx="78">
                  <c:v>6.13</c:v>
                </c:pt>
                <c:pt idx="79">
                  <c:v>6.13</c:v>
                </c:pt>
                <c:pt idx="80">
                  <c:v>6.04</c:v>
                </c:pt>
                <c:pt idx="81">
                  <c:v>5.99</c:v>
                </c:pt>
                <c:pt idx="82">
                  <c:v>5.81</c:v>
                </c:pt>
                <c:pt idx="83">
                  <c:v>5.7</c:v>
                </c:pt>
                <c:pt idx="84">
                  <c:v>5.8</c:v>
                </c:pt>
                <c:pt idx="85">
                  <c:v>5.62</c:v>
                </c:pt>
                <c:pt idx="86">
                  <c:v>5.36</c:v>
                </c:pt>
                <c:pt idx="87">
                  <c:v>5.2</c:v>
                </c:pt>
                <c:pt idx="88">
                  <c:v>5.08</c:v>
                </c:pt>
                <c:pt idx="89">
                  <c:v>4.9400000000000004</c:v>
                </c:pt>
                <c:pt idx="90">
                  <c:v>4.8600000000000003</c:v>
                </c:pt>
                <c:pt idx="91">
                  <c:v>4.7</c:v>
                </c:pt>
                <c:pt idx="92">
                  <c:v>4.5999999999999996</c:v>
                </c:pt>
                <c:pt idx="93">
                  <c:v>4.6500000000000004</c:v>
                </c:pt>
                <c:pt idx="94">
                  <c:v>4.68</c:v>
                </c:pt>
                <c:pt idx="95">
                  <c:v>4.9400000000000004</c:v>
                </c:pt>
                <c:pt idx="96">
                  <c:v>4.66</c:v>
                </c:pt>
                <c:pt idx="97">
                  <c:v>4.67</c:v>
                </c:pt>
                <c:pt idx="98">
                  <c:v>4.62</c:v>
                </c:pt>
                <c:pt idx="99">
                  <c:v>4.6100000000000003</c:v>
                </c:pt>
                <c:pt idx="100">
                  <c:v>4.57</c:v>
                </c:pt>
                <c:pt idx="101">
                  <c:v>4.6399999999999997</c:v>
                </c:pt>
                <c:pt idx="102">
                  <c:v>4.58</c:v>
                </c:pt>
                <c:pt idx="103">
                  <c:v>4.67</c:v>
                </c:pt>
                <c:pt idx="104">
                  <c:v>4.6500000000000004</c:v>
                </c:pt>
                <c:pt idx="105">
                  <c:v>4.57</c:v>
                </c:pt>
                <c:pt idx="106">
                  <c:v>4.57</c:v>
                </c:pt>
                <c:pt idx="107">
                  <c:v>4.71</c:v>
                </c:pt>
                <c:pt idx="108">
                  <c:v>4.8</c:v>
                </c:pt>
                <c:pt idx="109">
                  <c:v>4.8600000000000003</c:v>
                </c:pt>
                <c:pt idx="110">
                  <c:v>4.84</c:v>
                </c:pt>
                <c:pt idx="111">
                  <c:v>4.93</c:v>
                </c:pt>
                <c:pt idx="112">
                  <c:v>5.14</c:v>
                </c:pt>
                <c:pt idx="113">
                  <c:v>5.28</c:v>
                </c:pt>
                <c:pt idx="114">
                  <c:v>5.46</c:v>
                </c:pt>
                <c:pt idx="115">
                  <c:v>5.61</c:v>
                </c:pt>
                <c:pt idx="116">
                  <c:v>5.53</c:v>
                </c:pt>
                <c:pt idx="117">
                  <c:v>5.39</c:v>
                </c:pt>
                <c:pt idx="118" formatCode="General">
                  <c:v>5.08</c:v>
                </c:pt>
                <c:pt idx="119">
                  <c:v>4.97</c:v>
                </c:pt>
                <c:pt idx="120">
                  <c:v>4.51</c:v>
                </c:pt>
                <c:pt idx="121">
                  <c:v>4.4000000000000004</c:v>
                </c:pt>
                <c:pt idx="122">
                  <c:v>4.24</c:v>
                </c:pt>
                <c:pt idx="123">
                  <c:v>4.0999999999999996</c:v>
                </c:pt>
                <c:pt idx="124" formatCode="General">
                  <c:v>4.08</c:v>
                </c:pt>
                <c:pt idx="125">
                  <c:v>4.0199999999999996</c:v>
                </c:pt>
                <c:pt idx="126" formatCode="General">
                  <c:v>4.01</c:v>
                </c:pt>
              </c:numCache>
            </c:numRef>
          </c:val>
          <c:smooth val="0"/>
          <c:extLst>
            <c:ext xmlns:c16="http://schemas.microsoft.com/office/drawing/2014/chart" uri="{C3380CC4-5D6E-409C-BE32-E72D297353CC}">
              <c16:uniqueId val="{00000000-436B-4F19-BF14-8AA2B4EE684E}"/>
            </c:ext>
          </c:extLst>
        </c:ser>
        <c:ser>
          <c:idx val="2"/>
          <c:order val="1"/>
          <c:tx>
            <c:strRef>
              <c:f>Sheet1!$D$1</c:f>
              <c:strCache>
                <c:ptCount val="1"/>
                <c:pt idx="0">
                  <c:v>Prime rate</c:v>
                </c:pt>
              </c:strCache>
            </c:strRef>
          </c:tx>
          <c:spPr>
            <a:ln w="38100" cap="rnd">
              <a:solidFill>
                <a:schemeClr val="accent3"/>
              </a:solidFill>
              <a:round/>
            </a:ln>
            <a:effectLst/>
          </c:spPr>
          <c:marker>
            <c:symbol val="none"/>
          </c:marker>
          <c:cat>
            <c:strRef>
              <c:f>Sheet1!$A$2:$A$128</c:f>
              <c:strCache>
                <c:ptCount val="127"/>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pt idx="108">
                  <c:v>2017Q1</c:v>
                </c:pt>
                <c:pt idx="109">
                  <c:v>2017Q2</c:v>
                </c:pt>
                <c:pt idx="110">
                  <c:v>2017Q3</c:v>
                </c:pt>
                <c:pt idx="111">
                  <c:v>2017Q4</c:v>
                </c:pt>
                <c:pt idx="112">
                  <c:v>2018Q1</c:v>
                </c:pt>
                <c:pt idx="113">
                  <c:v>2018Q2</c:v>
                </c:pt>
                <c:pt idx="114">
                  <c:v>2018Q3</c:v>
                </c:pt>
                <c:pt idx="115">
                  <c:v>2018Q4</c:v>
                </c:pt>
                <c:pt idx="116">
                  <c:v>2019Q1</c:v>
                </c:pt>
                <c:pt idx="117">
                  <c:v>2019Q2</c:v>
                </c:pt>
                <c:pt idx="118">
                  <c:v>2019Q3</c:v>
                </c:pt>
                <c:pt idx="119">
                  <c:v>2019Q4</c:v>
                </c:pt>
                <c:pt idx="120">
                  <c:v>2020Q1</c:v>
                </c:pt>
                <c:pt idx="121">
                  <c:v>2020Q2</c:v>
                </c:pt>
                <c:pt idx="122">
                  <c:v>2020Q3</c:v>
                </c:pt>
                <c:pt idx="123">
                  <c:v>2020Q4</c:v>
                </c:pt>
                <c:pt idx="124">
                  <c:v>2021Q1</c:v>
                </c:pt>
                <c:pt idx="125">
                  <c:v>2021Q2</c:v>
                </c:pt>
                <c:pt idx="126">
                  <c:v>2021Q3</c:v>
                </c:pt>
              </c:strCache>
            </c:strRef>
          </c:cat>
          <c:val>
            <c:numRef>
              <c:f>Sheet1!$D$2:$D$128</c:f>
              <c:numCache>
                <c:formatCode>0.00</c:formatCode>
                <c:ptCount val="127"/>
                <c:pt idx="0">
                  <c:v>10.032258064516128</c:v>
                </c:pt>
                <c:pt idx="1">
                  <c:v>10</c:v>
                </c:pt>
                <c:pt idx="2">
                  <c:v>10</c:v>
                </c:pt>
                <c:pt idx="3">
                  <c:v>10</c:v>
                </c:pt>
                <c:pt idx="4">
                  <c:v>9.1833333333333336</c:v>
                </c:pt>
                <c:pt idx="5">
                  <c:v>8.671875</c:v>
                </c:pt>
                <c:pt idx="6">
                  <c:v>8.40625</c:v>
                </c:pt>
                <c:pt idx="7">
                  <c:v>7.604838709677419</c:v>
                </c:pt>
                <c:pt idx="8">
                  <c:v>6.5</c:v>
                </c:pt>
                <c:pt idx="9">
                  <c:v>6.5</c:v>
                </c:pt>
                <c:pt idx="10">
                  <c:v>6.0078125</c:v>
                </c:pt>
                <c:pt idx="11">
                  <c:v>6</c:v>
                </c:pt>
                <c:pt idx="12">
                  <c:v>6</c:v>
                </c:pt>
                <c:pt idx="13">
                  <c:v>6</c:v>
                </c:pt>
                <c:pt idx="14">
                  <c:v>6</c:v>
                </c:pt>
                <c:pt idx="15">
                  <c:v>6</c:v>
                </c:pt>
                <c:pt idx="16">
                  <c:v>6.024193548387097</c:v>
                </c:pt>
                <c:pt idx="17">
                  <c:v>6.9087301587301591</c:v>
                </c:pt>
                <c:pt idx="18">
                  <c:v>7.5078125</c:v>
                </c:pt>
                <c:pt idx="19">
                  <c:v>8.1434426229508201</c:v>
                </c:pt>
                <c:pt idx="20">
                  <c:v>8.8387096774193541</c:v>
                </c:pt>
                <c:pt idx="21">
                  <c:v>9</c:v>
                </c:pt>
                <c:pt idx="22">
                  <c:v>8.7619047619047628</c:v>
                </c:pt>
                <c:pt idx="23">
                  <c:v>8.7217741935483879</c:v>
                </c:pt>
                <c:pt idx="24">
                  <c:v>8.3346774193548381</c:v>
                </c:pt>
                <c:pt idx="25">
                  <c:v>8.25</c:v>
                </c:pt>
                <c:pt idx="26">
                  <c:v>8.25</c:v>
                </c:pt>
                <c:pt idx="27">
                  <c:v>8.25</c:v>
                </c:pt>
                <c:pt idx="28">
                  <c:v>8.2663934426229506</c:v>
                </c:pt>
                <c:pt idx="29">
                  <c:v>8.5</c:v>
                </c:pt>
                <c:pt idx="30">
                  <c:v>8.5</c:v>
                </c:pt>
                <c:pt idx="31">
                  <c:v>8.5</c:v>
                </c:pt>
                <c:pt idx="32">
                  <c:v>8.5</c:v>
                </c:pt>
                <c:pt idx="33">
                  <c:v>8.5</c:v>
                </c:pt>
                <c:pt idx="34">
                  <c:v>8.49609375</c:v>
                </c:pt>
                <c:pt idx="35">
                  <c:v>7.919354838709677</c:v>
                </c:pt>
                <c:pt idx="36">
                  <c:v>7.75</c:v>
                </c:pt>
                <c:pt idx="37">
                  <c:v>7.75</c:v>
                </c:pt>
                <c:pt idx="38">
                  <c:v>8.1022727272727266</c:v>
                </c:pt>
                <c:pt idx="39">
                  <c:v>8.3769841269841265</c:v>
                </c:pt>
                <c:pt idx="40">
                  <c:v>8.6944444444444446</c:v>
                </c:pt>
                <c:pt idx="41">
                  <c:v>9.25</c:v>
                </c:pt>
                <c:pt idx="42">
                  <c:v>9.5</c:v>
                </c:pt>
                <c:pt idx="43">
                  <c:v>9.5</c:v>
                </c:pt>
                <c:pt idx="44">
                  <c:v>8.620967741935484</c:v>
                </c:pt>
                <c:pt idx="45">
                  <c:v>7.34375</c:v>
                </c:pt>
                <c:pt idx="46">
                  <c:v>6.5714285714285712</c:v>
                </c:pt>
                <c:pt idx="47">
                  <c:v>5.1803278688524594</c:v>
                </c:pt>
                <c:pt idx="48">
                  <c:v>4.75</c:v>
                </c:pt>
                <c:pt idx="49">
                  <c:v>4.75</c:v>
                </c:pt>
                <c:pt idx="50">
                  <c:v>4.75</c:v>
                </c:pt>
                <c:pt idx="51">
                  <c:v>4.4563492063492065</c:v>
                </c:pt>
                <c:pt idx="52">
                  <c:v>4.25</c:v>
                </c:pt>
                <c:pt idx="53">
                  <c:v>4.2421875</c:v>
                </c:pt>
                <c:pt idx="54">
                  <c:v>4</c:v>
                </c:pt>
                <c:pt idx="55">
                  <c:v>4</c:v>
                </c:pt>
                <c:pt idx="56">
                  <c:v>4</c:v>
                </c:pt>
                <c:pt idx="57">
                  <c:v>4.00390625</c:v>
                </c:pt>
                <c:pt idx="58">
                  <c:v>4.42578125</c:v>
                </c:pt>
                <c:pt idx="59">
                  <c:v>4.9444444444444446</c:v>
                </c:pt>
                <c:pt idx="60">
                  <c:v>5.44758064516129</c:v>
                </c:pt>
                <c:pt idx="61">
                  <c:v>5.91796875</c:v>
                </c:pt>
                <c:pt idx="62">
                  <c:v>6.43359375</c:v>
                </c:pt>
                <c:pt idx="63">
                  <c:v>6.971311475409836</c:v>
                </c:pt>
                <c:pt idx="64">
                  <c:v>7.439516129032258</c:v>
                </c:pt>
                <c:pt idx="65">
                  <c:v>7.90234375</c:v>
                </c:pt>
                <c:pt idx="66">
                  <c:v>8.25</c:v>
                </c:pt>
                <c:pt idx="67">
                  <c:v>8.25</c:v>
                </c:pt>
                <c:pt idx="68">
                  <c:v>8.25</c:v>
                </c:pt>
                <c:pt idx="69">
                  <c:v>8.25</c:v>
                </c:pt>
                <c:pt idx="70">
                  <c:v>8.1785714285714288</c:v>
                </c:pt>
                <c:pt idx="71">
                  <c:v>7.528225806451613</c:v>
                </c:pt>
                <c:pt idx="72">
                  <c:v>6.189516129032258</c:v>
                </c:pt>
                <c:pt idx="73">
                  <c:v>5.08203125</c:v>
                </c:pt>
                <c:pt idx="74">
                  <c:v>5</c:v>
                </c:pt>
                <c:pt idx="75">
                  <c:v>4.046875</c:v>
                </c:pt>
                <c:pt idx="76">
                  <c:v>3.25</c:v>
                </c:pt>
                <c:pt idx="77">
                  <c:v>3.25</c:v>
                </c:pt>
                <c:pt idx="78">
                  <c:v>3.25</c:v>
                </c:pt>
                <c:pt idx="79">
                  <c:v>3.25</c:v>
                </c:pt>
                <c:pt idx="80">
                  <c:v>3.25</c:v>
                </c:pt>
                <c:pt idx="81">
                  <c:v>3.25</c:v>
                </c:pt>
                <c:pt idx="82">
                  <c:v>3.25</c:v>
                </c:pt>
                <c:pt idx="83">
                  <c:v>3.25</c:v>
                </c:pt>
                <c:pt idx="84">
                  <c:v>3.25</c:v>
                </c:pt>
                <c:pt idx="85">
                  <c:v>3.25</c:v>
                </c:pt>
                <c:pt idx="86">
                  <c:v>3.25</c:v>
                </c:pt>
                <c:pt idx="87">
                  <c:v>3.25</c:v>
                </c:pt>
                <c:pt idx="88">
                  <c:v>3.25</c:v>
                </c:pt>
                <c:pt idx="89">
                  <c:v>3.25</c:v>
                </c:pt>
                <c:pt idx="90">
                  <c:v>3.25</c:v>
                </c:pt>
                <c:pt idx="91">
                  <c:v>3.25</c:v>
                </c:pt>
                <c:pt idx="92">
                  <c:v>3.25</c:v>
                </c:pt>
                <c:pt idx="93">
                  <c:v>3.25</c:v>
                </c:pt>
                <c:pt idx="94">
                  <c:v>3.25</c:v>
                </c:pt>
                <c:pt idx="95">
                  <c:v>3.25</c:v>
                </c:pt>
                <c:pt idx="96">
                  <c:v>3.25</c:v>
                </c:pt>
                <c:pt idx="97">
                  <c:v>3.25</c:v>
                </c:pt>
                <c:pt idx="98">
                  <c:v>3.25</c:v>
                </c:pt>
                <c:pt idx="99">
                  <c:v>3.25</c:v>
                </c:pt>
                <c:pt idx="100">
                  <c:v>3.25</c:v>
                </c:pt>
                <c:pt idx="101">
                  <c:v>3.25</c:v>
                </c:pt>
                <c:pt idx="102">
                  <c:v>3.25</c:v>
                </c:pt>
                <c:pt idx="103">
                  <c:v>3.2903225806451615</c:v>
                </c:pt>
                <c:pt idx="104">
                  <c:v>3.5</c:v>
                </c:pt>
                <c:pt idx="105">
                  <c:v>3.5</c:v>
                </c:pt>
                <c:pt idx="106">
                  <c:v>3.5</c:v>
                </c:pt>
                <c:pt idx="107">
                  <c:v>3.5450819672131146</c:v>
                </c:pt>
                <c:pt idx="108">
                  <c:v>3.7983870967741935</c:v>
                </c:pt>
                <c:pt idx="109">
                  <c:v>4.046153846153846</c:v>
                </c:pt>
                <c:pt idx="110">
                  <c:v>4.25</c:v>
                </c:pt>
                <c:pt idx="111">
                  <c:v>4.294354838709677</c:v>
                </c:pt>
                <c:pt idx="112">
                  <c:v>4.528225806451613</c:v>
                </c:pt>
                <c:pt idx="113">
                  <c:v>4.796875</c:v>
                </c:pt>
                <c:pt idx="114">
                  <c:v>5.0079365079365079</c:v>
                </c:pt>
                <c:pt idx="115">
                  <c:v>5.278225806451613</c:v>
                </c:pt>
                <c:pt idx="116">
                  <c:v>5.5</c:v>
                </c:pt>
                <c:pt idx="117">
                  <c:v>5.5</c:v>
                </c:pt>
                <c:pt idx="118">
                  <c:v>5.3076923076923075</c:v>
                </c:pt>
                <c:pt idx="119">
                  <c:v>4.834677419354839</c:v>
                </c:pt>
                <c:pt idx="120">
                  <c:v>4.395161290322581</c:v>
                </c:pt>
                <c:pt idx="121">
                  <c:v>3.25</c:v>
                </c:pt>
                <c:pt idx="122">
                  <c:v>3.25</c:v>
                </c:pt>
                <c:pt idx="123">
                  <c:v>3.25</c:v>
                </c:pt>
                <c:pt idx="124">
                  <c:v>3.25</c:v>
                </c:pt>
                <c:pt idx="125">
                  <c:v>3.25</c:v>
                </c:pt>
                <c:pt idx="126">
                  <c:v>3.25</c:v>
                </c:pt>
              </c:numCache>
            </c:numRef>
          </c:val>
          <c:smooth val="0"/>
          <c:extLst>
            <c:ext xmlns:c16="http://schemas.microsoft.com/office/drawing/2014/chart" uri="{C3380CC4-5D6E-409C-BE32-E72D297353CC}">
              <c16:uniqueId val="{00000001-436B-4F19-BF14-8AA2B4EE684E}"/>
            </c:ext>
          </c:extLst>
        </c:ser>
        <c:ser>
          <c:idx val="1"/>
          <c:order val="2"/>
          <c:tx>
            <c:strRef>
              <c:f>Sheet1!$C$1</c:f>
              <c:strCache>
                <c:ptCount val="1"/>
                <c:pt idx="0">
                  <c:v>Federal runds rate</c:v>
                </c:pt>
              </c:strCache>
            </c:strRef>
          </c:tx>
          <c:spPr>
            <a:ln w="38100" cap="rnd">
              <a:solidFill>
                <a:schemeClr val="accent2"/>
              </a:solidFill>
              <a:round/>
            </a:ln>
            <a:effectLst/>
          </c:spPr>
          <c:marker>
            <c:symbol val="none"/>
          </c:marker>
          <c:cat>
            <c:strRef>
              <c:f>Sheet1!$A$2:$A$128</c:f>
              <c:strCache>
                <c:ptCount val="127"/>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pt idx="108">
                  <c:v>2017Q1</c:v>
                </c:pt>
                <c:pt idx="109">
                  <c:v>2017Q2</c:v>
                </c:pt>
                <c:pt idx="110">
                  <c:v>2017Q3</c:v>
                </c:pt>
                <c:pt idx="111">
                  <c:v>2017Q4</c:v>
                </c:pt>
                <c:pt idx="112">
                  <c:v>2018Q1</c:v>
                </c:pt>
                <c:pt idx="113">
                  <c:v>2018Q2</c:v>
                </c:pt>
                <c:pt idx="114">
                  <c:v>2018Q3</c:v>
                </c:pt>
                <c:pt idx="115">
                  <c:v>2018Q4</c:v>
                </c:pt>
                <c:pt idx="116">
                  <c:v>2019Q1</c:v>
                </c:pt>
                <c:pt idx="117">
                  <c:v>2019Q2</c:v>
                </c:pt>
                <c:pt idx="118">
                  <c:v>2019Q3</c:v>
                </c:pt>
                <c:pt idx="119">
                  <c:v>2019Q4</c:v>
                </c:pt>
                <c:pt idx="120">
                  <c:v>2020Q1</c:v>
                </c:pt>
                <c:pt idx="121">
                  <c:v>2020Q2</c:v>
                </c:pt>
                <c:pt idx="122">
                  <c:v>2020Q3</c:v>
                </c:pt>
                <c:pt idx="123">
                  <c:v>2020Q4</c:v>
                </c:pt>
                <c:pt idx="124">
                  <c:v>2021Q1</c:v>
                </c:pt>
                <c:pt idx="125">
                  <c:v>2021Q2</c:v>
                </c:pt>
                <c:pt idx="126">
                  <c:v>2021Q3</c:v>
                </c:pt>
              </c:strCache>
            </c:strRef>
          </c:cat>
          <c:val>
            <c:numRef>
              <c:f>Sheet1!$C$2:$C$128</c:f>
              <c:numCache>
                <c:formatCode>0.00</c:formatCode>
                <c:ptCount val="127"/>
                <c:pt idx="0">
                  <c:v>8.25</c:v>
                </c:pt>
                <c:pt idx="1">
                  <c:v>8.2433333333333341</c:v>
                </c:pt>
                <c:pt idx="2">
                  <c:v>8.16</c:v>
                </c:pt>
                <c:pt idx="3">
                  <c:v>7.7433333333333332</c:v>
                </c:pt>
                <c:pt idx="4">
                  <c:v>6.4266666666666667</c:v>
                </c:pt>
                <c:pt idx="5">
                  <c:v>5.8633333333333333</c:v>
                </c:pt>
                <c:pt idx="6">
                  <c:v>5.6433333333333335</c:v>
                </c:pt>
                <c:pt idx="7">
                  <c:v>4.8166666666666664</c:v>
                </c:pt>
                <c:pt idx="8">
                  <c:v>4.0233333333333334</c:v>
                </c:pt>
                <c:pt idx="9">
                  <c:v>3.77</c:v>
                </c:pt>
                <c:pt idx="10">
                  <c:v>3.2566666666666668</c:v>
                </c:pt>
                <c:pt idx="11">
                  <c:v>3.0366666666666666</c:v>
                </c:pt>
                <c:pt idx="12">
                  <c:v>3.04</c:v>
                </c:pt>
                <c:pt idx="13">
                  <c:v>3</c:v>
                </c:pt>
                <c:pt idx="14">
                  <c:v>3.06</c:v>
                </c:pt>
                <c:pt idx="15">
                  <c:v>2.99</c:v>
                </c:pt>
                <c:pt idx="16">
                  <c:v>3.2133333333333334</c:v>
                </c:pt>
                <c:pt idx="17">
                  <c:v>3.94</c:v>
                </c:pt>
                <c:pt idx="18">
                  <c:v>4.4866666666666664</c:v>
                </c:pt>
                <c:pt idx="19">
                  <c:v>5.166666666666667</c:v>
                </c:pt>
                <c:pt idx="20">
                  <c:v>5.81</c:v>
                </c:pt>
                <c:pt idx="21">
                  <c:v>6.02</c:v>
                </c:pt>
                <c:pt idx="22">
                  <c:v>5.7966666666666669</c:v>
                </c:pt>
                <c:pt idx="23">
                  <c:v>5.72</c:v>
                </c:pt>
                <c:pt idx="24">
                  <c:v>5.3633333333333333</c:v>
                </c:pt>
                <c:pt idx="25">
                  <c:v>5.2433333333333332</c:v>
                </c:pt>
                <c:pt idx="26">
                  <c:v>5.3066666666666666</c:v>
                </c:pt>
                <c:pt idx="27">
                  <c:v>5.28</c:v>
                </c:pt>
                <c:pt idx="28">
                  <c:v>5.2766666666666664</c:v>
                </c:pt>
                <c:pt idx="29">
                  <c:v>5.5233333333333334</c:v>
                </c:pt>
                <c:pt idx="30">
                  <c:v>5.5333333333333332</c:v>
                </c:pt>
                <c:pt idx="31">
                  <c:v>5.5066666666666668</c:v>
                </c:pt>
                <c:pt idx="32">
                  <c:v>5.52</c:v>
                </c:pt>
                <c:pt idx="33">
                  <c:v>5.5</c:v>
                </c:pt>
                <c:pt idx="34">
                  <c:v>5.5333333333333332</c:v>
                </c:pt>
                <c:pt idx="35">
                  <c:v>4.8600000000000003</c:v>
                </c:pt>
                <c:pt idx="36">
                  <c:v>4.7333333333333334</c:v>
                </c:pt>
                <c:pt idx="37">
                  <c:v>4.746666666666667</c:v>
                </c:pt>
                <c:pt idx="38">
                  <c:v>5.0933333333333337</c:v>
                </c:pt>
                <c:pt idx="39">
                  <c:v>5.3066666666666666</c:v>
                </c:pt>
                <c:pt idx="40">
                  <c:v>5.6766666666666667</c:v>
                </c:pt>
                <c:pt idx="41">
                  <c:v>6.2733333333333334</c:v>
                </c:pt>
                <c:pt idx="42">
                  <c:v>6.52</c:v>
                </c:pt>
                <c:pt idx="43">
                  <c:v>6.4733333333333336</c:v>
                </c:pt>
                <c:pt idx="44">
                  <c:v>5.5933333333333337</c:v>
                </c:pt>
                <c:pt idx="45">
                  <c:v>4.3266666666666671</c:v>
                </c:pt>
                <c:pt idx="46">
                  <c:v>3.4966666666666666</c:v>
                </c:pt>
                <c:pt idx="47">
                  <c:v>2.1333333333333333</c:v>
                </c:pt>
                <c:pt idx="48">
                  <c:v>1.7333333333333334</c:v>
                </c:pt>
                <c:pt idx="49">
                  <c:v>1.75</c:v>
                </c:pt>
                <c:pt idx="50">
                  <c:v>1.74</c:v>
                </c:pt>
                <c:pt idx="51">
                  <c:v>1.4433333333333334</c:v>
                </c:pt>
                <c:pt idx="52">
                  <c:v>1.25</c:v>
                </c:pt>
                <c:pt idx="53">
                  <c:v>1.2466666666666666</c:v>
                </c:pt>
                <c:pt idx="54">
                  <c:v>1.0166666666666666</c:v>
                </c:pt>
                <c:pt idx="55">
                  <c:v>0.9966666666666667</c:v>
                </c:pt>
                <c:pt idx="56">
                  <c:v>1.0033333333333334</c:v>
                </c:pt>
                <c:pt idx="57">
                  <c:v>1.01</c:v>
                </c:pt>
                <c:pt idx="58">
                  <c:v>1.4333333333333333</c:v>
                </c:pt>
                <c:pt idx="59">
                  <c:v>1.95</c:v>
                </c:pt>
                <c:pt idx="60">
                  <c:v>2.4700000000000002</c:v>
                </c:pt>
                <c:pt idx="61">
                  <c:v>2.9433333333333334</c:v>
                </c:pt>
                <c:pt idx="62">
                  <c:v>3.46</c:v>
                </c:pt>
                <c:pt idx="63">
                  <c:v>3.98</c:v>
                </c:pt>
                <c:pt idx="64">
                  <c:v>4.456666666666667</c:v>
                </c:pt>
                <c:pt idx="65">
                  <c:v>4.9066666666666663</c:v>
                </c:pt>
                <c:pt idx="66">
                  <c:v>5.246666666666667</c:v>
                </c:pt>
                <c:pt idx="67">
                  <c:v>5.246666666666667</c:v>
                </c:pt>
                <c:pt idx="68">
                  <c:v>5.2566666666666668</c:v>
                </c:pt>
                <c:pt idx="69">
                  <c:v>5.25</c:v>
                </c:pt>
                <c:pt idx="70">
                  <c:v>5.0733333333333333</c:v>
                </c:pt>
                <c:pt idx="71">
                  <c:v>4.496666666666667</c:v>
                </c:pt>
                <c:pt idx="72">
                  <c:v>3.1766666666666667</c:v>
                </c:pt>
                <c:pt idx="73">
                  <c:v>2.0866666666666669</c:v>
                </c:pt>
                <c:pt idx="74">
                  <c:v>1.94</c:v>
                </c:pt>
                <c:pt idx="75">
                  <c:v>0.50666666666666671</c:v>
                </c:pt>
                <c:pt idx="76">
                  <c:v>0.18333333333333332</c:v>
                </c:pt>
                <c:pt idx="77">
                  <c:v>0.18</c:v>
                </c:pt>
                <c:pt idx="78">
                  <c:v>0.15666666666666668</c:v>
                </c:pt>
                <c:pt idx="79">
                  <c:v>0.12</c:v>
                </c:pt>
                <c:pt idx="80">
                  <c:v>0.13333333333333333</c:v>
                </c:pt>
                <c:pt idx="81">
                  <c:v>0.19333333333333333</c:v>
                </c:pt>
                <c:pt idx="82">
                  <c:v>0.18666666666666668</c:v>
                </c:pt>
                <c:pt idx="83">
                  <c:v>0.18666666666666668</c:v>
                </c:pt>
                <c:pt idx="84">
                  <c:v>0.15666666666666668</c:v>
                </c:pt>
                <c:pt idx="85">
                  <c:v>9.3333333333333338E-2</c:v>
                </c:pt>
                <c:pt idx="86">
                  <c:v>8.3333333333333329E-2</c:v>
                </c:pt>
                <c:pt idx="87">
                  <c:v>7.3333333333333334E-2</c:v>
                </c:pt>
                <c:pt idx="88">
                  <c:v>0.10333333333333333</c:v>
                </c:pt>
                <c:pt idx="89">
                  <c:v>0.15333333333333332</c:v>
                </c:pt>
                <c:pt idx="90">
                  <c:v>0.14333333333333334</c:v>
                </c:pt>
                <c:pt idx="91">
                  <c:v>0.16</c:v>
                </c:pt>
                <c:pt idx="92">
                  <c:v>0.14333333333333334</c:v>
                </c:pt>
                <c:pt idx="93">
                  <c:v>0.11666666666666667</c:v>
                </c:pt>
                <c:pt idx="94">
                  <c:v>8.3333333333333329E-2</c:v>
                </c:pt>
                <c:pt idx="95">
                  <c:v>8.666666666666667E-2</c:v>
                </c:pt>
                <c:pt idx="96">
                  <c:v>7.3333333333333334E-2</c:v>
                </c:pt>
                <c:pt idx="97">
                  <c:v>9.3333333333333338E-2</c:v>
                </c:pt>
                <c:pt idx="98">
                  <c:v>0.09</c:v>
                </c:pt>
                <c:pt idx="99">
                  <c:v>0.1</c:v>
                </c:pt>
                <c:pt idx="100">
                  <c:v>0.11</c:v>
                </c:pt>
                <c:pt idx="101">
                  <c:v>0.12333333333333334</c:v>
                </c:pt>
                <c:pt idx="102">
                  <c:v>0.13666666666666666</c:v>
                </c:pt>
                <c:pt idx="103">
                  <c:v>0.16</c:v>
                </c:pt>
                <c:pt idx="104">
                  <c:v>0.36</c:v>
                </c:pt>
                <c:pt idx="105">
                  <c:v>0.37333333333333335</c:v>
                </c:pt>
                <c:pt idx="106">
                  <c:v>0.39666666666666667</c:v>
                </c:pt>
                <c:pt idx="107">
                  <c:v>0.45</c:v>
                </c:pt>
                <c:pt idx="108">
                  <c:v>0.7</c:v>
                </c:pt>
                <c:pt idx="109">
                  <c:v>0.95</c:v>
                </c:pt>
                <c:pt idx="110">
                  <c:v>1.1533333333333333</c:v>
                </c:pt>
                <c:pt idx="111">
                  <c:v>1.2033333333333334</c:v>
                </c:pt>
                <c:pt idx="112">
                  <c:v>1.4466666666666668</c:v>
                </c:pt>
                <c:pt idx="113">
                  <c:v>1.7366666666666668</c:v>
                </c:pt>
                <c:pt idx="114">
                  <c:v>1.9233333333333333</c:v>
                </c:pt>
                <c:pt idx="115">
                  <c:v>2.2200000000000002</c:v>
                </c:pt>
                <c:pt idx="116">
                  <c:v>2.4033333333333333</c:v>
                </c:pt>
                <c:pt idx="117">
                  <c:v>2.3966666666666665</c:v>
                </c:pt>
                <c:pt idx="118">
                  <c:v>2.19</c:v>
                </c:pt>
                <c:pt idx="119">
                  <c:v>1.6433333333333333</c:v>
                </c:pt>
                <c:pt idx="120">
                  <c:v>1.26</c:v>
                </c:pt>
                <c:pt idx="121">
                  <c:v>0.06</c:v>
                </c:pt>
                <c:pt idx="122">
                  <c:v>9.3333333333333338E-2</c:v>
                </c:pt>
                <c:pt idx="123">
                  <c:v>0.09</c:v>
                </c:pt>
                <c:pt idx="124">
                  <c:v>0.08</c:v>
                </c:pt>
                <c:pt idx="125">
                  <c:v>7.0000000000000007E-2</c:v>
                </c:pt>
                <c:pt idx="126">
                  <c:v>0.09</c:v>
                </c:pt>
              </c:numCache>
            </c:numRef>
          </c:val>
          <c:smooth val="0"/>
          <c:extLst>
            <c:ext xmlns:c16="http://schemas.microsoft.com/office/drawing/2014/chart" uri="{C3380CC4-5D6E-409C-BE32-E72D297353CC}">
              <c16:uniqueId val="{00000002-436B-4F19-BF14-8AA2B4EE684E}"/>
            </c:ext>
          </c:extLst>
        </c:ser>
        <c:dLbls>
          <c:showLegendKey val="0"/>
          <c:showVal val="0"/>
          <c:showCatName val="0"/>
          <c:showSerName val="0"/>
          <c:showPercent val="0"/>
          <c:showBubbleSize val="0"/>
        </c:dLbls>
        <c:smooth val="0"/>
        <c:axId val="402380160"/>
        <c:axId val="402376552"/>
      </c:lineChart>
      <c:catAx>
        <c:axId val="4023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2376552"/>
        <c:crosses val="autoZero"/>
        <c:auto val="1"/>
        <c:lblAlgn val="ctr"/>
        <c:lblOffset val="100"/>
        <c:tickLblSkip val="12"/>
        <c:noMultiLvlLbl val="0"/>
      </c:catAx>
      <c:valAx>
        <c:axId val="40237655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2380160"/>
        <c:crosses val="autoZero"/>
        <c:crossBetween val="between"/>
      </c:valAx>
      <c:spPr>
        <a:noFill/>
        <a:ln>
          <a:noFill/>
        </a:ln>
        <a:effectLst/>
      </c:spPr>
    </c:plotArea>
    <c:legend>
      <c:legendPos val="tr"/>
      <c:layout>
        <c:manualLayout>
          <c:xMode val="edge"/>
          <c:yMode val="edge"/>
          <c:x val="0.62750003198009952"/>
          <c:y val="3.2930105203475203E-2"/>
          <c:w val="0.36500186468580287"/>
          <c:h val="0.22618487877226889"/>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2/7/2022</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19</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icture 12">
            <a:extLst>
              <a:ext uri="{FF2B5EF4-FFF2-40B4-BE49-F238E27FC236}">
                <a16:creationId xmlns:a16="http://schemas.microsoft.com/office/drawing/2014/main" id="{D02DF56D-258B-480E-B89F-A0297C5CDDC3}"/>
              </a:ext>
            </a:extLst>
          </p:cNvPr>
          <p:cNvPicPr>
            <a:picLocks noChangeAspect="1"/>
          </p:cNvPicPr>
          <p:nvPr userDrawn="1"/>
        </p:nvPicPr>
        <p:blipFill>
          <a:blip r:embed="rId3"/>
          <a:stretch>
            <a:fillRect/>
          </a:stretch>
        </p:blipFill>
        <p:spPr>
          <a:xfrm>
            <a:off x="1080326" y="5971290"/>
            <a:ext cx="4324206" cy="461773"/>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2/7/2022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2/7/2022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smtClean="0"/>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icture 11">
            <a:extLst>
              <a:ext uri="{FF2B5EF4-FFF2-40B4-BE49-F238E27FC236}">
                <a16:creationId xmlns:a16="http://schemas.microsoft.com/office/drawing/2014/main" id="{9BFD340E-04FD-4D9E-B3C8-544D8116C910}"/>
              </a:ext>
            </a:extLst>
          </p:cNvPr>
          <p:cNvPicPr>
            <a:picLocks noChangeAspect="1"/>
          </p:cNvPicPr>
          <p:nvPr userDrawn="1"/>
        </p:nvPicPr>
        <p:blipFill>
          <a:blip r:embed="rId3"/>
          <a:stretch>
            <a:fillRect/>
          </a:stretch>
        </p:blipFill>
        <p:spPr>
          <a:xfrm>
            <a:off x="1080326" y="5971290"/>
            <a:ext cx="4324206" cy="461773"/>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0B5ACC22-148A-43AA-8C18-26CC358613EB}"/>
              </a:ext>
            </a:extLst>
          </p:cNvPr>
          <p:cNvPicPr>
            <a:picLocks noChangeAspect="1"/>
          </p:cNvPicPr>
          <p:nvPr userDrawn="1"/>
        </p:nvPicPr>
        <p:blipFill>
          <a:blip r:embed="rId3"/>
          <a:stretch>
            <a:fillRect/>
          </a:stretch>
        </p:blipFill>
        <p:spPr>
          <a:xfrm>
            <a:off x="1080326" y="5971290"/>
            <a:ext cx="4324206" cy="46177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769797-7B61-4598-B597-B308747A9BEA}"/>
              </a:ext>
            </a:extLst>
          </p:cNvPr>
          <p:cNvPicPr>
            <a:picLocks noChangeAspect="1"/>
          </p:cNvPicPr>
          <p:nvPr userDrawn="1"/>
        </p:nvPicPr>
        <p:blipFill>
          <a:blip r:embed="rId9"/>
          <a:stretch>
            <a:fillRect/>
          </a:stretch>
        </p:blipFill>
        <p:spPr>
          <a:xfrm>
            <a:off x="1080326" y="5972891"/>
            <a:ext cx="4324206" cy="461773"/>
          </a:xfrm>
          <a:prstGeom prst="rect">
            <a:avLst/>
          </a:prstGeom>
        </p:spPr>
      </p:pic>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2/7/2022</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card.iastate.edu/farmland/isu-survey/2021/"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g.purdue.edu/commercialag/home/paer-publication/2021-08-indiana-farmland-prices-hit-record-high-in-2021/" TargetMode="Externa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g.purdue.edu/commercialag/home/paer-publication/2021-08-indiana-farmland-prices-hit-record-high-in-2021/" TargetMode="Externa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s://www.ers.usda.gov/topics/farm-economy/farm-sector-income-finances/highlights-from-the-farm-income-forecas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fred.stlouisfed.org/?gclid=CjwKCAiA8bqOBhANEiwA-sIlN-FndFpOnyCBZqY5PV2qMMFcQ1wCxfMhpNmybfqNhvHDA9cfinSI6RoCVWoQAvD_BwE" TargetMode="Externa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hyperlink" Target="https://www.chicagofed.org/publications/agletter/inde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ToddKueth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s://www.ers.usda.gov/data-products/farm-income-and-wealth-statistics/data-files-u-s-and-state-level-farm-income-and-wealth-statist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ers.usda.gov/data-products/farm-income-and-wealth-statistics/data-files-u-s-and-state-level-farm-income-and-wealth-statistic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ers.usda.gov/data-products/farm-income-and-wealth-statistics/data-files-u-s-and-state-level-farm-income-and-wealth-statistic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ers.usda.gov/data-products/farm-income-and-wealth-statistics/data-files-u-s-and-state-level-farm-income-and-wealth-statistic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ers.usda.gov/data-products/farm-income-and-wealth-statistics/data-files-u-s-and-state-level-farm-income-and-wealth-statistic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nass.usda.gov/Quick_Sta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s.usda.gov/Quick_Stats/" TargetMode="Externa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research.stlouisfed.org/publications/regional/ag-finance/" TargetMode="External"/><Relationship Id="rId4" Type="http://schemas.openxmlformats.org/officeDocument/2006/relationships/hyperlink" Target="https://www.chicagofed.org/publications/agletter/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752835"/>
          </a:xfrm>
        </p:spPr>
        <p:txBody>
          <a:bodyPr/>
          <a:lstStyle/>
          <a:p>
            <a:r>
              <a:rPr lang="en-US" dirty="0" smtClean="0"/>
              <a:t>Trends in Farmland Values</a:t>
            </a:r>
            <a:endParaRPr lang="en-US"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03373" y="2826303"/>
            <a:ext cx="7991398" cy="2205732"/>
          </a:xfrm>
        </p:spPr>
        <p:txBody>
          <a:bodyPr/>
          <a:lstStyle/>
          <a:p>
            <a:r>
              <a:rPr lang="en-US" dirty="0" smtClean="0"/>
              <a:t>Todd H. Kuethe</a:t>
            </a:r>
          </a:p>
          <a:p>
            <a:r>
              <a:rPr lang="en-US" dirty="0" smtClean="0"/>
              <a:t>Associate Professor, Schrader Chair in Farmland Economics</a:t>
            </a:r>
          </a:p>
          <a:p>
            <a:r>
              <a:rPr lang="en-US" dirty="0" smtClean="0"/>
              <a:t>Department of Agricultural Economics, Purdue University</a:t>
            </a:r>
          </a:p>
          <a:p>
            <a:endParaRPr lang="en-US" dirty="0"/>
          </a:p>
          <a:p>
            <a:r>
              <a:rPr lang="en-US" dirty="0" smtClean="0"/>
              <a:t>2022 USDA Outlook Forum</a:t>
            </a:r>
            <a:endParaRPr lang="en-US" dirty="0"/>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Iowa State University Land Value Survey</a:t>
            </a:r>
            <a:endParaRPr lang="en-US" dirty="0"/>
          </a:p>
        </p:txBody>
      </p:sp>
      <p:sp>
        <p:nvSpPr>
          <p:cNvPr id="7" name="Slide Number Placeholder 6"/>
          <p:cNvSpPr>
            <a:spLocks noGrp="1"/>
          </p:cNvSpPr>
          <p:nvPr>
            <p:ph type="sldNum" sz="quarter" idx="4"/>
          </p:nvPr>
        </p:nvSpPr>
        <p:spPr/>
        <p:txBody>
          <a:bodyPr/>
          <a:lstStyle/>
          <a:p>
            <a:r>
              <a:rPr lang="en-US" dirty="0" smtClean="0"/>
              <a:t>6</a:t>
            </a:r>
            <a:endParaRPr lang="en-US" dirty="0"/>
          </a:p>
        </p:txBody>
      </p:sp>
      <p:sp>
        <p:nvSpPr>
          <p:cNvPr id="8" name="TextBox 7"/>
          <p:cNvSpPr txBox="1"/>
          <p:nvPr/>
        </p:nvSpPr>
        <p:spPr>
          <a:xfrm>
            <a:off x="3511826" y="5751049"/>
            <a:ext cx="4297761" cy="369332"/>
          </a:xfrm>
          <a:prstGeom prst="rect">
            <a:avLst/>
          </a:prstGeom>
          <a:noFill/>
        </p:spPr>
        <p:txBody>
          <a:bodyPr wrap="square" rtlCol="0">
            <a:spAutoFit/>
          </a:bodyPr>
          <a:lstStyle/>
          <a:p>
            <a:pPr algn="ctr"/>
            <a:r>
              <a:rPr lang="en-US" dirty="0" smtClean="0"/>
              <a:t>Source: </a:t>
            </a:r>
            <a:r>
              <a:rPr lang="en-US" dirty="0" smtClean="0">
                <a:hlinkClick r:id="rId2"/>
              </a:rPr>
              <a:t>Iowa State University</a:t>
            </a:r>
            <a:endParaRPr lang="en-US" dirty="0"/>
          </a:p>
        </p:txBody>
      </p:sp>
      <p:graphicFrame>
        <p:nvGraphicFramePr>
          <p:cNvPr id="9" name="Chart 8"/>
          <p:cNvGraphicFramePr>
            <a:graphicFrameLocks/>
          </p:cNvGraphicFramePr>
          <p:nvPr>
            <p:extLst/>
          </p:nvPr>
        </p:nvGraphicFramePr>
        <p:xfrm>
          <a:off x="1043553" y="1175657"/>
          <a:ext cx="10130990" cy="4301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04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Indiana Farmland Values</a:t>
            </a:r>
          </a:p>
        </p:txBody>
      </p:sp>
      <p:sp>
        <p:nvSpPr>
          <p:cNvPr id="3" name="Subtitle 2"/>
          <p:cNvSpPr>
            <a:spLocks noGrp="1"/>
          </p:cNvSpPr>
          <p:nvPr>
            <p:ph type="subTitle" idx="1"/>
          </p:nvPr>
        </p:nvSpPr>
        <p:spPr>
          <a:xfrm>
            <a:off x="1043553" y="1345167"/>
            <a:ext cx="7321993" cy="338554"/>
          </a:xfrm>
        </p:spPr>
        <p:txBody>
          <a:bodyPr/>
          <a:lstStyle/>
          <a:p>
            <a:r>
              <a:rPr lang="en-US" dirty="0" smtClean="0"/>
              <a:t>Top, Average, and Poor </a:t>
            </a:r>
            <a:r>
              <a:rPr lang="en-US" dirty="0"/>
              <a:t>Quality </a:t>
            </a:r>
            <a:r>
              <a:rPr lang="en-US" dirty="0" smtClean="0"/>
              <a:t>Land, </a:t>
            </a:r>
            <a:r>
              <a:rPr lang="en-US" dirty="0"/>
              <a:t>2000 − 2021</a:t>
            </a:r>
          </a:p>
        </p:txBody>
      </p:sp>
      <p:sp>
        <p:nvSpPr>
          <p:cNvPr id="6" name="Slide Number Placeholder 5"/>
          <p:cNvSpPr>
            <a:spLocks noGrp="1"/>
          </p:cNvSpPr>
          <p:nvPr>
            <p:ph type="sldNum" sz="quarter" idx="4"/>
          </p:nvPr>
        </p:nvSpPr>
        <p:spPr/>
        <p:txBody>
          <a:bodyPr/>
          <a:lstStyle/>
          <a:p>
            <a:r>
              <a:rPr lang="en-US" dirty="0" smtClean="0"/>
              <a:t>7</a:t>
            </a:r>
            <a:endParaRPr lang="en-US" dirty="0"/>
          </a:p>
        </p:txBody>
      </p:sp>
      <p:graphicFrame>
        <p:nvGraphicFramePr>
          <p:cNvPr id="7" name="Chart 6"/>
          <p:cNvGraphicFramePr>
            <a:graphicFrameLocks/>
          </p:cNvGraphicFramePr>
          <p:nvPr>
            <p:extLst/>
          </p:nvPr>
        </p:nvGraphicFramePr>
        <p:xfrm>
          <a:off x="1123148" y="1514444"/>
          <a:ext cx="10570655" cy="41585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419771" y="5742480"/>
            <a:ext cx="5977407" cy="369332"/>
          </a:xfrm>
          <a:prstGeom prst="rect">
            <a:avLst/>
          </a:prstGeom>
          <a:noFill/>
        </p:spPr>
        <p:txBody>
          <a:bodyPr wrap="square" rtlCol="0">
            <a:spAutoFit/>
          </a:bodyPr>
          <a:lstStyle/>
          <a:p>
            <a:pPr algn="ctr"/>
            <a:r>
              <a:rPr lang="en-US" dirty="0" smtClean="0"/>
              <a:t>Source: </a:t>
            </a:r>
            <a:r>
              <a:rPr lang="en-US" dirty="0" smtClean="0">
                <a:hlinkClick r:id="rId3"/>
              </a:rPr>
              <a:t>Purdue Land Value and Cash Rent Survey</a:t>
            </a:r>
            <a:endParaRPr lang="en-US" dirty="0"/>
          </a:p>
        </p:txBody>
      </p:sp>
    </p:spTree>
    <p:extLst>
      <p:ext uri="{BB962C8B-B14F-4D97-AF65-F5344CB8AC3E}">
        <p14:creationId xmlns:p14="http://schemas.microsoft.com/office/powerpoint/2010/main" val="85077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Indiana Farmland Values</a:t>
            </a:r>
            <a:endParaRPr lang="en-US" dirty="0"/>
          </a:p>
        </p:txBody>
      </p:sp>
      <p:sp>
        <p:nvSpPr>
          <p:cNvPr id="3" name="Subtitle 2"/>
          <p:cNvSpPr>
            <a:spLocks noGrp="1"/>
          </p:cNvSpPr>
          <p:nvPr>
            <p:ph type="subTitle" idx="1"/>
          </p:nvPr>
        </p:nvSpPr>
        <p:spPr/>
        <p:txBody>
          <a:bodyPr/>
          <a:lstStyle/>
          <a:p>
            <a:r>
              <a:rPr lang="en-US" dirty="0" smtClean="0"/>
              <a:t>Average Quality </a:t>
            </a:r>
            <a:r>
              <a:rPr lang="en-US" dirty="0"/>
              <a:t>Land, </a:t>
            </a:r>
            <a:r>
              <a:rPr lang="en-US" dirty="0" smtClean="0"/>
              <a:t>1980 </a:t>
            </a:r>
            <a:r>
              <a:rPr lang="en-US" dirty="0"/>
              <a:t>− 2021 </a:t>
            </a:r>
          </a:p>
        </p:txBody>
      </p:sp>
      <p:sp>
        <p:nvSpPr>
          <p:cNvPr id="6" name="Slide Number Placeholder 5"/>
          <p:cNvSpPr>
            <a:spLocks noGrp="1"/>
          </p:cNvSpPr>
          <p:nvPr>
            <p:ph type="sldNum" sz="quarter" idx="4"/>
          </p:nvPr>
        </p:nvSpPr>
        <p:spPr/>
        <p:txBody>
          <a:bodyPr/>
          <a:lstStyle/>
          <a:p>
            <a:r>
              <a:rPr lang="en-US" dirty="0" smtClean="0"/>
              <a:t>8</a:t>
            </a:r>
            <a:endParaRPr lang="en-US" dirty="0"/>
          </a:p>
        </p:txBody>
      </p:sp>
      <p:graphicFrame>
        <p:nvGraphicFramePr>
          <p:cNvPr id="7" name="Chart 6"/>
          <p:cNvGraphicFramePr>
            <a:graphicFrameLocks/>
          </p:cNvGraphicFramePr>
          <p:nvPr>
            <p:extLst/>
          </p:nvPr>
        </p:nvGraphicFramePr>
        <p:xfrm>
          <a:off x="1043553" y="1686766"/>
          <a:ext cx="10162571" cy="403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452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 Value Drivers</a:t>
            </a:r>
            <a:endParaRPr lang="en-US" dirty="0"/>
          </a:p>
        </p:txBody>
      </p:sp>
      <p:sp>
        <p:nvSpPr>
          <p:cNvPr id="6" name="Slide Number Placeholder 5"/>
          <p:cNvSpPr>
            <a:spLocks noGrp="1"/>
          </p:cNvSpPr>
          <p:nvPr>
            <p:ph type="sldNum" sz="quarter" idx="4"/>
          </p:nvPr>
        </p:nvSpPr>
        <p:spPr/>
        <p:txBody>
          <a:bodyPr/>
          <a:lstStyle/>
          <a:p>
            <a:r>
              <a:rPr lang="en-US" dirty="0" smtClean="0"/>
              <a:t>9</a:t>
            </a:r>
            <a:endParaRPr lang="en-US" dirty="0"/>
          </a:p>
        </p:txBody>
      </p:sp>
      <p:graphicFrame>
        <p:nvGraphicFramePr>
          <p:cNvPr id="8" name="Chart 7"/>
          <p:cNvGraphicFramePr>
            <a:graphicFrameLocks/>
          </p:cNvGraphicFramePr>
          <p:nvPr>
            <p:extLst/>
          </p:nvPr>
        </p:nvGraphicFramePr>
        <p:xfrm>
          <a:off x="755374" y="1069181"/>
          <a:ext cx="10419169" cy="4719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419771" y="5742480"/>
            <a:ext cx="5977407" cy="369332"/>
          </a:xfrm>
          <a:prstGeom prst="rect">
            <a:avLst/>
          </a:prstGeom>
          <a:noFill/>
        </p:spPr>
        <p:txBody>
          <a:bodyPr wrap="square" rtlCol="0">
            <a:spAutoFit/>
          </a:bodyPr>
          <a:lstStyle/>
          <a:p>
            <a:pPr algn="ctr"/>
            <a:r>
              <a:rPr lang="en-US" dirty="0" smtClean="0"/>
              <a:t>Source: </a:t>
            </a:r>
            <a:r>
              <a:rPr lang="en-US" dirty="0" smtClean="0">
                <a:hlinkClick r:id="rId3"/>
              </a:rPr>
              <a:t>Purdue Land Value and Cash Rent Survey</a:t>
            </a:r>
            <a:endParaRPr lang="en-US" dirty="0"/>
          </a:p>
        </p:txBody>
      </p:sp>
    </p:spTree>
    <p:extLst>
      <p:ext uri="{BB962C8B-B14F-4D97-AF65-F5344CB8AC3E}">
        <p14:creationId xmlns:p14="http://schemas.microsoft.com/office/powerpoint/2010/main" val="273317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simple model of farmland prices</a:t>
            </a:r>
            <a:endParaRPr lang="en-US" dirty="0"/>
          </a:p>
        </p:txBody>
      </p:sp>
      <p:sp>
        <p:nvSpPr>
          <p:cNvPr id="6" name="Slide Number Placeholder 5"/>
          <p:cNvSpPr>
            <a:spLocks noGrp="1"/>
          </p:cNvSpPr>
          <p:nvPr>
            <p:ph type="sldNum" sz="quarter" idx="4"/>
          </p:nvPr>
        </p:nvSpPr>
        <p:spPr/>
        <p:txBody>
          <a:bodyPr/>
          <a:lstStyle/>
          <a:p>
            <a:r>
              <a:rPr lang="en-US" dirty="0" smtClean="0"/>
              <a:t>10</a:t>
            </a:r>
            <a:endParaRPr lang="en-US" dirty="0"/>
          </a:p>
        </p:txBody>
      </p:sp>
    </p:spTree>
    <p:extLst>
      <p:ext uri="{BB962C8B-B14F-4D97-AF65-F5344CB8AC3E}">
        <p14:creationId xmlns:p14="http://schemas.microsoft.com/office/powerpoint/2010/main" val="307349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simple model of farmland prices</a:t>
            </a:r>
            <a:endParaRPr lang="en-US" dirty="0"/>
          </a:p>
        </p:txBody>
      </p:sp>
      <p:sp>
        <p:nvSpPr>
          <p:cNvPr id="6" name="Slide Number Placeholder 5"/>
          <p:cNvSpPr>
            <a:spLocks noGrp="1"/>
          </p:cNvSpPr>
          <p:nvPr>
            <p:ph type="sldNum" sz="quarter" idx="4"/>
          </p:nvPr>
        </p:nvSpPr>
        <p:spPr/>
        <p:txBody>
          <a:bodyPr/>
          <a:lstStyle/>
          <a:p>
            <a:r>
              <a:rPr lang="en-US" dirty="0" smtClean="0"/>
              <a:t>10</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675261" y="1442259"/>
                <a:ext cx="3970894" cy="5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Price</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Expected</m:t>
                          </m:r>
                          <m:r>
                            <a:rPr lang="en-US" b="0" i="0" smtClean="0">
                              <a:latin typeface="Cambria Math" panose="02040503050406030204" pitchFamily="18" charset="0"/>
                            </a:rPr>
                            <m:t> </m:t>
                          </m:r>
                          <m:r>
                            <m:rPr>
                              <m:sty m:val="p"/>
                            </m:rPr>
                            <a:rPr lang="en-US" b="0" i="0" smtClean="0">
                              <a:latin typeface="Cambria Math" panose="02040503050406030204" pitchFamily="18" charset="0"/>
                            </a:rPr>
                            <m:t>returns</m:t>
                          </m:r>
                        </m:num>
                        <m:den>
                          <m:r>
                            <a:rPr lang="en-US" b="0" i="1" smtClean="0">
                              <a:latin typeface="Cambria Math" panose="02040503050406030204" pitchFamily="18" charset="0"/>
                            </a:rPr>
                            <m:t>(</m:t>
                          </m:r>
                          <m:r>
                            <m:rPr>
                              <m:sty m:val="p"/>
                            </m:rPr>
                            <a:rPr lang="en-US" b="0" i="0" smtClean="0">
                              <a:latin typeface="Cambria Math" panose="02040503050406030204" pitchFamily="18" charset="0"/>
                            </a:rPr>
                            <m:t>Discount</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 −</m:t>
                          </m:r>
                          <m:r>
                            <m:rPr>
                              <m:sty m:val="p"/>
                            </m:rPr>
                            <a:rPr lang="en-US" b="0" i="0" smtClean="0">
                              <a:latin typeface="Cambria Math" panose="02040503050406030204" pitchFamily="18" charset="0"/>
                            </a:rPr>
                            <m:t>growth</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675261" y="1442259"/>
                <a:ext cx="3970894" cy="57509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809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simple model of farmland prices</a:t>
            </a:r>
            <a:endParaRPr lang="en-US" dirty="0"/>
          </a:p>
        </p:txBody>
      </p:sp>
      <p:sp>
        <p:nvSpPr>
          <p:cNvPr id="6" name="Slide Number Placeholder 5"/>
          <p:cNvSpPr>
            <a:spLocks noGrp="1"/>
          </p:cNvSpPr>
          <p:nvPr>
            <p:ph type="sldNum" sz="quarter" idx="4"/>
          </p:nvPr>
        </p:nvSpPr>
        <p:spPr/>
        <p:txBody>
          <a:bodyPr/>
          <a:lstStyle/>
          <a:p>
            <a:r>
              <a:rPr lang="en-US" dirty="0" smtClean="0"/>
              <a:t>10</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675261" y="1442259"/>
                <a:ext cx="3970894" cy="5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Price</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Expected</m:t>
                          </m:r>
                          <m:r>
                            <a:rPr lang="en-US" b="0" i="0" smtClean="0">
                              <a:latin typeface="Cambria Math" panose="02040503050406030204" pitchFamily="18" charset="0"/>
                            </a:rPr>
                            <m:t> </m:t>
                          </m:r>
                          <m:r>
                            <m:rPr>
                              <m:sty m:val="p"/>
                            </m:rPr>
                            <a:rPr lang="en-US" b="0" i="0" smtClean="0">
                              <a:latin typeface="Cambria Math" panose="02040503050406030204" pitchFamily="18" charset="0"/>
                            </a:rPr>
                            <m:t>returns</m:t>
                          </m:r>
                        </m:num>
                        <m:den>
                          <m:r>
                            <a:rPr lang="en-US" b="0" i="1" smtClean="0">
                              <a:latin typeface="Cambria Math" panose="02040503050406030204" pitchFamily="18" charset="0"/>
                            </a:rPr>
                            <m:t>(</m:t>
                          </m:r>
                          <m:r>
                            <m:rPr>
                              <m:sty m:val="p"/>
                            </m:rPr>
                            <a:rPr lang="en-US" b="0" i="0" smtClean="0">
                              <a:latin typeface="Cambria Math" panose="02040503050406030204" pitchFamily="18" charset="0"/>
                            </a:rPr>
                            <m:t>Discount</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 −</m:t>
                          </m:r>
                          <m:r>
                            <m:rPr>
                              <m:sty m:val="p"/>
                            </m:rPr>
                            <a:rPr lang="en-US" b="0" i="0" smtClean="0">
                              <a:latin typeface="Cambria Math" panose="02040503050406030204" pitchFamily="18" charset="0"/>
                            </a:rPr>
                            <m:t>growth</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675261" y="1442259"/>
                <a:ext cx="3970894" cy="575094"/>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1105593" y="2504490"/>
            <a:ext cx="4738254" cy="369332"/>
          </a:xfrm>
          <a:prstGeom prst="rect">
            <a:avLst/>
          </a:prstGeom>
          <a:noFill/>
        </p:spPr>
        <p:txBody>
          <a:bodyPr wrap="square" rtlCol="0">
            <a:spAutoFit/>
          </a:bodyPr>
          <a:lstStyle/>
          <a:p>
            <a:r>
              <a:rPr lang="en-US" dirty="0" smtClean="0"/>
              <a:t>Assuming a growth rate of </a:t>
            </a:r>
            <a:r>
              <a:rPr lang="en-US" u="sng" dirty="0" smtClean="0"/>
              <a:t>1%</a:t>
            </a:r>
            <a:r>
              <a:rPr lang="en-US" dirty="0" smtClean="0"/>
              <a:t>:</a:t>
            </a:r>
            <a:endParaRPr lang="en-US" dirty="0"/>
          </a:p>
        </p:txBody>
      </p:sp>
      <p:graphicFrame>
        <p:nvGraphicFramePr>
          <p:cNvPr id="9" name="Table 8"/>
          <p:cNvGraphicFramePr>
            <a:graphicFrameLocks noGrp="1"/>
          </p:cNvGraphicFramePr>
          <p:nvPr/>
        </p:nvGraphicFramePr>
        <p:xfrm>
          <a:off x="2519264" y="3038917"/>
          <a:ext cx="6803884" cy="1854200"/>
        </p:xfrm>
        <a:graphic>
          <a:graphicData uri="http://schemas.openxmlformats.org/drawingml/2006/table">
            <a:tbl>
              <a:tblPr firstRow="1" bandRow="1">
                <a:tableStyleId>{5C22544A-7EE6-4342-B048-85BDC9FD1C3A}</a:tableStyleId>
              </a:tblPr>
              <a:tblGrid>
                <a:gridCol w="951724">
                  <a:extLst>
                    <a:ext uri="{9D8B030D-6E8A-4147-A177-3AD203B41FA5}">
                      <a16:colId xmlns:a16="http://schemas.microsoft.com/office/drawing/2014/main" val="552888098"/>
                    </a:ext>
                  </a:extLst>
                </a:gridCol>
                <a:gridCol w="1463040">
                  <a:extLst>
                    <a:ext uri="{9D8B030D-6E8A-4147-A177-3AD203B41FA5}">
                      <a16:colId xmlns:a16="http://schemas.microsoft.com/office/drawing/2014/main" val="2095914165"/>
                    </a:ext>
                  </a:extLst>
                </a:gridCol>
                <a:gridCol w="1463040">
                  <a:extLst>
                    <a:ext uri="{9D8B030D-6E8A-4147-A177-3AD203B41FA5}">
                      <a16:colId xmlns:a16="http://schemas.microsoft.com/office/drawing/2014/main" val="2162554195"/>
                    </a:ext>
                  </a:extLst>
                </a:gridCol>
                <a:gridCol w="1463040">
                  <a:extLst>
                    <a:ext uri="{9D8B030D-6E8A-4147-A177-3AD203B41FA5}">
                      <a16:colId xmlns:a16="http://schemas.microsoft.com/office/drawing/2014/main" val="1933260438"/>
                    </a:ext>
                  </a:extLst>
                </a:gridCol>
                <a:gridCol w="1463040">
                  <a:extLst>
                    <a:ext uri="{9D8B030D-6E8A-4147-A177-3AD203B41FA5}">
                      <a16:colId xmlns:a16="http://schemas.microsoft.com/office/drawing/2014/main" val="3250131548"/>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dirty="0" smtClean="0"/>
                        <a:t>Discount rate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76902215"/>
                  </a:ext>
                </a:extLst>
              </a:tr>
              <a:tr h="370840">
                <a:tc>
                  <a:txBody>
                    <a:bodyPr/>
                    <a:lstStyle/>
                    <a:p>
                      <a:endParaRPr lang="en-US"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t>4.5%</a:t>
                      </a:r>
                      <a:endParaRPr lang="en-US" dirty="0"/>
                    </a:p>
                  </a:txBody>
                  <a:tcP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t>6.0%</a:t>
                      </a:r>
                      <a:endParaRPr lang="en-US" dirty="0"/>
                    </a:p>
                  </a:txBody>
                  <a:tcP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912871"/>
                  </a:ext>
                </a:extLst>
              </a:tr>
              <a:tr h="370840">
                <a:tc rowSpan="3">
                  <a:txBody>
                    <a:bodyPr/>
                    <a:lstStyle/>
                    <a:p>
                      <a:pPr algn="ctr"/>
                      <a:r>
                        <a:rPr lang="en-US" b="1" dirty="0" smtClean="0"/>
                        <a:t>Expected returns</a:t>
                      </a:r>
                      <a:endParaRPr lang="en-US" b="1" dirty="0"/>
                    </a:p>
                  </a:txBody>
                  <a:tcPr vert="vert270">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200</a:t>
                      </a:r>
                      <a:endParaRPr lang="en-US"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10,000</a:t>
                      </a:r>
                      <a:endParaRPr lang="en-US"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dirty="0" smtClean="0"/>
                        <a:t>5,714</a:t>
                      </a:r>
                      <a:endParaRPr lang="en-US"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4,000</a:t>
                      </a:r>
                      <a:endParaRPr lang="en-US"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26828979"/>
                  </a:ext>
                </a:extLst>
              </a:tr>
              <a:tr h="370840">
                <a:tc vMerge="1">
                  <a:txBody>
                    <a:bodyPr/>
                    <a:lstStyle/>
                    <a:p>
                      <a:endParaRPr lang="en-US" dirty="0"/>
                    </a:p>
                  </a:txBody>
                  <a:tcPr/>
                </a:tc>
                <a:tc>
                  <a:txBody>
                    <a:bodyPr/>
                    <a:lstStyle/>
                    <a:p>
                      <a:pPr algn="ctr"/>
                      <a:r>
                        <a:rPr lang="en-US" dirty="0" smtClean="0"/>
                        <a:t>300</a:t>
                      </a:r>
                      <a:endParaRPr lang="en-US" dirty="0"/>
                    </a:p>
                  </a:txBody>
                  <a:tcPr>
                    <a:lnR w="38100" cap="flat" cmpd="sng" algn="ctr">
                      <a:solidFill>
                        <a:schemeClr val="tx1"/>
                      </a:solidFill>
                      <a:prstDash val="solid"/>
                      <a:round/>
                      <a:headEnd type="none" w="med" len="med"/>
                      <a:tailEnd type="none" w="med" len="med"/>
                    </a:lnR>
                  </a:tcPr>
                </a:tc>
                <a:tc>
                  <a:txBody>
                    <a:bodyPr/>
                    <a:lstStyle/>
                    <a:p>
                      <a:pPr algn="ctr"/>
                      <a:r>
                        <a:rPr lang="en-US" dirty="0" smtClean="0"/>
                        <a:t>15,000</a:t>
                      </a:r>
                      <a:endParaRPr lang="en-US" dirty="0"/>
                    </a:p>
                  </a:txBody>
                  <a:tcPr>
                    <a:lnL w="38100" cap="flat" cmpd="sng" algn="ctr">
                      <a:solidFill>
                        <a:schemeClr val="tx1"/>
                      </a:solidFill>
                      <a:prstDash val="solid"/>
                      <a:round/>
                      <a:headEnd type="none" w="med" len="med"/>
                      <a:tailEnd type="none" w="med" len="med"/>
                    </a:lnL>
                  </a:tcPr>
                </a:tc>
                <a:tc>
                  <a:txBody>
                    <a:bodyPr/>
                    <a:lstStyle/>
                    <a:p>
                      <a:pPr algn="ctr"/>
                      <a:r>
                        <a:rPr lang="en-US" dirty="0" smtClean="0"/>
                        <a:t>8,571</a:t>
                      </a:r>
                      <a:endParaRPr lang="en-US" dirty="0"/>
                    </a:p>
                  </a:txBody>
                  <a:tcPr/>
                </a:tc>
                <a:tc>
                  <a:txBody>
                    <a:bodyPr/>
                    <a:lstStyle/>
                    <a:p>
                      <a:pPr algn="ctr"/>
                      <a:r>
                        <a:rPr lang="en-US" dirty="0" smtClean="0"/>
                        <a:t>6,000</a:t>
                      </a:r>
                      <a:endParaRPr 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6986563"/>
                  </a:ext>
                </a:extLst>
              </a:tr>
              <a:tr h="370840">
                <a:tc vMerge="1">
                  <a:txBody>
                    <a:bodyPr/>
                    <a:lstStyle/>
                    <a:p>
                      <a:endParaRPr lang="en-US" dirty="0"/>
                    </a:p>
                  </a:txBody>
                  <a:tcPr/>
                </a:tc>
                <a:tc>
                  <a:txBody>
                    <a:bodyPr/>
                    <a:lstStyle/>
                    <a:p>
                      <a:pPr algn="ctr"/>
                      <a:r>
                        <a:rPr lang="en-US" dirty="0" smtClean="0"/>
                        <a:t>400</a:t>
                      </a:r>
                      <a:endParaRPr lang="en-US" dirty="0"/>
                    </a:p>
                  </a:txBody>
                  <a:tcPr>
                    <a:lnR w="38100" cap="flat" cmpd="sng" algn="ctr">
                      <a:solidFill>
                        <a:schemeClr val="tx1"/>
                      </a:solidFill>
                      <a:prstDash val="solid"/>
                      <a:round/>
                      <a:headEnd type="none" w="med" len="med"/>
                      <a:tailEnd type="none" w="med" len="med"/>
                    </a:lnR>
                  </a:tcPr>
                </a:tc>
                <a:tc>
                  <a:txBody>
                    <a:bodyPr/>
                    <a:lstStyle/>
                    <a:p>
                      <a:pPr algn="ctr"/>
                      <a:r>
                        <a:rPr lang="en-US" dirty="0" smtClean="0"/>
                        <a:t>20,000</a:t>
                      </a:r>
                      <a:endParaRPr lang="en-US"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dirty="0" smtClean="0"/>
                        <a:t>11,429</a:t>
                      </a:r>
                      <a:endParaRPr lang="en-US" dirty="0"/>
                    </a:p>
                  </a:txBody>
                  <a:tcPr>
                    <a:lnB w="38100" cap="flat" cmpd="sng" algn="ctr">
                      <a:solidFill>
                        <a:schemeClr val="tx1"/>
                      </a:solidFill>
                      <a:prstDash val="solid"/>
                      <a:round/>
                      <a:headEnd type="none" w="med" len="med"/>
                      <a:tailEnd type="none" w="med" len="med"/>
                    </a:lnB>
                  </a:tcPr>
                </a:tc>
                <a:tc>
                  <a:txBody>
                    <a:bodyPr/>
                    <a:lstStyle/>
                    <a:p>
                      <a:pPr algn="ctr"/>
                      <a:r>
                        <a:rPr lang="en-US" dirty="0" smtClean="0"/>
                        <a:t>8,000</a:t>
                      </a:r>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042704"/>
                  </a:ext>
                </a:extLst>
              </a:tr>
            </a:tbl>
          </a:graphicData>
        </a:graphic>
      </p:graphicFrame>
    </p:spTree>
    <p:extLst>
      <p:ext uri="{BB962C8B-B14F-4D97-AF65-F5344CB8AC3E}">
        <p14:creationId xmlns:p14="http://schemas.microsoft.com/office/powerpoint/2010/main" val="127525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4" y="442674"/>
            <a:ext cx="9234309" cy="498598"/>
          </a:xfrm>
        </p:spPr>
        <p:txBody>
          <a:bodyPr/>
          <a:lstStyle/>
          <a:p>
            <a:r>
              <a:rPr lang="en-US" dirty="0" smtClean="0"/>
              <a:t>Farm </a:t>
            </a:r>
            <a:r>
              <a:rPr lang="en-US" dirty="0" smtClean="0"/>
              <a:t>Incomes </a:t>
            </a:r>
            <a:r>
              <a:rPr lang="en-US" dirty="0" smtClean="0"/>
              <a:t>Forecast to Decrease in 2022, But Potential to Improve</a:t>
            </a:r>
            <a:endParaRPr lang="en-US" dirty="0"/>
          </a:p>
        </p:txBody>
      </p:sp>
      <p:sp>
        <p:nvSpPr>
          <p:cNvPr id="6" name="Slide Number Placeholder 5"/>
          <p:cNvSpPr>
            <a:spLocks noGrp="1"/>
          </p:cNvSpPr>
          <p:nvPr>
            <p:ph type="sldNum" sz="quarter" idx="4"/>
          </p:nvPr>
        </p:nvSpPr>
        <p:spPr/>
        <p:txBody>
          <a:bodyPr/>
          <a:lstStyle/>
          <a:p>
            <a:r>
              <a:rPr lang="en-US" dirty="0" smtClean="0"/>
              <a:t>11</a:t>
            </a:r>
            <a:endParaRPr lang="en-US" dirty="0"/>
          </a:p>
        </p:txBody>
      </p:sp>
      <p:sp>
        <p:nvSpPr>
          <p:cNvPr id="8" name="TextBox 7"/>
          <p:cNvSpPr txBox="1"/>
          <p:nvPr/>
        </p:nvSpPr>
        <p:spPr>
          <a:xfrm>
            <a:off x="4295733" y="5777345"/>
            <a:ext cx="2729947" cy="369332"/>
          </a:xfrm>
          <a:prstGeom prst="rect">
            <a:avLst/>
          </a:prstGeom>
          <a:noFill/>
        </p:spPr>
        <p:txBody>
          <a:bodyPr wrap="square" rtlCol="0">
            <a:spAutoFit/>
          </a:bodyPr>
          <a:lstStyle/>
          <a:p>
            <a:pPr algn="ctr"/>
            <a:r>
              <a:rPr lang="en-US" dirty="0" smtClean="0"/>
              <a:t>Source: </a:t>
            </a:r>
            <a:r>
              <a:rPr lang="en-US" dirty="0" smtClean="0">
                <a:hlinkClick r:id="rId2"/>
              </a:rPr>
              <a:t>USDA-ERS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055272920"/>
              </p:ext>
            </p:extLst>
          </p:nvPr>
        </p:nvGraphicFramePr>
        <p:xfrm>
          <a:off x="1043554" y="971550"/>
          <a:ext cx="10162570" cy="491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07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Discount rates</a:t>
            </a:r>
            <a:endParaRPr lang="en-US" dirty="0"/>
          </a:p>
        </p:txBody>
      </p:sp>
      <p:sp>
        <p:nvSpPr>
          <p:cNvPr id="6" name="Slide Number Placeholder 5"/>
          <p:cNvSpPr>
            <a:spLocks noGrp="1"/>
          </p:cNvSpPr>
          <p:nvPr>
            <p:ph type="sldNum" sz="quarter" idx="4"/>
          </p:nvPr>
        </p:nvSpPr>
        <p:spPr/>
        <p:txBody>
          <a:bodyPr/>
          <a:lstStyle/>
          <a:p>
            <a:r>
              <a:rPr lang="en-US" dirty="0" smtClean="0"/>
              <a:t>12</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382391291"/>
              </p:ext>
            </p:extLst>
          </p:nvPr>
        </p:nvGraphicFramePr>
        <p:xfrm>
          <a:off x="1043554" y="1054359"/>
          <a:ext cx="10162570" cy="46279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43555" y="5682343"/>
            <a:ext cx="10162570" cy="369332"/>
          </a:xfrm>
          <a:prstGeom prst="rect">
            <a:avLst/>
          </a:prstGeom>
          <a:noFill/>
        </p:spPr>
        <p:txBody>
          <a:bodyPr wrap="square" rtlCol="0">
            <a:spAutoFit/>
          </a:bodyPr>
          <a:lstStyle/>
          <a:p>
            <a:pPr algn="ctr"/>
            <a:r>
              <a:rPr lang="en-US" dirty="0" smtClean="0"/>
              <a:t>Source: </a:t>
            </a:r>
            <a:r>
              <a:rPr lang="en-US" dirty="0" smtClean="0">
                <a:hlinkClick r:id="rId3"/>
              </a:rPr>
              <a:t>FRED</a:t>
            </a:r>
            <a:r>
              <a:rPr lang="en-US" dirty="0" smtClean="0"/>
              <a:t> and </a:t>
            </a:r>
            <a:r>
              <a:rPr lang="en-US" dirty="0" smtClean="0">
                <a:hlinkClick r:id="rId4"/>
              </a:rPr>
              <a:t>Federal Reserve Bank of Chicago</a:t>
            </a:r>
            <a:endParaRPr lang="en-US" dirty="0"/>
          </a:p>
        </p:txBody>
      </p:sp>
    </p:spTree>
    <p:extLst>
      <p:ext uri="{BB962C8B-B14F-4D97-AF65-F5344CB8AC3E}">
        <p14:creationId xmlns:p14="http://schemas.microsoft.com/office/powerpoint/2010/main" val="289692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smtClean="0"/>
              <a:t>Todd H. Kuethe</a:t>
            </a:r>
          </a:p>
          <a:p>
            <a:r>
              <a:rPr lang="en-US" dirty="0" smtClean="0"/>
              <a:t>Purdue University</a:t>
            </a:r>
          </a:p>
          <a:p>
            <a:r>
              <a:rPr lang="en-US" dirty="0"/>
              <a:t>	</a:t>
            </a:r>
            <a:r>
              <a:rPr lang="en-US" dirty="0" smtClean="0">
                <a:hlinkClick r:id="rId3"/>
              </a:rPr>
              <a:t>@</a:t>
            </a:r>
            <a:r>
              <a:rPr lang="en-US" dirty="0" err="1" smtClean="0">
                <a:hlinkClick r:id="rId3"/>
              </a:rPr>
              <a:t>ToddKuethe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614" y="3199694"/>
            <a:ext cx="264325" cy="217544"/>
          </a:xfrm>
          <a:prstGeom prst="rect">
            <a:avLst/>
          </a:prstGeom>
        </p:spPr>
      </p:pic>
    </p:spTree>
    <p:extLst>
      <p:ext uri="{BB962C8B-B14F-4D97-AF65-F5344CB8AC3E}">
        <p14:creationId xmlns:p14="http://schemas.microsoft.com/office/powerpoint/2010/main" val="688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Farm Sector Balance Sheet</a:t>
            </a:r>
            <a:endParaRPr lang="en-US" dirty="0"/>
          </a:p>
        </p:txBody>
      </p:sp>
      <p:sp>
        <p:nvSpPr>
          <p:cNvPr id="5" name="Slide Number Placeholder 4"/>
          <p:cNvSpPr>
            <a:spLocks noGrp="1"/>
          </p:cNvSpPr>
          <p:nvPr>
            <p:ph type="sldNum" sz="quarter" idx="4294967295"/>
          </p:nvPr>
        </p:nvSpPr>
        <p:spPr>
          <a:xfrm>
            <a:off x="11301630" y="6161088"/>
            <a:ext cx="487362" cy="365125"/>
          </a:xfrm>
        </p:spPr>
        <p:txBody>
          <a:bodyPr/>
          <a:lstStyle/>
          <a:p>
            <a:fld id="{8A7A6979-0714-4377-B894-6BE4C2D6E202}" type="slidenum">
              <a:rPr lang="en-US" smtClean="0"/>
              <a:pPr/>
              <a:t>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63828267"/>
              </p:ext>
            </p:extLst>
          </p:nvPr>
        </p:nvGraphicFramePr>
        <p:xfrm>
          <a:off x="1043554" y="1318182"/>
          <a:ext cx="9781258" cy="3708400"/>
        </p:xfrm>
        <a:graphic>
          <a:graphicData uri="http://schemas.openxmlformats.org/drawingml/2006/table">
            <a:tbl>
              <a:tblPr firstRow="1" bandRow="1">
                <a:tableStyleId>{5C22544A-7EE6-4342-B048-85BDC9FD1C3A}</a:tableStyleId>
              </a:tblPr>
              <a:tblGrid>
                <a:gridCol w="2100298">
                  <a:extLst>
                    <a:ext uri="{9D8B030D-6E8A-4147-A177-3AD203B41FA5}">
                      <a16:colId xmlns:a16="http://schemas.microsoft.com/office/drawing/2014/main" val="272032381"/>
                    </a:ext>
                  </a:extLst>
                </a:gridCol>
                <a:gridCol w="1097280">
                  <a:extLst>
                    <a:ext uri="{9D8B030D-6E8A-4147-A177-3AD203B41FA5}">
                      <a16:colId xmlns:a16="http://schemas.microsoft.com/office/drawing/2014/main" val="85501820"/>
                    </a:ext>
                  </a:extLst>
                </a:gridCol>
                <a:gridCol w="1097280">
                  <a:extLst>
                    <a:ext uri="{9D8B030D-6E8A-4147-A177-3AD203B41FA5}">
                      <a16:colId xmlns:a16="http://schemas.microsoft.com/office/drawing/2014/main" val="795071295"/>
                    </a:ext>
                  </a:extLst>
                </a:gridCol>
                <a:gridCol w="1097280">
                  <a:extLst>
                    <a:ext uri="{9D8B030D-6E8A-4147-A177-3AD203B41FA5}">
                      <a16:colId xmlns:a16="http://schemas.microsoft.com/office/drawing/2014/main" val="1502599246"/>
                    </a:ext>
                  </a:extLst>
                </a:gridCol>
                <a:gridCol w="1097280">
                  <a:extLst>
                    <a:ext uri="{9D8B030D-6E8A-4147-A177-3AD203B41FA5}">
                      <a16:colId xmlns:a16="http://schemas.microsoft.com/office/drawing/2014/main" val="75094870"/>
                    </a:ext>
                  </a:extLst>
                </a:gridCol>
                <a:gridCol w="1097280">
                  <a:extLst>
                    <a:ext uri="{9D8B030D-6E8A-4147-A177-3AD203B41FA5}">
                      <a16:colId xmlns:a16="http://schemas.microsoft.com/office/drawing/2014/main" val="1026861454"/>
                    </a:ext>
                  </a:extLst>
                </a:gridCol>
                <a:gridCol w="1097280">
                  <a:extLst>
                    <a:ext uri="{9D8B030D-6E8A-4147-A177-3AD203B41FA5}">
                      <a16:colId xmlns:a16="http://schemas.microsoft.com/office/drawing/2014/main" val="2460959643"/>
                    </a:ext>
                  </a:extLst>
                </a:gridCol>
                <a:gridCol w="1097280">
                  <a:extLst>
                    <a:ext uri="{9D8B030D-6E8A-4147-A177-3AD203B41FA5}">
                      <a16:colId xmlns:a16="http://schemas.microsoft.com/office/drawing/2014/main" val="1978180571"/>
                    </a:ext>
                  </a:extLst>
                </a:gridCol>
              </a:tblGrid>
              <a:tr h="370840">
                <a:tc>
                  <a:txBody>
                    <a:bodyPr/>
                    <a:lstStyle/>
                    <a:p>
                      <a:endParaRPr lang="en-US" dirty="0"/>
                    </a:p>
                  </a:txBody>
                  <a:tcPr/>
                </a:tc>
                <a:tc>
                  <a:txBody>
                    <a:bodyPr/>
                    <a:lstStyle/>
                    <a:p>
                      <a:pPr algn="ctr" fontAlgn="b"/>
                      <a:r>
                        <a:rPr lang="en-US" sz="1800" b="1" i="0" u="none" strike="noStrike" dirty="0">
                          <a:solidFill>
                            <a:schemeClr val="accent4"/>
                          </a:solidFill>
                          <a:effectLst/>
                          <a:latin typeface="+mn-lt"/>
                        </a:rPr>
                        <a:t>2000</a:t>
                      </a:r>
                    </a:p>
                  </a:txBody>
                  <a:tcPr marL="9525" marR="9525" marT="9525" marB="0" anchor="b"/>
                </a:tc>
                <a:tc>
                  <a:txBody>
                    <a:bodyPr/>
                    <a:lstStyle/>
                    <a:p>
                      <a:pPr algn="ctr" fontAlgn="b"/>
                      <a:r>
                        <a:rPr lang="en-US" sz="1800" b="1" i="0" u="none" strike="noStrike" dirty="0">
                          <a:solidFill>
                            <a:schemeClr val="accent4"/>
                          </a:solidFill>
                          <a:effectLst/>
                          <a:latin typeface="+mn-lt"/>
                        </a:rPr>
                        <a:t>2005</a:t>
                      </a:r>
                    </a:p>
                  </a:txBody>
                  <a:tcPr marL="9525" marR="9525" marT="9525" marB="0" anchor="b"/>
                </a:tc>
                <a:tc>
                  <a:txBody>
                    <a:bodyPr/>
                    <a:lstStyle/>
                    <a:p>
                      <a:pPr algn="ctr" fontAlgn="b"/>
                      <a:r>
                        <a:rPr lang="en-US" sz="1800" b="1" i="0" u="none" strike="noStrike" dirty="0">
                          <a:solidFill>
                            <a:schemeClr val="accent4"/>
                          </a:solidFill>
                          <a:effectLst/>
                          <a:latin typeface="+mn-lt"/>
                        </a:rPr>
                        <a:t>2010</a:t>
                      </a:r>
                    </a:p>
                  </a:txBody>
                  <a:tcPr marL="9525" marR="9525" marT="9525" marB="0" anchor="b"/>
                </a:tc>
                <a:tc>
                  <a:txBody>
                    <a:bodyPr/>
                    <a:lstStyle/>
                    <a:p>
                      <a:pPr algn="ctr" fontAlgn="b"/>
                      <a:r>
                        <a:rPr lang="en-US" sz="1800" b="1" i="0" u="none" strike="noStrike" dirty="0">
                          <a:solidFill>
                            <a:schemeClr val="accent4"/>
                          </a:solidFill>
                          <a:effectLst/>
                          <a:latin typeface="+mn-lt"/>
                        </a:rPr>
                        <a:t>2015</a:t>
                      </a:r>
                    </a:p>
                  </a:txBody>
                  <a:tcPr marL="9525" marR="9525" marT="9525" marB="0" anchor="b"/>
                </a:tc>
                <a:tc>
                  <a:txBody>
                    <a:bodyPr/>
                    <a:lstStyle/>
                    <a:p>
                      <a:pPr algn="ctr" fontAlgn="b"/>
                      <a:r>
                        <a:rPr lang="en-US" sz="1800" b="1" i="0" u="none" strike="noStrike" dirty="0">
                          <a:solidFill>
                            <a:schemeClr val="accent4"/>
                          </a:solidFill>
                          <a:effectLst/>
                          <a:latin typeface="+mn-lt"/>
                        </a:rPr>
                        <a:t>2020</a:t>
                      </a:r>
                    </a:p>
                  </a:txBody>
                  <a:tcPr marL="9525" marR="9525" marT="9525" marB="0" anchor="b"/>
                </a:tc>
                <a:tc>
                  <a:txBody>
                    <a:bodyPr/>
                    <a:lstStyle/>
                    <a:p>
                      <a:pPr algn="ctr" fontAlgn="b"/>
                      <a:r>
                        <a:rPr lang="en-US" sz="1800" b="1" i="0" u="none" strike="noStrike" dirty="0">
                          <a:solidFill>
                            <a:schemeClr val="accent4"/>
                          </a:solidFill>
                          <a:effectLst/>
                          <a:latin typeface="+mn-lt"/>
                        </a:rPr>
                        <a:t>2021F</a:t>
                      </a:r>
                    </a:p>
                  </a:txBody>
                  <a:tcPr marL="9525" marR="9525" marT="9525" marB="0" anchor="b"/>
                </a:tc>
                <a:tc>
                  <a:txBody>
                    <a:bodyPr/>
                    <a:lstStyle/>
                    <a:p>
                      <a:pPr algn="ctr" fontAlgn="b"/>
                      <a:r>
                        <a:rPr lang="en-US" sz="1800" b="1" i="0" u="none" strike="noStrike" dirty="0">
                          <a:solidFill>
                            <a:schemeClr val="accent4"/>
                          </a:solidFill>
                          <a:effectLst/>
                          <a:latin typeface="+mn-lt"/>
                        </a:rPr>
                        <a:t>2022F</a:t>
                      </a:r>
                    </a:p>
                  </a:txBody>
                  <a:tcPr marL="9525" marR="9525" marT="9525" marB="0" anchor="b"/>
                </a:tc>
                <a:extLst>
                  <a:ext uri="{0D108BD9-81ED-4DB2-BD59-A6C34878D82A}">
                    <a16:rowId xmlns:a16="http://schemas.microsoft.com/office/drawing/2014/main" val="3042408929"/>
                  </a:ext>
                </a:extLst>
              </a:tr>
              <a:tr h="370840">
                <a:tc>
                  <a:txBody>
                    <a:bodyPr/>
                    <a:lstStyle/>
                    <a:p>
                      <a:r>
                        <a:rPr lang="en-US" dirty="0" smtClean="0"/>
                        <a:t>Farm</a:t>
                      </a:r>
                      <a:r>
                        <a:rPr lang="en-US" baseline="0" dirty="0" smtClean="0"/>
                        <a:t> Assets</a:t>
                      </a:r>
                      <a:endParaRPr lang="en-US" dirty="0"/>
                    </a:p>
                  </a:txBody>
                  <a:tcPr/>
                </a:tc>
                <a:tc>
                  <a:txBody>
                    <a:bodyPr/>
                    <a:lstStyle/>
                    <a:p>
                      <a:pPr algn="r" fontAlgn="b"/>
                      <a:r>
                        <a:rPr lang="en-US" sz="1800" b="0" i="0" u="none" strike="noStrike" dirty="0">
                          <a:solidFill>
                            <a:srgbClr val="000000"/>
                          </a:solidFill>
                          <a:effectLst/>
                          <a:latin typeface="+mn-lt"/>
                        </a:rPr>
                        <a:t>1,203</a:t>
                      </a:r>
                    </a:p>
                  </a:txBody>
                  <a:tcPr marL="9525" marR="9525" marT="9525" marB="0" anchor="b"/>
                </a:tc>
                <a:tc>
                  <a:txBody>
                    <a:bodyPr/>
                    <a:lstStyle/>
                    <a:p>
                      <a:pPr algn="r" fontAlgn="b"/>
                      <a:r>
                        <a:rPr lang="en-US" sz="1800" b="0" i="0" u="none" strike="noStrike" dirty="0">
                          <a:solidFill>
                            <a:srgbClr val="000000"/>
                          </a:solidFill>
                          <a:effectLst/>
                          <a:latin typeface="+mn-lt"/>
                        </a:rPr>
                        <a:t>1,709</a:t>
                      </a:r>
                    </a:p>
                  </a:txBody>
                  <a:tcPr marL="9525" marR="9525" marT="9525" marB="0" anchor="b"/>
                </a:tc>
                <a:tc>
                  <a:txBody>
                    <a:bodyPr/>
                    <a:lstStyle/>
                    <a:p>
                      <a:pPr algn="r" fontAlgn="b"/>
                      <a:r>
                        <a:rPr lang="en-US" sz="1800" b="0" i="0" u="none" strike="noStrike" dirty="0">
                          <a:solidFill>
                            <a:srgbClr val="000000"/>
                          </a:solidFill>
                          <a:effectLst/>
                          <a:latin typeface="+mn-lt"/>
                        </a:rPr>
                        <a:t>2,171</a:t>
                      </a:r>
                    </a:p>
                  </a:txBody>
                  <a:tcPr marL="9525" marR="9525" marT="9525" marB="0" anchor="b"/>
                </a:tc>
                <a:tc>
                  <a:txBody>
                    <a:bodyPr/>
                    <a:lstStyle/>
                    <a:p>
                      <a:pPr algn="r" fontAlgn="b"/>
                      <a:r>
                        <a:rPr lang="en-US" sz="1800" b="0" i="0" u="none" strike="noStrike" dirty="0">
                          <a:solidFill>
                            <a:srgbClr val="000000"/>
                          </a:solidFill>
                          <a:effectLst/>
                          <a:latin typeface="+mn-lt"/>
                        </a:rPr>
                        <a:t>2,880</a:t>
                      </a:r>
                    </a:p>
                  </a:txBody>
                  <a:tcPr marL="9525" marR="9525" marT="9525" marB="0" anchor="b"/>
                </a:tc>
                <a:tc>
                  <a:txBody>
                    <a:bodyPr/>
                    <a:lstStyle/>
                    <a:p>
                      <a:pPr algn="r" fontAlgn="b"/>
                      <a:r>
                        <a:rPr lang="en-US" sz="1800" b="0" i="0" u="none" strike="noStrike" dirty="0">
                          <a:solidFill>
                            <a:srgbClr val="000000"/>
                          </a:solidFill>
                          <a:effectLst/>
                          <a:latin typeface="+mn-lt"/>
                        </a:rPr>
                        <a:t>3,175</a:t>
                      </a:r>
                    </a:p>
                  </a:txBody>
                  <a:tcPr marL="9525" marR="9525" marT="9525" marB="0" anchor="b"/>
                </a:tc>
                <a:tc>
                  <a:txBody>
                    <a:bodyPr/>
                    <a:lstStyle/>
                    <a:p>
                      <a:pPr algn="r" fontAlgn="b"/>
                      <a:r>
                        <a:rPr lang="en-US" sz="1800" b="0" i="0" u="none" strike="noStrike" dirty="0" smtClean="0">
                          <a:solidFill>
                            <a:srgbClr val="000000"/>
                          </a:solidFill>
                          <a:effectLst/>
                          <a:latin typeface="+mn-lt"/>
                        </a:rPr>
                        <a:t>3,270</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3,313</a:t>
                      </a:r>
                      <a:endParaRPr lang="en-US" sz="1800" dirty="0">
                        <a:latin typeface="+mn-lt"/>
                      </a:endParaRPr>
                    </a:p>
                  </a:txBody>
                  <a:tcPr anchor="b"/>
                </a:tc>
                <a:extLst>
                  <a:ext uri="{0D108BD9-81ED-4DB2-BD59-A6C34878D82A}">
                    <a16:rowId xmlns:a16="http://schemas.microsoft.com/office/drawing/2014/main" val="2184932854"/>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dirty="0">
                          <a:solidFill>
                            <a:srgbClr val="000000"/>
                          </a:solidFill>
                          <a:effectLst/>
                          <a:latin typeface="+mn-lt"/>
                        </a:rPr>
                        <a:t>946</a:t>
                      </a:r>
                    </a:p>
                  </a:txBody>
                  <a:tcPr marL="9525" marR="9525" marT="9525" marB="0" anchor="b"/>
                </a:tc>
                <a:tc>
                  <a:txBody>
                    <a:bodyPr/>
                    <a:lstStyle/>
                    <a:p>
                      <a:pPr algn="r" fontAlgn="b"/>
                      <a:r>
                        <a:rPr lang="en-US" sz="1800" b="0" i="0" u="none" strike="noStrike" dirty="0">
                          <a:solidFill>
                            <a:srgbClr val="000000"/>
                          </a:solidFill>
                          <a:effectLst/>
                          <a:latin typeface="+mn-lt"/>
                        </a:rPr>
                        <a:t>1,373</a:t>
                      </a:r>
                    </a:p>
                  </a:txBody>
                  <a:tcPr marL="9525" marR="9525" marT="9525" marB="0" anchor="b"/>
                </a:tc>
                <a:tc>
                  <a:txBody>
                    <a:bodyPr/>
                    <a:lstStyle/>
                    <a:p>
                      <a:pPr algn="r" fontAlgn="b"/>
                      <a:r>
                        <a:rPr lang="en-US" sz="1800" b="0" i="0" u="none" strike="noStrike" dirty="0">
                          <a:solidFill>
                            <a:srgbClr val="000000"/>
                          </a:solidFill>
                          <a:effectLst/>
                          <a:latin typeface="+mn-lt"/>
                        </a:rPr>
                        <a:t>1,660</a:t>
                      </a:r>
                    </a:p>
                  </a:txBody>
                  <a:tcPr marL="9525" marR="9525" marT="9525" marB="0" anchor="b"/>
                </a:tc>
                <a:tc>
                  <a:txBody>
                    <a:bodyPr/>
                    <a:lstStyle/>
                    <a:p>
                      <a:pPr algn="r" fontAlgn="b"/>
                      <a:r>
                        <a:rPr lang="en-US" sz="1800" b="0" i="0" u="none" strike="noStrike" dirty="0">
                          <a:solidFill>
                            <a:srgbClr val="000000"/>
                          </a:solidFill>
                          <a:effectLst/>
                          <a:latin typeface="+mn-lt"/>
                        </a:rPr>
                        <a:t>2,366</a:t>
                      </a:r>
                    </a:p>
                  </a:txBody>
                  <a:tcPr marL="9525" marR="9525" marT="9525" marB="0" anchor="b"/>
                </a:tc>
                <a:tc>
                  <a:txBody>
                    <a:bodyPr/>
                    <a:lstStyle/>
                    <a:p>
                      <a:pPr algn="r" fontAlgn="b"/>
                      <a:r>
                        <a:rPr lang="en-US" sz="1800" b="0" i="0" u="none" strike="noStrike" dirty="0">
                          <a:solidFill>
                            <a:srgbClr val="000000"/>
                          </a:solidFill>
                          <a:effectLst/>
                          <a:latin typeface="+mn-lt"/>
                        </a:rPr>
                        <a:t>2,641</a:t>
                      </a:r>
                    </a:p>
                  </a:txBody>
                  <a:tcPr marL="9525" marR="9525" marT="9525" marB="0" anchor="b"/>
                </a:tc>
                <a:tc>
                  <a:txBody>
                    <a:bodyPr/>
                    <a:lstStyle/>
                    <a:p>
                      <a:pPr algn="r" fontAlgn="b"/>
                      <a:r>
                        <a:rPr lang="en-US" sz="1800" b="0" i="0" u="none" strike="noStrike" dirty="0" smtClean="0">
                          <a:solidFill>
                            <a:srgbClr val="000000"/>
                          </a:solidFill>
                          <a:effectLst/>
                          <a:latin typeface="+mn-lt"/>
                        </a:rPr>
                        <a:t>2,693</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2,720</a:t>
                      </a:r>
                      <a:endParaRPr lang="en-US" sz="1800" dirty="0">
                        <a:latin typeface="+mn-lt"/>
                      </a:endParaRPr>
                    </a:p>
                  </a:txBody>
                  <a:tcPr anchor="b"/>
                </a:tc>
                <a:extLst>
                  <a:ext uri="{0D108BD9-81ED-4DB2-BD59-A6C34878D82A}">
                    <a16:rowId xmlns:a16="http://schemas.microsoft.com/office/drawing/2014/main" val="1365944746"/>
                  </a:ext>
                </a:extLst>
              </a:tr>
              <a:tr h="370840">
                <a:tc>
                  <a:txBody>
                    <a:bodyPr/>
                    <a:lstStyle/>
                    <a:p>
                      <a:r>
                        <a:rPr lang="en-US" dirty="0" smtClean="0"/>
                        <a:t>Farm Debt</a:t>
                      </a:r>
                      <a:endParaRPr lang="en-US" dirty="0"/>
                    </a:p>
                  </a:txBody>
                  <a:tcPr/>
                </a:tc>
                <a:tc>
                  <a:txBody>
                    <a:bodyPr/>
                    <a:lstStyle/>
                    <a:p>
                      <a:pPr algn="r" fontAlgn="b"/>
                      <a:r>
                        <a:rPr lang="en-US" sz="1800" b="0" i="0" u="none" strike="noStrike">
                          <a:solidFill>
                            <a:srgbClr val="000000"/>
                          </a:solidFill>
                          <a:effectLst/>
                          <a:latin typeface="+mn-lt"/>
                        </a:rPr>
                        <a:t>164</a:t>
                      </a:r>
                    </a:p>
                  </a:txBody>
                  <a:tcPr marL="9525" marR="9525" marT="9525" marB="0" anchor="b"/>
                </a:tc>
                <a:tc>
                  <a:txBody>
                    <a:bodyPr/>
                    <a:lstStyle/>
                    <a:p>
                      <a:pPr algn="r" fontAlgn="b"/>
                      <a:r>
                        <a:rPr lang="en-US" sz="1800" b="0" i="0" u="none" strike="noStrike">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279</a:t>
                      </a:r>
                    </a:p>
                  </a:txBody>
                  <a:tcPr marL="9525" marR="9525" marT="9525" marB="0" anchor="b"/>
                </a:tc>
                <a:tc>
                  <a:txBody>
                    <a:bodyPr/>
                    <a:lstStyle/>
                    <a:p>
                      <a:pPr algn="r" fontAlgn="b"/>
                      <a:r>
                        <a:rPr lang="en-US" sz="1800" b="0" i="0" u="none" strike="noStrike" dirty="0">
                          <a:solidFill>
                            <a:srgbClr val="000000"/>
                          </a:solidFill>
                          <a:effectLst/>
                          <a:latin typeface="+mn-lt"/>
                        </a:rPr>
                        <a:t>357</a:t>
                      </a:r>
                    </a:p>
                  </a:txBody>
                  <a:tcPr marL="9525" marR="9525" marT="9525" marB="0" anchor="b"/>
                </a:tc>
                <a:tc>
                  <a:txBody>
                    <a:bodyPr/>
                    <a:lstStyle/>
                    <a:p>
                      <a:pPr algn="r" fontAlgn="b"/>
                      <a:r>
                        <a:rPr lang="en-US" sz="1800" b="0" i="0" u="none" strike="noStrike" dirty="0">
                          <a:solidFill>
                            <a:srgbClr val="000000"/>
                          </a:solidFill>
                          <a:effectLst/>
                          <a:latin typeface="+mn-lt"/>
                        </a:rPr>
                        <a:t>441</a:t>
                      </a:r>
                    </a:p>
                  </a:txBody>
                  <a:tcPr marL="9525" marR="9525" marT="9525" marB="0" anchor="b"/>
                </a:tc>
                <a:tc>
                  <a:txBody>
                    <a:bodyPr/>
                    <a:lstStyle/>
                    <a:p>
                      <a:pPr algn="r" fontAlgn="b"/>
                      <a:r>
                        <a:rPr lang="en-US" sz="1800" b="0" i="0" u="none" strike="noStrike" dirty="0" smtClean="0">
                          <a:solidFill>
                            <a:srgbClr val="000000"/>
                          </a:solidFill>
                          <a:effectLst/>
                          <a:latin typeface="+mn-lt"/>
                        </a:rPr>
                        <a:t>454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467</a:t>
                      </a:r>
                      <a:endParaRPr lang="en-US" sz="1800" dirty="0">
                        <a:latin typeface="+mn-lt"/>
                      </a:endParaRPr>
                    </a:p>
                  </a:txBody>
                  <a:tcPr anchor="b"/>
                </a:tc>
                <a:extLst>
                  <a:ext uri="{0D108BD9-81ED-4DB2-BD59-A6C34878D82A}">
                    <a16:rowId xmlns:a16="http://schemas.microsoft.com/office/drawing/2014/main" val="657891468"/>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a:solidFill>
                            <a:srgbClr val="000000"/>
                          </a:solidFill>
                          <a:effectLst/>
                          <a:latin typeface="+mn-lt"/>
                        </a:rPr>
                        <a:t>85</a:t>
                      </a:r>
                    </a:p>
                  </a:txBody>
                  <a:tcPr marL="9525" marR="9525" marT="9525" marB="0" anchor="b"/>
                </a:tc>
                <a:tc>
                  <a:txBody>
                    <a:bodyPr/>
                    <a:lstStyle/>
                    <a:p>
                      <a:pPr algn="r" fontAlgn="b"/>
                      <a:r>
                        <a:rPr lang="en-US" sz="1800" b="0" i="0" u="none" strike="noStrike">
                          <a:solidFill>
                            <a:srgbClr val="000000"/>
                          </a:solidFill>
                          <a:effectLst/>
                          <a:latin typeface="+mn-lt"/>
                        </a:rPr>
                        <a:t>114</a:t>
                      </a:r>
                    </a:p>
                  </a:txBody>
                  <a:tcPr marL="9525" marR="9525" marT="9525" marB="0" anchor="b"/>
                </a:tc>
                <a:tc>
                  <a:txBody>
                    <a:bodyPr/>
                    <a:lstStyle/>
                    <a:p>
                      <a:pPr algn="r" fontAlgn="b"/>
                      <a:r>
                        <a:rPr lang="en-US" sz="1800" b="0" i="0" u="none" strike="noStrike" dirty="0">
                          <a:solidFill>
                            <a:srgbClr val="000000"/>
                          </a:solidFill>
                          <a:effectLst/>
                          <a:latin typeface="+mn-lt"/>
                        </a:rPr>
                        <a:t>154</a:t>
                      </a:r>
                    </a:p>
                  </a:txBody>
                  <a:tcPr marL="9525" marR="9525" marT="9525" marB="0" anchor="b"/>
                </a:tc>
                <a:tc>
                  <a:txBody>
                    <a:bodyPr/>
                    <a:lstStyle/>
                    <a:p>
                      <a:pPr algn="r" fontAlgn="b"/>
                      <a:r>
                        <a:rPr lang="en-US" sz="1800" b="0" i="0" u="none" strike="noStrike" dirty="0">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289</a:t>
                      </a:r>
                    </a:p>
                  </a:txBody>
                  <a:tcPr marL="9525" marR="9525" marT="9525" marB="0" anchor="b"/>
                </a:tc>
                <a:tc>
                  <a:txBody>
                    <a:bodyPr/>
                    <a:lstStyle/>
                    <a:p>
                      <a:pPr algn="r" fontAlgn="b"/>
                      <a:r>
                        <a:rPr lang="en-US" sz="1800" b="0" i="0" u="none" strike="noStrike" dirty="0" smtClean="0">
                          <a:solidFill>
                            <a:srgbClr val="000000"/>
                          </a:solidFill>
                          <a:effectLst/>
                          <a:latin typeface="+mn-lt"/>
                        </a:rPr>
                        <a:t>302</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312</a:t>
                      </a:r>
                      <a:endParaRPr lang="en-US" sz="1800" dirty="0">
                        <a:latin typeface="+mn-lt"/>
                      </a:endParaRPr>
                    </a:p>
                  </a:txBody>
                  <a:tcPr anchor="b"/>
                </a:tc>
                <a:extLst>
                  <a:ext uri="{0D108BD9-81ED-4DB2-BD59-A6C34878D82A}">
                    <a16:rowId xmlns:a16="http://schemas.microsoft.com/office/drawing/2014/main" val="2504929362"/>
                  </a:ext>
                </a:extLst>
              </a:tr>
              <a:tr h="370840">
                <a:tc>
                  <a:txBody>
                    <a:bodyPr/>
                    <a:lstStyle/>
                    <a:p>
                      <a:r>
                        <a:rPr lang="en-US" dirty="0" smtClean="0"/>
                        <a:t>Equity</a:t>
                      </a:r>
                      <a:endParaRPr lang="en-US" dirty="0"/>
                    </a:p>
                  </a:txBody>
                  <a:tcPr/>
                </a:tc>
                <a:tc>
                  <a:txBody>
                    <a:bodyPr/>
                    <a:lstStyle/>
                    <a:p>
                      <a:pPr algn="r" fontAlgn="b"/>
                      <a:r>
                        <a:rPr lang="en-US" sz="1800" b="0" i="0" u="none" strike="noStrike">
                          <a:solidFill>
                            <a:srgbClr val="000000"/>
                          </a:solidFill>
                          <a:effectLst/>
                          <a:latin typeface="+mn-lt"/>
                        </a:rPr>
                        <a:t>1,039</a:t>
                      </a:r>
                    </a:p>
                  </a:txBody>
                  <a:tcPr marL="9525" marR="9525" marT="9525" marB="0" anchor="b"/>
                </a:tc>
                <a:tc>
                  <a:txBody>
                    <a:bodyPr/>
                    <a:lstStyle/>
                    <a:p>
                      <a:pPr algn="r" fontAlgn="b"/>
                      <a:r>
                        <a:rPr lang="en-US" sz="1800" b="0" i="0" u="none" strike="noStrike">
                          <a:solidFill>
                            <a:srgbClr val="000000"/>
                          </a:solidFill>
                          <a:effectLst/>
                          <a:latin typeface="+mn-lt"/>
                        </a:rPr>
                        <a:t>1,500</a:t>
                      </a:r>
                    </a:p>
                  </a:txBody>
                  <a:tcPr marL="9525" marR="9525" marT="9525" marB="0" anchor="b"/>
                </a:tc>
                <a:tc>
                  <a:txBody>
                    <a:bodyPr/>
                    <a:lstStyle/>
                    <a:p>
                      <a:pPr algn="r" fontAlgn="b"/>
                      <a:r>
                        <a:rPr lang="en-US" sz="1800" b="0" i="0" u="none" strike="noStrike">
                          <a:solidFill>
                            <a:srgbClr val="000000"/>
                          </a:solidFill>
                          <a:effectLst/>
                          <a:latin typeface="+mn-lt"/>
                        </a:rPr>
                        <a:t>1,892</a:t>
                      </a:r>
                    </a:p>
                  </a:txBody>
                  <a:tcPr marL="9525" marR="9525" marT="9525" marB="0" anchor="b"/>
                </a:tc>
                <a:tc>
                  <a:txBody>
                    <a:bodyPr/>
                    <a:lstStyle/>
                    <a:p>
                      <a:pPr algn="r" fontAlgn="b"/>
                      <a:r>
                        <a:rPr lang="en-US" sz="1800" b="0" i="0" u="none" strike="noStrike" dirty="0">
                          <a:solidFill>
                            <a:srgbClr val="000000"/>
                          </a:solidFill>
                          <a:effectLst/>
                          <a:latin typeface="+mn-lt"/>
                        </a:rPr>
                        <a:t>2,523</a:t>
                      </a:r>
                    </a:p>
                  </a:txBody>
                  <a:tcPr marL="9525" marR="9525" marT="9525" marB="0" anchor="b"/>
                </a:tc>
                <a:tc>
                  <a:txBody>
                    <a:bodyPr/>
                    <a:lstStyle/>
                    <a:p>
                      <a:pPr algn="r" fontAlgn="b"/>
                      <a:r>
                        <a:rPr lang="en-US" sz="1800" b="0" i="0" u="none" strike="noStrike" dirty="0">
                          <a:solidFill>
                            <a:srgbClr val="000000"/>
                          </a:solidFill>
                          <a:effectLst/>
                          <a:latin typeface="+mn-lt"/>
                        </a:rPr>
                        <a:t>2,733</a:t>
                      </a:r>
                    </a:p>
                  </a:txBody>
                  <a:tcPr marL="9525" marR="9525" marT="9525" marB="0" anchor="b"/>
                </a:tc>
                <a:tc>
                  <a:txBody>
                    <a:bodyPr/>
                    <a:lstStyle/>
                    <a:p>
                      <a:pPr algn="r" fontAlgn="b"/>
                      <a:r>
                        <a:rPr lang="en-US" sz="1800" b="0" i="0" u="none" strike="noStrike" dirty="0" smtClean="0">
                          <a:solidFill>
                            <a:srgbClr val="000000"/>
                          </a:solidFill>
                          <a:effectLst/>
                          <a:latin typeface="+mn-lt"/>
                        </a:rPr>
                        <a:t>2,816</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2,845</a:t>
                      </a:r>
                      <a:endParaRPr lang="en-US" sz="1800" dirty="0">
                        <a:latin typeface="+mn-lt"/>
                      </a:endParaRPr>
                    </a:p>
                  </a:txBody>
                  <a:tcPr anchor="b"/>
                </a:tc>
                <a:extLst>
                  <a:ext uri="{0D108BD9-81ED-4DB2-BD59-A6C34878D82A}">
                    <a16:rowId xmlns:a16="http://schemas.microsoft.com/office/drawing/2014/main" val="2014968162"/>
                  </a:ext>
                </a:extLst>
              </a:tr>
              <a:tr h="370840">
                <a:tc>
                  <a:txBody>
                    <a:bodyPr/>
                    <a:lstStyle/>
                    <a:p>
                      <a:endParaRPr lang="en-US" dirty="0"/>
                    </a:p>
                  </a:txBody>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r"/>
                      <a:endParaRPr lang="en-US" sz="1800" dirty="0">
                        <a:latin typeface="+mn-lt"/>
                      </a:endParaRPr>
                    </a:p>
                  </a:txBody>
                  <a:tcPr anchor="b"/>
                </a:tc>
                <a:extLst>
                  <a:ext uri="{0D108BD9-81ED-4DB2-BD59-A6C34878D82A}">
                    <a16:rowId xmlns:a16="http://schemas.microsoft.com/office/drawing/2014/main" val="1503795879"/>
                  </a:ext>
                </a:extLst>
              </a:tr>
              <a:tr h="370840">
                <a:tc>
                  <a:txBody>
                    <a:bodyPr/>
                    <a:lstStyle/>
                    <a:p>
                      <a:r>
                        <a:rPr lang="en-US" dirty="0" smtClean="0"/>
                        <a:t>Debt/Asset Ratio</a:t>
                      </a:r>
                      <a:endParaRPr lang="en-US" dirty="0"/>
                    </a:p>
                  </a:txBody>
                  <a:tcPr/>
                </a:tc>
                <a:tc>
                  <a:txBody>
                    <a:bodyPr/>
                    <a:lstStyle/>
                    <a:p>
                      <a:pPr algn="r" fontAlgn="b"/>
                      <a:r>
                        <a:rPr lang="en-US" sz="1800" b="0" i="0" u="none" strike="noStrike">
                          <a:solidFill>
                            <a:srgbClr val="000000"/>
                          </a:solidFill>
                          <a:effectLst/>
                          <a:latin typeface="+mn-lt"/>
                        </a:rPr>
                        <a:t>13.6</a:t>
                      </a:r>
                    </a:p>
                  </a:txBody>
                  <a:tcPr marL="9525" marR="9525" marT="9525" marB="0" anchor="b"/>
                </a:tc>
                <a:tc>
                  <a:txBody>
                    <a:bodyPr/>
                    <a:lstStyle/>
                    <a:p>
                      <a:pPr algn="r" fontAlgn="b"/>
                      <a:r>
                        <a:rPr lang="en-US" sz="1800" b="0" i="0" u="none" strike="noStrike">
                          <a:solidFill>
                            <a:srgbClr val="000000"/>
                          </a:solidFill>
                          <a:effectLst/>
                          <a:latin typeface="+mn-lt"/>
                        </a:rPr>
                        <a:t>12.2</a:t>
                      </a:r>
                    </a:p>
                  </a:txBody>
                  <a:tcPr marL="9525" marR="9525" marT="9525" marB="0" anchor="b"/>
                </a:tc>
                <a:tc>
                  <a:txBody>
                    <a:bodyPr/>
                    <a:lstStyle/>
                    <a:p>
                      <a:pPr algn="r" fontAlgn="b"/>
                      <a:r>
                        <a:rPr lang="en-US" sz="1800" b="0" i="0" u="none" strike="noStrike">
                          <a:solidFill>
                            <a:srgbClr val="000000"/>
                          </a:solidFill>
                          <a:effectLst/>
                          <a:latin typeface="+mn-lt"/>
                        </a:rPr>
                        <a:t>12.8</a:t>
                      </a:r>
                    </a:p>
                  </a:txBody>
                  <a:tcPr marL="9525" marR="9525" marT="9525" marB="0" anchor="b"/>
                </a:tc>
                <a:tc>
                  <a:txBody>
                    <a:bodyPr/>
                    <a:lstStyle/>
                    <a:p>
                      <a:pPr algn="r" fontAlgn="b"/>
                      <a:r>
                        <a:rPr lang="en-US" sz="1800" b="0" i="0" u="none" strike="noStrike">
                          <a:solidFill>
                            <a:srgbClr val="000000"/>
                          </a:solidFill>
                          <a:effectLst/>
                          <a:latin typeface="+mn-lt"/>
                        </a:rPr>
                        <a:t>12.4</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a:r>
                        <a:rPr lang="en-US" sz="1800" dirty="0" smtClean="0">
                          <a:latin typeface="+mn-lt"/>
                        </a:rPr>
                        <a:t>14.1</a:t>
                      </a:r>
                      <a:endParaRPr lang="en-US" sz="1800" dirty="0">
                        <a:latin typeface="+mn-lt"/>
                      </a:endParaRPr>
                    </a:p>
                  </a:txBody>
                  <a:tcPr anchor="b"/>
                </a:tc>
                <a:extLst>
                  <a:ext uri="{0D108BD9-81ED-4DB2-BD59-A6C34878D82A}">
                    <a16:rowId xmlns:a16="http://schemas.microsoft.com/office/drawing/2014/main" val="3882034806"/>
                  </a:ext>
                </a:extLst>
              </a:tr>
              <a:tr h="370840">
                <a:tc>
                  <a:txBody>
                    <a:bodyPr/>
                    <a:lstStyle/>
                    <a:p>
                      <a:r>
                        <a:rPr lang="en-US" dirty="0" smtClean="0"/>
                        <a:t>Real Estate/Assets</a:t>
                      </a:r>
                      <a:endParaRPr lang="en-US" dirty="0"/>
                    </a:p>
                  </a:txBody>
                  <a:tcPr/>
                </a:tc>
                <a:tc>
                  <a:txBody>
                    <a:bodyPr/>
                    <a:lstStyle/>
                    <a:p>
                      <a:pPr algn="r" fontAlgn="b"/>
                      <a:r>
                        <a:rPr lang="en-US" sz="1800" b="0" i="0" u="none" strike="noStrike">
                          <a:solidFill>
                            <a:srgbClr val="000000"/>
                          </a:solidFill>
                          <a:effectLst/>
                          <a:latin typeface="+mn-lt"/>
                        </a:rPr>
                        <a:t>78.7</a:t>
                      </a:r>
                    </a:p>
                  </a:txBody>
                  <a:tcPr marL="9525" marR="9525" marT="9525" marB="0" anchor="b"/>
                </a:tc>
                <a:tc>
                  <a:txBody>
                    <a:bodyPr/>
                    <a:lstStyle/>
                    <a:p>
                      <a:pPr algn="r" fontAlgn="b"/>
                      <a:r>
                        <a:rPr lang="en-US" sz="1800" b="0" i="0" u="none" strike="noStrike">
                          <a:solidFill>
                            <a:srgbClr val="000000"/>
                          </a:solidFill>
                          <a:effectLst/>
                          <a:latin typeface="+mn-lt"/>
                        </a:rPr>
                        <a:t>80.3</a:t>
                      </a:r>
                    </a:p>
                  </a:txBody>
                  <a:tcPr marL="9525" marR="9525" marT="9525" marB="0" anchor="b"/>
                </a:tc>
                <a:tc>
                  <a:txBody>
                    <a:bodyPr/>
                    <a:lstStyle/>
                    <a:p>
                      <a:pPr algn="r" fontAlgn="b"/>
                      <a:r>
                        <a:rPr lang="en-US" sz="1800" b="0" i="0" u="none" strike="noStrike">
                          <a:solidFill>
                            <a:srgbClr val="000000"/>
                          </a:solidFill>
                          <a:effectLst/>
                          <a:latin typeface="+mn-lt"/>
                        </a:rPr>
                        <a:t>76.5</a:t>
                      </a:r>
                    </a:p>
                  </a:txBody>
                  <a:tcPr marL="9525" marR="9525" marT="9525" marB="0" anchor="b"/>
                </a:tc>
                <a:tc>
                  <a:txBody>
                    <a:bodyPr/>
                    <a:lstStyle/>
                    <a:p>
                      <a:pPr algn="r" fontAlgn="b"/>
                      <a:r>
                        <a:rPr lang="en-US" sz="1800" b="0" i="0" u="none" strike="noStrike">
                          <a:solidFill>
                            <a:srgbClr val="000000"/>
                          </a:solidFill>
                          <a:effectLst/>
                          <a:latin typeface="+mn-lt"/>
                        </a:rPr>
                        <a:t>82.1</a:t>
                      </a:r>
                    </a:p>
                  </a:txBody>
                  <a:tcPr marL="9525" marR="9525" marT="9525" marB="0" anchor="b"/>
                </a:tc>
                <a:tc>
                  <a:txBody>
                    <a:bodyPr/>
                    <a:lstStyle/>
                    <a:p>
                      <a:pPr algn="r" fontAlgn="b"/>
                      <a:r>
                        <a:rPr lang="en-US" sz="1800" b="0" i="0" u="none" strike="noStrike">
                          <a:solidFill>
                            <a:srgbClr val="000000"/>
                          </a:solidFill>
                          <a:effectLst/>
                          <a:latin typeface="+mn-lt"/>
                        </a:rPr>
                        <a:t>83.2</a:t>
                      </a:r>
                    </a:p>
                  </a:txBody>
                  <a:tcPr marL="9525" marR="9525" marT="9525" marB="0" anchor="b"/>
                </a:tc>
                <a:tc>
                  <a:txBody>
                    <a:bodyPr/>
                    <a:lstStyle/>
                    <a:p>
                      <a:pPr algn="r" fontAlgn="b"/>
                      <a:r>
                        <a:rPr lang="en-US" sz="1800" b="0" i="0" u="none" strike="noStrike" dirty="0" smtClean="0">
                          <a:solidFill>
                            <a:srgbClr val="000000"/>
                          </a:solidFill>
                          <a:effectLst/>
                          <a:latin typeface="+mn-lt"/>
                        </a:rPr>
                        <a:t>82.4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82.1</a:t>
                      </a:r>
                      <a:endParaRPr lang="en-US" sz="1800" dirty="0">
                        <a:latin typeface="+mn-lt"/>
                      </a:endParaRPr>
                    </a:p>
                  </a:txBody>
                  <a:tcPr anchor="b"/>
                </a:tc>
                <a:extLst>
                  <a:ext uri="{0D108BD9-81ED-4DB2-BD59-A6C34878D82A}">
                    <a16:rowId xmlns:a16="http://schemas.microsoft.com/office/drawing/2014/main" val="702028669"/>
                  </a:ext>
                </a:extLst>
              </a:tr>
              <a:tr h="370840">
                <a:tc>
                  <a:txBody>
                    <a:bodyPr/>
                    <a:lstStyle/>
                    <a:p>
                      <a:r>
                        <a:rPr lang="en-US" dirty="0" smtClean="0"/>
                        <a:t>Real Estate/Debt</a:t>
                      </a:r>
                      <a:endParaRPr lang="en-US" dirty="0"/>
                    </a:p>
                  </a:txBody>
                  <a:tcPr/>
                </a:tc>
                <a:tc>
                  <a:txBody>
                    <a:bodyPr/>
                    <a:lstStyle/>
                    <a:p>
                      <a:pPr algn="r" fontAlgn="b"/>
                      <a:r>
                        <a:rPr lang="en-US" sz="1800" b="0" i="0" u="none" strike="noStrike">
                          <a:solidFill>
                            <a:srgbClr val="000000"/>
                          </a:solidFill>
                          <a:effectLst/>
                          <a:latin typeface="+mn-lt"/>
                        </a:rPr>
                        <a:t>51.7</a:t>
                      </a:r>
                    </a:p>
                  </a:txBody>
                  <a:tcPr marL="9525" marR="9525" marT="9525" marB="0" anchor="b"/>
                </a:tc>
                <a:tc>
                  <a:txBody>
                    <a:bodyPr/>
                    <a:lstStyle/>
                    <a:p>
                      <a:pPr algn="r" fontAlgn="b"/>
                      <a:r>
                        <a:rPr lang="en-US" sz="1800" b="0" i="0" u="none" strike="noStrike">
                          <a:solidFill>
                            <a:srgbClr val="000000"/>
                          </a:solidFill>
                          <a:effectLst/>
                          <a:latin typeface="+mn-lt"/>
                        </a:rPr>
                        <a:t>54.5</a:t>
                      </a:r>
                    </a:p>
                  </a:txBody>
                  <a:tcPr marL="9525" marR="9525" marT="9525" marB="0" anchor="b"/>
                </a:tc>
                <a:tc>
                  <a:txBody>
                    <a:bodyPr/>
                    <a:lstStyle/>
                    <a:p>
                      <a:pPr algn="r" fontAlgn="b"/>
                      <a:r>
                        <a:rPr lang="en-US" sz="1800" b="0" i="0" u="none" strike="noStrike">
                          <a:solidFill>
                            <a:srgbClr val="000000"/>
                          </a:solidFill>
                          <a:effectLst/>
                          <a:latin typeface="+mn-lt"/>
                        </a:rPr>
                        <a:t>55.2</a:t>
                      </a:r>
                    </a:p>
                  </a:txBody>
                  <a:tcPr marL="9525" marR="9525" marT="9525" marB="0" anchor="b"/>
                </a:tc>
                <a:tc>
                  <a:txBody>
                    <a:bodyPr/>
                    <a:lstStyle/>
                    <a:p>
                      <a:pPr algn="r" fontAlgn="b"/>
                      <a:r>
                        <a:rPr lang="en-US" sz="1800" b="0" i="0" u="none" strike="noStrike">
                          <a:solidFill>
                            <a:srgbClr val="000000"/>
                          </a:solidFill>
                          <a:effectLst/>
                          <a:latin typeface="+mn-lt"/>
                        </a:rPr>
                        <a:t>58.5</a:t>
                      </a:r>
                    </a:p>
                  </a:txBody>
                  <a:tcPr marL="9525" marR="9525" marT="9525" marB="0" anchor="b"/>
                </a:tc>
                <a:tc>
                  <a:txBody>
                    <a:bodyPr/>
                    <a:lstStyle/>
                    <a:p>
                      <a:pPr algn="r" fontAlgn="b"/>
                      <a:r>
                        <a:rPr lang="en-US" sz="1800" b="0" i="0" u="none" strike="noStrike">
                          <a:solidFill>
                            <a:srgbClr val="000000"/>
                          </a:solidFill>
                          <a:effectLst/>
                          <a:latin typeface="+mn-lt"/>
                        </a:rPr>
                        <a:t>65.4</a:t>
                      </a:r>
                    </a:p>
                  </a:txBody>
                  <a:tcPr marL="9525" marR="9525" marT="9525" marB="0" anchor="b"/>
                </a:tc>
                <a:tc>
                  <a:txBody>
                    <a:bodyPr/>
                    <a:lstStyle/>
                    <a:p>
                      <a:pPr algn="r" fontAlgn="b"/>
                      <a:r>
                        <a:rPr lang="en-US" sz="1800" b="0" i="0" u="none" strike="noStrike" dirty="0">
                          <a:solidFill>
                            <a:srgbClr val="000000"/>
                          </a:solidFill>
                          <a:effectLst/>
                          <a:latin typeface="+mn-lt"/>
                        </a:rPr>
                        <a:t>66.4</a:t>
                      </a:r>
                    </a:p>
                  </a:txBody>
                  <a:tcPr marL="9525" marR="9525" marT="9525" marB="0" anchor="b"/>
                </a:tc>
                <a:tc>
                  <a:txBody>
                    <a:bodyPr/>
                    <a:lstStyle/>
                    <a:p>
                      <a:pPr algn="r"/>
                      <a:r>
                        <a:rPr lang="en-US" sz="1800" dirty="0" smtClean="0">
                          <a:latin typeface="+mn-lt"/>
                        </a:rPr>
                        <a:t>66.7</a:t>
                      </a:r>
                      <a:endParaRPr lang="en-US" sz="1800" dirty="0">
                        <a:latin typeface="+mn-lt"/>
                      </a:endParaRPr>
                    </a:p>
                  </a:txBody>
                  <a:tcPr anchor="b"/>
                </a:tc>
                <a:extLst>
                  <a:ext uri="{0D108BD9-81ED-4DB2-BD59-A6C34878D82A}">
                    <a16:rowId xmlns:a16="http://schemas.microsoft.com/office/drawing/2014/main" val="3026709985"/>
                  </a:ext>
                </a:extLst>
              </a:tr>
            </a:tbl>
          </a:graphicData>
        </a:graphic>
      </p:graphicFrame>
      <p:sp>
        <p:nvSpPr>
          <p:cNvPr id="11" name="TextBox 10"/>
          <p:cNvSpPr txBox="1"/>
          <p:nvPr/>
        </p:nvSpPr>
        <p:spPr>
          <a:xfrm>
            <a:off x="1043555" y="955122"/>
            <a:ext cx="9781258" cy="369332"/>
          </a:xfrm>
          <a:prstGeom prst="rect">
            <a:avLst/>
          </a:prstGeom>
          <a:noFill/>
        </p:spPr>
        <p:txBody>
          <a:bodyPr wrap="square" rtlCol="0">
            <a:spAutoFit/>
          </a:bodyPr>
          <a:lstStyle/>
          <a:p>
            <a:pPr algn="ctr"/>
            <a:r>
              <a:rPr lang="en-US" i="1" dirty="0" smtClean="0"/>
              <a:t>Billions of dollars</a:t>
            </a:r>
            <a:endParaRPr lang="en-US" i="1" dirty="0"/>
          </a:p>
        </p:txBody>
      </p:sp>
      <p:sp>
        <p:nvSpPr>
          <p:cNvPr id="12" name="TextBox 11"/>
          <p:cNvSpPr txBox="1"/>
          <p:nvPr/>
        </p:nvSpPr>
        <p:spPr>
          <a:xfrm>
            <a:off x="1043554" y="5026582"/>
            <a:ext cx="9781257" cy="369332"/>
          </a:xfrm>
          <a:prstGeom prst="rect">
            <a:avLst/>
          </a:prstGeom>
          <a:noFill/>
        </p:spPr>
        <p:txBody>
          <a:bodyPr wrap="square" rtlCol="0">
            <a:spAutoFit/>
          </a:bodyPr>
          <a:lstStyle/>
          <a:p>
            <a:pPr algn="ctr"/>
            <a:r>
              <a:rPr lang="en-US" dirty="0" smtClean="0"/>
              <a:t>Source: </a:t>
            </a:r>
            <a:r>
              <a:rPr lang="en-US" dirty="0" smtClean="0">
                <a:hlinkClick r:id="rId2"/>
              </a:rPr>
              <a:t>USDA-ERS</a:t>
            </a:r>
            <a:endParaRPr lang="en-US" dirty="0"/>
          </a:p>
        </p:txBody>
      </p:sp>
    </p:spTree>
    <p:extLst>
      <p:ext uri="{BB962C8B-B14F-4D97-AF65-F5344CB8AC3E}">
        <p14:creationId xmlns:p14="http://schemas.microsoft.com/office/powerpoint/2010/main" val="266387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Farm Sector Balance Sheet</a:t>
            </a:r>
            <a:endParaRPr lang="en-US" dirty="0"/>
          </a:p>
        </p:txBody>
      </p:sp>
      <p:sp>
        <p:nvSpPr>
          <p:cNvPr id="5" name="Slide Number Placeholder 4"/>
          <p:cNvSpPr>
            <a:spLocks noGrp="1"/>
          </p:cNvSpPr>
          <p:nvPr>
            <p:ph type="sldNum" sz="quarter" idx="4294967295"/>
          </p:nvPr>
        </p:nvSpPr>
        <p:spPr>
          <a:xfrm>
            <a:off x="11301630" y="6161088"/>
            <a:ext cx="487362" cy="365125"/>
          </a:xfrm>
        </p:spPr>
        <p:txBody>
          <a:bodyPr/>
          <a:lstStyle/>
          <a:p>
            <a:r>
              <a:rPr lang="en-US" dirty="0" smtClean="0"/>
              <a:t>2</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42424453"/>
              </p:ext>
            </p:extLst>
          </p:nvPr>
        </p:nvGraphicFramePr>
        <p:xfrm>
          <a:off x="1043554" y="1318182"/>
          <a:ext cx="9781258" cy="3708400"/>
        </p:xfrm>
        <a:graphic>
          <a:graphicData uri="http://schemas.openxmlformats.org/drawingml/2006/table">
            <a:tbl>
              <a:tblPr firstRow="1" bandRow="1">
                <a:tableStyleId>{5C22544A-7EE6-4342-B048-85BDC9FD1C3A}</a:tableStyleId>
              </a:tblPr>
              <a:tblGrid>
                <a:gridCol w="2100298">
                  <a:extLst>
                    <a:ext uri="{9D8B030D-6E8A-4147-A177-3AD203B41FA5}">
                      <a16:colId xmlns:a16="http://schemas.microsoft.com/office/drawing/2014/main" val="272032381"/>
                    </a:ext>
                  </a:extLst>
                </a:gridCol>
                <a:gridCol w="1097280">
                  <a:extLst>
                    <a:ext uri="{9D8B030D-6E8A-4147-A177-3AD203B41FA5}">
                      <a16:colId xmlns:a16="http://schemas.microsoft.com/office/drawing/2014/main" val="85501820"/>
                    </a:ext>
                  </a:extLst>
                </a:gridCol>
                <a:gridCol w="1097280">
                  <a:extLst>
                    <a:ext uri="{9D8B030D-6E8A-4147-A177-3AD203B41FA5}">
                      <a16:colId xmlns:a16="http://schemas.microsoft.com/office/drawing/2014/main" val="795071295"/>
                    </a:ext>
                  </a:extLst>
                </a:gridCol>
                <a:gridCol w="1097280">
                  <a:extLst>
                    <a:ext uri="{9D8B030D-6E8A-4147-A177-3AD203B41FA5}">
                      <a16:colId xmlns:a16="http://schemas.microsoft.com/office/drawing/2014/main" val="1502599246"/>
                    </a:ext>
                  </a:extLst>
                </a:gridCol>
                <a:gridCol w="1097280">
                  <a:extLst>
                    <a:ext uri="{9D8B030D-6E8A-4147-A177-3AD203B41FA5}">
                      <a16:colId xmlns:a16="http://schemas.microsoft.com/office/drawing/2014/main" val="75094870"/>
                    </a:ext>
                  </a:extLst>
                </a:gridCol>
                <a:gridCol w="1097280">
                  <a:extLst>
                    <a:ext uri="{9D8B030D-6E8A-4147-A177-3AD203B41FA5}">
                      <a16:colId xmlns:a16="http://schemas.microsoft.com/office/drawing/2014/main" val="1026861454"/>
                    </a:ext>
                  </a:extLst>
                </a:gridCol>
                <a:gridCol w="1097280">
                  <a:extLst>
                    <a:ext uri="{9D8B030D-6E8A-4147-A177-3AD203B41FA5}">
                      <a16:colId xmlns:a16="http://schemas.microsoft.com/office/drawing/2014/main" val="2460959643"/>
                    </a:ext>
                  </a:extLst>
                </a:gridCol>
                <a:gridCol w="1097280">
                  <a:extLst>
                    <a:ext uri="{9D8B030D-6E8A-4147-A177-3AD203B41FA5}">
                      <a16:colId xmlns:a16="http://schemas.microsoft.com/office/drawing/2014/main" val="1978180571"/>
                    </a:ext>
                  </a:extLst>
                </a:gridCol>
              </a:tblGrid>
              <a:tr h="370840">
                <a:tc>
                  <a:txBody>
                    <a:bodyPr/>
                    <a:lstStyle/>
                    <a:p>
                      <a:endParaRPr lang="en-US" dirty="0"/>
                    </a:p>
                  </a:txBody>
                  <a:tcPr/>
                </a:tc>
                <a:tc>
                  <a:txBody>
                    <a:bodyPr/>
                    <a:lstStyle/>
                    <a:p>
                      <a:pPr algn="ctr" fontAlgn="b"/>
                      <a:r>
                        <a:rPr lang="en-US" sz="1800" b="1" i="0" u="none" strike="noStrike" dirty="0">
                          <a:solidFill>
                            <a:schemeClr val="accent4"/>
                          </a:solidFill>
                          <a:effectLst/>
                          <a:latin typeface="+mn-lt"/>
                        </a:rPr>
                        <a:t>2000</a:t>
                      </a:r>
                    </a:p>
                  </a:txBody>
                  <a:tcPr marL="9525" marR="9525" marT="9525" marB="0" anchor="b"/>
                </a:tc>
                <a:tc>
                  <a:txBody>
                    <a:bodyPr/>
                    <a:lstStyle/>
                    <a:p>
                      <a:pPr algn="ctr" fontAlgn="b"/>
                      <a:r>
                        <a:rPr lang="en-US" sz="1800" b="1" i="0" u="none" strike="noStrike" dirty="0">
                          <a:solidFill>
                            <a:schemeClr val="accent4"/>
                          </a:solidFill>
                          <a:effectLst/>
                          <a:latin typeface="+mn-lt"/>
                        </a:rPr>
                        <a:t>2005</a:t>
                      </a:r>
                    </a:p>
                  </a:txBody>
                  <a:tcPr marL="9525" marR="9525" marT="9525" marB="0" anchor="b"/>
                </a:tc>
                <a:tc>
                  <a:txBody>
                    <a:bodyPr/>
                    <a:lstStyle/>
                    <a:p>
                      <a:pPr algn="ctr" fontAlgn="b"/>
                      <a:r>
                        <a:rPr lang="en-US" sz="1800" b="1" i="0" u="none" strike="noStrike" dirty="0">
                          <a:solidFill>
                            <a:schemeClr val="accent4"/>
                          </a:solidFill>
                          <a:effectLst/>
                          <a:latin typeface="+mn-lt"/>
                        </a:rPr>
                        <a:t>2010</a:t>
                      </a:r>
                    </a:p>
                  </a:txBody>
                  <a:tcPr marL="9525" marR="9525" marT="9525" marB="0" anchor="b"/>
                </a:tc>
                <a:tc>
                  <a:txBody>
                    <a:bodyPr/>
                    <a:lstStyle/>
                    <a:p>
                      <a:pPr algn="ctr" fontAlgn="b"/>
                      <a:r>
                        <a:rPr lang="en-US" sz="1800" b="1" i="0" u="none" strike="noStrike" dirty="0">
                          <a:solidFill>
                            <a:schemeClr val="accent4"/>
                          </a:solidFill>
                          <a:effectLst/>
                          <a:latin typeface="+mn-lt"/>
                        </a:rPr>
                        <a:t>2015</a:t>
                      </a:r>
                    </a:p>
                  </a:txBody>
                  <a:tcPr marL="9525" marR="9525" marT="9525" marB="0" anchor="b"/>
                </a:tc>
                <a:tc>
                  <a:txBody>
                    <a:bodyPr/>
                    <a:lstStyle/>
                    <a:p>
                      <a:pPr algn="ctr" fontAlgn="b"/>
                      <a:r>
                        <a:rPr lang="en-US" sz="1800" b="1" i="0" u="none" strike="noStrike" dirty="0">
                          <a:solidFill>
                            <a:schemeClr val="accent4"/>
                          </a:solidFill>
                          <a:effectLst/>
                          <a:latin typeface="+mn-lt"/>
                        </a:rPr>
                        <a:t>2020</a:t>
                      </a:r>
                    </a:p>
                  </a:txBody>
                  <a:tcPr marL="9525" marR="9525" marT="9525" marB="0" anchor="b"/>
                </a:tc>
                <a:tc>
                  <a:txBody>
                    <a:bodyPr/>
                    <a:lstStyle/>
                    <a:p>
                      <a:pPr algn="ctr" fontAlgn="b"/>
                      <a:r>
                        <a:rPr lang="en-US" sz="1800" b="1" i="0" u="none" strike="noStrike" dirty="0">
                          <a:solidFill>
                            <a:schemeClr val="accent4"/>
                          </a:solidFill>
                          <a:effectLst/>
                          <a:latin typeface="+mn-lt"/>
                        </a:rPr>
                        <a:t>2021F</a:t>
                      </a:r>
                    </a:p>
                  </a:txBody>
                  <a:tcPr marL="9525" marR="9525" marT="9525" marB="0" anchor="b"/>
                </a:tc>
                <a:tc>
                  <a:txBody>
                    <a:bodyPr/>
                    <a:lstStyle/>
                    <a:p>
                      <a:pPr algn="ctr" fontAlgn="b"/>
                      <a:r>
                        <a:rPr lang="en-US" sz="1800" b="1" i="0" u="none" strike="noStrike" dirty="0">
                          <a:solidFill>
                            <a:schemeClr val="accent4"/>
                          </a:solidFill>
                          <a:effectLst/>
                          <a:latin typeface="+mn-lt"/>
                        </a:rPr>
                        <a:t>2022F</a:t>
                      </a:r>
                    </a:p>
                  </a:txBody>
                  <a:tcPr marL="9525" marR="9525" marT="9525" marB="0" anchor="b"/>
                </a:tc>
                <a:extLst>
                  <a:ext uri="{0D108BD9-81ED-4DB2-BD59-A6C34878D82A}">
                    <a16:rowId xmlns:a16="http://schemas.microsoft.com/office/drawing/2014/main" val="3042408929"/>
                  </a:ext>
                </a:extLst>
              </a:tr>
              <a:tr h="370840">
                <a:tc>
                  <a:txBody>
                    <a:bodyPr/>
                    <a:lstStyle/>
                    <a:p>
                      <a:r>
                        <a:rPr lang="en-US" dirty="0" smtClean="0"/>
                        <a:t>Farm</a:t>
                      </a:r>
                      <a:r>
                        <a:rPr lang="en-US" baseline="0" dirty="0" smtClean="0"/>
                        <a:t> Assets</a:t>
                      </a:r>
                      <a:endParaRPr lang="en-US" dirty="0"/>
                    </a:p>
                  </a:txBody>
                  <a:tcPr/>
                </a:tc>
                <a:tc>
                  <a:txBody>
                    <a:bodyPr/>
                    <a:lstStyle/>
                    <a:p>
                      <a:pPr algn="r" fontAlgn="b"/>
                      <a:r>
                        <a:rPr lang="en-US" sz="1800" b="0" i="0" u="none" strike="noStrike" dirty="0">
                          <a:solidFill>
                            <a:srgbClr val="000000"/>
                          </a:solidFill>
                          <a:effectLst/>
                          <a:latin typeface="+mn-lt"/>
                        </a:rPr>
                        <a:t>1,203</a:t>
                      </a:r>
                    </a:p>
                  </a:txBody>
                  <a:tcPr marL="9525" marR="9525" marT="9525" marB="0" anchor="b"/>
                </a:tc>
                <a:tc>
                  <a:txBody>
                    <a:bodyPr/>
                    <a:lstStyle/>
                    <a:p>
                      <a:pPr algn="r" fontAlgn="b"/>
                      <a:r>
                        <a:rPr lang="en-US" sz="1800" b="0" i="0" u="none" strike="noStrike" dirty="0">
                          <a:solidFill>
                            <a:srgbClr val="000000"/>
                          </a:solidFill>
                          <a:effectLst/>
                          <a:latin typeface="+mn-lt"/>
                        </a:rPr>
                        <a:t>1,709</a:t>
                      </a:r>
                    </a:p>
                  </a:txBody>
                  <a:tcPr marL="9525" marR="9525" marT="9525" marB="0" anchor="b"/>
                </a:tc>
                <a:tc>
                  <a:txBody>
                    <a:bodyPr/>
                    <a:lstStyle/>
                    <a:p>
                      <a:pPr algn="r" fontAlgn="b"/>
                      <a:r>
                        <a:rPr lang="en-US" sz="1800" b="0" i="0" u="none" strike="noStrike" dirty="0">
                          <a:solidFill>
                            <a:srgbClr val="000000"/>
                          </a:solidFill>
                          <a:effectLst/>
                          <a:latin typeface="+mn-lt"/>
                        </a:rPr>
                        <a:t>2,171</a:t>
                      </a:r>
                    </a:p>
                  </a:txBody>
                  <a:tcPr marL="9525" marR="9525" marT="9525" marB="0" anchor="b"/>
                </a:tc>
                <a:tc>
                  <a:txBody>
                    <a:bodyPr/>
                    <a:lstStyle/>
                    <a:p>
                      <a:pPr algn="r" fontAlgn="b"/>
                      <a:r>
                        <a:rPr lang="en-US" sz="1800" b="0" i="0" u="none" strike="noStrike" dirty="0">
                          <a:solidFill>
                            <a:srgbClr val="000000"/>
                          </a:solidFill>
                          <a:effectLst/>
                          <a:latin typeface="+mn-lt"/>
                        </a:rPr>
                        <a:t>2,880</a:t>
                      </a:r>
                    </a:p>
                  </a:txBody>
                  <a:tcPr marL="9525" marR="9525" marT="9525" marB="0" anchor="b"/>
                </a:tc>
                <a:tc>
                  <a:txBody>
                    <a:bodyPr/>
                    <a:lstStyle/>
                    <a:p>
                      <a:pPr algn="r" fontAlgn="b"/>
                      <a:r>
                        <a:rPr lang="en-US" sz="1800" b="0" i="0" u="none" strike="noStrike" dirty="0">
                          <a:solidFill>
                            <a:srgbClr val="000000"/>
                          </a:solidFill>
                          <a:effectLst/>
                          <a:latin typeface="+mn-lt"/>
                        </a:rPr>
                        <a:t>3,175</a:t>
                      </a:r>
                    </a:p>
                  </a:txBody>
                  <a:tcPr marL="9525" marR="9525" marT="9525" marB="0" anchor="b"/>
                </a:tc>
                <a:tc>
                  <a:txBody>
                    <a:bodyPr/>
                    <a:lstStyle/>
                    <a:p>
                      <a:pPr algn="r" fontAlgn="b"/>
                      <a:r>
                        <a:rPr lang="en-US" sz="1800" b="0" i="0" u="none" strike="noStrike" dirty="0" smtClean="0">
                          <a:solidFill>
                            <a:srgbClr val="000000"/>
                          </a:solidFill>
                          <a:effectLst/>
                          <a:latin typeface="+mn-lt"/>
                        </a:rPr>
                        <a:t>3,270</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3,313</a:t>
                      </a:r>
                      <a:endParaRPr lang="en-US" sz="1800" dirty="0">
                        <a:latin typeface="+mn-lt"/>
                      </a:endParaRPr>
                    </a:p>
                  </a:txBody>
                  <a:tcPr anchor="b"/>
                </a:tc>
                <a:extLst>
                  <a:ext uri="{0D108BD9-81ED-4DB2-BD59-A6C34878D82A}">
                    <a16:rowId xmlns:a16="http://schemas.microsoft.com/office/drawing/2014/main" val="2184932854"/>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dirty="0">
                          <a:solidFill>
                            <a:srgbClr val="000000"/>
                          </a:solidFill>
                          <a:effectLst/>
                          <a:latin typeface="+mn-lt"/>
                        </a:rPr>
                        <a:t>946</a:t>
                      </a:r>
                    </a:p>
                  </a:txBody>
                  <a:tcPr marL="9525" marR="9525" marT="9525" marB="0" anchor="b"/>
                </a:tc>
                <a:tc>
                  <a:txBody>
                    <a:bodyPr/>
                    <a:lstStyle/>
                    <a:p>
                      <a:pPr algn="r" fontAlgn="b"/>
                      <a:r>
                        <a:rPr lang="en-US" sz="1800" b="0" i="0" u="none" strike="noStrike" dirty="0">
                          <a:solidFill>
                            <a:srgbClr val="000000"/>
                          </a:solidFill>
                          <a:effectLst/>
                          <a:latin typeface="+mn-lt"/>
                        </a:rPr>
                        <a:t>1,373</a:t>
                      </a:r>
                    </a:p>
                  </a:txBody>
                  <a:tcPr marL="9525" marR="9525" marT="9525" marB="0" anchor="b"/>
                </a:tc>
                <a:tc>
                  <a:txBody>
                    <a:bodyPr/>
                    <a:lstStyle/>
                    <a:p>
                      <a:pPr algn="r" fontAlgn="b"/>
                      <a:r>
                        <a:rPr lang="en-US" sz="1800" b="0" i="0" u="none" strike="noStrike" dirty="0">
                          <a:solidFill>
                            <a:srgbClr val="000000"/>
                          </a:solidFill>
                          <a:effectLst/>
                          <a:latin typeface="+mn-lt"/>
                        </a:rPr>
                        <a:t>1,660</a:t>
                      </a:r>
                    </a:p>
                  </a:txBody>
                  <a:tcPr marL="9525" marR="9525" marT="9525" marB="0" anchor="b"/>
                </a:tc>
                <a:tc>
                  <a:txBody>
                    <a:bodyPr/>
                    <a:lstStyle/>
                    <a:p>
                      <a:pPr algn="r" fontAlgn="b"/>
                      <a:r>
                        <a:rPr lang="en-US" sz="1800" b="0" i="0" u="none" strike="noStrike" dirty="0">
                          <a:solidFill>
                            <a:srgbClr val="000000"/>
                          </a:solidFill>
                          <a:effectLst/>
                          <a:latin typeface="+mn-lt"/>
                        </a:rPr>
                        <a:t>2,366</a:t>
                      </a:r>
                    </a:p>
                  </a:txBody>
                  <a:tcPr marL="9525" marR="9525" marT="9525" marB="0" anchor="b"/>
                </a:tc>
                <a:tc>
                  <a:txBody>
                    <a:bodyPr/>
                    <a:lstStyle/>
                    <a:p>
                      <a:pPr algn="r" fontAlgn="b"/>
                      <a:r>
                        <a:rPr lang="en-US" sz="1800" b="0" i="0" u="none" strike="noStrike" dirty="0">
                          <a:solidFill>
                            <a:srgbClr val="000000"/>
                          </a:solidFill>
                          <a:effectLst/>
                          <a:latin typeface="+mn-lt"/>
                        </a:rPr>
                        <a:t>2,641</a:t>
                      </a:r>
                    </a:p>
                  </a:txBody>
                  <a:tcPr marL="9525" marR="9525" marT="9525" marB="0" anchor="b"/>
                </a:tc>
                <a:tc>
                  <a:txBody>
                    <a:bodyPr/>
                    <a:lstStyle/>
                    <a:p>
                      <a:pPr algn="r" fontAlgn="b"/>
                      <a:r>
                        <a:rPr lang="en-US" sz="1800" b="0" i="0" u="none" strike="noStrike" dirty="0" smtClean="0">
                          <a:solidFill>
                            <a:srgbClr val="000000"/>
                          </a:solidFill>
                          <a:effectLst/>
                          <a:latin typeface="+mn-lt"/>
                        </a:rPr>
                        <a:t>2,693</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2,720</a:t>
                      </a:r>
                      <a:endParaRPr lang="en-US" sz="1800" dirty="0">
                        <a:latin typeface="+mn-lt"/>
                      </a:endParaRPr>
                    </a:p>
                  </a:txBody>
                  <a:tcPr anchor="b"/>
                </a:tc>
                <a:extLst>
                  <a:ext uri="{0D108BD9-81ED-4DB2-BD59-A6C34878D82A}">
                    <a16:rowId xmlns:a16="http://schemas.microsoft.com/office/drawing/2014/main" val="1365944746"/>
                  </a:ext>
                </a:extLst>
              </a:tr>
              <a:tr h="370840">
                <a:tc>
                  <a:txBody>
                    <a:bodyPr/>
                    <a:lstStyle/>
                    <a:p>
                      <a:r>
                        <a:rPr lang="en-US" dirty="0" smtClean="0"/>
                        <a:t>Farm Debt</a:t>
                      </a:r>
                      <a:endParaRPr lang="en-US" dirty="0"/>
                    </a:p>
                  </a:txBody>
                  <a:tcPr/>
                </a:tc>
                <a:tc>
                  <a:txBody>
                    <a:bodyPr/>
                    <a:lstStyle/>
                    <a:p>
                      <a:pPr algn="r" fontAlgn="b"/>
                      <a:r>
                        <a:rPr lang="en-US" sz="1800" b="0" i="0" u="none" strike="noStrike">
                          <a:solidFill>
                            <a:srgbClr val="000000"/>
                          </a:solidFill>
                          <a:effectLst/>
                          <a:latin typeface="+mn-lt"/>
                        </a:rPr>
                        <a:t>164</a:t>
                      </a:r>
                    </a:p>
                  </a:txBody>
                  <a:tcPr marL="9525" marR="9525" marT="9525" marB="0" anchor="b"/>
                </a:tc>
                <a:tc>
                  <a:txBody>
                    <a:bodyPr/>
                    <a:lstStyle/>
                    <a:p>
                      <a:pPr algn="r" fontAlgn="b"/>
                      <a:r>
                        <a:rPr lang="en-US" sz="1800" b="0" i="0" u="none" strike="noStrike">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279</a:t>
                      </a:r>
                    </a:p>
                  </a:txBody>
                  <a:tcPr marL="9525" marR="9525" marT="9525" marB="0" anchor="b"/>
                </a:tc>
                <a:tc>
                  <a:txBody>
                    <a:bodyPr/>
                    <a:lstStyle/>
                    <a:p>
                      <a:pPr algn="r" fontAlgn="b"/>
                      <a:r>
                        <a:rPr lang="en-US" sz="1800" b="0" i="0" u="none" strike="noStrike" dirty="0">
                          <a:solidFill>
                            <a:srgbClr val="000000"/>
                          </a:solidFill>
                          <a:effectLst/>
                          <a:latin typeface="+mn-lt"/>
                        </a:rPr>
                        <a:t>357</a:t>
                      </a:r>
                    </a:p>
                  </a:txBody>
                  <a:tcPr marL="9525" marR="9525" marT="9525" marB="0" anchor="b"/>
                </a:tc>
                <a:tc>
                  <a:txBody>
                    <a:bodyPr/>
                    <a:lstStyle/>
                    <a:p>
                      <a:pPr algn="r" fontAlgn="b"/>
                      <a:r>
                        <a:rPr lang="en-US" sz="1800" b="0" i="0" u="none" strike="noStrike" dirty="0">
                          <a:solidFill>
                            <a:srgbClr val="000000"/>
                          </a:solidFill>
                          <a:effectLst/>
                          <a:latin typeface="+mn-lt"/>
                        </a:rPr>
                        <a:t>441</a:t>
                      </a:r>
                    </a:p>
                  </a:txBody>
                  <a:tcPr marL="9525" marR="9525" marT="9525" marB="0" anchor="b"/>
                </a:tc>
                <a:tc>
                  <a:txBody>
                    <a:bodyPr/>
                    <a:lstStyle/>
                    <a:p>
                      <a:pPr algn="r" fontAlgn="b"/>
                      <a:r>
                        <a:rPr lang="en-US" sz="1800" b="0" i="0" u="none" strike="noStrike" dirty="0" smtClean="0">
                          <a:solidFill>
                            <a:srgbClr val="000000"/>
                          </a:solidFill>
                          <a:effectLst/>
                          <a:latin typeface="+mn-lt"/>
                        </a:rPr>
                        <a:t>454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467</a:t>
                      </a:r>
                      <a:endParaRPr lang="en-US" sz="1800" dirty="0">
                        <a:latin typeface="+mn-lt"/>
                      </a:endParaRPr>
                    </a:p>
                  </a:txBody>
                  <a:tcPr anchor="b"/>
                </a:tc>
                <a:extLst>
                  <a:ext uri="{0D108BD9-81ED-4DB2-BD59-A6C34878D82A}">
                    <a16:rowId xmlns:a16="http://schemas.microsoft.com/office/drawing/2014/main" val="657891468"/>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a:solidFill>
                            <a:srgbClr val="000000"/>
                          </a:solidFill>
                          <a:effectLst/>
                          <a:latin typeface="+mn-lt"/>
                        </a:rPr>
                        <a:t>85</a:t>
                      </a:r>
                    </a:p>
                  </a:txBody>
                  <a:tcPr marL="9525" marR="9525" marT="9525" marB="0" anchor="b"/>
                </a:tc>
                <a:tc>
                  <a:txBody>
                    <a:bodyPr/>
                    <a:lstStyle/>
                    <a:p>
                      <a:pPr algn="r" fontAlgn="b"/>
                      <a:r>
                        <a:rPr lang="en-US" sz="1800" b="0" i="0" u="none" strike="noStrike">
                          <a:solidFill>
                            <a:srgbClr val="000000"/>
                          </a:solidFill>
                          <a:effectLst/>
                          <a:latin typeface="+mn-lt"/>
                        </a:rPr>
                        <a:t>114</a:t>
                      </a:r>
                    </a:p>
                  </a:txBody>
                  <a:tcPr marL="9525" marR="9525" marT="9525" marB="0" anchor="b"/>
                </a:tc>
                <a:tc>
                  <a:txBody>
                    <a:bodyPr/>
                    <a:lstStyle/>
                    <a:p>
                      <a:pPr algn="r" fontAlgn="b"/>
                      <a:r>
                        <a:rPr lang="en-US" sz="1800" b="0" i="0" u="none" strike="noStrike" dirty="0">
                          <a:solidFill>
                            <a:srgbClr val="000000"/>
                          </a:solidFill>
                          <a:effectLst/>
                          <a:latin typeface="+mn-lt"/>
                        </a:rPr>
                        <a:t>154</a:t>
                      </a:r>
                    </a:p>
                  </a:txBody>
                  <a:tcPr marL="9525" marR="9525" marT="9525" marB="0" anchor="b"/>
                </a:tc>
                <a:tc>
                  <a:txBody>
                    <a:bodyPr/>
                    <a:lstStyle/>
                    <a:p>
                      <a:pPr algn="r" fontAlgn="b"/>
                      <a:r>
                        <a:rPr lang="en-US" sz="1800" b="0" i="0" u="none" strike="noStrike" dirty="0">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289</a:t>
                      </a:r>
                    </a:p>
                  </a:txBody>
                  <a:tcPr marL="9525" marR="9525" marT="9525" marB="0" anchor="b"/>
                </a:tc>
                <a:tc>
                  <a:txBody>
                    <a:bodyPr/>
                    <a:lstStyle/>
                    <a:p>
                      <a:pPr algn="r" fontAlgn="b"/>
                      <a:r>
                        <a:rPr lang="en-US" sz="1800" b="0" i="0" u="none" strike="noStrike" dirty="0" smtClean="0">
                          <a:solidFill>
                            <a:srgbClr val="000000"/>
                          </a:solidFill>
                          <a:effectLst/>
                          <a:latin typeface="+mn-lt"/>
                        </a:rPr>
                        <a:t>302</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312</a:t>
                      </a:r>
                      <a:endParaRPr lang="en-US" sz="1800" dirty="0">
                        <a:latin typeface="+mn-lt"/>
                      </a:endParaRPr>
                    </a:p>
                  </a:txBody>
                  <a:tcPr anchor="b"/>
                </a:tc>
                <a:extLst>
                  <a:ext uri="{0D108BD9-81ED-4DB2-BD59-A6C34878D82A}">
                    <a16:rowId xmlns:a16="http://schemas.microsoft.com/office/drawing/2014/main" val="2504929362"/>
                  </a:ext>
                </a:extLst>
              </a:tr>
              <a:tr h="370840">
                <a:tc>
                  <a:txBody>
                    <a:bodyPr/>
                    <a:lstStyle/>
                    <a:p>
                      <a:r>
                        <a:rPr lang="en-US" dirty="0" smtClean="0"/>
                        <a:t>Equity</a:t>
                      </a:r>
                      <a:endParaRPr lang="en-US" dirty="0"/>
                    </a:p>
                  </a:txBody>
                  <a:tcPr/>
                </a:tc>
                <a:tc>
                  <a:txBody>
                    <a:bodyPr/>
                    <a:lstStyle/>
                    <a:p>
                      <a:pPr algn="r" fontAlgn="b"/>
                      <a:r>
                        <a:rPr lang="en-US" sz="1800" b="0" i="0" u="none" strike="noStrike">
                          <a:solidFill>
                            <a:srgbClr val="000000"/>
                          </a:solidFill>
                          <a:effectLst/>
                          <a:latin typeface="+mn-lt"/>
                        </a:rPr>
                        <a:t>1,039</a:t>
                      </a:r>
                    </a:p>
                  </a:txBody>
                  <a:tcPr marL="9525" marR="9525" marT="9525" marB="0" anchor="b"/>
                </a:tc>
                <a:tc>
                  <a:txBody>
                    <a:bodyPr/>
                    <a:lstStyle/>
                    <a:p>
                      <a:pPr algn="r" fontAlgn="b"/>
                      <a:r>
                        <a:rPr lang="en-US" sz="1800" b="0" i="0" u="none" strike="noStrike">
                          <a:solidFill>
                            <a:srgbClr val="000000"/>
                          </a:solidFill>
                          <a:effectLst/>
                          <a:latin typeface="+mn-lt"/>
                        </a:rPr>
                        <a:t>1,500</a:t>
                      </a:r>
                    </a:p>
                  </a:txBody>
                  <a:tcPr marL="9525" marR="9525" marT="9525" marB="0" anchor="b"/>
                </a:tc>
                <a:tc>
                  <a:txBody>
                    <a:bodyPr/>
                    <a:lstStyle/>
                    <a:p>
                      <a:pPr algn="r" fontAlgn="b"/>
                      <a:r>
                        <a:rPr lang="en-US" sz="1800" b="0" i="0" u="none" strike="noStrike">
                          <a:solidFill>
                            <a:srgbClr val="000000"/>
                          </a:solidFill>
                          <a:effectLst/>
                          <a:latin typeface="+mn-lt"/>
                        </a:rPr>
                        <a:t>1,892</a:t>
                      </a:r>
                    </a:p>
                  </a:txBody>
                  <a:tcPr marL="9525" marR="9525" marT="9525" marB="0" anchor="b"/>
                </a:tc>
                <a:tc>
                  <a:txBody>
                    <a:bodyPr/>
                    <a:lstStyle/>
                    <a:p>
                      <a:pPr algn="r" fontAlgn="b"/>
                      <a:r>
                        <a:rPr lang="en-US" sz="1800" b="0" i="0" u="none" strike="noStrike" dirty="0">
                          <a:solidFill>
                            <a:srgbClr val="000000"/>
                          </a:solidFill>
                          <a:effectLst/>
                          <a:latin typeface="+mn-lt"/>
                        </a:rPr>
                        <a:t>2,523</a:t>
                      </a:r>
                    </a:p>
                  </a:txBody>
                  <a:tcPr marL="9525" marR="9525" marT="9525" marB="0" anchor="b"/>
                </a:tc>
                <a:tc>
                  <a:txBody>
                    <a:bodyPr/>
                    <a:lstStyle/>
                    <a:p>
                      <a:pPr algn="r" fontAlgn="b"/>
                      <a:r>
                        <a:rPr lang="en-US" sz="1800" b="0" i="0" u="none" strike="noStrike" dirty="0">
                          <a:solidFill>
                            <a:srgbClr val="000000"/>
                          </a:solidFill>
                          <a:effectLst/>
                          <a:latin typeface="+mn-lt"/>
                        </a:rPr>
                        <a:t>2,733</a:t>
                      </a:r>
                    </a:p>
                  </a:txBody>
                  <a:tcPr marL="9525" marR="9525" marT="9525" marB="0" anchor="b"/>
                </a:tc>
                <a:tc>
                  <a:txBody>
                    <a:bodyPr/>
                    <a:lstStyle/>
                    <a:p>
                      <a:pPr algn="r" fontAlgn="b"/>
                      <a:r>
                        <a:rPr lang="en-US" sz="1800" b="0" i="0" u="none" strike="noStrike" dirty="0" smtClean="0">
                          <a:solidFill>
                            <a:srgbClr val="000000"/>
                          </a:solidFill>
                          <a:effectLst/>
                          <a:latin typeface="+mn-lt"/>
                        </a:rPr>
                        <a:t>2,816</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2,845</a:t>
                      </a:r>
                      <a:endParaRPr lang="en-US" sz="1800" dirty="0">
                        <a:latin typeface="+mn-lt"/>
                      </a:endParaRPr>
                    </a:p>
                  </a:txBody>
                  <a:tcPr anchor="b"/>
                </a:tc>
                <a:extLst>
                  <a:ext uri="{0D108BD9-81ED-4DB2-BD59-A6C34878D82A}">
                    <a16:rowId xmlns:a16="http://schemas.microsoft.com/office/drawing/2014/main" val="2014968162"/>
                  </a:ext>
                </a:extLst>
              </a:tr>
              <a:tr h="370840">
                <a:tc>
                  <a:txBody>
                    <a:bodyPr/>
                    <a:lstStyle/>
                    <a:p>
                      <a:endParaRPr lang="en-US" dirty="0"/>
                    </a:p>
                  </a:txBody>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r"/>
                      <a:endParaRPr lang="en-US" sz="1800" dirty="0">
                        <a:latin typeface="+mn-lt"/>
                      </a:endParaRPr>
                    </a:p>
                  </a:txBody>
                  <a:tcPr anchor="b"/>
                </a:tc>
                <a:extLst>
                  <a:ext uri="{0D108BD9-81ED-4DB2-BD59-A6C34878D82A}">
                    <a16:rowId xmlns:a16="http://schemas.microsoft.com/office/drawing/2014/main" val="1503795879"/>
                  </a:ext>
                </a:extLst>
              </a:tr>
              <a:tr h="370840">
                <a:tc>
                  <a:txBody>
                    <a:bodyPr/>
                    <a:lstStyle/>
                    <a:p>
                      <a:r>
                        <a:rPr lang="en-US" dirty="0" smtClean="0"/>
                        <a:t>Debt/Asset Ratio</a:t>
                      </a:r>
                      <a:endParaRPr lang="en-US" dirty="0"/>
                    </a:p>
                  </a:txBody>
                  <a:tcPr/>
                </a:tc>
                <a:tc>
                  <a:txBody>
                    <a:bodyPr/>
                    <a:lstStyle/>
                    <a:p>
                      <a:pPr algn="r" fontAlgn="b"/>
                      <a:r>
                        <a:rPr lang="en-US" sz="1800" b="0" i="0" u="none" strike="noStrike">
                          <a:solidFill>
                            <a:srgbClr val="000000"/>
                          </a:solidFill>
                          <a:effectLst/>
                          <a:latin typeface="+mn-lt"/>
                        </a:rPr>
                        <a:t>13.6</a:t>
                      </a:r>
                    </a:p>
                  </a:txBody>
                  <a:tcPr marL="9525" marR="9525" marT="9525" marB="0" anchor="b"/>
                </a:tc>
                <a:tc>
                  <a:txBody>
                    <a:bodyPr/>
                    <a:lstStyle/>
                    <a:p>
                      <a:pPr algn="r" fontAlgn="b"/>
                      <a:r>
                        <a:rPr lang="en-US" sz="1800" b="0" i="0" u="none" strike="noStrike">
                          <a:solidFill>
                            <a:srgbClr val="000000"/>
                          </a:solidFill>
                          <a:effectLst/>
                          <a:latin typeface="+mn-lt"/>
                        </a:rPr>
                        <a:t>12.2</a:t>
                      </a:r>
                    </a:p>
                  </a:txBody>
                  <a:tcPr marL="9525" marR="9525" marT="9525" marB="0" anchor="b"/>
                </a:tc>
                <a:tc>
                  <a:txBody>
                    <a:bodyPr/>
                    <a:lstStyle/>
                    <a:p>
                      <a:pPr algn="r" fontAlgn="b"/>
                      <a:r>
                        <a:rPr lang="en-US" sz="1800" b="0" i="0" u="none" strike="noStrike">
                          <a:solidFill>
                            <a:srgbClr val="000000"/>
                          </a:solidFill>
                          <a:effectLst/>
                          <a:latin typeface="+mn-lt"/>
                        </a:rPr>
                        <a:t>12.8</a:t>
                      </a:r>
                    </a:p>
                  </a:txBody>
                  <a:tcPr marL="9525" marR="9525" marT="9525" marB="0" anchor="b"/>
                </a:tc>
                <a:tc>
                  <a:txBody>
                    <a:bodyPr/>
                    <a:lstStyle/>
                    <a:p>
                      <a:pPr algn="r" fontAlgn="b"/>
                      <a:r>
                        <a:rPr lang="en-US" sz="1800" b="0" i="0" u="none" strike="noStrike">
                          <a:solidFill>
                            <a:srgbClr val="000000"/>
                          </a:solidFill>
                          <a:effectLst/>
                          <a:latin typeface="+mn-lt"/>
                        </a:rPr>
                        <a:t>12.4</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a:r>
                        <a:rPr lang="en-US" sz="1800" dirty="0" smtClean="0">
                          <a:latin typeface="+mn-lt"/>
                        </a:rPr>
                        <a:t>14.1</a:t>
                      </a:r>
                      <a:endParaRPr lang="en-US" sz="1800" dirty="0">
                        <a:latin typeface="+mn-lt"/>
                      </a:endParaRPr>
                    </a:p>
                  </a:txBody>
                  <a:tcPr anchor="b"/>
                </a:tc>
                <a:extLst>
                  <a:ext uri="{0D108BD9-81ED-4DB2-BD59-A6C34878D82A}">
                    <a16:rowId xmlns:a16="http://schemas.microsoft.com/office/drawing/2014/main" val="3882034806"/>
                  </a:ext>
                </a:extLst>
              </a:tr>
              <a:tr h="370840">
                <a:tc>
                  <a:txBody>
                    <a:bodyPr/>
                    <a:lstStyle/>
                    <a:p>
                      <a:r>
                        <a:rPr lang="en-US" dirty="0" smtClean="0"/>
                        <a:t>Real Estate/Assets</a:t>
                      </a:r>
                      <a:endParaRPr lang="en-US" dirty="0"/>
                    </a:p>
                  </a:txBody>
                  <a:tcPr/>
                </a:tc>
                <a:tc>
                  <a:txBody>
                    <a:bodyPr/>
                    <a:lstStyle/>
                    <a:p>
                      <a:pPr algn="r" fontAlgn="b"/>
                      <a:r>
                        <a:rPr lang="en-US" sz="1800" b="0" i="0" u="none" strike="noStrike">
                          <a:solidFill>
                            <a:srgbClr val="000000"/>
                          </a:solidFill>
                          <a:effectLst/>
                          <a:latin typeface="+mn-lt"/>
                        </a:rPr>
                        <a:t>78.7</a:t>
                      </a:r>
                    </a:p>
                  </a:txBody>
                  <a:tcPr marL="9525" marR="9525" marT="9525" marB="0" anchor="b"/>
                </a:tc>
                <a:tc>
                  <a:txBody>
                    <a:bodyPr/>
                    <a:lstStyle/>
                    <a:p>
                      <a:pPr algn="r" fontAlgn="b"/>
                      <a:r>
                        <a:rPr lang="en-US" sz="1800" b="0" i="0" u="none" strike="noStrike">
                          <a:solidFill>
                            <a:srgbClr val="000000"/>
                          </a:solidFill>
                          <a:effectLst/>
                          <a:latin typeface="+mn-lt"/>
                        </a:rPr>
                        <a:t>80.3</a:t>
                      </a:r>
                    </a:p>
                  </a:txBody>
                  <a:tcPr marL="9525" marR="9525" marT="9525" marB="0" anchor="b"/>
                </a:tc>
                <a:tc>
                  <a:txBody>
                    <a:bodyPr/>
                    <a:lstStyle/>
                    <a:p>
                      <a:pPr algn="r" fontAlgn="b"/>
                      <a:r>
                        <a:rPr lang="en-US" sz="1800" b="0" i="0" u="none" strike="noStrike">
                          <a:solidFill>
                            <a:srgbClr val="000000"/>
                          </a:solidFill>
                          <a:effectLst/>
                          <a:latin typeface="+mn-lt"/>
                        </a:rPr>
                        <a:t>76.5</a:t>
                      </a:r>
                    </a:p>
                  </a:txBody>
                  <a:tcPr marL="9525" marR="9525" marT="9525" marB="0" anchor="b"/>
                </a:tc>
                <a:tc>
                  <a:txBody>
                    <a:bodyPr/>
                    <a:lstStyle/>
                    <a:p>
                      <a:pPr algn="r" fontAlgn="b"/>
                      <a:r>
                        <a:rPr lang="en-US" sz="1800" b="0" i="0" u="none" strike="noStrike">
                          <a:solidFill>
                            <a:srgbClr val="000000"/>
                          </a:solidFill>
                          <a:effectLst/>
                          <a:latin typeface="+mn-lt"/>
                        </a:rPr>
                        <a:t>82.1</a:t>
                      </a:r>
                    </a:p>
                  </a:txBody>
                  <a:tcPr marL="9525" marR="9525" marT="9525" marB="0" anchor="b"/>
                </a:tc>
                <a:tc>
                  <a:txBody>
                    <a:bodyPr/>
                    <a:lstStyle/>
                    <a:p>
                      <a:pPr algn="r" fontAlgn="b"/>
                      <a:r>
                        <a:rPr lang="en-US" sz="1800" b="0" i="0" u="none" strike="noStrike">
                          <a:solidFill>
                            <a:srgbClr val="000000"/>
                          </a:solidFill>
                          <a:effectLst/>
                          <a:latin typeface="+mn-lt"/>
                        </a:rPr>
                        <a:t>83.2</a:t>
                      </a:r>
                    </a:p>
                  </a:txBody>
                  <a:tcPr marL="9525" marR="9525" marT="9525" marB="0" anchor="b"/>
                </a:tc>
                <a:tc>
                  <a:txBody>
                    <a:bodyPr/>
                    <a:lstStyle/>
                    <a:p>
                      <a:pPr algn="r" fontAlgn="b"/>
                      <a:r>
                        <a:rPr lang="en-US" sz="1800" b="0" i="0" u="none" strike="noStrike" dirty="0" smtClean="0">
                          <a:solidFill>
                            <a:srgbClr val="000000"/>
                          </a:solidFill>
                          <a:effectLst/>
                          <a:latin typeface="+mn-lt"/>
                        </a:rPr>
                        <a:t>82.4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82.1</a:t>
                      </a:r>
                      <a:endParaRPr lang="en-US" sz="1800" dirty="0">
                        <a:latin typeface="+mn-lt"/>
                      </a:endParaRPr>
                    </a:p>
                  </a:txBody>
                  <a:tcPr anchor="b"/>
                </a:tc>
                <a:extLst>
                  <a:ext uri="{0D108BD9-81ED-4DB2-BD59-A6C34878D82A}">
                    <a16:rowId xmlns:a16="http://schemas.microsoft.com/office/drawing/2014/main" val="702028669"/>
                  </a:ext>
                </a:extLst>
              </a:tr>
              <a:tr h="370840">
                <a:tc>
                  <a:txBody>
                    <a:bodyPr/>
                    <a:lstStyle/>
                    <a:p>
                      <a:r>
                        <a:rPr lang="en-US" dirty="0" smtClean="0"/>
                        <a:t>Real Estate/Debt</a:t>
                      </a:r>
                      <a:endParaRPr lang="en-US" dirty="0"/>
                    </a:p>
                  </a:txBody>
                  <a:tcPr/>
                </a:tc>
                <a:tc>
                  <a:txBody>
                    <a:bodyPr/>
                    <a:lstStyle/>
                    <a:p>
                      <a:pPr algn="r" fontAlgn="b"/>
                      <a:r>
                        <a:rPr lang="en-US" sz="1800" b="0" i="0" u="none" strike="noStrike">
                          <a:solidFill>
                            <a:srgbClr val="000000"/>
                          </a:solidFill>
                          <a:effectLst/>
                          <a:latin typeface="+mn-lt"/>
                        </a:rPr>
                        <a:t>51.7</a:t>
                      </a:r>
                    </a:p>
                  </a:txBody>
                  <a:tcPr marL="9525" marR="9525" marT="9525" marB="0" anchor="b"/>
                </a:tc>
                <a:tc>
                  <a:txBody>
                    <a:bodyPr/>
                    <a:lstStyle/>
                    <a:p>
                      <a:pPr algn="r" fontAlgn="b"/>
                      <a:r>
                        <a:rPr lang="en-US" sz="1800" b="0" i="0" u="none" strike="noStrike">
                          <a:solidFill>
                            <a:srgbClr val="000000"/>
                          </a:solidFill>
                          <a:effectLst/>
                          <a:latin typeface="+mn-lt"/>
                        </a:rPr>
                        <a:t>54.5</a:t>
                      </a:r>
                    </a:p>
                  </a:txBody>
                  <a:tcPr marL="9525" marR="9525" marT="9525" marB="0" anchor="b"/>
                </a:tc>
                <a:tc>
                  <a:txBody>
                    <a:bodyPr/>
                    <a:lstStyle/>
                    <a:p>
                      <a:pPr algn="r" fontAlgn="b"/>
                      <a:r>
                        <a:rPr lang="en-US" sz="1800" b="0" i="0" u="none" strike="noStrike">
                          <a:solidFill>
                            <a:srgbClr val="000000"/>
                          </a:solidFill>
                          <a:effectLst/>
                          <a:latin typeface="+mn-lt"/>
                        </a:rPr>
                        <a:t>55.2</a:t>
                      </a:r>
                    </a:p>
                  </a:txBody>
                  <a:tcPr marL="9525" marR="9525" marT="9525" marB="0" anchor="b"/>
                </a:tc>
                <a:tc>
                  <a:txBody>
                    <a:bodyPr/>
                    <a:lstStyle/>
                    <a:p>
                      <a:pPr algn="r" fontAlgn="b"/>
                      <a:r>
                        <a:rPr lang="en-US" sz="1800" b="0" i="0" u="none" strike="noStrike">
                          <a:solidFill>
                            <a:srgbClr val="000000"/>
                          </a:solidFill>
                          <a:effectLst/>
                          <a:latin typeface="+mn-lt"/>
                        </a:rPr>
                        <a:t>58.5</a:t>
                      </a:r>
                    </a:p>
                  </a:txBody>
                  <a:tcPr marL="9525" marR="9525" marT="9525" marB="0" anchor="b"/>
                </a:tc>
                <a:tc>
                  <a:txBody>
                    <a:bodyPr/>
                    <a:lstStyle/>
                    <a:p>
                      <a:pPr algn="r" fontAlgn="b"/>
                      <a:r>
                        <a:rPr lang="en-US" sz="1800" b="0" i="0" u="none" strike="noStrike">
                          <a:solidFill>
                            <a:srgbClr val="000000"/>
                          </a:solidFill>
                          <a:effectLst/>
                          <a:latin typeface="+mn-lt"/>
                        </a:rPr>
                        <a:t>65.4</a:t>
                      </a:r>
                    </a:p>
                  </a:txBody>
                  <a:tcPr marL="9525" marR="9525" marT="9525" marB="0" anchor="b"/>
                </a:tc>
                <a:tc>
                  <a:txBody>
                    <a:bodyPr/>
                    <a:lstStyle/>
                    <a:p>
                      <a:pPr algn="r" fontAlgn="b"/>
                      <a:r>
                        <a:rPr lang="en-US" sz="1800" b="0" i="0" u="none" strike="noStrike" dirty="0">
                          <a:solidFill>
                            <a:srgbClr val="000000"/>
                          </a:solidFill>
                          <a:effectLst/>
                          <a:latin typeface="+mn-lt"/>
                        </a:rPr>
                        <a:t>66.4</a:t>
                      </a:r>
                    </a:p>
                  </a:txBody>
                  <a:tcPr marL="9525" marR="9525" marT="9525" marB="0" anchor="b"/>
                </a:tc>
                <a:tc>
                  <a:txBody>
                    <a:bodyPr/>
                    <a:lstStyle/>
                    <a:p>
                      <a:pPr algn="r"/>
                      <a:r>
                        <a:rPr lang="en-US" sz="1800" dirty="0" smtClean="0">
                          <a:latin typeface="+mn-lt"/>
                        </a:rPr>
                        <a:t>66.7</a:t>
                      </a:r>
                      <a:endParaRPr lang="en-US" sz="1800" dirty="0">
                        <a:latin typeface="+mn-lt"/>
                      </a:endParaRPr>
                    </a:p>
                  </a:txBody>
                  <a:tcPr anchor="b"/>
                </a:tc>
                <a:extLst>
                  <a:ext uri="{0D108BD9-81ED-4DB2-BD59-A6C34878D82A}">
                    <a16:rowId xmlns:a16="http://schemas.microsoft.com/office/drawing/2014/main" val="3026709985"/>
                  </a:ext>
                </a:extLst>
              </a:tr>
            </a:tbl>
          </a:graphicData>
        </a:graphic>
      </p:graphicFrame>
      <p:sp>
        <p:nvSpPr>
          <p:cNvPr id="11" name="TextBox 10"/>
          <p:cNvSpPr txBox="1"/>
          <p:nvPr/>
        </p:nvSpPr>
        <p:spPr>
          <a:xfrm>
            <a:off x="1043555" y="955122"/>
            <a:ext cx="9781258" cy="369332"/>
          </a:xfrm>
          <a:prstGeom prst="rect">
            <a:avLst/>
          </a:prstGeom>
          <a:noFill/>
        </p:spPr>
        <p:txBody>
          <a:bodyPr wrap="square" rtlCol="0">
            <a:spAutoFit/>
          </a:bodyPr>
          <a:lstStyle/>
          <a:p>
            <a:pPr algn="ctr"/>
            <a:r>
              <a:rPr lang="en-US" i="1" dirty="0" smtClean="0"/>
              <a:t>Billions of dollars</a:t>
            </a:r>
            <a:endParaRPr lang="en-US" i="1" dirty="0"/>
          </a:p>
        </p:txBody>
      </p:sp>
      <p:sp>
        <p:nvSpPr>
          <p:cNvPr id="12" name="TextBox 11"/>
          <p:cNvSpPr txBox="1"/>
          <p:nvPr/>
        </p:nvSpPr>
        <p:spPr>
          <a:xfrm>
            <a:off x="1043554" y="5026582"/>
            <a:ext cx="9781257" cy="369332"/>
          </a:xfrm>
          <a:prstGeom prst="rect">
            <a:avLst/>
          </a:prstGeom>
          <a:noFill/>
        </p:spPr>
        <p:txBody>
          <a:bodyPr wrap="square" rtlCol="0">
            <a:spAutoFit/>
          </a:bodyPr>
          <a:lstStyle/>
          <a:p>
            <a:pPr algn="ctr"/>
            <a:r>
              <a:rPr lang="en-US" dirty="0" smtClean="0"/>
              <a:t>Source: </a:t>
            </a:r>
            <a:r>
              <a:rPr lang="en-US" dirty="0" smtClean="0">
                <a:hlinkClick r:id="rId2"/>
              </a:rPr>
              <a:t>USDA-ERS</a:t>
            </a:r>
            <a:endParaRPr lang="en-US" dirty="0"/>
          </a:p>
        </p:txBody>
      </p:sp>
      <p:sp>
        <p:nvSpPr>
          <p:cNvPr id="2" name="Rectangle 1"/>
          <p:cNvSpPr/>
          <p:nvPr/>
        </p:nvSpPr>
        <p:spPr>
          <a:xfrm>
            <a:off x="1039091" y="2069869"/>
            <a:ext cx="9785720" cy="349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9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Farm Sector Balance Sheet</a:t>
            </a:r>
            <a:endParaRPr lang="en-US" dirty="0"/>
          </a:p>
        </p:txBody>
      </p:sp>
      <p:sp>
        <p:nvSpPr>
          <p:cNvPr id="5" name="Slide Number Placeholder 4"/>
          <p:cNvSpPr>
            <a:spLocks noGrp="1"/>
          </p:cNvSpPr>
          <p:nvPr>
            <p:ph type="sldNum" sz="quarter" idx="4294967295"/>
          </p:nvPr>
        </p:nvSpPr>
        <p:spPr>
          <a:xfrm>
            <a:off x="11301630" y="6161088"/>
            <a:ext cx="487362" cy="365125"/>
          </a:xfrm>
        </p:spPr>
        <p:txBody>
          <a:bodyPr/>
          <a:lstStyle/>
          <a:p>
            <a:r>
              <a:rPr lang="en-US" dirty="0" smtClean="0"/>
              <a:t>2</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22867162"/>
              </p:ext>
            </p:extLst>
          </p:nvPr>
        </p:nvGraphicFramePr>
        <p:xfrm>
          <a:off x="1043554" y="1318182"/>
          <a:ext cx="9781258" cy="3708400"/>
        </p:xfrm>
        <a:graphic>
          <a:graphicData uri="http://schemas.openxmlformats.org/drawingml/2006/table">
            <a:tbl>
              <a:tblPr firstRow="1" bandRow="1">
                <a:tableStyleId>{5C22544A-7EE6-4342-B048-85BDC9FD1C3A}</a:tableStyleId>
              </a:tblPr>
              <a:tblGrid>
                <a:gridCol w="2100298">
                  <a:extLst>
                    <a:ext uri="{9D8B030D-6E8A-4147-A177-3AD203B41FA5}">
                      <a16:colId xmlns:a16="http://schemas.microsoft.com/office/drawing/2014/main" val="272032381"/>
                    </a:ext>
                  </a:extLst>
                </a:gridCol>
                <a:gridCol w="1097280">
                  <a:extLst>
                    <a:ext uri="{9D8B030D-6E8A-4147-A177-3AD203B41FA5}">
                      <a16:colId xmlns:a16="http://schemas.microsoft.com/office/drawing/2014/main" val="85501820"/>
                    </a:ext>
                  </a:extLst>
                </a:gridCol>
                <a:gridCol w="1097280">
                  <a:extLst>
                    <a:ext uri="{9D8B030D-6E8A-4147-A177-3AD203B41FA5}">
                      <a16:colId xmlns:a16="http://schemas.microsoft.com/office/drawing/2014/main" val="795071295"/>
                    </a:ext>
                  </a:extLst>
                </a:gridCol>
                <a:gridCol w="1097280">
                  <a:extLst>
                    <a:ext uri="{9D8B030D-6E8A-4147-A177-3AD203B41FA5}">
                      <a16:colId xmlns:a16="http://schemas.microsoft.com/office/drawing/2014/main" val="1502599246"/>
                    </a:ext>
                  </a:extLst>
                </a:gridCol>
                <a:gridCol w="1097280">
                  <a:extLst>
                    <a:ext uri="{9D8B030D-6E8A-4147-A177-3AD203B41FA5}">
                      <a16:colId xmlns:a16="http://schemas.microsoft.com/office/drawing/2014/main" val="75094870"/>
                    </a:ext>
                  </a:extLst>
                </a:gridCol>
                <a:gridCol w="1097280">
                  <a:extLst>
                    <a:ext uri="{9D8B030D-6E8A-4147-A177-3AD203B41FA5}">
                      <a16:colId xmlns:a16="http://schemas.microsoft.com/office/drawing/2014/main" val="1026861454"/>
                    </a:ext>
                  </a:extLst>
                </a:gridCol>
                <a:gridCol w="1097280">
                  <a:extLst>
                    <a:ext uri="{9D8B030D-6E8A-4147-A177-3AD203B41FA5}">
                      <a16:colId xmlns:a16="http://schemas.microsoft.com/office/drawing/2014/main" val="2460959643"/>
                    </a:ext>
                  </a:extLst>
                </a:gridCol>
                <a:gridCol w="1097280">
                  <a:extLst>
                    <a:ext uri="{9D8B030D-6E8A-4147-A177-3AD203B41FA5}">
                      <a16:colId xmlns:a16="http://schemas.microsoft.com/office/drawing/2014/main" val="1978180571"/>
                    </a:ext>
                  </a:extLst>
                </a:gridCol>
              </a:tblGrid>
              <a:tr h="370840">
                <a:tc>
                  <a:txBody>
                    <a:bodyPr/>
                    <a:lstStyle/>
                    <a:p>
                      <a:endParaRPr lang="en-US" dirty="0"/>
                    </a:p>
                  </a:txBody>
                  <a:tcPr/>
                </a:tc>
                <a:tc>
                  <a:txBody>
                    <a:bodyPr/>
                    <a:lstStyle/>
                    <a:p>
                      <a:pPr algn="ctr" fontAlgn="b"/>
                      <a:r>
                        <a:rPr lang="en-US" sz="1800" b="1" i="0" u="none" strike="noStrike" dirty="0">
                          <a:solidFill>
                            <a:schemeClr val="accent4"/>
                          </a:solidFill>
                          <a:effectLst/>
                          <a:latin typeface="+mn-lt"/>
                        </a:rPr>
                        <a:t>2000</a:t>
                      </a:r>
                    </a:p>
                  </a:txBody>
                  <a:tcPr marL="9525" marR="9525" marT="9525" marB="0" anchor="b"/>
                </a:tc>
                <a:tc>
                  <a:txBody>
                    <a:bodyPr/>
                    <a:lstStyle/>
                    <a:p>
                      <a:pPr algn="ctr" fontAlgn="b"/>
                      <a:r>
                        <a:rPr lang="en-US" sz="1800" b="1" i="0" u="none" strike="noStrike" dirty="0">
                          <a:solidFill>
                            <a:schemeClr val="accent4"/>
                          </a:solidFill>
                          <a:effectLst/>
                          <a:latin typeface="+mn-lt"/>
                        </a:rPr>
                        <a:t>2005</a:t>
                      </a:r>
                    </a:p>
                  </a:txBody>
                  <a:tcPr marL="9525" marR="9525" marT="9525" marB="0" anchor="b"/>
                </a:tc>
                <a:tc>
                  <a:txBody>
                    <a:bodyPr/>
                    <a:lstStyle/>
                    <a:p>
                      <a:pPr algn="ctr" fontAlgn="b"/>
                      <a:r>
                        <a:rPr lang="en-US" sz="1800" b="1" i="0" u="none" strike="noStrike" dirty="0">
                          <a:solidFill>
                            <a:schemeClr val="accent4"/>
                          </a:solidFill>
                          <a:effectLst/>
                          <a:latin typeface="+mn-lt"/>
                        </a:rPr>
                        <a:t>2010</a:t>
                      </a:r>
                    </a:p>
                  </a:txBody>
                  <a:tcPr marL="9525" marR="9525" marT="9525" marB="0" anchor="b"/>
                </a:tc>
                <a:tc>
                  <a:txBody>
                    <a:bodyPr/>
                    <a:lstStyle/>
                    <a:p>
                      <a:pPr algn="ctr" fontAlgn="b"/>
                      <a:r>
                        <a:rPr lang="en-US" sz="1800" b="1" i="0" u="none" strike="noStrike" dirty="0">
                          <a:solidFill>
                            <a:schemeClr val="accent4"/>
                          </a:solidFill>
                          <a:effectLst/>
                          <a:latin typeface="+mn-lt"/>
                        </a:rPr>
                        <a:t>2015</a:t>
                      </a:r>
                    </a:p>
                  </a:txBody>
                  <a:tcPr marL="9525" marR="9525" marT="9525" marB="0" anchor="b"/>
                </a:tc>
                <a:tc>
                  <a:txBody>
                    <a:bodyPr/>
                    <a:lstStyle/>
                    <a:p>
                      <a:pPr algn="ctr" fontAlgn="b"/>
                      <a:r>
                        <a:rPr lang="en-US" sz="1800" b="1" i="0" u="none" strike="noStrike" dirty="0">
                          <a:solidFill>
                            <a:schemeClr val="accent4"/>
                          </a:solidFill>
                          <a:effectLst/>
                          <a:latin typeface="+mn-lt"/>
                        </a:rPr>
                        <a:t>2020</a:t>
                      </a:r>
                    </a:p>
                  </a:txBody>
                  <a:tcPr marL="9525" marR="9525" marT="9525" marB="0" anchor="b"/>
                </a:tc>
                <a:tc>
                  <a:txBody>
                    <a:bodyPr/>
                    <a:lstStyle/>
                    <a:p>
                      <a:pPr algn="ctr" fontAlgn="b"/>
                      <a:r>
                        <a:rPr lang="en-US" sz="1800" b="1" i="0" u="none" strike="noStrike" dirty="0">
                          <a:solidFill>
                            <a:schemeClr val="accent4"/>
                          </a:solidFill>
                          <a:effectLst/>
                          <a:latin typeface="+mn-lt"/>
                        </a:rPr>
                        <a:t>2021F</a:t>
                      </a:r>
                    </a:p>
                  </a:txBody>
                  <a:tcPr marL="9525" marR="9525" marT="9525" marB="0" anchor="b"/>
                </a:tc>
                <a:tc>
                  <a:txBody>
                    <a:bodyPr/>
                    <a:lstStyle/>
                    <a:p>
                      <a:pPr algn="ctr" fontAlgn="b"/>
                      <a:r>
                        <a:rPr lang="en-US" sz="1800" b="1" i="0" u="none" strike="noStrike" dirty="0">
                          <a:solidFill>
                            <a:schemeClr val="accent4"/>
                          </a:solidFill>
                          <a:effectLst/>
                          <a:latin typeface="+mn-lt"/>
                        </a:rPr>
                        <a:t>2022F</a:t>
                      </a:r>
                    </a:p>
                  </a:txBody>
                  <a:tcPr marL="9525" marR="9525" marT="9525" marB="0" anchor="b"/>
                </a:tc>
                <a:extLst>
                  <a:ext uri="{0D108BD9-81ED-4DB2-BD59-A6C34878D82A}">
                    <a16:rowId xmlns:a16="http://schemas.microsoft.com/office/drawing/2014/main" val="3042408929"/>
                  </a:ext>
                </a:extLst>
              </a:tr>
              <a:tr h="370840">
                <a:tc>
                  <a:txBody>
                    <a:bodyPr/>
                    <a:lstStyle/>
                    <a:p>
                      <a:r>
                        <a:rPr lang="en-US" dirty="0" smtClean="0"/>
                        <a:t>Farm</a:t>
                      </a:r>
                      <a:r>
                        <a:rPr lang="en-US" baseline="0" dirty="0" smtClean="0"/>
                        <a:t> Assets</a:t>
                      </a:r>
                      <a:endParaRPr lang="en-US" dirty="0"/>
                    </a:p>
                  </a:txBody>
                  <a:tcPr/>
                </a:tc>
                <a:tc>
                  <a:txBody>
                    <a:bodyPr/>
                    <a:lstStyle/>
                    <a:p>
                      <a:pPr algn="r" fontAlgn="b"/>
                      <a:r>
                        <a:rPr lang="en-US" sz="1800" b="0" i="0" u="none" strike="noStrike" dirty="0">
                          <a:solidFill>
                            <a:srgbClr val="000000"/>
                          </a:solidFill>
                          <a:effectLst/>
                          <a:latin typeface="+mn-lt"/>
                        </a:rPr>
                        <a:t>1,203</a:t>
                      </a:r>
                    </a:p>
                  </a:txBody>
                  <a:tcPr marL="9525" marR="9525" marT="9525" marB="0" anchor="b"/>
                </a:tc>
                <a:tc>
                  <a:txBody>
                    <a:bodyPr/>
                    <a:lstStyle/>
                    <a:p>
                      <a:pPr algn="r" fontAlgn="b"/>
                      <a:r>
                        <a:rPr lang="en-US" sz="1800" b="0" i="0" u="none" strike="noStrike" dirty="0">
                          <a:solidFill>
                            <a:srgbClr val="000000"/>
                          </a:solidFill>
                          <a:effectLst/>
                          <a:latin typeface="+mn-lt"/>
                        </a:rPr>
                        <a:t>1,709</a:t>
                      </a:r>
                    </a:p>
                  </a:txBody>
                  <a:tcPr marL="9525" marR="9525" marT="9525" marB="0" anchor="b"/>
                </a:tc>
                <a:tc>
                  <a:txBody>
                    <a:bodyPr/>
                    <a:lstStyle/>
                    <a:p>
                      <a:pPr algn="r" fontAlgn="b"/>
                      <a:r>
                        <a:rPr lang="en-US" sz="1800" b="0" i="0" u="none" strike="noStrike" dirty="0">
                          <a:solidFill>
                            <a:srgbClr val="000000"/>
                          </a:solidFill>
                          <a:effectLst/>
                          <a:latin typeface="+mn-lt"/>
                        </a:rPr>
                        <a:t>2,171</a:t>
                      </a:r>
                    </a:p>
                  </a:txBody>
                  <a:tcPr marL="9525" marR="9525" marT="9525" marB="0" anchor="b"/>
                </a:tc>
                <a:tc>
                  <a:txBody>
                    <a:bodyPr/>
                    <a:lstStyle/>
                    <a:p>
                      <a:pPr algn="r" fontAlgn="b"/>
                      <a:r>
                        <a:rPr lang="en-US" sz="1800" b="0" i="0" u="none" strike="noStrike" dirty="0">
                          <a:solidFill>
                            <a:srgbClr val="000000"/>
                          </a:solidFill>
                          <a:effectLst/>
                          <a:latin typeface="+mn-lt"/>
                        </a:rPr>
                        <a:t>2,880</a:t>
                      </a:r>
                    </a:p>
                  </a:txBody>
                  <a:tcPr marL="9525" marR="9525" marT="9525" marB="0" anchor="b"/>
                </a:tc>
                <a:tc>
                  <a:txBody>
                    <a:bodyPr/>
                    <a:lstStyle/>
                    <a:p>
                      <a:pPr algn="r" fontAlgn="b"/>
                      <a:r>
                        <a:rPr lang="en-US" sz="1800" b="0" i="0" u="none" strike="noStrike" dirty="0">
                          <a:solidFill>
                            <a:srgbClr val="000000"/>
                          </a:solidFill>
                          <a:effectLst/>
                          <a:latin typeface="+mn-lt"/>
                        </a:rPr>
                        <a:t>3,175</a:t>
                      </a:r>
                    </a:p>
                  </a:txBody>
                  <a:tcPr marL="9525" marR="9525" marT="9525" marB="0" anchor="b"/>
                </a:tc>
                <a:tc>
                  <a:txBody>
                    <a:bodyPr/>
                    <a:lstStyle/>
                    <a:p>
                      <a:pPr algn="r" fontAlgn="b"/>
                      <a:r>
                        <a:rPr lang="en-US" sz="1800" b="0" i="0" u="none" strike="noStrike" dirty="0" smtClean="0">
                          <a:solidFill>
                            <a:srgbClr val="000000"/>
                          </a:solidFill>
                          <a:effectLst/>
                          <a:latin typeface="+mn-lt"/>
                        </a:rPr>
                        <a:t>3,270</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3,313</a:t>
                      </a:r>
                      <a:endParaRPr lang="en-US" sz="1800" dirty="0">
                        <a:latin typeface="+mn-lt"/>
                      </a:endParaRPr>
                    </a:p>
                  </a:txBody>
                  <a:tcPr anchor="b"/>
                </a:tc>
                <a:extLst>
                  <a:ext uri="{0D108BD9-81ED-4DB2-BD59-A6C34878D82A}">
                    <a16:rowId xmlns:a16="http://schemas.microsoft.com/office/drawing/2014/main" val="2184932854"/>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dirty="0">
                          <a:solidFill>
                            <a:srgbClr val="000000"/>
                          </a:solidFill>
                          <a:effectLst/>
                          <a:latin typeface="+mn-lt"/>
                        </a:rPr>
                        <a:t>946</a:t>
                      </a:r>
                    </a:p>
                  </a:txBody>
                  <a:tcPr marL="9525" marR="9525" marT="9525" marB="0" anchor="b"/>
                </a:tc>
                <a:tc>
                  <a:txBody>
                    <a:bodyPr/>
                    <a:lstStyle/>
                    <a:p>
                      <a:pPr algn="r" fontAlgn="b"/>
                      <a:r>
                        <a:rPr lang="en-US" sz="1800" b="0" i="0" u="none" strike="noStrike" dirty="0">
                          <a:solidFill>
                            <a:srgbClr val="000000"/>
                          </a:solidFill>
                          <a:effectLst/>
                          <a:latin typeface="+mn-lt"/>
                        </a:rPr>
                        <a:t>1,373</a:t>
                      </a:r>
                    </a:p>
                  </a:txBody>
                  <a:tcPr marL="9525" marR="9525" marT="9525" marB="0" anchor="b"/>
                </a:tc>
                <a:tc>
                  <a:txBody>
                    <a:bodyPr/>
                    <a:lstStyle/>
                    <a:p>
                      <a:pPr algn="r" fontAlgn="b"/>
                      <a:r>
                        <a:rPr lang="en-US" sz="1800" b="0" i="0" u="none" strike="noStrike" dirty="0">
                          <a:solidFill>
                            <a:srgbClr val="000000"/>
                          </a:solidFill>
                          <a:effectLst/>
                          <a:latin typeface="+mn-lt"/>
                        </a:rPr>
                        <a:t>1,660</a:t>
                      </a:r>
                    </a:p>
                  </a:txBody>
                  <a:tcPr marL="9525" marR="9525" marT="9525" marB="0" anchor="b"/>
                </a:tc>
                <a:tc>
                  <a:txBody>
                    <a:bodyPr/>
                    <a:lstStyle/>
                    <a:p>
                      <a:pPr algn="r" fontAlgn="b"/>
                      <a:r>
                        <a:rPr lang="en-US" sz="1800" b="0" i="0" u="none" strike="noStrike" dirty="0">
                          <a:solidFill>
                            <a:srgbClr val="000000"/>
                          </a:solidFill>
                          <a:effectLst/>
                          <a:latin typeface="+mn-lt"/>
                        </a:rPr>
                        <a:t>2,366</a:t>
                      </a:r>
                    </a:p>
                  </a:txBody>
                  <a:tcPr marL="9525" marR="9525" marT="9525" marB="0" anchor="b"/>
                </a:tc>
                <a:tc>
                  <a:txBody>
                    <a:bodyPr/>
                    <a:lstStyle/>
                    <a:p>
                      <a:pPr algn="r" fontAlgn="b"/>
                      <a:r>
                        <a:rPr lang="en-US" sz="1800" b="0" i="0" u="none" strike="noStrike" dirty="0">
                          <a:solidFill>
                            <a:srgbClr val="000000"/>
                          </a:solidFill>
                          <a:effectLst/>
                          <a:latin typeface="+mn-lt"/>
                        </a:rPr>
                        <a:t>2,641</a:t>
                      </a:r>
                    </a:p>
                  </a:txBody>
                  <a:tcPr marL="9525" marR="9525" marT="9525" marB="0" anchor="b"/>
                </a:tc>
                <a:tc>
                  <a:txBody>
                    <a:bodyPr/>
                    <a:lstStyle/>
                    <a:p>
                      <a:pPr algn="r" fontAlgn="b"/>
                      <a:r>
                        <a:rPr lang="en-US" sz="1800" b="0" i="0" u="none" strike="noStrike" dirty="0" smtClean="0">
                          <a:solidFill>
                            <a:srgbClr val="000000"/>
                          </a:solidFill>
                          <a:effectLst/>
                          <a:latin typeface="+mn-lt"/>
                        </a:rPr>
                        <a:t>2,693</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2,720</a:t>
                      </a:r>
                      <a:endParaRPr lang="en-US" sz="1800" dirty="0">
                        <a:latin typeface="+mn-lt"/>
                      </a:endParaRPr>
                    </a:p>
                  </a:txBody>
                  <a:tcPr anchor="b"/>
                </a:tc>
                <a:extLst>
                  <a:ext uri="{0D108BD9-81ED-4DB2-BD59-A6C34878D82A}">
                    <a16:rowId xmlns:a16="http://schemas.microsoft.com/office/drawing/2014/main" val="1365944746"/>
                  </a:ext>
                </a:extLst>
              </a:tr>
              <a:tr h="370840">
                <a:tc>
                  <a:txBody>
                    <a:bodyPr/>
                    <a:lstStyle/>
                    <a:p>
                      <a:r>
                        <a:rPr lang="en-US" dirty="0" smtClean="0"/>
                        <a:t>Farm Debt</a:t>
                      </a:r>
                      <a:endParaRPr lang="en-US" dirty="0"/>
                    </a:p>
                  </a:txBody>
                  <a:tcPr/>
                </a:tc>
                <a:tc>
                  <a:txBody>
                    <a:bodyPr/>
                    <a:lstStyle/>
                    <a:p>
                      <a:pPr algn="r" fontAlgn="b"/>
                      <a:r>
                        <a:rPr lang="en-US" sz="1800" b="0" i="0" u="none" strike="noStrike">
                          <a:solidFill>
                            <a:srgbClr val="000000"/>
                          </a:solidFill>
                          <a:effectLst/>
                          <a:latin typeface="+mn-lt"/>
                        </a:rPr>
                        <a:t>164</a:t>
                      </a:r>
                    </a:p>
                  </a:txBody>
                  <a:tcPr marL="9525" marR="9525" marT="9525" marB="0" anchor="b"/>
                </a:tc>
                <a:tc>
                  <a:txBody>
                    <a:bodyPr/>
                    <a:lstStyle/>
                    <a:p>
                      <a:pPr algn="r" fontAlgn="b"/>
                      <a:r>
                        <a:rPr lang="en-US" sz="1800" b="0" i="0" u="none" strike="noStrike">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279</a:t>
                      </a:r>
                    </a:p>
                  </a:txBody>
                  <a:tcPr marL="9525" marR="9525" marT="9525" marB="0" anchor="b"/>
                </a:tc>
                <a:tc>
                  <a:txBody>
                    <a:bodyPr/>
                    <a:lstStyle/>
                    <a:p>
                      <a:pPr algn="r" fontAlgn="b"/>
                      <a:r>
                        <a:rPr lang="en-US" sz="1800" b="0" i="0" u="none" strike="noStrike" dirty="0">
                          <a:solidFill>
                            <a:srgbClr val="000000"/>
                          </a:solidFill>
                          <a:effectLst/>
                          <a:latin typeface="+mn-lt"/>
                        </a:rPr>
                        <a:t>357</a:t>
                      </a:r>
                    </a:p>
                  </a:txBody>
                  <a:tcPr marL="9525" marR="9525" marT="9525" marB="0" anchor="b"/>
                </a:tc>
                <a:tc>
                  <a:txBody>
                    <a:bodyPr/>
                    <a:lstStyle/>
                    <a:p>
                      <a:pPr algn="r" fontAlgn="b"/>
                      <a:r>
                        <a:rPr lang="en-US" sz="1800" b="0" i="0" u="none" strike="noStrike" dirty="0">
                          <a:solidFill>
                            <a:srgbClr val="000000"/>
                          </a:solidFill>
                          <a:effectLst/>
                          <a:latin typeface="+mn-lt"/>
                        </a:rPr>
                        <a:t>441</a:t>
                      </a:r>
                    </a:p>
                  </a:txBody>
                  <a:tcPr marL="9525" marR="9525" marT="9525" marB="0" anchor="b"/>
                </a:tc>
                <a:tc>
                  <a:txBody>
                    <a:bodyPr/>
                    <a:lstStyle/>
                    <a:p>
                      <a:pPr algn="r" fontAlgn="b"/>
                      <a:r>
                        <a:rPr lang="en-US" sz="1800" b="0" i="0" u="none" strike="noStrike" dirty="0" smtClean="0">
                          <a:solidFill>
                            <a:srgbClr val="000000"/>
                          </a:solidFill>
                          <a:effectLst/>
                          <a:latin typeface="+mn-lt"/>
                        </a:rPr>
                        <a:t>454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467</a:t>
                      </a:r>
                      <a:endParaRPr lang="en-US" sz="1800" dirty="0">
                        <a:latin typeface="+mn-lt"/>
                      </a:endParaRPr>
                    </a:p>
                  </a:txBody>
                  <a:tcPr anchor="b"/>
                </a:tc>
                <a:extLst>
                  <a:ext uri="{0D108BD9-81ED-4DB2-BD59-A6C34878D82A}">
                    <a16:rowId xmlns:a16="http://schemas.microsoft.com/office/drawing/2014/main" val="657891468"/>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a:solidFill>
                            <a:srgbClr val="000000"/>
                          </a:solidFill>
                          <a:effectLst/>
                          <a:latin typeface="+mn-lt"/>
                        </a:rPr>
                        <a:t>85</a:t>
                      </a:r>
                    </a:p>
                  </a:txBody>
                  <a:tcPr marL="9525" marR="9525" marT="9525" marB="0" anchor="b"/>
                </a:tc>
                <a:tc>
                  <a:txBody>
                    <a:bodyPr/>
                    <a:lstStyle/>
                    <a:p>
                      <a:pPr algn="r" fontAlgn="b"/>
                      <a:r>
                        <a:rPr lang="en-US" sz="1800" b="0" i="0" u="none" strike="noStrike">
                          <a:solidFill>
                            <a:srgbClr val="000000"/>
                          </a:solidFill>
                          <a:effectLst/>
                          <a:latin typeface="+mn-lt"/>
                        </a:rPr>
                        <a:t>114</a:t>
                      </a:r>
                    </a:p>
                  </a:txBody>
                  <a:tcPr marL="9525" marR="9525" marT="9525" marB="0" anchor="b"/>
                </a:tc>
                <a:tc>
                  <a:txBody>
                    <a:bodyPr/>
                    <a:lstStyle/>
                    <a:p>
                      <a:pPr algn="r" fontAlgn="b"/>
                      <a:r>
                        <a:rPr lang="en-US" sz="1800" b="0" i="0" u="none" strike="noStrike" dirty="0">
                          <a:solidFill>
                            <a:srgbClr val="000000"/>
                          </a:solidFill>
                          <a:effectLst/>
                          <a:latin typeface="+mn-lt"/>
                        </a:rPr>
                        <a:t>154</a:t>
                      </a:r>
                    </a:p>
                  </a:txBody>
                  <a:tcPr marL="9525" marR="9525" marT="9525" marB="0" anchor="b"/>
                </a:tc>
                <a:tc>
                  <a:txBody>
                    <a:bodyPr/>
                    <a:lstStyle/>
                    <a:p>
                      <a:pPr algn="r" fontAlgn="b"/>
                      <a:r>
                        <a:rPr lang="en-US" sz="1800" b="0" i="0" u="none" strike="noStrike" dirty="0">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289</a:t>
                      </a:r>
                    </a:p>
                  </a:txBody>
                  <a:tcPr marL="9525" marR="9525" marT="9525" marB="0" anchor="b"/>
                </a:tc>
                <a:tc>
                  <a:txBody>
                    <a:bodyPr/>
                    <a:lstStyle/>
                    <a:p>
                      <a:pPr algn="r" fontAlgn="b"/>
                      <a:r>
                        <a:rPr lang="en-US" sz="1800" b="0" i="0" u="none" strike="noStrike" dirty="0" smtClean="0">
                          <a:solidFill>
                            <a:srgbClr val="000000"/>
                          </a:solidFill>
                          <a:effectLst/>
                          <a:latin typeface="+mn-lt"/>
                        </a:rPr>
                        <a:t>302</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312</a:t>
                      </a:r>
                      <a:endParaRPr lang="en-US" sz="1800" dirty="0">
                        <a:latin typeface="+mn-lt"/>
                      </a:endParaRPr>
                    </a:p>
                  </a:txBody>
                  <a:tcPr anchor="b"/>
                </a:tc>
                <a:extLst>
                  <a:ext uri="{0D108BD9-81ED-4DB2-BD59-A6C34878D82A}">
                    <a16:rowId xmlns:a16="http://schemas.microsoft.com/office/drawing/2014/main" val="2504929362"/>
                  </a:ext>
                </a:extLst>
              </a:tr>
              <a:tr h="370840">
                <a:tc>
                  <a:txBody>
                    <a:bodyPr/>
                    <a:lstStyle/>
                    <a:p>
                      <a:r>
                        <a:rPr lang="en-US" dirty="0" smtClean="0"/>
                        <a:t>Equity</a:t>
                      </a:r>
                      <a:endParaRPr lang="en-US" dirty="0"/>
                    </a:p>
                  </a:txBody>
                  <a:tcPr/>
                </a:tc>
                <a:tc>
                  <a:txBody>
                    <a:bodyPr/>
                    <a:lstStyle/>
                    <a:p>
                      <a:pPr algn="r" fontAlgn="b"/>
                      <a:r>
                        <a:rPr lang="en-US" sz="1800" b="0" i="0" u="none" strike="noStrike">
                          <a:solidFill>
                            <a:srgbClr val="000000"/>
                          </a:solidFill>
                          <a:effectLst/>
                          <a:latin typeface="+mn-lt"/>
                        </a:rPr>
                        <a:t>1,039</a:t>
                      </a:r>
                    </a:p>
                  </a:txBody>
                  <a:tcPr marL="9525" marR="9525" marT="9525" marB="0" anchor="b"/>
                </a:tc>
                <a:tc>
                  <a:txBody>
                    <a:bodyPr/>
                    <a:lstStyle/>
                    <a:p>
                      <a:pPr algn="r" fontAlgn="b"/>
                      <a:r>
                        <a:rPr lang="en-US" sz="1800" b="0" i="0" u="none" strike="noStrike">
                          <a:solidFill>
                            <a:srgbClr val="000000"/>
                          </a:solidFill>
                          <a:effectLst/>
                          <a:latin typeface="+mn-lt"/>
                        </a:rPr>
                        <a:t>1,500</a:t>
                      </a:r>
                    </a:p>
                  </a:txBody>
                  <a:tcPr marL="9525" marR="9525" marT="9525" marB="0" anchor="b"/>
                </a:tc>
                <a:tc>
                  <a:txBody>
                    <a:bodyPr/>
                    <a:lstStyle/>
                    <a:p>
                      <a:pPr algn="r" fontAlgn="b"/>
                      <a:r>
                        <a:rPr lang="en-US" sz="1800" b="0" i="0" u="none" strike="noStrike">
                          <a:solidFill>
                            <a:srgbClr val="000000"/>
                          </a:solidFill>
                          <a:effectLst/>
                          <a:latin typeface="+mn-lt"/>
                        </a:rPr>
                        <a:t>1,892</a:t>
                      </a:r>
                    </a:p>
                  </a:txBody>
                  <a:tcPr marL="9525" marR="9525" marT="9525" marB="0" anchor="b"/>
                </a:tc>
                <a:tc>
                  <a:txBody>
                    <a:bodyPr/>
                    <a:lstStyle/>
                    <a:p>
                      <a:pPr algn="r" fontAlgn="b"/>
                      <a:r>
                        <a:rPr lang="en-US" sz="1800" b="0" i="0" u="none" strike="noStrike" dirty="0">
                          <a:solidFill>
                            <a:srgbClr val="000000"/>
                          </a:solidFill>
                          <a:effectLst/>
                          <a:latin typeface="+mn-lt"/>
                        </a:rPr>
                        <a:t>2,523</a:t>
                      </a:r>
                    </a:p>
                  </a:txBody>
                  <a:tcPr marL="9525" marR="9525" marT="9525" marB="0" anchor="b"/>
                </a:tc>
                <a:tc>
                  <a:txBody>
                    <a:bodyPr/>
                    <a:lstStyle/>
                    <a:p>
                      <a:pPr algn="r" fontAlgn="b"/>
                      <a:r>
                        <a:rPr lang="en-US" sz="1800" b="0" i="0" u="none" strike="noStrike" dirty="0">
                          <a:solidFill>
                            <a:srgbClr val="000000"/>
                          </a:solidFill>
                          <a:effectLst/>
                          <a:latin typeface="+mn-lt"/>
                        </a:rPr>
                        <a:t>2,733</a:t>
                      </a:r>
                    </a:p>
                  </a:txBody>
                  <a:tcPr marL="9525" marR="9525" marT="9525" marB="0" anchor="b"/>
                </a:tc>
                <a:tc>
                  <a:txBody>
                    <a:bodyPr/>
                    <a:lstStyle/>
                    <a:p>
                      <a:pPr algn="r" fontAlgn="b"/>
                      <a:r>
                        <a:rPr lang="en-US" sz="1800" b="0" i="0" u="none" strike="noStrike" dirty="0" smtClean="0">
                          <a:solidFill>
                            <a:srgbClr val="000000"/>
                          </a:solidFill>
                          <a:effectLst/>
                          <a:latin typeface="+mn-lt"/>
                        </a:rPr>
                        <a:t>2,816</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2,845</a:t>
                      </a:r>
                      <a:endParaRPr lang="en-US" sz="1800" dirty="0">
                        <a:latin typeface="+mn-lt"/>
                      </a:endParaRPr>
                    </a:p>
                  </a:txBody>
                  <a:tcPr anchor="b"/>
                </a:tc>
                <a:extLst>
                  <a:ext uri="{0D108BD9-81ED-4DB2-BD59-A6C34878D82A}">
                    <a16:rowId xmlns:a16="http://schemas.microsoft.com/office/drawing/2014/main" val="2014968162"/>
                  </a:ext>
                </a:extLst>
              </a:tr>
              <a:tr h="370840">
                <a:tc>
                  <a:txBody>
                    <a:bodyPr/>
                    <a:lstStyle/>
                    <a:p>
                      <a:endParaRPr lang="en-US" dirty="0"/>
                    </a:p>
                  </a:txBody>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r"/>
                      <a:endParaRPr lang="en-US" sz="1800" dirty="0">
                        <a:latin typeface="+mn-lt"/>
                      </a:endParaRPr>
                    </a:p>
                  </a:txBody>
                  <a:tcPr anchor="b"/>
                </a:tc>
                <a:extLst>
                  <a:ext uri="{0D108BD9-81ED-4DB2-BD59-A6C34878D82A}">
                    <a16:rowId xmlns:a16="http://schemas.microsoft.com/office/drawing/2014/main" val="1503795879"/>
                  </a:ext>
                </a:extLst>
              </a:tr>
              <a:tr h="370840">
                <a:tc>
                  <a:txBody>
                    <a:bodyPr/>
                    <a:lstStyle/>
                    <a:p>
                      <a:r>
                        <a:rPr lang="en-US" dirty="0" smtClean="0"/>
                        <a:t>Debt/Asset Ratio</a:t>
                      </a:r>
                      <a:endParaRPr lang="en-US" dirty="0"/>
                    </a:p>
                  </a:txBody>
                  <a:tcPr/>
                </a:tc>
                <a:tc>
                  <a:txBody>
                    <a:bodyPr/>
                    <a:lstStyle/>
                    <a:p>
                      <a:pPr algn="r" fontAlgn="b"/>
                      <a:r>
                        <a:rPr lang="en-US" sz="1800" b="0" i="0" u="none" strike="noStrike">
                          <a:solidFill>
                            <a:srgbClr val="000000"/>
                          </a:solidFill>
                          <a:effectLst/>
                          <a:latin typeface="+mn-lt"/>
                        </a:rPr>
                        <a:t>13.6</a:t>
                      </a:r>
                    </a:p>
                  </a:txBody>
                  <a:tcPr marL="9525" marR="9525" marT="9525" marB="0" anchor="b"/>
                </a:tc>
                <a:tc>
                  <a:txBody>
                    <a:bodyPr/>
                    <a:lstStyle/>
                    <a:p>
                      <a:pPr algn="r" fontAlgn="b"/>
                      <a:r>
                        <a:rPr lang="en-US" sz="1800" b="0" i="0" u="none" strike="noStrike">
                          <a:solidFill>
                            <a:srgbClr val="000000"/>
                          </a:solidFill>
                          <a:effectLst/>
                          <a:latin typeface="+mn-lt"/>
                        </a:rPr>
                        <a:t>12.2</a:t>
                      </a:r>
                    </a:p>
                  </a:txBody>
                  <a:tcPr marL="9525" marR="9525" marT="9525" marB="0" anchor="b"/>
                </a:tc>
                <a:tc>
                  <a:txBody>
                    <a:bodyPr/>
                    <a:lstStyle/>
                    <a:p>
                      <a:pPr algn="r" fontAlgn="b"/>
                      <a:r>
                        <a:rPr lang="en-US" sz="1800" b="0" i="0" u="none" strike="noStrike">
                          <a:solidFill>
                            <a:srgbClr val="000000"/>
                          </a:solidFill>
                          <a:effectLst/>
                          <a:latin typeface="+mn-lt"/>
                        </a:rPr>
                        <a:t>12.8</a:t>
                      </a:r>
                    </a:p>
                  </a:txBody>
                  <a:tcPr marL="9525" marR="9525" marT="9525" marB="0" anchor="b"/>
                </a:tc>
                <a:tc>
                  <a:txBody>
                    <a:bodyPr/>
                    <a:lstStyle/>
                    <a:p>
                      <a:pPr algn="r" fontAlgn="b"/>
                      <a:r>
                        <a:rPr lang="en-US" sz="1800" b="0" i="0" u="none" strike="noStrike">
                          <a:solidFill>
                            <a:srgbClr val="000000"/>
                          </a:solidFill>
                          <a:effectLst/>
                          <a:latin typeface="+mn-lt"/>
                        </a:rPr>
                        <a:t>12.4</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a:r>
                        <a:rPr lang="en-US" sz="1800" dirty="0" smtClean="0">
                          <a:latin typeface="+mn-lt"/>
                        </a:rPr>
                        <a:t>14.1</a:t>
                      </a:r>
                      <a:endParaRPr lang="en-US" sz="1800" dirty="0">
                        <a:latin typeface="+mn-lt"/>
                      </a:endParaRPr>
                    </a:p>
                  </a:txBody>
                  <a:tcPr anchor="b"/>
                </a:tc>
                <a:extLst>
                  <a:ext uri="{0D108BD9-81ED-4DB2-BD59-A6C34878D82A}">
                    <a16:rowId xmlns:a16="http://schemas.microsoft.com/office/drawing/2014/main" val="3882034806"/>
                  </a:ext>
                </a:extLst>
              </a:tr>
              <a:tr h="370840">
                <a:tc>
                  <a:txBody>
                    <a:bodyPr/>
                    <a:lstStyle/>
                    <a:p>
                      <a:r>
                        <a:rPr lang="en-US" dirty="0" smtClean="0"/>
                        <a:t>Real Estate/Assets</a:t>
                      </a:r>
                      <a:endParaRPr lang="en-US" dirty="0"/>
                    </a:p>
                  </a:txBody>
                  <a:tcPr/>
                </a:tc>
                <a:tc>
                  <a:txBody>
                    <a:bodyPr/>
                    <a:lstStyle/>
                    <a:p>
                      <a:pPr algn="r" fontAlgn="b"/>
                      <a:r>
                        <a:rPr lang="en-US" sz="1800" b="0" i="0" u="none" strike="noStrike">
                          <a:solidFill>
                            <a:srgbClr val="000000"/>
                          </a:solidFill>
                          <a:effectLst/>
                          <a:latin typeface="+mn-lt"/>
                        </a:rPr>
                        <a:t>78.7</a:t>
                      </a:r>
                    </a:p>
                  </a:txBody>
                  <a:tcPr marL="9525" marR="9525" marT="9525" marB="0" anchor="b"/>
                </a:tc>
                <a:tc>
                  <a:txBody>
                    <a:bodyPr/>
                    <a:lstStyle/>
                    <a:p>
                      <a:pPr algn="r" fontAlgn="b"/>
                      <a:r>
                        <a:rPr lang="en-US" sz="1800" b="0" i="0" u="none" strike="noStrike">
                          <a:solidFill>
                            <a:srgbClr val="000000"/>
                          </a:solidFill>
                          <a:effectLst/>
                          <a:latin typeface="+mn-lt"/>
                        </a:rPr>
                        <a:t>80.3</a:t>
                      </a:r>
                    </a:p>
                  </a:txBody>
                  <a:tcPr marL="9525" marR="9525" marT="9525" marB="0" anchor="b"/>
                </a:tc>
                <a:tc>
                  <a:txBody>
                    <a:bodyPr/>
                    <a:lstStyle/>
                    <a:p>
                      <a:pPr algn="r" fontAlgn="b"/>
                      <a:r>
                        <a:rPr lang="en-US" sz="1800" b="0" i="0" u="none" strike="noStrike">
                          <a:solidFill>
                            <a:srgbClr val="000000"/>
                          </a:solidFill>
                          <a:effectLst/>
                          <a:latin typeface="+mn-lt"/>
                        </a:rPr>
                        <a:t>76.5</a:t>
                      </a:r>
                    </a:p>
                  </a:txBody>
                  <a:tcPr marL="9525" marR="9525" marT="9525" marB="0" anchor="b"/>
                </a:tc>
                <a:tc>
                  <a:txBody>
                    <a:bodyPr/>
                    <a:lstStyle/>
                    <a:p>
                      <a:pPr algn="r" fontAlgn="b"/>
                      <a:r>
                        <a:rPr lang="en-US" sz="1800" b="0" i="0" u="none" strike="noStrike">
                          <a:solidFill>
                            <a:srgbClr val="000000"/>
                          </a:solidFill>
                          <a:effectLst/>
                          <a:latin typeface="+mn-lt"/>
                        </a:rPr>
                        <a:t>82.1</a:t>
                      </a:r>
                    </a:p>
                  </a:txBody>
                  <a:tcPr marL="9525" marR="9525" marT="9525" marB="0" anchor="b"/>
                </a:tc>
                <a:tc>
                  <a:txBody>
                    <a:bodyPr/>
                    <a:lstStyle/>
                    <a:p>
                      <a:pPr algn="r" fontAlgn="b"/>
                      <a:r>
                        <a:rPr lang="en-US" sz="1800" b="0" i="0" u="none" strike="noStrike">
                          <a:solidFill>
                            <a:srgbClr val="000000"/>
                          </a:solidFill>
                          <a:effectLst/>
                          <a:latin typeface="+mn-lt"/>
                        </a:rPr>
                        <a:t>83.2</a:t>
                      </a:r>
                    </a:p>
                  </a:txBody>
                  <a:tcPr marL="9525" marR="9525" marT="9525" marB="0" anchor="b"/>
                </a:tc>
                <a:tc>
                  <a:txBody>
                    <a:bodyPr/>
                    <a:lstStyle/>
                    <a:p>
                      <a:pPr algn="r" fontAlgn="b"/>
                      <a:r>
                        <a:rPr lang="en-US" sz="1800" b="0" i="0" u="none" strike="noStrike" dirty="0" smtClean="0">
                          <a:solidFill>
                            <a:srgbClr val="000000"/>
                          </a:solidFill>
                          <a:effectLst/>
                          <a:latin typeface="+mn-lt"/>
                        </a:rPr>
                        <a:t>82.4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82.1</a:t>
                      </a:r>
                      <a:endParaRPr lang="en-US" sz="1800" dirty="0">
                        <a:latin typeface="+mn-lt"/>
                      </a:endParaRPr>
                    </a:p>
                  </a:txBody>
                  <a:tcPr anchor="b"/>
                </a:tc>
                <a:extLst>
                  <a:ext uri="{0D108BD9-81ED-4DB2-BD59-A6C34878D82A}">
                    <a16:rowId xmlns:a16="http://schemas.microsoft.com/office/drawing/2014/main" val="702028669"/>
                  </a:ext>
                </a:extLst>
              </a:tr>
              <a:tr h="370840">
                <a:tc>
                  <a:txBody>
                    <a:bodyPr/>
                    <a:lstStyle/>
                    <a:p>
                      <a:r>
                        <a:rPr lang="en-US" dirty="0" smtClean="0"/>
                        <a:t>Real Estate/Debt</a:t>
                      </a:r>
                      <a:endParaRPr lang="en-US" dirty="0"/>
                    </a:p>
                  </a:txBody>
                  <a:tcPr/>
                </a:tc>
                <a:tc>
                  <a:txBody>
                    <a:bodyPr/>
                    <a:lstStyle/>
                    <a:p>
                      <a:pPr algn="r" fontAlgn="b"/>
                      <a:r>
                        <a:rPr lang="en-US" sz="1800" b="0" i="0" u="none" strike="noStrike">
                          <a:solidFill>
                            <a:srgbClr val="000000"/>
                          </a:solidFill>
                          <a:effectLst/>
                          <a:latin typeface="+mn-lt"/>
                        </a:rPr>
                        <a:t>51.7</a:t>
                      </a:r>
                    </a:p>
                  </a:txBody>
                  <a:tcPr marL="9525" marR="9525" marT="9525" marB="0" anchor="b"/>
                </a:tc>
                <a:tc>
                  <a:txBody>
                    <a:bodyPr/>
                    <a:lstStyle/>
                    <a:p>
                      <a:pPr algn="r" fontAlgn="b"/>
                      <a:r>
                        <a:rPr lang="en-US" sz="1800" b="0" i="0" u="none" strike="noStrike">
                          <a:solidFill>
                            <a:srgbClr val="000000"/>
                          </a:solidFill>
                          <a:effectLst/>
                          <a:latin typeface="+mn-lt"/>
                        </a:rPr>
                        <a:t>54.5</a:t>
                      </a:r>
                    </a:p>
                  </a:txBody>
                  <a:tcPr marL="9525" marR="9525" marT="9525" marB="0" anchor="b"/>
                </a:tc>
                <a:tc>
                  <a:txBody>
                    <a:bodyPr/>
                    <a:lstStyle/>
                    <a:p>
                      <a:pPr algn="r" fontAlgn="b"/>
                      <a:r>
                        <a:rPr lang="en-US" sz="1800" b="0" i="0" u="none" strike="noStrike">
                          <a:solidFill>
                            <a:srgbClr val="000000"/>
                          </a:solidFill>
                          <a:effectLst/>
                          <a:latin typeface="+mn-lt"/>
                        </a:rPr>
                        <a:t>55.2</a:t>
                      </a:r>
                    </a:p>
                  </a:txBody>
                  <a:tcPr marL="9525" marR="9525" marT="9525" marB="0" anchor="b"/>
                </a:tc>
                <a:tc>
                  <a:txBody>
                    <a:bodyPr/>
                    <a:lstStyle/>
                    <a:p>
                      <a:pPr algn="r" fontAlgn="b"/>
                      <a:r>
                        <a:rPr lang="en-US" sz="1800" b="0" i="0" u="none" strike="noStrike">
                          <a:solidFill>
                            <a:srgbClr val="000000"/>
                          </a:solidFill>
                          <a:effectLst/>
                          <a:latin typeface="+mn-lt"/>
                        </a:rPr>
                        <a:t>58.5</a:t>
                      </a:r>
                    </a:p>
                  </a:txBody>
                  <a:tcPr marL="9525" marR="9525" marT="9525" marB="0" anchor="b"/>
                </a:tc>
                <a:tc>
                  <a:txBody>
                    <a:bodyPr/>
                    <a:lstStyle/>
                    <a:p>
                      <a:pPr algn="r" fontAlgn="b"/>
                      <a:r>
                        <a:rPr lang="en-US" sz="1800" b="0" i="0" u="none" strike="noStrike">
                          <a:solidFill>
                            <a:srgbClr val="000000"/>
                          </a:solidFill>
                          <a:effectLst/>
                          <a:latin typeface="+mn-lt"/>
                        </a:rPr>
                        <a:t>65.4</a:t>
                      </a:r>
                    </a:p>
                  </a:txBody>
                  <a:tcPr marL="9525" marR="9525" marT="9525" marB="0" anchor="b"/>
                </a:tc>
                <a:tc>
                  <a:txBody>
                    <a:bodyPr/>
                    <a:lstStyle/>
                    <a:p>
                      <a:pPr algn="r" fontAlgn="b"/>
                      <a:r>
                        <a:rPr lang="en-US" sz="1800" b="0" i="0" u="none" strike="noStrike" dirty="0">
                          <a:solidFill>
                            <a:srgbClr val="000000"/>
                          </a:solidFill>
                          <a:effectLst/>
                          <a:latin typeface="+mn-lt"/>
                        </a:rPr>
                        <a:t>66.4</a:t>
                      </a:r>
                    </a:p>
                  </a:txBody>
                  <a:tcPr marL="9525" marR="9525" marT="9525" marB="0" anchor="b"/>
                </a:tc>
                <a:tc>
                  <a:txBody>
                    <a:bodyPr/>
                    <a:lstStyle/>
                    <a:p>
                      <a:pPr algn="r"/>
                      <a:r>
                        <a:rPr lang="en-US" sz="1800" dirty="0" smtClean="0">
                          <a:latin typeface="+mn-lt"/>
                        </a:rPr>
                        <a:t>66.7</a:t>
                      </a:r>
                      <a:endParaRPr lang="en-US" sz="1800" dirty="0">
                        <a:latin typeface="+mn-lt"/>
                      </a:endParaRPr>
                    </a:p>
                  </a:txBody>
                  <a:tcPr anchor="b"/>
                </a:tc>
                <a:extLst>
                  <a:ext uri="{0D108BD9-81ED-4DB2-BD59-A6C34878D82A}">
                    <a16:rowId xmlns:a16="http://schemas.microsoft.com/office/drawing/2014/main" val="3026709985"/>
                  </a:ext>
                </a:extLst>
              </a:tr>
            </a:tbl>
          </a:graphicData>
        </a:graphic>
      </p:graphicFrame>
      <p:sp>
        <p:nvSpPr>
          <p:cNvPr id="11" name="TextBox 10"/>
          <p:cNvSpPr txBox="1"/>
          <p:nvPr/>
        </p:nvSpPr>
        <p:spPr>
          <a:xfrm>
            <a:off x="1043555" y="955122"/>
            <a:ext cx="9781258" cy="369332"/>
          </a:xfrm>
          <a:prstGeom prst="rect">
            <a:avLst/>
          </a:prstGeom>
          <a:noFill/>
        </p:spPr>
        <p:txBody>
          <a:bodyPr wrap="square" rtlCol="0">
            <a:spAutoFit/>
          </a:bodyPr>
          <a:lstStyle/>
          <a:p>
            <a:pPr algn="ctr"/>
            <a:r>
              <a:rPr lang="en-US" i="1" dirty="0" smtClean="0"/>
              <a:t>Billions of dollars</a:t>
            </a:r>
            <a:endParaRPr lang="en-US" i="1" dirty="0"/>
          </a:p>
        </p:txBody>
      </p:sp>
      <p:sp>
        <p:nvSpPr>
          <p:cNvPr id="12" name="TextBox 11"/>
          <p:cNvSpPr txBox="1"/>
          <p:nvPr/>
        </p:nvSpPr>
        <p:spPr>
          <a:xfrm>
            <a:off x="1043554" y="5026582"/>
            <a:ext cx="9781257" cy="369332"/>
          </a:xfrm>
          <a:prstGeom prst="rect">
            <a:avLst/>
          </a:prstGeom>
          <a:noFill/>
        </p:spPr>
        <p:txBody>
          <a:bodyPr wrap="square" rtlCol="0">
            <a:spAutoFit/>
          </a:bodyPr>
          <a:lstStyle/>
          <a:p>
            <a:pPr algn="ctr"/>
            <a:r>
              <a:rPr lang="en-US" dirty="0" smtClean="0"/>
              <a:t>Source: </a:t>
            </a:r>
            <a:r>
              <a:rPr lang="en-US" dirty="0" smtClean="0">
                <a:hlinkClick r:id="rId2"/>
              </a:rPr>
              <a:t>USDA-ERS</a:t>
            </a:r>
            <a:endParaRPr lang="en-US" dirty="0"/>
          </a:p>
        </p:txBody>
      </p:sp>
      <p:sp>
        <p:nvSpPr>
          <p:cNvPr id="2" name="Rectangle 1"/>
          <p:cNvSpPr/>
          <p:nvPr/>
        </p:nvSpPr>
        <p:spPr>
          <a:xfrm>
            <a:off x="1039091" y="4308115"/>
            <a:ext cx="9785720" cy="349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55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Farm Sector Balance Sheet</a:t>
            </a:r>
            <a:endParaRPr lang="en-US" dirty="0"/>
          </a:p>
        </p:txBody>
      </p:sp>
      <p:sp>
        <p:nvSpPr>
          <p:cNvPr id="5" name="Slide Number Placeholder 4"/>
          <p:cNvSpPr>
            <a:spLocks noGrp="1"/>
          </p:cNvSpPr>
          <p:nvPr>
            <p:ph type="sldNum" sz="quarter" idx="4294967295"/>
          </p:nvPr>
        </p:nvSpPr>
        <p:spPr>
          <a:xfrm>
            <a:off x="11301630" y="6161088"/>
            <a:ext cx="487362" cy="365125"/>
          </a:xfrm>
        </p:spPr>
        <p:txBody>
          <a:bodyPr/>
          <a:lstStyle/>
          <a:p>
            <a:r>
              <a:rPr lang="en-US" dirty="0" smtClean="0"/>
              <a:t>2</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52430137"/>
              </p:ext>
            </p:extLst>
          </p:nvPr>
        </p:nvGraphicFramePr>
        <p:xfrm>
          <a:off x="1043554" y="1318182"/>
          <a:ext cx="9781258" cy="3708400"/>
        </p:xfrm>
        <a:graphic>
          <a:graphicData uri="http://schemas.openxmlformats.org/drawingml/2006/table">
            <a:tbl>
              <a:tblPr firstRow="1" bandRow="1">
                <a:tableStyleId>{5C22544A-7EE6-4342-B048-85BDC9FD1C3A}</a:tableStyleId>
              </a:tblPr>
              <a:tblGrid>
                <a:gridCol w="2100298">
                  <a:extLst>
                    <a:ext uri="{9D8B030D-6E8A-4147-A177-3AD203B41FA5}">
                      <a16:colId xmlns:a16="http://schemas.microsoft.com/office/drawing/2014/main" val="272032381"/>
                    </a:ext>
                  </a:extLst>
                </a:gridCol>
                <a:gridCol w="1097280">
                  <a:extLst>
                    <a:ext uri="{9D8B030D-6E8A-4147-A177-3AD203B41FA5}">
                      <a16:colId xmlns:a16="http://schemas.microsoft.com/office/drawing/2014/main" val="85501820"/>
                    </a:ext>
                  </a:extLst>
                </a:gridCol>
                <a:gridCol w="1097280">
                  <a:extLst>
                    <a:ext uri="{9D8B030D-6E8A-4147-A177-3AD203B41FA5}">
                      <a16:colId xmlns:a16="http://schemas.microsoft.com/office/drawing/2014/main" val="795071295"/>
                    </a:ext>
                  </a:extLst>
                </a:gridCol>
                <a:gridCol w="1097280">
                  <a:extLst>
                    <a:ext uri="{9D8B030D-6E8A-4147-A177-3AD203B41FA5}">
                      <a16:colId xmlns:a16="http://schemas.microsoft.com/office/drawing/2014/main" val="1502599246"/>
                    </a:ext>
                  </a:extLst>
                </a:gridCol>
                <a:gridCol w="1097280">
                  <a:extLst>
                    <a:ext uri="{9D8B030D-6E8A-4147-A177-3AD203B41FA5}">
                      <a16:colId xmlns:a16="http://schemas.microsoft.com/office/drawing/2014/main" val="75094870"/>
                    </a:ext>
                  </a:extLst>
                </a:gridCol>
                <a:gridCol w="1097280">
                  <a:extLst>
                    <a:ext uri="{9D8B030D-6E8A-4147-A177-3AD203B41FA5}">
                      <a16:colId xmlns:a16="http://schemas.microsoft.com/office/drawing/2014/main" val="1026861454"/>
                    </a:ext>
                  </a:extLst>
                </a:gridCol>
                <a:gridCol w="1097280">
                  <a:extLst>
                    <a:ext uri="{9D8B030D-6E8A-4147-A177-3AD203B41FA5}">
                      <a16:colId xmlns:a16="http://schemas.microsoft.com/office/drawing/2014/main" val="2460959643"/>
                    </a:ext>
                  </a:extLst>
                </a:gridCol>
                <a:gridCol w="1097280">
                  <a:extLst>
                    <a:ext uri="{9D8B030D-6E8A-4147-A177-3AD203B41FA5}">
                      <a16:colId xmlns:a16="http://schemas.microsoft.com/office/drawing/2014/main" val="1978180571"/>
                    </a:ext>
                  </a:extLst>
                </a:gridCol>
              </a:tblGrid>
              <a:tr h="370840">
                <a:tc>
                  <a:txBody>
                    <a:bodyPr/>
                    <a:lstStyle/>
                    <a:p>
                      <a:endParaRPr lang="en-US" dirty="0"/>
                    </a:p>
                  </a:txBody>
                  <a:tcPr/>
                </a:tc>
                <a:tc>
                  <a:txBody>
                    <a:bodyPr/>
                    <a:lstStyle/>
                    <a:p>
                      <a:pPr algn="ctr" fontAlgn="b"/>
                      <a:r>
                        <a:rPr lang="en-US" sz="1800" b="1" i="0" u="none" strike="noStrike" dirty="0">
                          <a:solidFill>
                            <a:schemeClr val="accent4"/>
                          </a:solidFill>
                          <a:effectLst/>
                          <a:latin typeface="+mn-lt"/>
                        </a:rPr>
                        <a:t>2000</a:t>
                      </a:r>
                    </a:p>
                  </a:txBody>
                  <a:tcPr marL="9525" marR="9525" marT="9525" marB="0" anchor="b"/>
                </a:tc>
                <a:tc>
                  <a:txBody>
                    <a:bodyPr/>
                    <a:lstStyle/>
                    <a:p>
                      <a:pPr algn="ctr" fontAlgn="b"/>
                      <a:r>
                        <a:rPr lang="en-US" sz="1800" b="1" i="0" u="none" strike="noStrike" dirty="0">
                          <a:solidFill>
                            <a:schemeClr val="accent4"/>
                          </a:solidFill>
                          <a:effectLst/>
                          <a:latin typeface="+mn-lt"/>
                        </a:rPr>
                        <a:t>2005</a:t>
                      </a:r>
                    </a:p>
                  </a:txBody>
                  <a:tcPr marL="9525" marR="9525" marT="9525" marB="0" anchor="b"/>
                </a:tc>
                <a:tc>
                  <a:txBody>
                    <a:bodyPr/>
                    <a:lstStyle/>
                    <a:p>
                      <a:pPr algn="ctr" fontAlgn="b"/>
                      <a:r>
                        <a:rPr lang="en-US" sz="1800" b="1" i="0" u="none" strike="noStrike" dirty="0">
                          <a:solidFill>
                            <a:schemeClr val="accent4"/>
                          </a:solidFill>
                          <a:effectLst/>
                          <a:latin typeface="+mn-lt"/>
                        </a:rPr>
                        <a:t>2010</a:t>
                      </a:r>
                    </a:p>
                  </a:txBody>
                  <a:tcPr marL="9525" marR="9525" marT="9525" marB="0" anchor="b"/>
                </a:tc>
                <a:tc>
                  <a:txBody>
                    <a:bodyPr/>
                    <a:lstStyle/>
                    <a:p>
                      <a:pPr algn="ctr" fontAlgn="b"/>
                      <a:r>
                        <a:rPr lang="en-US" sz="1800" b="1" i="0" u="none" strike="noStrike" dirty="0">
                          <a:solidFill>
                            <a:schemeClr val="accent4"/>
                          </a:solidFill>
                          <a:effectLst/>
                          <a:latin typeface="+mn-lt"/>
                        </a:rPr>
                        <a:t>2015</a:t>
                      </a:r>
                    </a:p>
                  </a:txBody>
                  <a:tcPr marL="9525" marR="9525" marT="9525" marB="0" anchor="b"/>
                </a:tc>
                <a:tc>
                  <a:txBody>
                    <a:bodyPr/>
                    <a:lstStyle/>
                    <a:p>
                      <a:pPr algn="ctr" fontAlgn="b"/>
                      <a:r>
                        <a:rPr lang="en-US" sz="1800" b="1" i="0" u="none" strike="noStrike" dirty="0">
                          <a:solidFill>
                            <a:schemeClr val="accent4"/>
                          </a:solidFill>
                          <a:effectLst/>
                          <a:latin typeface="+mn-lt"/>
                        </a:rPr>
                        <a:t>2020</a:t>
                      </a:r>
                    </a:p>
                  </a:txBody>
                  <a:tcPr marL="9525" marR="9525" marT="9525" marB="0" anchor="b"/>
                </a:tc>
                <a:tc>
                  <a:txBody>
                    <a:bodyPr/>
                    <a:lstStyle/>
                    <a:p>
                      <a:pPr algn="ctr" fontAlgn="b"/>
                      <a:r>
                        <a:rPr lang="en-US" sz="1800" b="1" i="0" u="none" strike="noStrike" dirty="0">
                          <a:solidFill>
                            <a:schemeClr val="accent4"/>
                          </a:solidFill>
                          <a:effectLst/>
                          <a:latin typeface="+mn-lt"/>
                        </a:rPr>
                        <a:t>2021F</a:t>
                      </a:r>
                    </a:p>
                  </a:txBody>
                  <a:tcPr marL="9525" marR="9525" marT="9525" marB="0" anchor="b"/>
                </a:tc>
                <a:tc>
                  <a:txBody>
                    <a:bodyPr/>
                    <a:lstStyle/>
                    <a:p>
                      <a:pPr algn="ctr" fontAlgn="b"/>
                      <a:r>
                        <a:rPr lang="en-US" sz="1800" b="1" i="0" u="none" strike="noStrike" dirty="0">
                          <a:solidFill>
                            <a:schemeClr val="accent4"/>
                          </a:solidFill>
                          <a:effectLst/>
                          <a:latin typeface="+mn-lt"/>
                        </a:rPr>
                        <a:t>2022F</a:t>
                      </a:r>
                    </a:p>
                  </a:txBody>
                  <a:tcPr marL="9525" marR="9525" marT="9525" marB="0" anchor="b"/>
                </a:tc>
                <a:extLst>
                  <a:ext uri="{0D108BD9-81ED-4DB2-BD59-A6C34878D82A}">
                    <a16:rowId xmlns:a16="http://schemas.microsoft.com/office/drawing/2014/main" val="3042408929"/>
                  </a:ext>
                </a:extLst>
              </a:tr>
              <a:tr h="370840">
                <a:tc>
                  <a:txBody>
                    <a:bodyPr/>
                    <a:lstStyle/>
                    <a:p>
                      <a:r>
                        <a:rPr lang="en-US" dirty="0" smtClean="0"/>
                        <a:t>Farm</a:t>
                      </a:r>
                      <a:r>
                        <a:rPr lang="en-US" baseline="0" dirty="0" smtClean="0"/>
                        <a:t> Assets</a:t>
                      </a:r>
                      <a:endParaRPr lang="en-US" dirty="0"/>
                    </a:p>
                  </a:txBody>
                  <a:tcPr/>
                </a:tc>
                <a:tc>
                  <a:txBody>
                    <a:bodyPr/>
                    <a:lstStyle/>
                    <a:p>
                      <a:pPr algn="r" fontAlgn="b"/>
                      <a:r>
                        <a:rPr lang="en-US" sz="1800" b="0" i="0" u="none" strike="noStrike" dirty="0">
                          <a:solidFill>
                            <a:srgbClr val="000000"/>
                          </a:solidFill>
                          <a:effectLst/>
                          <a:latin typeface="+mn-lt"/>
                        </a:rPr>
                        <a:t>1,203</a:t>
                      </a:r>
                    </a:p>
                  </a:txBody>
                  <a:tcPr marL="9525" marR="9525" marT="9525" marB="0" anchor="b"/>
                </a:tc>
                <a:tc>
                  <a:txBody>
                    <a:bodyPr/>
                    <a:lstStyle/>
                    <a:p>
                      <a:pPr algn="r" fontAlgn="b"/>
                      <a:r>
                        <a:rPr lang="en-US" sz="1800" b="0" i="0" u="none" strike="noStrike" dirty="0">
                          <a:solidFill>
                            <a:srgbClr val="000000"/>
                          </a:solidFill>
                          <a:effectLst/>
                          <a:latin typeface="+mn-lt"/>
                        </a:rPr>
                        <a:t>1,709</a:t>
                      </a:r>
                    </a:p>
                  </a:txBody>
                  <a:tcPr marL="9525" marR="9525" marT="9525" marB="0" anchor="b"/>
                </a:tc>
                <a:tc>
                  <a:txBody>
                    <a:bodyPr/>
                    <a:lstStyle/>
                    <a:p>
                      <a:pPr algn="r" fontAlgn="b"/>
                      <a:r>
                        <a:rPr lang="en-US" sz="1800" b="0" i="0" u="none" strike="noStrike" dirty="0">
                          <a:solidFill>
                            <a:srgbClr val="000000"/>
                          </a:solidFill>
                          <a:effectLst/>
                          <a:latin typeface="+mn-lt"/>
                        </a:rPr>
                        <a:t>2,171</a:t>
                      </a:r>
                    </a:p>
                  </a:txBody>
                  <a:tcPr marL="9525" marR="9525" marT="9525" marB="0" anchor="b"/>
                </a:tc>
                <a:tc>
                  <a:txBody>
                    <a:bodyPr/>
                    <a:lstStyle/>
                    <a:p>
                      <a:pPr algn="r" fontAlgn="b"/>
                      <a:r>
                        <a:rPr lang="en-US" sz="1800" b="0" i="0" u="none" strike="noStrike" dirty="0">
                          <a:solidFill>
                            <a:srgbClr val="000000"/>
                          </a:solidFill>
                          <a:effectLst/>
                          <a:latin typeface="+mn-lt"/>
                        </a:rPr>
                        <a:t>2,880</a:t>
                      </a:r>
                    </a:p>
                  </a:txBody>
                  <a:tcPr marL="9525" marR="9525" marT="9525" marB="0" anchor="b"/>
                </a:tc>
                <a:tc>
                  <a:txBody>
                    <a:bodyPr/>
                    <a:lstStyle/>
                    <a:p>
                      <a:pPr algn="r" fontAlgn="b"/>
                      <a:r>
                        <a:rPr lang="en-US" sz="1800" b="0" i="0" u="none" strike="noStrike" dirty="0">
                          <a:solidFill>
                            <a:srgbClr val="000000"/>
                          </a:solidFill>
                          <a:effectLst/>
                          <a:latin typeface="+mn-lt"/>
                        </a:rPr>
                        <a:t>3,175</a:t>
                      </a:r>
                    </a:p>
                  </a:txBody>
                  <a:tcPr marL="9525" marR="9525" marT="9525" marB="0" anchor="b"/>
                </a:tc>
                <a:tc>
                  <a:txBody>
                    <a:bodyPr/>
                    <a:lstStyle/>
                    <a:p>
                      <a:pPr algn="r" fontAlgn="b"/>
                      <a:r>
                        <a:rPr lang="en-US" sz="1800" b="0" i="0" u="none" strike="noStrike" dirty="0" smtClean="0">
                          <a:solidFill>
                            <a:srgbClr val="000000"/>
                          </a:solidFill>
                          <a:effectLst/>
                          <a:latin typeface="+mn-lt"/>
                        </a:rPr>
                        <a:t>3,270</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3,313</a:t>
                      </a:r>
                      <a:endParaRPr lang="en-US" sz="1800" dirty="0">
                        <a:latin typeface="+mn-lt"/>
                      </a:endParaRPr>
                    </a:p>
                  </a:txBody>
                  <a:tcPr anchor="b"/>
                </a:tc>
                <a:extLst>
                  <a:ext uri="{0D108BD9-81ED-4DB2-BD59-A6C34878D82A}">
                    <a16:rowId xmlns:a16="http://schemas.microsoft.com/office/drawing/2014/main" val="2184932854"/>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dirty="0">
                          <a:solidFill>
                            <a:srgbClr val="000000"/>
                          </a:solidFill>
                          <a:effectLst/>
                          <a:latin typeface="+mn-lt"/>
                        </a:rPr>
                        <a:t>946</a:t>
                      </a:r>
                    </a:p>
                  </a:txBody>
                  <a:tcPr marL="9525" marR="9525" marT="9525" marB="0" anchor="b"/>
                </a:tc>
                <a:tc>
                  <a:txBody>
                    <a:bodyPr/>
                    <a:lstStyle/>
                    <a:p>
                      <a:pPr algn="r" fontAlgn="b"/>
                      <a:r>
                        <a:rPr lang="en-US" sz="1800" b="0" i="0" u="none" strike="noStrike" dirty="0">
                          <a:solidFill>
                            <a:srgbClr val="000000"/>
                          </a:solidFill>
                          <a:effectLst/>
                          <a:latin typeface="+mn-lt"/>
                        </a:rPr>
                        <a:t>1,373</a:t>
                      </a:r>
                    </a:p>
                  </a:txBody>
                  <a:tcPr marL="9525" marR="9525" marT="9525" marB="0" anchor="b"/>
                </a:tc>
                <a:tc>
                  <a:txBody>
                    <a:bodyPr/>
                    <a:lstStyle/>
                    <a:p>
                      <a:pPr algn="r" fontAlgn="b"/>
                      <a:r>
                        <a:rPr lang="en-US" sz="1800" b="0" i="0" u="none" strike="noStrike" dirty="0">
                          <a:solidFill>
                            <a:srgbClr val="000000"/>
                          </a:solidFill>
                          <a:effectLst/>
                          <a:latin typeface="+mn-lt"/>
                        </a:rPr>
                        <a:t>1,660</a:t>
                      </a:r>
                    </a:p>
                  </a:txBody>
                  <a:tcPr marL="9525" marR="9525" marT="9525" marB="0" anchor="b"/>
                </a:tc>
                <a:tc>
                  <a:txBody>
                    <a:bodyPr/>
                    <a:lstStyle/>
                    <a:p>
                      <a:pPr algn="r" fontAlgn="b"/>
                      <a:r>
                        <a:rPr lang="en-US" sz="1800" b="0" i="0" u="none" strike="noStrike" dirty="0">
                          <a:solidFill>
                            <a:srgbClr val="000000"/>
                          </a:solidFill>
                          <a:effectLst/>
                          <a:latin typeface="+mn-lt"/>
                        </a:rPr>
                        <a:t>2,366</a:t>
                      </a:r>
                    </a:p>
                  </a:txBody>
                  <a:tcPr marL="9525" marR="9525" marT="9525" marB="0" anchor="b"/>
                </a:tc>
                <a:tc>
                  <a:txBody>
                    <a:bodyPr/>
                    <a:lstStyle/>
                    <a:p>
                      <a:pPr algn="r" fontAlgn="b"/>
                      <a:r>
                        <a:rPr lang="en-US" sz="1800" b="0" i="0" u="none" strike="noStrike" dirty="0">
                          <a:solidFill>
                            <a:srgbClr val="000000"/>
                          </a:solidFill>
                          <a:effectLst/>
                          <a:latin typeface="+mn-lt"/>
                        </a:rPr>
                        <a:t>2,641</a:t>
                      </a:r>
                    </a:p>
                  </a:txBody>
                  <a:tcPr marL="9525" marR="9525" marT="9525" marB="0" anchor="b"/>
                </a:tc>
                <a:tc>
                  <a:txBody>
                    <a:bodyPr/>
                    <a:lstStyle/>
                    <a:p>
                      <a:pPr algn="r" fontAlgn="b"/>
                      <a:r>
                        <a:rPr lang="en-US" sz="1800" b="0" i="0" u="none" strike="noStrike" dirty="0" smtClean="0">
                          <a:solidFill>
                            <a:srgbClr val="000000"/>
                          </a:solidFill>
                          <a:effectLst/>
                          <a:latin typeface="+mn-lt"/>
                        </a:rPr>
                        <a:t>2,693</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2,720</a:t>
                      </a:r>
                      <a:endParaRPr lang="en-US" sz="1800" dirty="0">
                        <a:latin typeface="+mn-lt"/>
                      </a:endParaRPr>
                    </a:p>
                  </a:txBody>
                  <a:tcPr anchor="b"/>
                </a:tc>
                <a:extLst>
                  <a:ext uri="{0D108BD9-81ED-4DB2-BD59-A6C34878D82A}">
                    <a16:rowId xmlns:a16="http://schemas.microsoft.com/office/drawing/2014/main" val="1365944746"/>
                  </a:ext>
                </a:extLst>
              </a:tr>
              <a:tr h="370840">
                <a:tc>
                  <a:txBody>
                    <a:bodyPr/>
                    <a:lstStyle/>
                    <a:p>
                      <a:r>
                        <a:rPr lang="en-US" dirty="0" smtClean="0"/>
                        <a:t>Farm Debt</a:t>
                      </a:r>
                      <a:endParaRPr lang="en-US" dirty="0"/>
                    </a:p>
                  </a:txBody>
                  <a:tcPr/>
                </a:tc>
                <a:tc>
                  <a:txBody>
                    <a:bodyPr/>
                    <a:lstStyle/>
                    <a:p>
                      <a:pPr algn="r" fontAlgn="b"/>
                      <a:r>
                        <a:rPr lang="en-US" sz="1800" b="0" i="0" u="none" strike="noStrike">
                          <a:solidFill>
                            <a:srgbClr val="000000"/>
                          </a:solidFill>
                          <a:effectLst/>
                          <a:latin typeface="+mn-lt"/>
                        </a:rPr>
                        <a:t>164</a:t>
                      </a:r>
                    </a:p>
                  </a:txBody>
                  <a:tcPr marL="9525" marR="9525" marT="9525" marB="0" anchor="b"/>
                </a:tc>
                <a:tc>
                  <a:txBody>
                    <a:bodyPr/>
                    <a:lstStyle/>
                    <a:p>
                      <a:pPr algn="r" fontAlgn="b"/>
                      <a:r>
                        <a:rPr lang="en-US" sz="1800" b="0" i="0" u="none" strike="noStrike">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279</a:t>
                      </a:r>
                    </a:p>
                  </a:txBody>
                  <a:tcPr marL="9525" marR="9525" marT="9525" marB="0" anchor="b"/>
                </a:tc>
                <a:tc>
                  <a:txBody>
                    <a:bodyPr/>
                    <a:lstStyle/>
                    <a:p>
                      <a:pPr algn="r" fontAlgn="b"/>
                      <a:r>
                        <a:rPr lang="en-US" sz="1800" b="0" i="0" u="none" strike="noStrike" dirty="0">
                          <a:solidFill>
                            <a:srgbClr val="000000"/>
                          </a:solidFill>
                          <a:effectLst/>
                          <a:latin typeface="+mn-lt"/>
                        </a:rPr>
                        <a:t>357</a:t>
                      </a:r>
                    </a:p>
                  </a:txBody>
                  <a:tcPr marL="9525" marR="9525" marT="9525" marB="0" anchor="b"/>
                </a:tc>
                <a:tc>
                  <a:txBody>
                    <a:bodyPr/>
                    <a:lstStyle/>
                    <a:p>
                      <a:pPr algn="r" fontAlgn="b"/>
                      <a:r>
                        <a:rPr lang="en-US" sz="1800" b="0" i="0" u="none" strike="noStrike" dirty="0">
                          <a:solidFill>
                            <a:srgbClr val="000000"/>
                          </a:solidFill>
                          <a:effectLst/>
                          <a:latin typeface="+mn-lt"/>
                        </a:rPr>
                        <a:t>441</a:t>
                      </a:r>
                    </a:p>
                  </a:txBody>
                  <a:tcPr marL="9525" marR="9525" marT="9525" marB="0" anchor="b"/>
                </a:tc>
                <a:tc>
                  <a:txBody>
                    <a:bodyPr/>
                    <a:lstStyle/>
                    <a:p>
                      <a:pPr algn="r" fontAlgn="b"/>
                      <a:r>
                        <a:rPr lang="en-US" sz="1800" b="0" i="0" u="none" strike="noStrike" dirty="0" smtClean="0">
                          <a:solidFill>
                            <a:srgbClr val="000000"/>
                          </a:solidFill>
                          <a:effectLst/>
                          <a:latin typeface="+mn-lt"/>
                        </a:rPr>
                        <a:t>454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467</a:t>
                      </a:r>
                      <a:endParaRPr lang="en-US" sz="1800" dirty="0">
                        <a:latin typeface="+mn-lt"/>
                      </a:endParaRPr>
                    </a:p>
                  </a:txBody>
                  <a:tcPr anchor="b"/>
                </a:tc>
                <a:extLst>
                  <a:ext uri="{0D108BD9-81ED-4DB2-BD59-A6C34878D82A}">
                    <a16:rowId xmlns:a16="http://schemas.microsoft.com/office/drawing/2014/main" val="657891468"/>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a:solidFill>
                            <a:srgbClr val="000000"/>
                          </a:solidFill>
                          <a:effectLst/>
                          <a:latin typeface="+mn-lt"/>
                        </a:rPr>
                        <a:t>85</a:t>
                      </a:r>
                    </a:p>
                  </a:txBody>
                  <a:tcPr marL="9525" marR="9525" marT="9525" marB="0" anchor="b"/>
                </a:tc>
                <a:tc>
                  <a:txBody>
                    <a:bodyPr/>
                    <a:lstStyle/>
                    <a:p>
                      <a:pPr algn="r" fontAlgn="b"/>
                      <a:r>
                        <a:rPr lang="en-US" sz="1800" b="0" i="0" u="none" strike="noStrike">
                          <a:solidFill>
                            <a:srgbClr val="000000"/>
                          </a:solidFill>
                          <a:effectLst/>
                          <a:latin typeface="+mn-lt"/>
                        </a:rPr>
                        <a:t>114</a:t>
                      </a:r>
                    </a:p>
                  </a:txBody>
                  <a:tcPr marL="9525" marR="9525" marT="9525" marB="0" anchor="b"/>
                </a:tc>
                <a:tc>
                  <a:txBody>
                    <a:bodyPr/>
                    <a:lstStyle/>
                    <a:p>
                      <a:pPr algn="r" fontAlgn="b"/>
                      <a:r>
                        <a:rPr lang="en-US" sz="1800" b="0" i="0" u="none" strike="noStrike" dirty="0">
                          <a:solidFill>
                            <a:srgbClr val="000000"/>
                          </a:solidFill>
                          <a:effectLst/>
                          <a:latin typeface="+mn-lt"/>
                        </a:rPr>
                        <a:t>154</a:t>
                      </a:r>
                    </a:p>
                  </a:txBody>
                  <a:tcPr marL="9525" marR="9525" marT="9525" marB="0" anchor="b"/>
                </a:tc>
                <a:tc>
                  <a:txBody>
                    <a:bodyPr/>
                    <a:lstStyle/>
                    <a:p>
                      <a:pPr algn="r" fontAlgn="b"/>
                      <a:r>
                        <a:rPr lang="en-US" sz="1800" b="0" i="0" u="none" strike="noStrike" dirty="0">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289</a:t>
                      </a:r>
                    </a:p>
                  </a:txBody>
                  <a:tcPr marL="9525" marR="9525" marT="9525" marB="0" anchor="b"/>
                </a:tc>
                <a:tc>
                  <a:txBody>
                    <a:bodyPr/>
                    <a:lstStyle/>
                    <a:p>
                      <a:pPr algn="r" fontAlgn="b"/>
                      <a:r>
                        <a:rPr lang="en-US" sz="1800" b="0" i="0" u="none" strike="noStrike" dirty="0" smtClean="0">
                          <a:solidFill>
                            <a:srgbClr val="000000"/>
                          </a:solidFill>
                          <a:effectLst/>
                          <a:latin typeface="+mn-lt"/>
                        </a:rPr>
                        <a:t>302</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312</a:t>
                      </a:r>
                      <a:endParaRPr lang="en-US" sz="1800" dirty="0">
                        <a:latin typeface="+mn-lt"/>
                      </a:endParaRPr>
                    </a:p>
                  </a:txBody>
                  <a:tcPr anchor="b"/>
                </a:tc>
                <a:extLst>
                  <a:ext uri="{0D108BD9-81ED-4DB2-BD59-A6C34878D82A}">
                    <a16:rowId xmlns:a16="http://schemas.microsoft.com/office/drawing/2014/main" val="2504929362"/>
                  </a:ext>
                </a:extLst>
              </a:tr>
              <a:tr h="370840">
                <a:tc>
                  <a:txBody>
                    <a:bodyPr/>
                    <a:lstStyle/>
                    <a:p>
                      <a:r>
                        <a:rPr lang="en-US" dirty="0" smtClean="0"/>
                        <a:t>Equity</a:t>
                      </a:r>
                      <a:endParaRPr lang="en-US" dirty="0"/>
                    </a:p>
                  </a:txBody>
                  <a:tcPr/>
                </a:tc>
                <a:tc>
                  <a:txBody>
                    <a:bodyPr/>
                    <a:lstStyle/>
                    <a:p>
                      <a:pPr algn="r" fontAlgn="b"/>
                      <a:r>
                        <a:rPr lang="en-US" sz="1800" b="0" i="0" u="none" strike="noStrike">
                          <a:solidFill>
                            <a:srgbClr val="000000"/>
                          </a:solidFill>
                          <a:effectLst/>
                          <a:latin typeface="+mn-lt"/>
                        </a:rPr>
                        <a:t>1,039</a:t>
                      </a:r>
                    </a:p>
                  </a:txBody>
                  <a:tcPr marL="9525" marR="9525" marT="9525" marB="0" anchor="b"/>
                </a:tc>
                <a:tc>
                  <a:txBody>
                    <a:bodyPr/>
                    <a:lstStyle/>
                    <a:p>
                      <a:pPr algn="r" fontAlgn="b"/>
                      <a:r>
                        <a:rPr lang="en-US" sz="1800" b="0" i="0" u="none" strike="noStrike">
                          <a:solidFill>
                            <a:srgbClr val="000000"/>
                          </a:solidFill>
                          <a:effectLst/>
                          <a:latin typeface="+mn-lt"/>
                        </a:rPr>
                        <a:t>1,500</a:t>
                      </a:r>
                    </a:p>
                  </a:txBody>
                  <a:tcPr marL="9525" marR="9525" marT="9525" marB="0" anchor="b"/>
                </a:tc>
                <a:tc>
                  <a:txBody>
                    <a:bodyPr/>
                    <a:lstStyle/>
                    <a:p>
                      <a:pPr algn="r" fontAlgn="b"/>
                      <a:r>
                        <a:rPr lang="en-US" sz="1800" b="0" i="0" u="none" strike="noStrike">
                          <a:solidFill>
                            <a:srgbClr val="000000"/>
                          </a:solidFill>
                          <a:effectLst/>
                          <a:latin typeface="+mn-lt"/>
                        </a:rPr>
                        <a:t>1,892</a:t>
                      </a:r>
                    </a:p>
                  </a:txBody>
                  <a:tcPr marL="9525" marR="9525" marT="9525" marB="0" anchor="b"/>
                </a:tc>
                <a:tc>
                  <a:txBody>
                    <a:bodyPr/>
                    <a:lstStyle/>
                    <a:p>
                      <a:pPr algn="r" fontAlgn="b"/>
                      <a:r>
                        <a:rPr lang="en-US" sz="1800" b="0" i="0" u="none" strike="noStrike" dirty="0">
                          <a:solidFill>
                            <a:srgbClr val="000000"/>
                          </a:solidFill>
                          <a:effectLst/>
                          <a:latin typeface="+mn-lt"/>
                        </a:rPr>
                        <a:t>2,523</a:t>
                      </a:r>
                    </a:p>
                  </a:txBody>
                  <a:tcPr marL="9525" marR="9525" marT="9525" marB="0" anchor="b"/>
                </a:tc>
                <a:tc>
                  <a:txBody>
                    <a:bodyPr/>
                    <a:lstStyle/>
                    <a:p>
                      <a:pPr algn="r" fontAlgn="b"/>
                      <a:r>
                        <a:rPr lang="en-US" sz="1800" b="0" i="0" u="none" strike="noStrike" dirty="0">
                          <a:solidFill>
                            <a:srgbClr val="000000"/>
                          </a:solidFill>
                          <a:effectLst/>
                          <a:latin typeface="+mn-lt"/>
                        </a:rPr>
                        <a:t>2,733</a:t>
                      </a:r>
                    </a:p>
                  </a:txBody>
                  <a:tcPr marL="9525" marR="9525" marT="9525" marB="0" anchor="b"/>
                </a:tc>
                <a:tc>
                  <a:txBody>
                    <a:bodyPr/>
                    <a:lstStyle/>
                    <a:p>
                      <a:pPr algn="r" fontAlgn="b"/>
                      <a:r>
                        <a:rPr lang="en-US" sz="1800" b="0" i="0" u="none" strike="noStrike" dirty="0" smtClean="0">
                          <a:solidFill>
                            <a:srgbClr val="000000"/>
                          </a:solidFill>
                          <a:effectLst/>
                          <a:latin typeface="+mn-lt"/>
                        </a:rPr>
                        <a:t>2,816</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2,845</a:t>
                      </a:r>
                      <a:endParaRPr lang="en-US" sz="1800" dirty="0">
                        <a:latin typeface="+mn-lt"/>
                      </a:endParaRPr>
                    </a:p>
                  </a:txBody>
                  <a:tcPr anchor="b"/>
                </a:tc>
                <a:extLst>
                  <a:ext uri="{0D108BD9-81ED-4DB2-BD59-A6C34878D82A}">
                    <a16:rowId xmlns:a16="http://schemas.microsoft.com/office/drawing/2014/main" val="2014968162"/>
                  </a:ext>
                </a:extLst>
              </a:tr>
              <a:tr h="370840">
                <a:tc>
                  <a:txBody>
                    <a:bodyPr/>
                    <a:lstStyle/>
                    <a:p>
                      <a:endParaRPr lang="en-US" dirty="0"/>
                    </a:p>
                  </a:txBody>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r"/>
                      <a:endParaRPr lang="en-US" sz="1800" dirty="0">
                        <a:latin typeface="+mn-lt"/>
                      </a:endParaRPr>
                    </a:p>
                  </a:txBody>
                  <a:tcPr anchor="b"/>
                </a:tc>
                <a:extLst>
                  <a:ext uri="{0D108BD9-81ED-4DB2-BD59-A6C34878D82A}">
                    <a16:rowId xmlns:a16="http://schemas.microsoft.com/office/drawing/2014/main" val="1503795879"/>
                  </a:ext>
                </a:extLst>
              </a:tr>
              <a:tr h="370840">
                <a:tc>
                  <a:txBody>
                    <a:bodyPr/>
                    <a:lstStyle/>
                    <a:p>
                      <a:r>
                        <a:rPr lang="en-US" dirty="0" smtClean="0"/>
                        <a:t>Debt/Asset Ratio</a:t>
                      </a:r>
                      <a:endParaRPr lang="en-US" dirty="0"/>
                    </a:p>
                  </a:txBody>
                  <a:tcPr/>
                </a:tc>
                <a:tc>
                  <a:txBody>
                    <a:bodyPr/>
                    <a:lstStyle/>
                    <a:p>
                      <a:pPr algn="r" fontAlgn="b"/>
                      <a:r>
                        <a:rPr lang="en-US" sz="1800" b="0" i="0" u="none" strike="noStrike">
                          <a:solidFill>
                            <a:srgbClr val="000000"/>
                          </a:solidFill>
                          <a:effectLst/>
                          <a:latin typeface="+mn-lt"/>
                        </a:rPr>
                        <a:t>13.6</a:t>
                      </a:r>
                    </a:p>
                  </a:txBody>
                  <a:tcPr marL="9525" marR="9525" marT="9525" marB="0" anchor="b"/>
                </a:tc>
                <a:tc>
                  <a:txBody>
                    <a:bodyPr/>
                    <a:lstStyle/>
                    <a:p>
                      <a:pPr algn="r" fontAlgn="b"/>
                      <a:r>
                        <a:rPr lang="en-US" sz="1800" b="0" i="0" u="none" strike="noStrike">
                          <a:solidFill>
                            <a:srgbClr val="000000"/>
                          </a:solidFill>
                          <a:effectLst/>
                          <a:latin typeface="+mn-lt"/>
                        </a:rPr>
                        <a:t>12.2</a:t>
                      </a:r>
                    </a:p>
                  </a:txBody>
                  <a:tcPr marL="9525" marR="9525" marT="9525" marB="0" anchor="b"/>
                </a:tc>
                <a:tc>
                  <a:txBody>
                    <a:bodyPr/>
                    <a:lstStyle/>
                    <a:p>
                      <a:pPr algn="r" fontAlgn="b"/>
                      <a:r>
                        <a:rPr lang="en-US" sz="1800" b="0" i="0" u="none" strike="noStrike">
                          <a:solidFill>
                            <a:srgbClr val="000000"/>
                          </a:solidFill>
                          <a:effectLst/>
                          <a:latin typeface="+mn-lt"/>
                        </a:rPr>
                        <a:t>12.8</a:t>
                      </a:r>
                    </a:p>
                  </a:txBody>
                  <a:tcPr marL="9525" marR="9525" marT="9525" marB="0" anchor="b"/>
                </a:tc>
                <a:tc>
                  <a:txBody>
                    <a:bodyPr/>
                    <a:lstStyle/>
                    <a:p>
                      <a:pPr algn="r" fontAlgn="b"/>
                      <a:r>
                        <a:rPr lang="en-US" sz="1800" b="0" i="0" u="none" strike="noStrike">
                          <a:solidFill>
                            <a:srgbClr val="000000"/>
                          </a:solidFill>
                          <a:effectLst/>
                          <a:latin typeface="+mn-lt"/>
                        </a:rPr>
                        <a:t>12.4</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a:r>
                        <a:rPr lang="en-US" sz="1800" dirty="0" smtClean="0">
                          <a:latin typeface="+mn-lt"/>
                        </a:rPr>
                        <a:t>14.1</a:t>
                      </a:r>
                      <a:endParaRPr lang="en-US" sz="1800" dirty="0">
                        <a:latin typeface="+mn-lt"/>
                      </a:endParaRPr>
                    </a:p>
                  </a:txBody>
                  <a:tcPr anchor="b"/>
                </a:tc>
                <a:extLst>
                  <a:ext uri="{0D108BD9-81ED-4DB2-BD59-A6C34878D82A}">
                    <a16:rowId xmlns:a16="http://schemas.microsoft.com/office/drawing/2014/main" val="3882034806"/>
                  </a:ext>
                </a:extLst>
              </a:tr>
              <a:tr h="370840">
                <a:tc>
                  <a:txBody>
                    <a:bodyPr/>
                    <a:lstStyle/>
                    <a:p>
                      <a:r>
                        <a:rPr lang="en-US" dirty="0" smtClean="0"/>
                        <a:t>Real Estate/Assets</a:t>
                      </a:r>
                      <a:endParaRPr lang="en-US" dirty="0"/>
                    </a:p>
                  </a:txBody>
                  <a:tcPr/>
                </a:tc>
                <a:tc>
                  <a:txBody>
                    <a:bodyPr/>
                    <a:lstStyle/>
                    <a:p>
                      <a:pPr algn="r" fontAlgn="b"/>
                      <a:r>
                        <a:rPr lang="en-US" sz="1800" b="0" i="0" u="none" strike="noStrike">
                          <a:solidFill>
                            <a:srgbClr val="000000"/>
                          </a:solidFill>
                          <a:effectLst/>
                          <a:latin typeface="+mn-lt"/>
                        </a:rPr>
                        <a:t>78.7</a:t>
                      </a:r>
                    </a:p>
                  </a:txBody>
                  <a:tcPr marL="9525" marR="9525" marT="9525" marB="0" anchor="b"/>
                </a:tc>
                <a:tc>
                  <a:txBody>
                    <a:bodyPr/>
                    <a:lstStyle/>
                    <a:p>
                      <a:pPr algn="r" fontAlgn="b"/>
                      <a:r>
                        <a:rPr lang="en-US" sz="1800" b="0" i="0" u="none" strike="noStrike">
                          <a:solidFill>
                            <a:srgbClr val="000000"/>
                          </a:solidFill>
                          <a:effectLst/>
                          <a:latin typeface="+mn-lt"/>
                        </a:rPr>
                        <a:t>80.3</a:t>
                      </a:r>
                    </a:p>
                  </a:txBody>
                  <a:tcPr marL="9525" marR="9525" marT="9525" marB="0" anchor="b"/>
                </a:tc>
                <a:tc>
                  <a:txBody>
                    <a:bodyPr/>
                    <a:lstStyle/>
                    <a:p>
                      <a:pPr algn="r" fontAlgn="b"/>
                      <a:r>
                        <a:rPr lang="en-US" sz="1800" b="0" i="0" u="none" strike="noStrike">
                          <a:solidFill>
                            <a:srgbClr val="000000"/>
                          </a:solidFill>
                          <a:effectLst/>
                          <a:latin typeface="+mn-lt"/>
                        </a:rPr>
                        <a:t>76.5</a:t>
                      </a:r>
                    </a:p>
                  </a:txBody>
                  <a:tcPr marL="9525" marR="9525" marT="9525" marB="0" anchor="b"/>
                </a:tc>
                <a:tc>
                  <a:txBody>
                    <a:bodyPr/>
                    <a:lstStyle/>
                    <a:p>
                      <a:pPr algn="r" fontAlgn="b"/>
                      <a:r>
                        <a:rPr lang="en-US" sz="1800" b="0" i="0" u="none" strike="noStrike">
                          <a:solidFill>
                            <a:srgbClr val="000000"/>
                          </a:solidFill>
                          <a:effectLst/>
                          <a:latin typeface="+mn-lt"/>
                        </a:rPr>
                        <a:t>82.1</a:t>
                      </a:r>
                    </a:p>
                  </a:txBody>
                  <a:tcPr marL="9525" marR="9525" marT="9525" marB="0" anchor="b"/>
                </a:tc>
                <a:tc>
                  <a:txBody>
                    <a:bodyPr/>
                    <a:lstStyle/>
                    <a:p>
                      <a:pPr algn="r" fontAlgn="b"/>
                      <a:r>
                        <a:rPr lang="en-US" sz="1800" b="0" i="0" u="none" strike="noStrike">
                          <a:solidFill>
                            <a:srgbClr val="000000"/>
                          </a:solidFill>
                          <a:effectLst/>
                          <a:latin typeface="+mn-lt"/>
                        </a:rPr>
                        <a:t>83.2</a:t>
                      </a:r>
                    </a:p>
                  </a:txBody>
                  <a:tcPr marL="9525" marR="9525" marT="9525" marB="0" anchor="b"/>
                </a:tc>
                <a:tc>
                  <a:txBody>
                    <a:bodyPr/>
                    <a:lstStyle/>
                    <a:p>
                      <a:pPr algn="r" fontAlgn="b"/>
                      <a:r>
                        <a:rPr lang="en-US" sz="1800" b="0" i="0" u="none" strike="noStrike" dirty="0" smtClean="0">
                          <a:solidFill>
                            <a:srgbClr val="000000"/>
                          </a:solidFill>
                          <a:effectLst/>
                          <a:latin typeface="+mn-lt"/>
                        </a:rPr>
                        <a:t>82.4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82.1</a:t>
                      </a:r>
                      <a:endParaRPr lang="en-US" sz="1800" dirty="0">
                        <a:latin typeface="+mn-lt"/>
                      </a:endParaRPr>
                    </a:p>
                  </a:txBody>
                  <a:tcPr anchor="b"/>
                </a:tc>
                <a:extLst>
                  <a:ext uri="{0D108BD9-81ED-4DB2-BD59-A6C34878D82A}">
                    <a16:rowId xmlns:a16="http://schemas.microsoft.com/office/drawing/2014/main" val="702028669"/>
                  </a:ext>
                </a:extLst>
              </a:tr>
              <a:tr h="370840">
                <a:tc>
                  <a:txBody>
                    <a:bodyPr/>
                    <a:lstStyle/>
                    <a:p>
                      <a:r>
                        <a:rPr lang="en-US" dirty="0" smtClean="0"/>
                        <a:t>Real Estate/Debt</a:t>
                      </a:r>
                      <a:endParaRPr lang="en-US" dirty="0"/>
                    </a:p>
                  </a:txBody>
                  <a:tcPr/>
                </a:tc>
                <a:tc>
                  <a:txBody>
                    <a:bodyPr/>
                    <a:lstStyle/>
                    <a:p>
                      <a:pPr algn="r" fontAlgn="b"/>
                      <a:r>
                        <a:rPr lang="en-US" sz="1800" b="0" i="0" u="none" strike="noStrike">
                          <a:solidFill>
                            <a:srgbClr val="000000"/>
                          </a:solidFill>
                          <a:effectLst/>
                          <a:latin typeface="+mn-lt"/>
                        </a:rPr>
                        <a:t>51.7</a:t>
                      </a:r>
                    </a:p>
                  </a:txBody>
                  <a:tcPr marL="9525" marR="9525" marT="9525" marB="0" anchor="b"/>
                </a:tc>
                <a:tc>
                  <a:txBody>
                    <a:bodyPr/>
                    <a:lstStyle/>
                    <a:p>
                      <a:pPr algn="r" fontAlgn="b"/>
                      <a:r>
                        <a:rPr lang="en-US" sz="1800" b="0" i="0" u="none" strike="noStrike">
                          <a:solidFill>
                            <a:srgbClr val="000000"/>
                          </a:solidFill>
                          <a:effectLst/>
                          <a:latin typeface="+mn-lt"/>
                        </a:rPr>
                        <a:t>54.5</a:t>
                      </a:r>
                    </a:p>
                  </a:txBody>
                  <a:tcPr marL="9525" marR="9525" marT="9525" marB="0" anchor="b"/>
                </a:tc>
                <a:tc>
                  <a:txBody>
                    <a:bodyPr/>
                    <a:lstStyle/>
                    <a:p>
                      <a:pPr algn="r" fontAlgn="b"/>
                      <a:r>
                        <a:rPr lang="en-US" sz="1800" b="0" i="0" u="none" strike="noStrike">
                          <a:solidFill>
                            <a:srgbClr val="000000"/>
                          </a:solidFill>
                          <a:effectLst/>
                          <a:latin typeface="+mn-lt"/>
                        </a:rPr>
                        <a:t>55.2</a:t>
                      </a:r>
                    </a:p>
                  </a:txBody>
                  <a:tcPr marL="9525" marR="9525" marT="9525" marB="0" anchor="b"/>
                </a:tc>
                <a:tc>
                  <a:txBody>
                    <a:bodyPr/>
                    <a:lstStyle/>
                    <a:p>
                      <a:pPr algn="r" fontAlgn="b"/>
                      <a:r>
                        <a:rPr lang="en-US" sz="1800" b="0" i="0" u="none" strike="noStrike">
                          <a:solidFill>
                            <a:srgbClr val="000000"/>
                          </a:solidFill>
                          <a:effectLst/>
                          <a:latin typeface="+mn-lt"/>
                        </a:rPr>
                        <a:t>58.5</a:t>
                      </a:r>
                    </a:p>
                  </a:txBody>
                  <a:tcPr marL="9525" marR="9525" marT="9525" marB="0" anchor="b"/>
                </a:tc>
                <a:tc>
                  <a:txBody>
                    <a:bodyPr/>
                    <a:lstStyle/>
                    <a:p>
                      <a:pPr algn="r" fontAlgn="b"/>
                      <a:r>
                        <a:rPr lang="en-US" sz="1800" b="0" i="0" u="none" strike="noStrike">
                          <a:solidFill>
                            <a:srgbClr val="000000"/>
                          </a:solidFill>
                          <a:effectLst/>
                          <a:latin typeface="+mn-lt"/>
                        </a:rPr>
                        <a:t>65.4</a:t>
                      </a:r>
                    </a:p>
                  </a:txBody>
                  <a:tcPr marL="9525" marR="9525" marT="9525" marB="0" anchor="b"/>
                </a:tc>
                <a:tc>
                  <a:txBody>
                    <a:bodyPr/>
                    <a:lstStyle/>
                    <a:p>
                      <a:pPr algn="r" fontAlgn="b"/>
                      <a:r>
                        <a:rPr lang="en-US" sz="1800" b="0" i="0" u="none" strike="noStrike" dirty="0">
                          <a:solidFill>
                            <a:srgbClr val="000000"/>
                          </a:solidFill>
                          <a:effectLst/>
                          <a:latin typeface="+mn-lt"/>
                        </a:rPr>
                        <a:t>66.4</a:t>
                      </a:r>
                    </a:p>
                  </a:txBody>
                  <a:tcPr marL="9525" marR="9525" marT="9525" marB="0" anchor="b"/>
                </a:tc>
                <a:tc>
                  <a:txBody>
                    <a:bodyPr/>
                    <a:lstStyle/>
                    <a:p>
                      <a:pPr algn="r"/>
                      <a:r>
                        <a:rPr lang="en-US" sz="1800" dirty="0" smtClean="0">
                          <a:latin typeface="+mn-lt"/>
                        </a:rPr>
                        <a:t>66.7</a:t>
                      </a:r>
                      <a:endParaRPr lang="en-US" sz="1800" dirty="0">
                        <a:latin typeface="+mn-lt"/>
                      </a:endParaRPr>
                    </a:p>
                  </a:txBody>
                  <a:tcPr anchor="b"/>
                </a:tc>
                <a:extLst>
                  <a:ext uri="{0D108BD9-81ED-4DB2-BD59-A6C34878D82A}">
                    <a16:rowId xmlns:a16="http://schemas.microsoft.com/office/drawing/2014/main" val="3026709985"/>
                  </a:ext>
                </a:extLst>
              </a:tr>
            </a:tbl>
          </a:graphicData>
        </a:graphic>
      </p:graphicFrame>
      <p:sp>
        <p:nvSpPr>
          <p:cNvPr id="11" name="TextBox 10"/>
          <p:cNvSpPr txBox="1"/>
          <p:nvPr/>
        </p:nvSpPr>
        <p:spPr>
          <a:xfrm>
            <a:off x="1043555" y="955122"/>
            <a:ext cx="9781258" cy="369332"/>
          </a:xfrm>
          <a:prstGeom prst="rect">
            <a:avLst/>
          </a:prstGeom>
          <a:noFill/>
        </p:spPr>
        <p:txBody>
          <a:bodyPr wrap="square" rtlCol="0">
            <a:spAutoFit/>
          </a:bodyPr>
          <a:lstStyle/>
          <a:p>
            <a:pPr algn="ctr"/>
            <a:r>
              <a:rPr lang="en-US" i="1" dirty="0" smtClean="0"/>
              <a:t>Billions of dollars</a:t>
            </a:r>
            <a:endParaRPr lang="en-US" i="1" dirty="0"/>
          </a:p>
        </p:txBody>
      </p:sp>
      <p:sp>
        <p:nvSpPr>
          <p:cNvPr id="12" name="TextBox 11"/>
          <p:cNvSpPr txBox="1"/>
          <p:nvPr/>
        </p:nvSpPr>
        <p:spPr>
          <a:xfrm>
            <a:off x="1043554" y="5026582"/>
            <a:ext cx="9781257" cy="369332"/>
          </a:xfrm>
          <a:prstGeom prst="rect">
            <a:avLst/>
          </a:prstGeom>
          <a:noFill/>
        </p:spPr>
        <p:txBody>
          <a:bodyPr wrap="square" rtlCol="0">
            <a:spAutoFit/>
          </a:bodyPr>
          <a:lstStyle/>
          <a:p>
            <a:pPr algn="ctr"/>
            <a:r>
              <a:rPr lang="en-US" dirty="0" smtClean="0"/>
              <a:t>Source: </a:t>
            </a:r>
            <a:r>
              <a:rPr lang="en-US" dirty="0" smtClean="0">
                <a:hlinkClick r:id="rId2"/>
              </a:rPr>
              <a:t>USDA-ERS</a:t>
            </a:r>
            <a:endParaRPr lang="en-US" dirty="0"/>
          </a:p>
        </p:txBody>
      </p:sp>
      <p:sp>
        <p:nvSpPr>
          <p:cNvPr id="2" name="Rectangle 1"/>
          <p:cNvSpPr/>
          <p:nvPr/>
        </p:nvSpPr>
        <p:spPr>
          <a:xfrm>
            <a:off x="1043555" y="4662944"/>
            <a:ext cx="9785720" cy="349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84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Farm Sector Balance Sheet</a:t>
            </a:r>
            <a:endParaRPr lang="en-US" dirty="0"/>
          </a:p>
        </p:txBody>
      </p:sp>
      <p:sp>
        <p:nvSpPr>
          <p:cNvPr id="5" name="Slide Number Placeholder 4"/>
          <p:cNvSpPr>
            <a:spLocks noGrp="1"/>
          </p:cNvSpPr>
          <p:nvPr>
            <p:ph type="sldNum" sz="quarter" idx="4294967295"/>
          </p:nvPr>
        </p:nvSpPr>
        <p:spPr>
          <a:xfrm>
            <a:off x="11301630" y="6161088"/>
            <a:ext cx="487362" cy="365125"/>
          </a:xfrm>
        </p:spPr>
        <p:txBody>
          <a:bodyPr/>
          <a:lstStyle/>
          <a:p>
            <a:r>
              <a:rPr lang="en-US" dirty="0" smtClean="0"/>
              <a:t>2</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56273047"/>
              </p:ext>
            </p:extLst>
          </p:nvPr>
        </p:nvGraphicFramePr>
        <p:xfrm>
          <a:off x="1043554" y="1318182"/>
          <a:ext cx="9781258" cy="3708400"/>
        </p:xfrm>
        <a:graphic>
          <a:graphicData uri="http://schemas.openxmlformats.org/drawingml/2006/table">
            <a:tbl>
              <a:tblPr firstRow="1" bandRow="1">
                <a:tableStyleId>{5C22544A-7EE6-4342-B048-85BDC9FD1C3A}</a:tableStyleId>
              </a:tblPr>
              <a:tblGrid>
                <a:gridCol w="2100298">
                  <a:extLst>
                    <a:ext uri="{9D8B030D-6E8A-4147-A177-3AD203B41FA5}">
                      <a16:colId xmlns:a16="http://schemas.microsoft.com/office/drawing/2014/main" val="272032381"/>
                    </a:ext>
                  </a:extLst>
                </a:gridCol>
                <a:gridCol w="1097280">
                  <a:extLst>
                    <a:ext uri="{9D8B030D-6E8A-4147-A177-3AD203B41FA5}">
                      <a16:colId xmlns:a16="http://schemas.microsoft.com/office/drawing/2014/main" val="85501820"/>
                    </a:ext>
                  </a:extLst>
                </a:gridCol>
                <a:gridCol w="1097280">
                  <a:extLst>
                    <a:ext uri="{9D8B030D-6E8A-4147-A177-3AD203B41FA5}">
                      <a16:colId xmlns:a16="http://schemas.microsoft.com/office/drawing/2014/main" val="795071295"/>
                    </a:ext>
                  </a:extLst>
                </a:gridCol>
                <a:gridCol w="1097280">
                  <a:extLst>
                    <a:ext uri="{9D8B030D-6E8A-4147-A177-3AD203B41FA5}">
                      <a16:colId xmlns:a16="http://schemas.microsoft.com/office/drawing/2014/main" val="1502599246"/>
                    </a:ext>
                  </a:extLst>
                </a:gridCol>
                <a:gridCol w="1097280">
                  <a:extLst>
                    <a:ext uri="{9D8B030D-6E8A-4147-A177-3AD203B41FA5}">
                      <a16:colId xmlns:a16="http://schemas.microsoft.com/office/drawing/2014/main" val="75094870"/>
                    </a:ext>
                  </a:extLst>
                </a:gridCol>
                <a:gridCol w="1097280">
                  <a:extLst>
                    <a:ext uri="{9D8B030D-6E8A-4147-A177-3AD203B41FA5}">
                      <a16:colId xmlns:a16="http://schemas.microsoft.com/office/drawing/2014/main" val="1026861454"/>
                    </a:ext>
                  </a:extLst>
                </a:gridCol>
                <a:gridCol w="1097280">
                  <a:extLst>
                    <a:ext uri="{9D8B030D-6E8A-4147-A177-3AD203B41FA5}">
                      <a16:colId xmlns:a16="http://schemas.microsoft.com/office/drawing/2014/main" val="2460959643"/>
                    </a:ext>
                  </a:extLst>
                </a:gridCol>
                <a:gridCol w="1097280">
                  <a:extLst>
                    <a:ext uri="{9D8B030D-6E8A-4147-A177-3AD203B41FA5}">
                      <a16:colId xmlns:a16="http://schemas.microsoft.com/office/drawing/2014/main" val="1978180571"/>
                    </a:ext>
                  </a:extLst>
                </a:gridCol>
              </a:tblGrid>
              <a:tr h="370840">
                <a:tc>
                  <a:txBody>
                    <a:bodyPr/>
                    <a:lstStyle/>
                    <a:p>
                      <a:endParaRPr lang="en-US" dirty="0"/>
                    </a:p>
                  </a:txBody>
                  <a:tcPr/>
                </a:tc>
                <a:tc>
                  <a:txBody>
                    <a:bodyPr/>
                    <a:lstStyle/>
                    <a:p>
                      <a:pPr algn="ctr" fontAlgn="b"/>
                      <a:r>
                        <a:rPr lang="en-US" sz="1800" b="1" i="0" u="none" strike="noStrike" dirty="0">
                          <a:solidFill>
                            <a:schemeClr val="accent4"/>
                          </a:solidFill>
                          <a:effectLst/>
                          <a:latin typeface="+mn-lt"/>
                        </a:rPr>
                        <a:t>2000</a:t>
                      </a:r>
                    </a:p>
                  </a:txBody>
                  <a:tcPr marL="9525" marR="9525" marT="9525" marB="0" anchor="b"/>
                </a:tc>
                <a:tc>
                  <a:txBody>
                    <a:bodyPr/>
                    <a:lstStyle/>
                    <a:p>
                      <a:pPr algn="ctr" fontAlgn="b"/>
                      <a:r>
                        <a:rPr lang="en-US" sz="1800" b="1" i="0" u="none" strike="noStrike" dirty="0">
                          <a:solidFill>
                            <a:schemeClr val="accent4"/>
                          </a:solidFill>
                          <a:effectLst/>
                          <a:latin typeface="+mn-lt"/>
                        </a:rPr>
                        <a:t>2005</a:t>
                      </a:r>
                    </a:p>
                  </a:txBody>
                  <a:tcPr marL="9525" marR="9525" marT="9525" marB="0" anchor="b"/>
                </a:tc>
                <a:tc>
                  <a:txBody>
                    <a:bodyPr/>
                    <a:lstStyle/>
                    <a:p>
                      <a:pPr algn="ctr" fontAlgn="b"/>
                      <a:r>
                        <a:rPr lang="en-US" sz="1800" b="1" i="0" u="none" strike="noStrike" dirty="0">
                          <a:solidFill>
                            <a:schemeClr val="accent4"/>
                          </a:solidFill>
                          <a:effectLst/>
                          <a:latin typeface="+mn-lt"/>
                        </a:rPr>
                        <a:t>2010</a:t>
                      </a:r>
                    </a:p>
                  </a:txBody>
                  <a:tcPr marL="9525" marR="9525" marT="9525" marB="0" anchor="b"/>
                </a:tc>
                <a:tc>
                  <a:txBody>
                    <a:bodyPr/>
                    <a:lstStyle/>
                    <a:p>
                      <a:pPr algn="ctr" fontAlgn="b"/>
                      <a:r>
                        <a:rPr lang="en-US" sz="1800" b="1" i="0" u="none" strike="noStrike" dirty="0">
                          <a:solidFill>
                            <a:schemeClr val="accent4"/>
                          </a:solidFill>
                          <a:effectLst/>
                          <a:latin typeface="+mn-lt"/>
                        </a:rPr>
                        <a:t>2015</a:t>
                      </a:r>
                    </a:p>
                  </a:txBody>
                  <a:tcPr marL="9525" marR="9525" marT="9525" marB="0" anchor="b"/>
                </a:tc>
                <a:tc>
                  <a:txBody>
                    <a:bodyPr/>
                    <a:lstStyle/>
                    <a:p>
                      <a:pPr algn="ctr" fontAlgn="b"/>
                      <a:r>
                        <a:rPr lang="en-US" sz="1800" b="1" i="0" u="none" strike="noStrike" dirty="0">
                          <a:solidFill>
                            <a:schemeClr val="accent4"/>
                          </a:solidFill>
                          <a:effectLst/>
                          <a:latin typeface="+mn-lt"/>
                        </a:rPr>
                        <a:t>2020</a:t>
                      </a:r>
                    </a:p>
                  </a:txBody>
                  <a:tcPr marL="9525" marR="9525" marT="9525" marB="0" anchor="b"/>
                </a:tc>
                <a:tc>
                  <a:txBody>
                    <a:bodyPr/>
                    <a:lstStyle/>
                    <a:p>
                      <a:pPr algn="ctr" fontAlgn="b"/>
                      <a:r>
                        <a:rPr lang="en-US" sz="1800" b="1" i="0" u="none" strike="noStrike" dirty="0">
                          <a:solidFill>
                            <a:schemeClr val="accent4"/>
                          </a:solidFill>
                          <a:effectLst/>
                          <a:latin typeface="+mn-lt"/>
                        </a:rPr>
                        <a:t>2021F</a:t>
                      </a:r>
                    </a:p>
                  </a:txBody>
                  <a:tcPr marL="9525" marR="9525" marT="9525" marB="0" anchor="b"/>
                </a:tc>
                <a:tc>
                  <a:txBody>
                    <a:bodyPr/>
                    <a:lstStyle/>
                    <a:p>
                      <a:pPr algn="ctr" fontAlgn="b"/>
                      <a:r>
                        <a:rPr lang="en-US" sz="1800" b="1" i="0" u="none" strike="noStrike" dirty="0">
                          <a:solidFill>
                            <a:schemeClr val="accent4"/>
                          </a:solidFill>
                          <a:effectLst/>
                          <a:latin typeface="+mn-lt"/>
                        </a:rPr>
                        <a:t>2022F</a:t>
                      </a:r>
                    </a:p>
                  </a:txBody>
                  <a:tcPr marL="9525" marR="9525" marT="9525" marB="0" anchor="b"/>
                </a:tc>
                <a:extLst>
                  <a:ext uri="{0D108BD9-81ED-4DB2-BD59-A6C34878D82A}">
                    <a16:rowId xmlns:a16="http://schemas.microsoft.com/office/drawing/2014/main" val="3042408929"/>
                  </a:ext>
                </a:extLst>
              </a:tr>
              <a:tr h="370840">
                <a:tc>
                  <a:txBody>
                    <a:bodyPr/>
                    <a:lstStyle/>
                    <a:p>
                      <a:r>
                        <a:rPr lang="en-US" dirty="0" smtClean="0"/>
                        <a:t>Farm</a:t>
                      </a:r>
                      <a:r>
                        <a:rPr lang="en-US" baseline="0" dirty="0" smtClean="0"/>
                        <a:t> Assets</a:t>
                      </a:r>
                      <a:endParaRPr lang="en-US" dirty="0"/>
                    </a:p>
                  </a:txBody>
                  <a:tcPr/>
                </a:tc>
                <a:tc>
                  <a:txBody>
                    <a:bodyPr/>
                    <a:lstStyle/>
                    <a:p>
                      <a:pPr algn="r" fontAlgn="b"/>
                      <a:r>
                        <a:rPr lang="en-US" sz="1800" b="0" i="0" u="none" strike="noStrike" dirty="0">
                          <a:solidFill>
                            <a:srgbClr val="000000"/>
                          </a:solidFill>
                          <a:effectLst/>
                          <a:latin typeface="+mn-lt"/>
                        </a:rPr>
                        <a:t>1,203</a:t>
                      </a:r>
                    </a:p>
                  </a:txBody>
                  <a:tcPr marL="9525" marR="9525" marT="9525" marB="0" anchor="b"/>
                </a:tc>
                <a:tc>
                  <a:txBody>
                    <a:bodyPr/>
                    <a:lstStyle/>
                    <a:p>
                      <a:pPr algn="r" fontAlgn="b"/>
                      <a:r>
                        <a:rPr lang="en-US" sz="1800" b="0" i="0" u="none" strike="noStrike" dirty="0">
                          <a:solidFill>
                            <a:srgbClr val="000000"/>
                          </a:solidFill>
                          <a:effectLst/>
                          <a:latin typeface="+mn-lt"/>
                        </a:rPr>
                        <a:t>1,709</a:t>
                      </a:r>
                    </a:p>
                  </a:txBody>
                  <a:tcPr marL="9525" marR="9525" marT="9525" marB="0" anchor="b"/>
                </a:tc>
                <a:tc>
                  <a:txBody>
                    <a:bodyPr/>
                    <a:lstStyle/>
                    <a:p>
                      <a:pPr algn="r" fontAlgn="b"/>
                      <a:r>
                        <a:rPr lang="en-US" sz="1800" b="0" i="0" u="none" strike="noStrike" dirty="0">
                          <a:solidFill>
                            <a:srgbClr val="000000"/>
                          </a:solidFill>
                          <a:effectLst/>
                          <a:latin typeface="+mn-lt"/>
                        </a:rPr>
                        <a:t>2,171</a:t>
                      </a:r>
                    </a:p>
                  </a:txBody>
                  <a:tcPr marL="9525" marR="9525" marT="9525" marB="0" anchor="b"/>
                </a:tc>
                <a:tc>
                  <a:txBody>
                    <a:bodyPr/>
                    <a:lstStyle/>
                    <a:p>
                      <a:pPr algn="r" fontAlgn="b"/>
                      <a:r>
                        <a:rPr lang="en-US" sz="1800" b="0" i="0" u="none" strike="noStrike" dirty="0">
                          <a:solidFill>
                            <a:srgbClr val="000000"/>
                          </a:solidFill>
                          <a:effectLst/>
                          <a:latin typeface="+mn-lt"/>
                        </a:rPr>
                        <a:t>2,880</a:t>
                      </a:r>
                    </a:p>
                  </a:txBody>
                  <a:tcPr marL="9525" marR="9525" marT="9525" marB="0" anchor="b"/>
                </a:tc>
                <a:tc>
                  <a:txBody>
                    <a:bodyPr/>
                    <a:lstStyle/>
                    <a:p>
                      <a:pPr algn="r" fontAlgn="b"/>
                      <a:r>
                        <a:rPr lang="en-US" sz="1800" b="0" i="0" u="none" strike="noStrike" dirty="0">
                          <a:solidFill>
                            <a:srgbClr val="000000"/>
                          </a:solidFill>
                          <a:effectLst/>
                          <a:latin typeface="+mn-lt"/>
                        </a:rPr>
                        <a:t>3,175</a:t>
                      </a:r>
                    </a:p>
                  </a:txBody>
                  <a:tcPr marL="9525" marR="9525" marT="9525" marB="0" anchor="b"/>
                </a:tc>
                <a:tc>
                  <a:txBody>
                    <a:bodyPr/>
                    <a:lstStyle/>
                    <a:p>
                      <a:pPr algn="r" fontAlgn="b"/>
                      <a:r>
                        <a:rPr lang="en-US" sz="1800" b="0" i="0" u="none" strike="noStrike" dirty="0" smtClean="0">
                          <a:solidFill>
                            <a:srgbClr val="000000"/>
                          </a:solidFill>
                          <a:effectLst/>
                          <a:latin typeface="+mn-lt"/>
                        </a:rPr>
                        <a:t>3,270</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3,313</a:t>
                      </a:r>
                      <a:endParaRPr lang="en-US" sz="1800" dirty="0">
                        <a:latin typeface="+mn-lt"/>
                      </a:endParaRPr>
                    </a:p>
                  </a:txBody>
                  <a:tcPr anchor="b"/>
                </a:tc>
                <a:extLst>
                  <a:ext uri="{0D108BD9-81ED-4DB2-BD59-A6C34878D82A}">
                    <a16:rowId xmlns:a16="http://schemas.microsoft.com/office/drawing/2014/main" val="2184932854"/>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dirty="0">
                          <a:solidFill>
                            <a:srgbClr val="000000"/>
                          </a:solidFill>
                          <a:effectLst/>
                          <a:latin typeface="+mn-lt"/>
                        </a:rPr>
                        <a:t>946</a:t>
                      </a:r>
                    </a:p>
                  </a:txBody>
                  <a:tcPr marL="9525" marR="9525" marT="9525" marB="0" anchor="b"/>
                </a:tc>
                <a:tc>
                  <a:txBody>
                    <a:bodyPr/>
                    <a:lstStyle/>
                    <a:p>
                      <a:pPr algn="r" fontAlgn="b"/>
                      <a:r>
                        <a:rPr lang="en-US" sz="1800" b="0" i="0" u="none" strike="noStrike" dirty="0">
                          <a:solidFill>
                            <a:srgbClr val="000000"/>
                          </a:solidFill>
                          <a:effectLst/>
                          <a:latin typeface="+mn-lt"/>
                        </a:rPr>
                        <a:t>1,373</a:t>
                      </a:r>
                    </a:p>
                  </a:txBody>
                  <a:tcPr marL="9525" marR="9525" marT="9525" marB="0" anchor="b"/>
                </a:tc>
                <a:tc>
                  <a:txBody>
                    <a:bodyPr/>
                    <a:lstStyle/>
                    <a:p>
                      <a:pPr algn="r" fontAlgn="b"/>
                      <a:r>
                        <a:rPr lang="en-US" sz="1800" b="0" i="0" u="none" strike="noStrike" dirty="0">
                          <a:solidFill>
                            <a:srgbClr val="000000"/>
                          </a:solidFill>
                          <a:effectLst/>
                          <a:latin typeface="+mn-lt"/>
                        </a:rPr>
                        <a:t>1,660</a:t>
                      </a:r>
                    </a:p>
                  </a:txBody>
                  <a:tcPr marL="9525" marR="9525" marT="9525" marB="0" anchor="b"/>
                </a:tc>
                <a:tc>
                  <a:txBody>
                    <a:bodyPr/>
                    <a:lstStyle/>
                    <a:p>
                      <a:pPr algn="r" fontAlgn="b"/>
                      <a:r>
                        <a:rPr lang="en-US" sz="1800" b="0" i="0" u="none" strike="noStrike" dirty="0">
                          <a:solidFill>
                            <a:srgbClr val="000000"/>
                          </a:solidFill>
                          <a:effectLst/>
                          <a:latin typeface="+mn-lt"/>
                        </a:rPr>
                        <a:t>2,366</a:t>
                      </a:r>
                    </a:p>
                  </a:txBody>
                  <a:tcPr marL="9525" marR="9525" marT="9525" marB="0" anchor="b"/>
                </a:tc>
                <a:tc>
                  <a:txBody>
                    <a:bodyPr/>
                    <a:lstStyle/>
                    <a:p>
                      <a:pPr algn="r" fontAlgn="b"/>
                      <a:r>
                        <a:rPr lang="en-US" sz="1800" b="0" i="0" u="none" strike="noStrike" dirty="0">
                          <a:solidFill>
                            <a:srgbClr val="000000"/>
                          </a:solidFill>
                          <a:effectLst/>
                          <a:latin typeface="+mn-lt"/>
                        </a:rPr>
                        <a:t>2,641</a:t>
                      </a:r>
                    </a:p>
                  </a:txBody>
                  <a:tcPr marL="9525" marR="9525" marT="9525" marB="0" anchor="b"/>
                </a:tc>
                <a:tc>
                  <a:txBody>
                    <a:bodyPr/>
                    <a:lstStyle/>
                    <a:p>
                      <a:pPr algn="r" fontAlgn="b"/>
                      <a:r>
                        <a:rPr lang="en-US" sz="1800" b="0" i="0" u="none" strike="noStrike" dirty="0" smtClean="0">
                          <a:solidFill>
                            <a:srgbClr val="000000"/>
                          </a:solidFill>
                          <a:effectLst/>
                          <a:latin typeface="+mn-lt"/>
                        </a:rPr>
                        <a:t>2,693</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2,720</a:t>
                      </a:r>
                      <a:endParaRPr lang="en-US" sz="1800" dirty="0">
                        <a:latin typeface="+mn-lt"/>
                      </a:endParaRPr>
                    </a:p>
                  </a:txBody>
                  <a:tcPr anchor="b"/>
                </a:tc>
                <a:extLst>
                  <a:ext uri="{0D108BD9-81ED-4DB2-BD59-A6C34878D82A}">
                    <a16:rowId xmlns:a16="http://schemas.microsoft.com/office/drawing/2014/main" val="1365944746"/>
                  </a:ext>
                </a:extLst>
              </a:tr>
              <a:tr h="370840">
                <a:tc>
                  <a:txBody>
                    <a:bodyPr/>
                    <a:lstStyle/>
                    <a:p>
                      <a:r>
                        <a:rPr lang="en-US" dirty="0" smtClean="0"/>
                        <a:t>Farm Debt</a:t>
                      </a:r>
                      <a:endParaRPr lang="en-US" dirty="0"/>
                    </a:p>
                  </a:txBody>
                  <a:tcPr/>
                </a:tc>
                <a:tc>
                  <a:txBody>
                    <a:bodyPr/>
                    <a:lstStyle/>
                    <a:p>
                      <a:pPr algn="r" fontAlgn="b"/>
                      <a:r>
                        <a:rPr lang="en-US" sz="1800" b="0" i="0" u="none" strike="noStrike">
                          <a:solidFill>
                            <a:srgbClr val="000000"/>
                          </a:solidFill>
                          <a:effectLst/>
                          <a:latin typeface="+mn-lt"/>
                        </a:rPr>
                        <a:t>164</a:t>
                      </a:r>
                    </a:p>
                  </a:txBody>
                  <a:tcPr marL="9525" marR="9525" marT="9525" marB="0" anchor="b"/>
                </a:tc>
                <a:tc>
                  <a:txBody>
                    <a:bodyPr/>
                    <a:lstStyle/>
                    <a:p>
                      <a:pPr algn="r" fontAlgn="b"/>
                      <a:r>
                        <a:rPr lang="en-US" sz="1800" b="0" i="0" u="none" strike="noStrike">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279</a:t>
                      </a:r>
                    </a:p>
                  </a:txBody>
                  <a:tcPr marL="9525" marR="9525" marT="9525" marB="0" anchor="b"/>
                </a:tc>
                <a:tc>
                  <a:txBody>
                    <a:bodyPr/>
                    <a:lstStyle/>
                    <a:p>
                      <a:pPr algn="r" fontAlgn="b"/>
                      <a:r>
                        <a:rPr lang="en-US" sz="1800" b="0" i="0" u="none" strike="noStrike" dirty="0">
                          <a:solidFill>
                            <a:srgbClr val="000000"/>
                          </a:solidFill>
                          <a:effectLst/>
                          <a:latin typeface="+mn-lt"/>
                        </a:rPr>
                        <a:t>357</a:t>
                      </a:r>
                    </a:p>
                  </a:txBody>
                  <a:tcPr marL="9525" marR="9525" marT="9525" marB="0" anchor="b"/>
                </a:tc>
                <a:tc>
                  <a:txBody>
                    <a:bodyPr/>
                    <a:lstStyle/>
                    <a:p>
                      <a:pPr algn="r" fontAlgn="b"/>
                      <a:r>
                        <a:rPr lang="en-US" sz="1800" b="0" i="0" u="none" strike="noStrike" dirty="0">
                          <a:solidFill>
                            <a:srgbClr val="000000"/>
                          </a:solidFill>
                          <a:effectLst/>
                          <a:latin typeface="+mn-lt"/>
                        </a:rPr>
                        <a:t>441</a:t>
                      </a:r>
                    </a:p>
                  </a:txBody>
                  <a:tcPr marL="9525" marR="9525" marT="9525" marB="0" anchor="b"/>
                </a:tc>
                <a:tc>
                  <a:txBody>
                    <a:bodyPr/>
                    <a:lstStyle/>
                    <a:p>
                      <a:pPr algn="r" fontAlgn="b"/>
                      <a:r>
                        <a:rPr lang="en-US" sz="1800" b="0" i="0" u="none" strike="noStrike" dirty="0" smtClean="0">
                          <a:solidFill>
                            <a:srgbClr val="000000"/>
                          </a:solidFill>
                          <a:effectLst/>
                          <a:latin typeface="+mn-lt"/>
                        </a:rPr>
                        <a:t>454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467</a:t>
                      </a:r>
                      <a:endParaRPr lang="en-US" sz="1800" dirty="0">
                        <a:latin typeface="+mn-lt"/>
                      </a:endParaRPr>
                    </a:p>
                  </a:txBody>
                  <a:tcPr anchor="b"/>
                </a:tc>
                <a:extLst>
                  <a:ext uri="{0D108BD9-81ED-4DB2-BD59-A6C34878D82A}">
                    <a16:rowId xmlns:a16="http://schemas.microsoft.com/office/drawing/2014/main" val="657891468"/>
                  </a:ext>
                </a:extLst>
              </a:tr>
              <a:tr h="370840">
                <a:tc>
                  <a:txBody>
                    <a:bodyPr/>
                    <a:lstStyle/>
                    <a:p>
                      <a:r>
                        <a:rPr lang="en-US" dirty="0" smtClean="0"/>
                        <a:t>      Real</a:t>
                      </a:r>
                      <a:r>
                        <a:rPr lang="en-US" baseline="0" dirty="0" smtClean="0"/>
                        <a:t> Estate</a:t>
                      </a:r>
                      <a:endParaRPr lang="en-US" dirty="0"/>
                    </a:p>
                  </a:txBody>
                  <a:tcPr/>
                </a:tc>
                <a:tc>
                  <a:txBody>
                    <a:bodyPr/>
                    <a:lstStyle/>
                    <a:p>
                      <a:pPr algn="r" fontAlgn="b"/>
                      <a:r>
                        <a:rPr lang="en-US" sz="1800" b="0" i="0" u="none" strike="noStrike">
                          <a:solidFill>
                            <a:srgbClr val="000000"/>
                          </a:solidFill>
                          <a:effectLst/>
                          <a:latin typeface="+mn-lt"/>
                        </a:rPr>
                        <a:t>85</a:t>
                      </a:r>
                    </a:p>
                  </a:txBody>
                  <a:tcPr marL="9525" marR="9525" marT="9525" marB="0" anchor="b"/>
                </a:tc>
                <a:tc>
                  <a:txBody>
                    <a:bodyPr/>
                    <a:lstStyle/>
                    <a:p>
                      <a:pPr algn="r" fontAlgn="b"/>
                      <a:r>
                        <a:rPr lang="en-US" sz="1800" b="0" i="0" u="none" strike="noStrike">
                          <a:solidFill>
                            <a:srgbClr val="000000"/>
                          </a:solidFill>
                          <a:effectLst/>
                          <a:latin typeface="+mn-lt"/>
                        </a:rPr>
                        <a:t>114</a:t>
                      </a:r>
                    </a:p>
                  </a:txBody>
                  <a:tcPr marL="9525" marR="9525" marT="9525" marB="0" anchor="b"/>
                </a:tc>
                <a:tc>
                  <a:txBody>
                    <a:bodyPr/>
                    <a:lstStyle/>
                    <a:p>
                      <a:pPr algn="r" fontAlgn="b"/>
                      <a:r>
                        <a:rPr lang="en-US" sz="1800" b="0" i="0" u="none" strike="noStrike" dirty="0">
                          <a:solidFill>
                            <a:srgbClr val="000000"/>
                          </a:solidFill>
                          <a:effectLst/>
                          <a:latin typeface="+mn-lt"/>
                        </a:rPr>
                        <a:t>154</a:t>
                      </a:r>
                    </a:p>
                  </a:txBody>
                  <a:tcPr marL="9525" marR="9525" marT="9525" marB="0" anchor="b"/>
                </a:tc>
                <a:tc>
                  <a:txBody>
                    <a:bodyPr/>
                    <a:lstStyle/>
                    <a:p>
                      <a:pPr algn="r" fontAlgn="b"/>
                      <a:r>
                        <a:rPr lang="en-US" sz="1800" b="0" i="0" u="none" strike="noStrike" dirty="0">
                          <a:solidFill>
                            <a:srgbClr val="000000"/>
                          </a:solidFill>
                          <a:effectLst/>
                          <a:latin typeface="+mn-lt"/>
                        </a:rPr>
                        <a:t>209</a:t>
                      </a:r>
                    </a:p>
                  </a:txBody>
                  <a:tcPr marL="9525" marR="9525" marT="9525" marB="0" anchor="b"/>
                </a:tc>
                <a:tc>
                  <a:txBody>
                    <a:bodyPr/>
                    <a:lstStyle/>
                    <a:p>
                      <a:pPr algn="r" fontAlgn="b"/>
                      <a:r>
                        <a:rPr lang="en-US" sz="1800" b="0" i="0" u="none" strike="noStrike" dirty="0">
                          <a:solidFill>
                            <a:srgbClr val="000000"/>
                          </a:solidFill>
                          <a:effectLst/>
                          <a:latin typeface="+mn-lt"/>
                        </a:rPr>
                        <a:t>289</a:t>
                      </a:r>
                    </a:p>
                  </a:txBody>
                  <a:tcPr marL="9525" marR="9525" marT="9525" marB="0" anchor="b"/>
                </a:tc>
                <a:tc>
                  <a:txBody>
                    <a:bodyPr/>
                    <a:lstStyle/>
                    <a:p>
                      <a:pPr algn="r" fontAlgn="b"/>
                      <a:r>
                        <a:rPr lang="en-US" sz="1800" b="0" i="0" u="none" strike="noStrike" dirty="0" smtClean="0">
                          <a:solidFill>
                            <a:srgbClr val="000000"/>
                          </a:solidFill>
                          <a:effectLst/>
                          <a:latin typeface="+mn-lt"/>
                        </a:rPr>
                        <a:t>302</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312</a:t>
                      </a:r>
                      <a:endParaRPr lang="en-US" sz="1800" dirty="0">
                        <a:latin typeface="+mn-lt"/>
                      </a:endParaRPr>
                    </a:p>
                  </a:txBody>
                  <a:tcPr anchor="b"/>
                </a:tc>
                <a:extLst>
                  <a:ext uri="{0D108BD9-81ED-4DB2-BD59-A6C34878D82A}">
                    <a16:rowId xmlns:a16="http://schemas.microsoft.com/office/drawing/2014/main" val="2504929362"/>
                  </a:ext>
                </a:extLst>
              </a:tr>
              <a:tr h="370840">
                <a:tc>
                  <a:txBody>
                    <a:bodyPr/>
                    <a:lstStyle/>
                    <a:p>
                      <a:r>
                        <a:rPr lang="en-US" dirty="0" smtClean="0"/>
                        <a:t>Equity</a:t>
                      </a:r>
                      <a:endParaRPr lang="en-US" dirty="0"/>
                    </a:p>
                  </a:txBody>
                  <a:tcPr/>
                </a:tc>
                <a:tc>
                  <a:txBody>
                    <a:bodyPr/>
                    <a:lstStyle/>
                    <a:p>
                      <a:pPr algn="r" fontAlgn="b"/>
                      <a:r>
                        <a:rPr lang="en-US" sz="1800" b="0" i="0" u="none" strike="noStrike">
                          <a:solidFill>
                            <a:srgbClr val="000000"/>
                          </a:solidFill>
                          <a:effectLst/>
                          <a:latin typeface="+mn-lt"/>
                        </a:rPr>
                        <a:t>1,039</a:t>
                      </a:r>
                    </a:p>
                  </a:txBody>
                  <a:tcPr marL="9525" marR="9525" marT="9525" marB="0" anchor="b"/>
                </a:tc>
                <a:tc>
                  <a:txBody>
                    <a:bodyPr/>
                    <a:lstStyle/>
                    <a:p>
                      <a:pPr algn="r" fontAlgn="b"/>
                      <a:r>
                        <a:rPr lang="en-US" sz="1800" b="0" i="0" u="none" strike="noStrike">
                          <a:solidFill>
                            <a:srgbClr val="000000"/>
                          </a:solidFill>
                          <a:effectLst/>
                          <a:latin typeface="+mn-lt"/>
                        </a:rPr>
                        <a:t>1,500</a:t>
                      </a:r>
                    </a:p>
                  </a:txBody>
                  <a:tcPr marL="9525" marR="9525" marT="9525" marB="0" anchor="b"/>
                </a:tc>
                <a:tc>
                  <a:txBody>
                    <a:bodyPr/>
                    <a:lstStyle/>
                    <a:p>
                      <a:pPr algn="r" fontAlgn="b"/>
                      <a:r>
                        <a:rPr lang="en-US" sz="1800" b="0" i="0" u="none" strike="noStrike">
                          <a:solidFill>
                            <a:srgbClr val="000000"/>
                          </a:solidFill>
                          <a:effectLst/>
                          <a:latin typeface="+mn-lt"/>
                        </a:rPr>
                        <a:t>1,892</a:t>
                      </a:r>
                    </a:p>
                  </a:txBody>
                  <a:tcPr marL="9525" marR="9525" marT="9525" marB="0" anchor="b"/>
                </a:tc>
                <a:tc>
                  <a:txBody>
                    <a:bodyPr/>
                    <a:lstStyle/>
                    <a:p>
                      <a:pPr algn="r" fontAlgn="b"/>
                      <a:r>
                        <a:rPr lang="en-US" sz="1800" b="0" i="0" u="none" strike="noStrike" dirty="0">
                          <a:solidFill>
                            <a:srgbClr val="000000"/>
                          </a:solidFill>
                          <a:effectLst/>
                          <a:latin typeface="+mn-lt"/>
                        </a:rPr>
                        <a:t>2,523</a:t>
                      </a:r>
                    </a:p>
                  </a:txBody>
                  <a:tcPr marL="9525" marR="9525" marT="9525" marB="0" anchor="b"/>
                </a:tc>
                <a:tc>
                  <a:txBody>
                    <a:bodyPr/>
                    <a:lstStyle/>
                    <a:p>
                      <a:pPr algn="r" fontAlgn="b"/>
                      <a:r>
                        <a:rPr lang="en-US" sz="1800" b="0" i="0" u="none" strike="noStrike" dirty="0">
                          <a:solidFill>
                            <a:srgbClr val="000000"/>
                          </a:solidFill>
                          <a:effectLst/>
                          <a:latin typeface="+mn-lt"/>
                        </a:rPr>
                        <a:t>2,733</a:t>
                      </a:r>
                    </a:p>
                  </a:txBody>
                  <a:tcPr marL="9525" marR="9525" marT="9525" marB="0" anchor="b"/>
                </a:tc>
                <a:tc>
                  <a:txBody>
                    <a:bodyPr/>
                    <a:lstStyle/>
                    <a:p>
                      <a:pPr algn="r" fontAlgn="b"/>
                      <a:r>
                        <a:rPr lang="en-US" sz="1800" b="0" i="0" u="none" strike="noStrike" dirty="0" smtClean="0">
                          <a:solidFill>
                            <a:srgbClr val="000000"/>
                          </a:solidFill>
                          <a:effectLst/>
                          <a:latin typeface="+mn-lt"/>
                        </a:rPr>
                        <a:t>2,816</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2,845</a:t>
                      </a:r>
                      <a:endParaRPr lang="en-US" sz="1800" dirty="0">
                        <a:latin typeface="+mn-lt"/>
                      </a:endParaRPr>
                    </a:p>
                  </a:txBody>
                  <a:tcPr anchor="b"/>
                </a:tc>
                <a:extLst>
                  <a:ext uri="{0D108BD9-81ED-4DB2-BD59-A6C34878D82A}">
                    <a16:rowId xmlns:a16="http://schemas.microsoft.com/office/drawing/2014/main" val="2014968162"/>
                  </a:ext>
                </a:extLst>
              </a:tr>
              <a:tr h="370840">
                <a:tc>
                  <a:txBody>
                    <a:bodyPr/>
                    <a:lstStyle/>
                    <a:p>
                      <a:endParaRPr lang="en-US" dirty="0"/>
                    </a:p>
                  </a:txBody>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r"/>
                      <a:endParaRPr lang="en-US" sz="1800" dirty="0">
                        <a:latin typeface="+mn-lt"/>
                      </a:endParaRPr>
                    </a:p>
                  </a:txBody>
                  <a:tcPr anchor="b"/>
                </a:tc>
                <a:extLst>
                  <a:ext uri="{0D108BD9-81ED-4DB2-BD59-A6C34878D82A}">
                    <a16:rowId xmlns:a16="http://schemas.microsoft.com/office/drawing/2014/main" val="1503795879"/>
                  </a:ext>
                </a:extLst>
              </a:tr>
              <a:tr h="370840">
                <a:tc>
                  <a:txBody>
                    <a:bodyPr/>
                    <a:lstStyle/>
                    <a:p>
                      <a:r>
                        <a:rPr lang="en-US" dirty="0" smtClean="0"/>
                        <a:t>Debt/Asset Ratio</a:t>
                      </a:r>
                      <a:endParaRPr lang="en-US" dirty="0"/>
                    </a:p>
                  </a:txBody>
                  <a:tcPr/>
                </a:tc>
                <a:tc>
                  <a:txBody>
                    <a:bodyPr/>
                    <a:lstStyle/>
                    <a:p>
                      <a:pPr algn="r" fontAlgn="b"/>
                      <a:r>
                        <a:rPr lang="en-US" sz="1800" b="0" i="0" u="none" strike="noStrike">
                          <a:solidFill>
                            <a:srgbClr val="000000"/>
                          </a:solidFill>
                          <a:effectLst/>
                          <a:latin typeface="+mn-lt"/>
                        </a:rPr>
                        <a:t>13.6</a:t>
                      </a:r>
                    </a:p>
                  </a:txBody>
                  <a:tcPr marL="9525" marR="9525" marT="9525" marB="0" anchor="b"/>
                </a:tc>
                <a:tc>
                  <a:txBody>
                    <a:bodyPr/>
                    <a:lstStyle/>
                    <a:p>
                      <a:pPr algn="r" fontAlgn="b"/>
                      <a:r>
                        <a:rPr lang="en-US" sz="1800" b="0" i="0" u="none" strike="noStrike">
                          <a:solidFill>
                            <a:srgbClr val="000000"/>
                          </a:solidFill>
                          <a:effectLst/>
                          <a:latin typeface="+mn-lt"/>
                        </a:rPr>
                        <a:t>12.2</a:t>
                      </a:r>
                    </a:p>
                  </a:txBody>
                  <a:tcPr marL="9525" marR="9525" marT="9525" marB="0" anchor="b"/>
                </a:tc>
                <a:tc>
                  <a:txBody>
                    <a:bodyPr/>
                    <a:lstStyle/>
                    <a:p>
                      <a:pPr algn="r" fontAlgn="b"/>
                      <a:r>
                        <a:rPr lang="en-US" sz="1800" b="0" i="0" u="none" strike="noStrike">
                          <a:solidFill>
                            <a:srgbClr val="000000"/>
                          </a:solidFill>
                          <a:effectLst/>
                          <a:latin typeface="+mn-lt"/>
                        </a:rPr>
                        <a:t>12.8</a:t>
                      </a:r>
                    </a:p>
                  </a:txBody>
                  <a:tcPr marL="9525" marR="9525" marT="9525" marB="0" anchor="b"/>
                </a:tc>
                <a:tc>
                  <a:txBody>
                    <a:bodyPr/>
                    <a:lstStyle/>
                    <a:p>
                      <a:pPr algn="r" fontAlgn="b"/>
                      <a:r>
                        <a:rPr lang="en-US" sz="1800" b="0" i="0" u="none" strike="noStrike">
                          <a:solidFill>
                            <a:srgbClr val="000000"/>
                          </a:solidFill>
                          <a:effectLst/>
                          <a:latin typeface="+mn-lt"/>
                        </a:rPr>
                        <a:t>12.4</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fontAlgn="b"/>
                      <a:r>
                        <a:rPr lang="en-US" sz="1800" b="0" i="0" u="none" strike="noStrike" dirty="0">
                          <a:solidFill>
                            <a:srgbClr val="000000"/>
                          </a:solidFill>
                          <a:effectLst/>
                          <a:latin typeface="+mn-lt"/>
                        </a:rPr>
                        <a:t>13.9</a:t>
                      </a:r>
                    </a:p>
                  </a:txBody>
                  <a:tcPr marL="9525" marR="9525" marT="9525" marB="0" anchor="b"/>
                </a:tc>
                <a:tc>
                  <a:txBody>
                    <a:bodyPr/>
                    <a:lstStyle/>
                    <a:p>
                      <a:pPr algn="r"/>
                      <a:r>
                        <a:rPr lang="en-US" sz="1800" dirty="0" smtClean="0">
                          <a:latin typeface="+mn-lt"/>
                        </a:rPr>
                        <a:t>14.1</a:t>
                      </a:r>
                      <a:endParaRPr lang="en-US" sz="1800" dirty="0">
                        <a:latin typeface="+mn-lt"/>
                      </a:endParaRPr>
                    </a:p>
                  </a:txBody>
                  <a:tcPr anchor="b"/>
                </a:tc>
                <a:extLst>
                  <a:ext uri="{0D108BD9-81ED-4DB2-BD59-A6C34878D82A}">
                    <a16:rowId xmlns:a16="http://schemas.microsoft.com/office/drawing/2014/main" val="3882034806"/>
                  </a:ext>
                </a:extLst>
              </a:tr>
              <a:tr h="370840">
                <a:tc>
                  <a:txBody>
                    <a:bodyPr/>
                    <a:lstStyle/>
                    <a:p>
                      <a:r>
                        <a:rPr lang="en-US" dirty="0" smtClean="0"/>
                        <a:t>Real Estate/Assets</a:t>
                      </a:r>
                      <a:endParaRPr lang="en-US" dirty="0"/>
                    </a:p>
                  </a:txBody>
                  <a:tcPr/>
                </a:tc>
                <a:tc>
                  <a:txBody>
                    <a:bodyPr/>
                    <a:lstStyle/>
                    <a:p>
                      <a:pPr algn="r" fontAlgn="b"/>
                      <a:r>
                        <a:rPr lang="en-US" sz="1800" b="0" i="0" u="none" strike="noStrike">
                          <a:solidFill>
                            <a:srgbClr val="000000"/>
                          </a:solidFill>
                          <a:effectLst/>
                          <a:latin typeface="+mn-lt"/>
                        </a:rPr>
                        <a:t>78.7</a:t>
                      </a:r>
                    </a:p>
                  </a:txBody>
                  <a:tcPr marL="9525" marR="9525" marT="9525" marB="0" anchor="b"/>
                </a:tc>
                <a:tc>
                  <a:txBody>
                    <a:bodyPr/>
                    <a:lstStyle/>
                    <a:p>
                      <a:pPr algn="r" fontAlgn="b"/>
                      <a:r>
                        <a:rPr lang="en-US" sz="1800" b="0" i="0" u="none" strike="noStrike">
                          <a:solidFill>
                            <a:srgbClr val="000000"/>
                          </a:solidFill>
                          <a:effectLst/>
                          <a:latin typeface="+mn-lt"/>
                        </a:rPr>
                        <a:t>80.3</a:t>
                      </a:r>
                    </a:p>
                  </a:txBody>
                  <a:tcPr marL="9525" marR="9525" marT="9525" marB="0" anchor="b"/>
                </a:tc>
                <a:tc>
                  <a:txBody>
                    <a:bodyPr/>
                    <a:lstStyle/>
                    <a:p>
                      <a:pPr algn="r" fontAlgn="b"/>
                      <a:r>
                        <a:rPr lang="en-US" sz="1800" b="0" i="0" u="none" strike="noStrike">
                          <a:solidFill>
                            <a:srgbClr val="000000"/>
                          </a:solidFill>
                          <a:effectLst/>
                          <a:latin typeface="+mn-lt"/>
                        </a:rPr>
                        <a:t>76.5</a:t>
                      </a:r>
                    </a:p>
                  </a:txBody>
                  <a:tcPr marL="9525" marR="9525" marT="9525" marB="0" anchor="b"/>
                </a:tc>
                <a:tc>
                  <a:txBody>
                    <a:bodyPr/>
                    <a:lstStyle/>
                    <a:p>
                      <a:pPr algn="r" fontAlgn="b"/>
                      <a:r>
                        <a:rPr lang="en-US" sz="1800" b="0" i="0" u="none" strike="noStrike">
                          <a:solidFill>
                            <a:srgbClr val="000000"/>
                          </a:solidFill>
                          <a:effectLst/>
                          <a:latin typeface="+mn-lt"/>
                        </a:rPr>
                        <a:t>82.1</a:t>
                      </a:r>
                    </a:p>
                  </a:txBody>
                  <a:tcPr marL="9525" marR="9525" marT="9525" marB="0" anchor="b"/>
                </a:tc>
                <a:tc>
                  <a:txBody>
                    <a:bodyPr/>
                    <a:lstStyle/>
                    <a:p>
                      <a:pPr algn="r" fontAlgn="b"/>
                      <a:r>
                        <a:rPr lang="en-US" sz="1800" b="0" i="0" u="none" strike="noStrike">
                          <a:solidFill>
                            <a:srgbClr val="000000"/>
                          </a:solidFill>
                          <a:effectLst/>
                          <a:latin typeface="+mn-lt"/>
                        </a:rPr>
                        <a:t>83.2</a:t>
                      </a:r>
                    </a:p>
                  </a:txBody>
                  <a:tcPr marL="9525" marR="9525" marT="9525" marB="0" anchor="b"/>
                </a:tc>
                <a:tc>
                  <a:txBody>
                    <a:bodyPr/>
                    <a:lstStyle/>
                    <a:p>
                      <a:pPr algn="r" fontAlgn="b"/>
                      <a:r>
                        <a:rPr lang="en-US" sz="1800" b="0" i="0" u="none" strike="noStrike" dirty="0" smtClean="0">
                          <a:solidFill>
                            <a:srgbClr val="000000"/>
                          </a:solidFill>
                          <a:effectLst/>
                          <a:latin typeface="+mn-lt"/>
                        </a:rPr>
                        <a:t>82.4</a:t>
                      </a:r>
                      <a:endParaRPr lang="en-US" sz="1800" b="0" i="0" u="none" strike="noStrike" dirty="0">
                        <a:solidFill>
                          <a:srgbClr val="000000"/>
                        </a:solidFill>
                        <a:effectLst/>
                        <a:latin typeface="+mn-lt"/>
                      </a:endParaRPr>
                    </a:p>
                  </a:txBody>
                  <a:tcPr marL="9525" marR="9525" marT="9525" marB="0" anchor="b"/>
                </a:tc>
                <a:tc>
                  <a:txBody>
                    <a:bodyPr/>
                    <a:lstStyle/>
                    <a:p>
                      <a:pPr algn="r"/>
                      <a:r>
                        <a:rPr lang="en-US" sz="1800" dirty="0" smtClean="0">
                          <a:latin typeface="+mn-lt"/>
                        </a:rPr>
                        <a:t>82.1</a:t>
                      </a:r>
                      <a:endParaRPr lang="en-US" sz="1800" dirty="0">
                        <a:latin typeface="+mn-lt"/>
                      </a:endParaRPr>
                    </a:p>
                  </a:txBody>
                  <a:tcPr anchor="b"/>
                </a:tc>
                <a:extLst>
                  <a:ext uri="{0D108BD9-81ED-4DB2-BD59-A6C34878D82A}">
                    <a16:rowId xmlns:a16="http://schemas.microsoft.com/office/drawing/2014/main" val="702028669"/>
                  </a:ext>
                </a:extLst>
              </a:tr>
              <a:tr h="370840">
                <a:tc>
                  <a:txBody>
                    <a:bodyPr/>
                    <a:lstStyle/>
                    <a:p>
                      <a:r>
                        <a:rPr lang="en-US" dirty="0" smtClean="0"/>
                        <a:t>Real Estate/Debt</a:t>
                      </a:r>
                      <a:endParaRPr lang="en-US" dirty="0"/>
                    </a:p>
                  </a:txBody>
                  <a:tcPr/>
                </a:tc>
                <a:tc>
                  <a:txBody>
                    <a:bodyPr/>
                    <a:lstStyle/>
                    <a:p>
                      <a:pPr algn="r" fontAlgn="b"/>
                      <a:r>
                        <a:rPr lang="en-US" sz="1800" b="0" i="0" u="none" strike="noStrike">
                          <a:solidFill>
                            <a:srgbClr val="000000"/>
                          </a:solidFill>
                          <a:effectLst/>
                          <a:latin typeface="+mn-lt"/>
                        </a:rPr>
                        <a:t>51.7</a:t>
                      </a:r>
                    </a:p>
                  </a:txBody>
                  <a:tcPr marL="9525" marR="9525" marT="9525" marB="0" anchor="b"/>
                </a:tc>
                <a:tc>
                  <a:txBody>
                    <a:bodyPr/>
                    <a:lstStyle/>
                    <a:p>
                      <a:pPr algn="r" fontAlgn="b"/>
                      <a:r>
                        <a:rPr lang="en-US" sz="1800" b="0" i="0" u="none" strike="noStrike">
                          <a:solidFill>
                            <a:srgbClr val="000000"/>
                          </a:solidFill>
                          <a:effectLst/>
                          <a:latin typeface="+mn-lt"/>
                        </a:rPr>
                        <a:t>54.5</a:t>
                      </a:r>
                    </a:p>
                  </a:txBody>
                  <a:tcPr marL="9525" marR="9525" marT="9525" marB="0" anchor="b"/>
                </a:tc>
                <a:tc>
                  <a:txBody>
                    <a:bodyPr/>
                    <a:lstStyle/>
                    <a:p>
                      <a:pPr algn="r" fontAlgn="b"/>
                      <a:r>
                        <a:rPr lang="en-US" sz="1800" b="0" i="0" u="none" strike="noStrike">
                          <a:solidFill>
                            <a:srgbClr val="000000"/>
                          </a:solidFill>
                          <a:effectLst/>
                          <a:latin typeface="+mn-lt"/>
                        </a:rPr>
                        <a:t>55.2</a:t>
                      </a:r>
                    </a:p>
                  </a:txBody>
                  <a:tcPr marL="9525" marR="9525" marT="9525" marB="0" anchor="b"/>
                </a:tc>
                <a:tc>
                  <a:txBody>
                    <a:bodyPr/>
                    <a:lstStyle/>
                    <a:p>
                      <a:pPr algn="r" fontAlgn="b"/>
                      <a:r>
                        <a:rPr lang="en-US" sz="1800" b="0" i="0" u="none" strike="noStrike">
                          <a:solidFill>
                            <a:srgbClr val="000000"/>
                          </a:solidFill>
                          <a:effectLst/>
                          <a:latin typeface="+mn-lt"/>
                        </a:rPr>
                        <a:t>58.5</a:t>
                      </a:r>
                    </a:p>
                  </a:txBody>
                  <a:tcPr marL="9525" marR="9525" marT="9525" marB="0" anchor="b"/>
                </a:tc>
                <a:tc>
                  <a:txBody>
                    <a:bodyPr/>
                    <a:lstStyle/>
                    <a:p>
                      <a:pPr algn="r" fontAlgn="b"/>
                      <a:r>
                        <a:rPr lang="en-US" sz="1800" b="0" i="0" u="none" strike="noStrike">
                          <a:solidFill>
                            <a:srgbClr val="000000"/>
                          </a:solidFill>
                          <a:effectLst/>
                          <a:latin typeface="+mn-lt"/>
                        </a:rPr>
                        <a:t>65.4</a:t>
                      </a:r>
                    </a:p>
                  </a:txBody>
                  <a:tcPr marL="9525" marR="9525" marT="9525" marB="0" anchor="b"/>
                </a:tc>
                <a:tc>
                  <a:txBody>
                    <a:bodyPr/>
                    <a:lstStyle/>
                    <a:p>
                      <a:pPr algn="r" fontAlgn="b"/>
                      <a:r>
                        <a:rPr lang="en-US" sz="1800" b="0" i="0" u="none" strike="noStrike" dirty="0">
                          <a:solidFill>
                            <a:srgbClr val="000000"/>
                          </a:solidFill>
                          <a:effectLst/>
                          <a:latin typeface="+mn-lt"/>
                        </a:rPr>
                        <a:t>66.4</a:t>
                      </a:r>
                    </a:p>
                  </a:txBody>
                  <a:tcPr marL="9525" marR="9525" marT="9525" marB="0" anchor="b"/>
                </a:tc>
                <a:tc>
                  <a:txBody>
                    <a:bodyPr/>
                    <a:lstStyle/>
                    <a:p>
                      <a:pPr algn="r"/>
                      <a:r>
                        <a:rPr lang="en-US" sz="1800" dirty="0" smtClean="0">
                          <a:latin typeface="+mn-lt"/>
                        </a:rPr>
                        <a:t>66.7</a:t>
                      </a:r>
                      <a:endParaRPr lang="en-US" sz="1800" dirty="0">
                        <a:latin typeface="+mn-lt"/>
                      </a:endParaRPr>
                    </a:p>
                  </a:txBody>
                  <a:tcPr anchor="b"/>
                </a:tc>
                <a:extLst>
                  <a:ext uri="{0D108BD9-81ED-4DB2-BD59-A6C34878D82A}">
                    <a16:rowId xmlns:a16="http://schemas.microsoft.com/office/drawing/2014/main" val="3026709985"/>
                  </a:ext>
                </a:extLst>
              </a:tr>
            </a:tbl>
          </a:graphicData>
        </a:graphic>
      </p:graphicFrame>
      <p:sp>
        <p:nvSpPr>
          <p:cNvPr id="11" name="TextBox 10"/>
          <p:cNvSpPr txBox="1"/>
          <p:nvPr/>
        </p:nvSpPr>
        <p:spPr>
          <a:xfrm>
            <a:off x="1043555" y="955122"/>
            <a:ext cx="9781258" cy="369332"/>
          </a:xfrm>
          <a:prstGeom prst="rect">
            <a:avLst/>
          </a:prstGeom>
          <a:noFill/>
        </p:spPr>
        <p:txBody>
          <a:bodyPr wrap="square" rtlCol="0">
            <a:spAutoFit/>
          </a:bodyPr>
          <a:lstStyle/>
          <a:p>
            <a:pPr algn="ctr"/>
            <a:r>
              <a:rPr lang="en-US" i="1" dirty="0" smtClean="0"/>
              <a:t>Billions of dollars</a:t>
            </a:r>
            <a:endParaRPr lang="en-US" i="1" dirty="0"/>
          </a:p>
        </p:txBody>
      </p:sp>
      <p:sp>
        <p:nvSpPr>
          <p:cNvPr id="12" name="TextBox 11"/>
          <p:cNvSpPr txBox="1"/>
          <p:nvPr/>
        </p:nvSpPr>
        <p:spPr>
          <a:xfrm>
            <a:off x="1043554" y="5026582"/>
            <a:ext cx="9781257" cy="369332"/>
          </a:xfrm>
          <a:prstGeom prst="rect">
            <a:avLst/>
          </a:prstGeom>
          <a:noFill/>
        </p:spPr>
        <p:txBody>
          <a:bodyPr wrap="square" rtlCol="0">
            <a:spAutoFit/>
          </a:bodyPr>
          <a:lstStyle/>
          <a:p>
            <a:pPr algn="ctr"/>
            <a:r>
              <a:rPr lang="en-US" dirty="0" smtClean="0"/>
              <a:t>Source: </a:t>
            </a:r>
            <a:r>
              <a:rPr lang="en-US" dirty="0" smtClean="0">
                <a:hlinkClick r:id="rId2"/>
              </a:rPr>
              <a:t>USDA-ERS</a:t>
            </a:r>
            <a:endParaRPr lang="en-US" dirty="0"/>
          </a:p>
        </p:txBody>
      </p:sp>
      <p:sp>
        <p:nvSpPr>
          <p:cNvPr id="2" name="Rectangle 1"/>
          <p:cNvSpPr/>
          <p:nvPr/>
        </p:nvSpPr>
        <p:spPr>
          <a:xfrm>
            <a:off x="1039091" y="3923112"/>
            <a:ext cx="9785720" cy="349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54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Long-run US farm real estate values ($/acre)</a:t>
            </a:r>
            <a:endParaRPr lang="en-US" dirty="0"/>
          </a:p>
        </p:txBody>
      </p:sp>
      <p:sp>
        <p:nvSpPr>
          <p:cNvPr id="5" name="Slide Number Placeholder 4"/>
          <p:cNvSpPr>
            <a:spLocks noGrp="1"/>
          </p:cNvSpPr>
          <p:nvPr>
            <p:ph type="sldNum" sz="quarter" idx="4294967295"/>
          </p:nvPr>
        </p:nvSpPr>
        <p:spPr>
          <a:xfrm>
            <a:off x="11322253" y="6181725"/>
            <a:ext cx="487362" cy="365125"/>
          </a:xfrm>
        </p:spPr>
        <p:txBody>
          <a:bodyPr/>
          <a:lstStyle/>
          <a:p>
            <a:r>
              <a:rPr lang="en-US" dirty="0" smtClean="0"/>
              <a:t>3</a:t>
            </a:r>
            <a:endParaRPr lang="en-US" dirty="0"/>
          </a:p>
        </p:txBody>
      </p:sp>
      <p:sp>
        <p:nvSpPr>
          <p:cNvPr id="9" name="TextBox 8"/>
          <p:cNvSpPr txBox="1"/>
          <p:nvPr/>
        </p:nvSpPr>
        <p:spPr>
          <a:xfrm>
            <a:off x="4295733" y="5777345"/>
            <a:ext cx="2729947" cy="369332"/>
          </a:xfrm>
          <a:prstGeom prst="rect">
            <a:avLst/>
          </a:prstGeom>
          <a:noFill/>
        </p:spPr>
        <p:txBody>
          <a:bodyPr wrap="square" rtlCol="0">
            <a:spAutoFit/>
          </a:bodyPr>
          <a:lstStyle/>
          <a:p>
            <a:pPr algn="ctr"/>
            <a:r>
              <a:rPr lang="en-US" dirty="0" smtClean="0"/>
              <a:t>Source: </a:t>
            </a:r>
            <a:r>
              <a:rPr lang="en-US" dirty="0" smtClean="0">
                <a:hlinkClick r:id="rId2"/>
              </a:rPr>
              <a:t>USDA-NASS</a:t>
            </a:r>
            <a:endParaRPr lang="en-US" dirty="0"/>
          </a:p>
        </p:txBody>
      </p:sp>
      <p:graphicFrame>
        <p:nvGraphicFramePr>
          <p:cNvPr id="10" name="Content Placeholder 3"/>
          <p:cNvGraphicFramePr>
            <a:graphicFrameLocks noGrp="1"/>
          </p:cNvGraphicFramePr>
          <p:nvPr>
            <p:ph idx="1"/>
            <p:extLst/>
          </p:nvPr>
        </p:nvGraphicFramePr>
        <p:xfrm>
          <a:off x="1043553" y="1165669"/>
          <a:ext cx="9234309" cy="4611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1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Corn Belt farm real estate prices ($/acre)</a:t>
            </a:r>
            <a:endParaRPr lang="en-US" dirty="0"/>
          </a:p>
        </p:txBody>
      </p:sp>
      <p:sp>
        <p:nvSpPr>
          <p:cNvPr id="6" name="Slide Number Placeholder 5"/>
          <p:cNvSpPr>
            <a:spLocks noGrp="1"/>
          </p:cNvSpPr>
          <p:nvPr>
            <p:ph type="sldNum" sz="quarter" idx="4"/>
          </p:nvPr>
        </p:nvSpPr>
        <p:spPr/>
        <p:txBody>
          <a:bodyPr/>
          <a:lstStyle/>
          <a:p>
            <a:r>
              <a:rPr lang="en-US" dirty="0" smtClean="0"/>
              <a:t>4</a:t>
            </a:r>
            <a:endParaRPr lang="en-US" dirty="0"/>
          </a:p>
        </p:txBody>
      </p:sp>
      <p:graphicFrame>
        <p:nvGraphicFramePr>
          <p:cNvPr id="7" name="Content Placeholder 3"/>
          <p:cNvGraphicFramePr>
            <a:graphicFrameLocks/>
          </p:cNvGraphicFramePr>
          <p:nvPr>
            <p:extLst/>
          </p:nvPr>
        </p:nvGraphicFramePr>
        <p:xfrm>
          <a:off x="1006510" y="1030556"/>
          <a:ext cx="9308391" cy="47467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295733" y="5777345"/>
            <a:ext cx="2729947" cy="369332"/>
          </a:xfrm>
          <a:prstGeom prst="rect">
            <a:avLst/>
          </a:prstGeom>
          <a:noFill/>
        </p:spPr>
        <p:txBody>
          <a:bodyPr wrap="square" rtlCol="0">
            <a:spAutoFit/>
          </a:bodyPr>
          <a:lstStyle/>
          <a:p>
            <a:pPr algn="ctr"/>
            <a:r>
              <a:rPr lang="en-US" dirty="0" smtClean="0"/>
              <a:t>Source: </a:t>
            </a:r>
            <a:r>
              <a:rPr lang="en-US" dirty="0" smtClean="0">
                <a:hlinkClick r:id="rId3"/>
              </a:rPr>
              <a:t>USDA-NASS</a:t>
            </a:r>
            <a:endParaRPr lang="en-US" dirty="0"/>
          </a:p>
        </p:txBody>
      </p:sp>
    </p:spTree>
    <p:extLst>
      <p:ext uri="{BB962C8B-B14F-4D97-AF65-F5344CB8AC3E}">
        <p14:creationId xmlns:p14="http://schemas.microsoft.com/office/powerpoint/2010/main" val="406358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Federal Reserve Bank Surveys</a:t>
            </a:r>
            <a:endParaRPr lang="en-US" dirty="0"/>
          </a:p>
        </p:txBody>
      </p:sp>
      <p:sp>
        <p:nvSpPr>
          <p:cNvPr id="6" name="Slide Number Placeholder 5"/>
          <p:cNvSpPr>
            <a:spLocks noGrp="1"/>
          </p:cNvSpPr>
          <p:nvPr>
            <p:ph type="sldNum" sz="quarter" idx="4"/>
          </p:nvPr>
        </p:nvSpPr>
        <p:spPr/>
        <p:txBody>
          <a:bodyPr/>
          <a:lstStyle/>
          <a:p>
            <a:r>
              <a:rPr lang="en-US" dirty="0" smtClean="0"/>
              <a:t>5</a:t>
            </a:r>
            <a:endParaRPr lang="en-US" dirty="0"/>
          </a:p>
        </p:txBody>
      </p:sp>
      <p:pic>
        <p:nvPicPr>
          <p:cNvPr id="7" name="Picture 6" descr="Map&#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886887" y="2261788"/>
            <a:ext cx="2938145" cy="2685415"/>
          </a:xfrm>
          <a:prstGeom prst="rect">
            <a:avLst/>
          </a:prstGeom>
        </p:spPr>
      </p:pic>
      <p:graphicFrame>
        <p:nvGraphicFramePr>
          <p:cNvPr id="12" name="Chart 11"/>
          <p:cNvGraphicFramePr>
            <a:graphicFrameLocks/>
          </p:cNvGraphicFramePr>
          <p:nvPr>
            <p:extLst/>
          </p:nvPr>
        </p:nvGraphicFramePr>
        <p:xfrm>
          <a:off x="4599992" y="1485714"/>
          <a:ext cx="6574551"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43555" y="5598367"/>
            <a:ext cx="10162570" cy="369332"/>
          </a:xfrm>
          <a:prstGeom prst="rect">
            <a:avLst/>
          </a:prstGeom>
          <a:noFill/>
        </p:spPr>
        <p:txBody>
          <a:bodyPr wrap="square" rtlCol="0">
            <a:spAutoFit/>
          </a:bodyPr>
          <a:lstStyle/>
          <a:p>
            <a:pPr algn="ctr"/>
            <a:r>
              <a:rPr lang="en-US" dirty="0" smtClean="0"/>
              <a:t>Source: Federal Reserve Banks of </a:t>
            </a:r>
            <a:r>
              <a:rPr lang="en-US" dirty="0" smtClean="0">
                <a:hlinkClick r:id="rId4"/>
              </a:rPr>
              <a:t>Chicago</a:t>
            </a:r>
            <a:r>
              <a:rPr lang="en-US" dirty="0" smtClean="0"/>
              <a:t> and </a:t>
            </a:r>
            <a:r>
              <a:rPr lang="en-US" dirty="0" smtClean="0">
                <a:hlinkClick r:id="rId5"/>
              </a:rPr>
              <a:t>St. Louis</a:t>
            </a:r>
            <a:endParaRPr lang="en-US" dirty="0"/>
          </a:p>
        </p:txBody>
      </p:sp>
    </p:spTree>
    <p:extLst>
      <p:ext uri="{BB962C8B-B14F-4D97-AF65-F5344CB8AC3E}">
        <p14:creationId xmlns:p14="http://schemas.microsoft.com/office/powerpoint/2010/main" val="429355637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E2AC665F-5874-446B-893E-76489F75F8A7}" vid="{AD9350ED-6939-4600-8041-FEA2ECDCFD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Todd Kuethe USDA Outlook Forum Slides</Template>
  <TotalTime>186</TotalTime>
  <Words>729</Words>
  <Application>Microsoft Office PowerPoint</Application>
  <PresentationFormat>Widescreen</PresentationFormat>
  <Paragraphs>453</Paragraphs>
  <Slides>19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United Sans Rg Md</vt:lpstr>
      <vt:lpstr>Calibri</vt:lpstr>
      <vt:lpstr>Acumin Pro ExtraCondensed</vt:lpstr>
      <vt:lpstr>United Sans Cd Md</vt:lpstr>
      <vt:lpstr>Acumin Pro SemiCondensed</vt:lpstr>
      <vt:lpstr>Acumin Pro Medium</vt:lpstr>
      <vt:lpstr>Wingdings</vt:lpstr>
      <vt:lpstr>Acumin Pro</vt:lpstr>
      <vt:lpstr>Cambria Math</vt:lpstr>
      <vt:lpstr>Acumin Pro ExtraCondensed Smbd</vt:lpstr>
      <vt:lpstr>Acumin Pro Semibold</vt:lpstr>
      <vt:lpstr>Arial</vt:lpstr>
      <vt:lpstr>Purdue1</vt:lpstr>
      <vt:lpstr>Trends in Farmland Values</vt:lpstr>
      <vt:lpstr>Farm Sector Balance Sheet</vt:lpstr>
      <vt:lpstr>Farm Sector Balance Sheet</vt:lpstr>
      <vt:lpstr>Farm Sector Balance Sheet</vt:lpstr>
      <vt:lpstr>Farm Sector Balance Sheet</vt:lpstr>
      <vt:lpstr>Farm Sector Balance Sheet</vt:lpstr>
      <vt:lpstr>Long-run US farm real estate values ($/acre)</vt:lpstr>
      <vt:lpstr>Corn Belt farm real estate prices ($/acre)</vt:lpstr>
      <vt:lpstr>Federal Reserve Bank Surveys</vt:lpstr>
      <vt:lpstr>Iowa State University Land Value Survey</vt:lpstr>
      <vt:lpstr>Indiana Farmland Values</vt:lpstr>
      <vt:lpstr>Indiana Farmland Values</vt:lpstr>
      <vt:lpstr>Land Value Drivers</vt:lpstr>
      <vt:lpstr>A simple model of farmland prices</vt:lpstr>
      <vt:lpstr>A simple model of farmland prices</vt:lpstr>
      <vt:lpstr>A simple model of farmland prices</vt:lpstr>
      <vt:lpstr>Farm Incomes Forecast to Decrease in 2022, But Potential to Improve</vt:lpstr>
      <vt:lpstr>Discount rates</vt:lpstr>
      <vt:lpstr>Thank You</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Kuethe, Todd Henry</dc:creator>
  <cp:lastModifiedBy>Kuethe, Todd Henry</cp:lastModifiedBy>
  <cp:revision>20</cp:revision>
  <dcterms:created xsi:type="dcterms:W3CDTF">2022-01-25T16:18:10Z</dcterms:created>
  <dcterms:modified xsi:type="dcterms:W3CDTF">2022-02-07T17:06:58Z</dcterms:modified>
</cp:coreProperties>
</file>