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9" r:id="rId1"/>
  </p:sldMasterIdLst>
  <p:notesMasterIdLst>
    <p:notesMasterId r:id="rId20"/>
  </p:notesMasterIdLst>
  <p:sldIdLst>
    <p:sldId id="256" r:id="rId2"/>
    <p:sldId id="270" r:id="rId3"/>
    <p:sldId id="257" r:id="rId4"/>
    <p:sldId id="260" r:id="rId5"/>
    <p:sldId id="259" r:id="rId6"/>
    <p:sldId id="261" r:id="rId7"/>
    <p:sldId id="262" r:id="rId8"/>
    <p:sldId id="263" r:id="rId9"/>
    <p:sldId id="264" r:id="rId10"/>
    <p:sldId id="265" r:id="rId11"/>
    <p:sldId id="271" r:id="rId12"/>
    <p:sldId id="266" r:id="rId13"/>
    <p:sldId id="267" r:id="rId14"/>
    <p:sldId id="273" r:id="rId15"/>
    <p:sldId id="268" r:id="rId16"/>
    <p:sldId id="269" r:id="rId17"/>
    <p:sldId id="272"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bondy, Michelle - OO, Washington, DC" initials="SMOWD" lastIdx="1" clrIdx="0">
    <p:extLst>
      <p:ext uri="{19B8F6BF-5375-455C-9EA6-DF929625EA0E}">
        <p15:presenceInfo xmlns:p15="http://schemas.microsoft.com/office/powerpoint/2012/main" userId="S::michelle.sherbondy@usda.gov::d4feccc8-87ab-48a1-8683-5dd58723cc3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2" autoAdjust="0"/>
    <p:restoredTop sz="74459" autoAdjust="0"/>
  </p:normalViewPr>
  <p:slideViewPr>
    <p:cSldViewPr snapToGrid="0">
      <p:cViewPr varScale="1">
        <p:scale>
          <a:sx n="29" d="100"/>
          <a:sy n="29" d="100"/>
        </p:scale>
        <p:origin x="171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B784AB-D743-437A-9105-C733A4A0FBF1}" type="datetimeFigureOut">
              <a:rPr lang="en-US" smtClean="0"/>
              <a:t>2/1/2022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B17E8F-944F-4424-AFFA-B89C3D5FD6E0}" type="slidenum">
              <a:rPr lang="en-US" smtClean="0"/>
              <a:t>‹#›</a:t>
            </a:fld>
            <a:endParaRPr lang="en-US" dirty="0"/>
          </a:p>
        </p:txBody>
      </p:sp>
    </p:spTree>
    <p:extLst>
      <p:ext uri="{BB962C8B-B14F-4D97-AF65-F5344CB8AC3E}">
        <p14:creationId xmlns:p14="http://schemas.microsoft.com/office/powerpoint/2010/main" val="286345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B17E8F-944F-4424-AFFA-B89C3D5FD6E0}" type="slidenum">
              <a:rPr lang="en-US" smtClean="0"/>
              <a:t>1</a:t>
            </a:fld>
            <a:endParaRPr lang="en-US" dirty="0"/>
          </a:p>
        </p:txBody>
      </p:sp>
    </p:spTree>
    <p:extLst>
      <p:ext uri="{BB962C8B-B14F-4D97-AF65-F5344CB8AC3E}">
        <p14:creationId xmlns:p14="http://schemas.microsoft.com/office/powerpoint/2010/main" val="10812256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B17E8F-944F-4424-AFFA-B89C3D5FD6E0}" type="slidenum">
              <a:rPr lang="en-US" smtClean="0"/>
              <a:t>12</a:t>
            </a:fld>
            <a:endParaRPr lang="en-US" dirty="0"/>
          </a:p>
        </p:txBody>
      </p:sp>
    </p:spTree>
    <p:extLst>
      <p:ext uri="{BB962C8B-B14F-4D97-AF65-F5344CB8AC3E}">
        <p14:creationId xmlns:p14="http://schemas.microsoft.com/office/powerpoint/2010/main" val="26502030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B17E8F-944F-4424-AFFA-B89C3D5FD6E0}" type="slidenum">
              <a:rPr lang="en-US" smtClean="0"/>
              <a:t>13</a:t>
            </a:fld>
            <a:endParaRPr lang="en-US" dirty="0"/>
          </a:p>
        </p:txBody>
      </p:sp>
    </p:spTree>
    <p:extLst>
      <p:ext uri="{BB962C8B-B14F-4D97-AF65-F5344CB8AC3E}">
        <p14:creationId xmlns:p14="http://schemas.microsoft.com/office/powerpoint/2010/main" val="275602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B17E8F-944F-4424-AFFA-B89C3D5FD6E0}" type="slidenum">
              <a:rPr lang="en-US" smtClean="0"/>
              <a:t>15</a:t>
            </a:fld>
            <a:endParaRPr lang="en-US" dirty="0"/>
          </a:p>
        </p:txBody>
      </p:sp>
    </p:spTree>
    <p:extLst>
      <p:ext uri="{BB962C8B-B14F-4D97-AF65-F5344CB8AC3E}">
        <p14:creationId xmlns:p14="http://schemas.microsoft.com/office/powerpoint/2010/main" val="12638235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B17E8F-944F-4424-AFFA-B89C3D5FD6E0}" type="slidenum">
              <a:rPr lang="en-US" smtClean="0"/>
              <a:t>16</a:t>
            </a:fld>
            <a:endParaRPr lang="en-US" dirty="0"/>
          </a:p>
        </p:txBody>
      </p:sp>
    </p:spTree>
    <p:extLst>
      <p:ext uri="{BB962C8B-B14F-4D97-AF65-F5344CB8AC3E}">
        <p14:creationId xmlns:p14="http://schemas.microsoft.com/office/powerpoint/2010/main" val="34233773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B17E8F-944F-4424-AFFA-B89C3D5FD6E0}" type="slidenum">
              <a:rPr lang="en-US" smtClean="0"/>
              <a:t>17</a:t>
            </a:fld>
            <a:endParaRPr lang="en-US" dirty="0"/>
          </a:p>
        </p:txBody>
      </p:sp>
    </p:spTree>
    <p:extLst>
      <p:ext uri="{BB962C8B-B14F-4D97-AF65-F5344CB8AC3E}">
        <p14:creationId xmlns:p14="http://schemas.microsoft.com/office/powerpoint/2010/main" val="27233378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endParaRPr lang="en-US" dirty="0"/>
          </a:p>
          <a:p>
            <a:endParaRPr lang="en-US" dirty="0"/>
          </a:p>
        </p:txBody>
      </p:sp>
      <p:sp>
        <p:nvSpPr>
          <p:cNvPr id="4" name="Slide Number Placeholder 3"/>
          <p:cNvSpPr>
            <a:spLocks noGrp="1"/>
          </p:cNvSpPr>
          <p:nvPr>
            <p:ph type="sldNum" sz="quarter" idx="5"/>
          </p:nvPr>
        </p:nvSpPr>
        <p:spPr/>
        <p:txBody>
          <a:bodyPr/>
          <a:lstStyle/>
          <a:p>
            <a:fld id="{F8B17E8F-944F-4424-AFFA-B89C3D5FD6E0}" type="slidenum">
              <a:rPr lang="en-US" smtClean="0"/>
              <a:t>18</a:t>
            </a:fld>
            <a:endParaRPr lang="en-US" dirty="0"/>
          </a:p>
        </p:txBody>
      </p:sp>
    </p:spTree>
    <p:extLst>
      <p:ext uri="{BB962C8B-B14F-4D97-AF65-F5344CB8AC3E}">
        <p14:creationId xmlns:p14="http://schemas.microsoft.com/office/powerpoint/2010/main" val="3773870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B17E8F-944F-4424-AFFA-B89C3D5FD6E0}" type="slidenum">
              <a:rPr lang="en-US" smtClean="0"/>
              <a:t>2</a:t>
            </a:fld>
            <a:endParaRPr lang="en-US" dirty="0"/>
          </a:p>
        </p:txBody>
      </p:sp>
    </p:spTree>
    <p:extLst>
      <p:ext uri="{BB962C8B-B14F-4D97-AF65-F5344CB8AC3E}">
        <p14:creationId xmlns:p14="http://schemas.microsoft.com/office/powerpoint/2010/main" val="2921926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B17E8F-944F-4424-AFFA-B89C3D5FD6E0}" type="slidenum">
              <a:rPr lang="en-US" smtClean="0"/>
              <a:t>4</a:t>
            </a:fld>
            <a:endParaRPr lang="en-US" dirty="0"/>
          </a:p>
        </p:txBody>
      </p:sp>
    </p:spTree>
    <p:extLst>
      <p:ext uri="{BB962C8B-B14F-4D97-AF65-F5344CB8AC3E}">
        <p14:creationId xmlns:p14="http://schemas.microsoft.com/office/powerpoint/2010/main" val="3761533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1" indent="0">
              <a:buNone/>
            </a:pPr>
            <a:endParaRPr lang="en-US" sz="1800" dirty="0">
              <a:effectLst/>
              <a:latin typeface="Times New Roman" panose="02020603050405020304" pitchFamily="18" charset="0"/>
              <a:ea typeface="Times New Roman" panose="02020603050405020304" pitchFamily="18" charset="0"/>
              <a:sym typeface="Wingdings" panose="05000000000000000000" pitchFamily="2" charset="2"/>
            </a:endParaRPr>
          </a:p>
        </p:txBody>
      </p:sp>
      <p:sp>
        <p:nvSpPr>
          <p:cNvPr id="4" name="Slide Number Placeholder 3"/>
          <p:cNvSpPr>
            <a:spLocks noGrp="1"/>
          </p:cNvSpPr>
          <p:nvPr>
            <p:ph type="sldNum" sz="quarter" idx="5"/>
          </p:nvPr>
        </p:nvSpPr>
        <p:spPr/>
        <p:txBody>
          <a:bodyPr/>
          <a:lstStyle/>
          <a:p>
            <a:fld id="{F8B17E8F-944F-4424-AFFA-B89C3D5FD6E0}" type="slidenum">
              <a:rPr lang="en-US" smtClean="0"/>
              <a:t>5</a:t>
            </a:fld>
            <a:endParaRPr lang="en-US" dirty="0"/>
          </a:p>
        </p:txBody>
      </p:sp>
    </p:spTree>
    <p:extLst>
      <p:ext uri="{BB962C8B-B14F-4D97-AF65-F5344CB8AC3E}">
        <p14:creationId xmlns:p14="http://schemas.microsoft.com/office/powerpoint/2010/main" val="11879761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5"/>
          </p:nvPr>
        </p:nvSpPr>
        <p:spPr/>
        <p:txBody>
          <a:bodyPr/>
          <a:lstStyle/>
          <a:p>
            <a:fld id="{F8B17E8F-944F-4424-AFFA-B89C3D5FD6E0}" type="slidenum">
              <a:rPr lang="en-US" smtClean="0"/>
              <a:t>6</a:t>
            </a:fld>
            <a:endParaRPr lang="en-US" dirty="0"/>
          </a:p>
        </p:txBody>
      </p:sp>
    </p:spTree>
    <p:extLst>
      <p:ext uri="{BB962C8B-B14F-4D97-AF65-F5344CB8AC3E}">
        <p14:creationId xmlns:p14="http://schemas.microsoft.com/office/powerpoint/2010/main" val="37851026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B17E8F-944F-4424-AFFA-B89C3D5FD6E0}" type="slidenum">
              <a:rPr lang="en-US" smtClean="0"/>
              <a:t>7</a:t>
            </a:fld>
            <a:endParaRPr lang="en-US" dirty="0"/>
          </a:p>
        </p:txBody>
      </p:sp>
    </p:spTree>
    <p:extLst>
      <p:ext uri="{BB962C8B-B14F-4D97-AF65-F5344CB8AC3E}">
        <p14:creationId xmlns:p14="http://schemas.microsoft.com/office/powerpoint/2010/main" val="2574819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endParaRPr lang="en-US" sz="1800" dirty="0">
              <a:effectLst/>
              <a:latin typeface="Calibri" panose="020F0502020204030204" pitchFamily="34" charset="0"/>
              <a:ea typeface="Times New Roman" panose="02020603050405020304" pitchFamily="18" charset="0"/>
            </a:endParaRPr>
          </a:p>
          <a:p>
            <a:endParaRPr lang="en-US" sz="1800" dirty="0">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F8B17E8F-944F-4424-AFFA-B89C3D5FD6E0}" type="slidenum">
              <a:rPr lang="en-US" smtClean="0"/>
              <a:t>8</a:t>
            </a:fld>
            <a:endParaRPr lang="en-US" dirty="0"/>
          </a:p>
        </p:txBody>
      </p:sp>
    </p:spTree>
    <p:extLst>
      <p:ext uri="{BB962C8B-B14F-4D97-AF65-F5344CB8AC3E}">
        <p14:creationId xmlns:p14="http://schemas.microsoft.com/office/powerpoint/2010/main" val="8108962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B17E8F-944F-4424-AFFA-B89C3D5FD6E0}" type="slidenum">
              <a:rPr lang="en-US" smtClean="0"/>
              <a:t>9</a:t>
            </a:fld>
            <a:endParaRPr lang="en-US" dirty="0"/>
          </a:p>
        </p:txBody>
      </p:sp>
    </p:spTree>
    <p:extLst>
      <p:ext uri="{BB962C8B-B14F-4D97-AF65-F5344CB8AC3E}">
        <p14:creationId xmlns:p14="http://schemas.microsoft.com/office/powerpoint/2010/main" val="9837653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B17E8F-944F-4424-AFFA-B89C3D5FD6E0}" type="slidenum">
              <a:rPr lang="en-US" smtClean="0"/>
              <a:t>10</a:t>
            </a:fld>
            <a:endParaRPr lang="en-US" dirty="0"/>
          </a:p>
        </p:txBody>
      </p:sp>
    </p:spTree>
    <p:extLst>
      <p:ext uri="{BB962C8B-B14F-4D97-AF65-F5344CB8AC3E}">
        <p14:creationId xmlns:p14="http://schemas.microsoft.com/office/powerpoint/2010/main" val="5190450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40B86381-3F9D-4854-8913-52E1350887C7}" type="datetimeFigureOut">
              <a:rPr lang="en-US" smtClean="0"/>
              <a:t>2/1/2022</a:t>
            </a:fld>
            <a:endParaRPr lang="en-US" dirty="0"/>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F573B24-3A52-45FA-90B0-96944CCBD330}" type="slidenum">
              <a:rPr lang="en-US" smtClean="0"/>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5836771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B86381-3F9D-4854-8913-52E1350887C7}" type="datetimeFigureOut">
              <a:rPr lang="en-US" smtClean="0"/>
              <a:t>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573B24-3A52-45FA-90B0-96944CCBD330}" type="slidenum">
              <a:rPr lang="en-US" smtClean="0"/>
              <a:t>‹#›</a:t>
            </a:fld>
            <a:endParaRPr lang="en-US" dirty="0"/>
          </a:p>
        </p:txBody>
      </p:sp>
    </p:spTree>
    <p:extLst>
      <p:ext uri="{BB962C8B-B14F-4D97-AF65-F5344CB8AC3E}">
        <p14:creationId xmlns:p14="http://schemas.microsoft.com/office/powerpoint/2010/main" val="1899441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B86381-3F9D-4854-8913-52E1350887C7}" type="datetimeFigureOut">
              <a:rPr lang="en-US" smtClean="0"/>
              <a:t>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573B24-3A52-45FA-90B0-96944CCBD330}" type="slidenum">
              <a:rPr lang="en-US" smtClean="0"/>
              <a:t>‹#›</a:t>
            </a:fld>
            <a:endParaRPr lang="en-US" dirty="0"/>
          </a:p>
        </p:txBody>
      </p:sp>
    </p:spTree>
    <p:extLst>
      <p:ext uri="{BB962C8B-B14F-4D97-AF65-F5344CB8AC3E}">
        <p14:creationId xmlns:p14="http://schemas.microsoft.com/office/powerpoint/2010/main" val="3346623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B86381-3F9D-4854-8913-52E1350887C7}" type="datetimeFigureOut">
              <a:rPr lang="en-US" smtClean="0"/>
              <a:t>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573B24-3A52-45FA-90B0-96944CCBD330}" type="slidenum">
              <a:rPr lang="en-US" smtClean="0"/>
              <a:t>‹#›</a:t>
            </a:fld>
            <a:endParaRPr lang="en-US" dirty="0"/>
          </a:p>
        </p:txBody>
      </p:sp>
    </p:spTree>
    <p:extLst>
      <p:ext uri="{BB962C8B-B14F-4D97-AF65-F5344CB8AC3E}">
        <p14:creationId xmlns:p14="http://schemas.microsoft.com/office/powerpoint/2010/main" val="2625369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B86381-3F9D-4854-8913-52E1350887C7}" type="datetimeFigureOut">
              <a:rPr lang="en-US" smtClean="0"/>
              <a:t>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573B24-3A52-45FA-90B0-96944CCBD330}" type="slidenum">
              <a:rPr lang="en-US" smtClean="0"/>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17328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B86381-3F9D-4854-8913-52E1350887C7}" type="datetimeFigureOut">
              <a:rPr lang="en-US" smtClean="0"/>
              <a:t>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F573B24-3A52-45FA-90B0-96944CCBD330}" type="slidenum">
              <a:rPr lang="en-US" smtClean="0"/>
              <a:t>‹#›</a:t>
            </a:fld>
            <a:endParaRPr lang="en-US" dirty="0"/>
          </a:p>
        </p:txBody>
      </p:sp>
    </p:spTree>
    <p:extLst>
      <p:ext uri="{BB962C8B-B14F-4D97-AF65-F5344CB8AC3E}">
        <p14:creationId xmlns:p14="http://schemas.microsoft.com/office/powerpoint/2010/main" val="3094110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B86381-3F9D-4854-8913-52E1350887C7}" type="datetimeFigureOut">
              <a:rPr lang="en-US" smtClean="0"/>
              <a:t>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F573B24-3A52-45FA-90B0-96944CCBD330}" type="slidenum">
              <a:rPr lang="en-US" smtClean="0"/>
              <a:t>‹#›</a:t>
            </a:fld>
            <a:endParaRPr lang="en-US" dirty="0"/>
          </a:p>
        </p:txBody>
      </p:sp>
    </p:spTree>
    <p:extLst>
      <p:ext uri="{BB962C8B-B14F-4D97-AF65-F5344CB8AC3E}">
        <p14:creationId xmlns:p14="http://schemas.microsoft.com/office/powerpoint/2010/main" val="2382497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B86381-3F9D-4854-8913-52E1350887C7}" type="datetimeFigureOut">
              <a:rPr lang="en-US" smtClean="0"/>
              <a:t>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F573B24-3A52-45FA-90B0-96944CCBD330}" type="slidenum">
              <a:rPr lang="en-US" smtClean="0"/>
              <a:t>‹#›</a:t>
            </a:fld>
            <a:endParaRPr lang="en-US" dirty="0"/>
          </a:p>
        </p:txBody>
      </p:sp>
    </p:spTree>
    <p:extLst>
      <p:ext uri="{BB962C8B-B14F-4D97-AF65-F5344CB8AC3E}">
        <p14:creationId xmlns:p14="http://schemas.microsoft.com/office/powerpoint/2010/main" val="1651629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B86381-3F9D-4854-8913-52E1350887C7}" type="datetimeFigureOut">
              <a:rPr lang="en-US" smtClean="0"/>
              <a:t>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F573B24-3A52-45FA-90B0-96944CCBD330}" type="slidenum">
              <a:rPr lang="en-US" smtClean="0"/>
              <a:t>‹#›</a:t>
            </a:fld>
            <a:endParaRPr lang="en-US" dirty="0"/>
          </a:p>
        </p:txBody>
      </p:sp>
    </p:spTree>
    <p:extLst>
      <p:ext uri="{BB962C8B-B14F-4D97-AF65-F5344CB8AC3E}">
        <p14:creationId xmlns:p14="http://schemas.microsoft.com/office/powerpoint/2010/main" val="2248312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0B86381-3F9D-4854-8913-52E1350887C7}" type="datetimeFigureOut">
              <a:rPr lang="en-US" smtClean="0"/>
              <a:t>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F573B24-3A52-45FA-90B0-96944CCBD330}" type="slidenum">
              <a:rPr lang="en-US" smtClean="0"/>
              <a:t>‹#›</a:t>
            </a:fld>
            <a:endParaRPr lang="en-US" dirty="0"/>
          </a:p>
        </p:txBody>
      </p:sp>
    </p:spTree>
    <p:extLst>
      <p:ext uri="{BB962C8B-B14F-4D97-AF65-F5344CB8AC3E}">
        <p14:creationId xmlns:p14="http://schemas.microsoft.com/office/powerpoint/2010/main" val="550250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0B86381-3F9D-4854-8913-52E1350887C7}" type="datetimeFigureOut">
              <a:rPr lang="en-US" smtClean="0"/>
              <a:t>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F573B24-3A52-45FA-90B0-96944CCBD330}" type="slidenum">
              <a:rPr lang="en-US" smtClean="0"/>
              <a:t>‹#›</a:t>
            </a:fld>
            <a:endParaRPr lang="en-US" dirty="0"/>
          </a:p>
        </p:txBody>
      </p:sp>
    </p:spTree>
    <p:extLst>
      <p:ext uri="{BB962C8B-B14F-4D97-AF65-F5344CB8AC3E}">
        <p14:creationId xmlns:p14="http://schemas.microsoft.com/office/powerpoint/2010/main" val="3198171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40B86381-3F9D-4854-8913-52E1350887C7}" type="datetimeFigureOut">
              <a:rPr lang="en-US" smtClean="0"/>
              <a:t>2/1/2022</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7F573B24-3A52-45FA-90B0-96944CCBD330}" type="slidenum">
              <a:rPr lang="en-US" smtClean="0"/>
              <a:t>‹#›</a:t>
            </a:fld>
            <a:endParaRPr lang="en-US" dirty="0"/>
          </a:p>
        </p:txBody>
      </p:sp>
    </p:spTree>
    <p:extLst>
      <p:ext uri="{BB962C8B-B14F-4D97-AF65-F5344CB8AC3E}">
        <p14:creationId xmlns:p14="http://schemas.microsoft.com/office/powerpoint/2010/main" val="454824431"/>
      </p:ext>
    </p:extLst>
  </p:cSld>
  <p:clrMap bg1="lt1" tx1="dk1" bg2="lt2" tx2="dk2" accent1="accent1" accent2="accent2" accent3="accent3" accent4="accent4" accent5="accent5" accent6="accent6" hlink="hlink" folHlink="folHlink"/>
  <p:sldLayoutIdLst>
    <p:sldLayoutId id="2147483880" r:id="rId1"/>
    <p:sldLayoutId id="2147483881" r:id="rId2"/>
    <p:sldLayoutId id="2147483882" r:id="rId3"/>
    <p:sldLayoutId id="2147483883" r:id="rId4"/>
    <p:sldLayoutId id="2147483884" r:id="rId5"/>
    <p:sldLayoutId id="2147483885" r:id="rId6"/>
    <p:sldLayoutId id="2147483886" r:id="rId7"/>
    <p:sldLayoutId id="2147483887" r:id="rId8"/>
    <p:sldLayoutId id="2147483888" r:id="rId9"/>
    <p:sldLayoutId id="2147483889" r:id="rId10"/>
    <p:sldLayoutId id="2147483890"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18.xml.rels><?xml version="1.0" encoding="UTF-8" standalone="yes"?>
<Relationships xmlns="http://schemas.openxmlformats.org/package/2006/relationships"><Relationship Id="rId3" Type="http://schemas.openxmlformats.org/officeDocument/2006/relationships/hyperlink" Target="mailto:target-center@usda.gov"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s://www.targetcenter.dm.usda.gov/content/ralist"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251D7-638C-4D17-9547-5350D3710E5F}"/>
              </a:ext>
            </a:extLst>
          </p:cNvPr>
          <p:cNvSpPr>
            <a:spLocks noGrp="1"/>
          </p:cNvSpPr>
          <p:nvPr>
            <p:ph type="ctrTitle"/>
          </p:nvPr>
        </p:nvSpPr>
        <p:spPr>
          <a:xfrm>
            <a:off x="603504" y="1195768"/>
            <a:ext cx="9292209" cy="4123267"/>
          </a:xfrm>
        </p:spPr>
        <p:txBody>
          <a:bodyPr>
            <a:noAutofit/>
          </a:bodyPr>
          <a:lstStyle/>
          <a:p>
            <a:r>
              <a:rPr lang="en-US" dirty="0"/>
              <a:t>USDA NCR </a:t>
            </a:r>
            <a:br>
              <a:rPr lang="en-US" dirty="0"/>
            </a:br>
            <a:r>
              <a:rPr lang="en-US" dirty="0"/>
              <a:t>In-Person Sign Language Interpreting Services Policy</a:t>
            </a:r>
          </a:p>
        </p:txBody>
      </p:sp>
      <p:sp>
        <p:nvSpPr>
          <p:cNvPr id="3" name="Subtitle 2">
            <a:extLst>
              <a:ext uri="{FF2B5EF4-FFF2-40B4-BE49-F238E27FC236}">
                <a16:creationId xmlns:a16="http://schemas.microsoft.com/office/drawing/2014/main" id="{19A7A7ED-7BD5-46A5-9D6C-ECCA77B0ADBB}"/>
              </a:ext>
            </a:extLst>
          </p:cNvPr>
          <p:cNvSpPr>
            <a:spLocks noGrp="1"/>
          </p:cNvSpPr>
          <p:nvPr>
            <p:ph type="subTitle" idx="1"/>
          </p:nvPr>
        </p:nvSpPr>
        <p:spPr>
          <a:xfrm>
            <a:off x="667512" y="5319035"/>
            <a:ext cx="9228201" cy="1156209"/>
          </a:xfrm>
        </p:spPr>
        <p:txBody>
          <a:bodyPr>
            <a:normAutofit/>
          </a:bodyPr>
          <a:lstStyle/>
          <a:p>
            <a:pPr>
              <a:lnSpc>
                <a:spcPct val="100000"/>
              </a:lnSpc>
              <a:spcBef>
                <a:spcPts val="0"/>
              </a:spcBef>
              <a:spcAft>
                <a:spcPts val="0"/>
              </a:spcAft>
            </a:pPr>
            <a:r>
              <a:rPr lang="en-US" sz="2000" dirty="0">
                <a:solidFill>
                  <a:srgbClr val="FFFFFF"/>
                </a:solidFill>
              </a:rPr>
              <a:t>Michelle Sherbondy, Contracting Officer’s Representative</a:t>
            </a:r>
            <a:br>
              <a:rPr lang="en-US" sz="2000" dirty="0">
                <a:solidFill>
                  <a:srgbClr val="FFFFFF"/>
                </a:solidFill>
              </a:rPr>
            </a:br>
            <a:r>
              <a:rPr lang="en-US" sz="2000" dirty="0">
                <a:solidFill>
                  <a:srgbClr val="FFFFFF"/>
                </a:solidFill>
              </a:rPr>
              <a:t>Maria Schmit, Office of the General Counsel</a:t>
            </a:r>
          </a:p>
          <a:p>
            <a:pPr>
              <a:lnSpc>
                <a:spcPct val="100000"/>
              </a:lnSpc>
              <a:spcBef>
                <a:spcPts val="0"/>
              </a:spcBef>
              <a:spcAft>
                <a:spcPts val="0"/>
              </a:spcAft>
            </a:pPr>
            <a:r>
              <a:rPr lang="en-US" sz="2000" dirty="0">
                <a:solidFill>
                  <a:srgbClr val="FFFFFF"/>
                </a:solidFill>
              </a:rPr>
              <a:t>Robert Whittington, Office of Human Resources Management</a:t>
            </a:r>
          </a:p>
          <a:p>
            <a:endParaRPr lang="en-US" sz="2000" dirty="0">
              <a:solidFill>
                <a:srgbClr val="FFFFFF"/>
              </a:solidFill>
            </a:endParaRPr>
          </a:p>
        </p:txBody>
      </p:sp>
    </p:spTree>
    <p:extLst>
      <p:ext uri="{BB962C8B-B14F-4D97-AF65-F5344CB8AC3E}">
        <p14:creationId xmlns:p14="http://schemas.microsoft.com/office/powerpoint/2010/main" val="19332786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ECB27-D07B-471A-8425-C39B684C5E46}"/>
              </a:ext>
            </a:extLst>
          </p:cNvPr>
          <p:cNvSpPr>
            <a:spLocks noGrp="1"/>
          </p:cNvSpPr>
          <p:nvPr>
            <p:ph type="title"/>
          </p:nvPr>
        </p:nvSpPr>
        <p:spPr/>
        <p:txBody>
          <a:bodyPr/>
          <a:lstStyle/>
          <a:p>
            <a:r>
              <a:rPr lang="en-US" dirty="0"/>
              <a:t>Type of In-Person Sign Language Interpreting Services </a:t>
            </a:r>
          </a:p>
        </p:txBody>
      </p:sp>
      <p:sp>
        <p:nvSpPr>
          <p:cNvPr id="3" name="Content Placeholder 2">
            <a:extLst>
              <a:ext uri="{FF2B5EF4-FFF2-40B4-BE49-F238E27FC236}">
                <a16:creationId xmlns:a16="http://schemas.microsoft.com/office/drawing/2014/main" id="{1CCC93C7-C0A2-4AB5-ABD9-EB1646D336DC}"/>
              </a:ext>
            </a:extLst>
          </p:cNvPr>
          <p:cNvSpPr>
            <a:spLocks noGrp="1"/>
          </p:cNvSpPr>
          <p:nvPr>
            <p:ph idx="1"/>
          </p:nvPr>
        </p:nvSpPr>
        <p:spPr>
          <a:xfrm>
            <a:off x="1261872" y="1807536"/>
            <a:ext cx="8595360" cy="4061636"/>
          </a:xfrm>
        </p:spPr>
        <p:txBody>
          <a:bodyPr numCol="2">
            <a:normAutofit/>
          </a:bodyPr>
          <a:lstStyle/>
          <a:p>
            <a:r>
              <a:rPr lang="en-US" dirty="0"/>
              <a:t>Certified American Sign Language (ASL) Interpreter</a:t>
            </a:r>
          </a:p>
          <a:p>
            <a:r>
              <a:rPr lang="en-US" dirty="0"/>
              <a:t>Certified Deaf Interpreter (CDI)</a:t>
            </a:r>
          </a:p>
          <a:p>
            <a:r>
              <a:rPr lang="en-US" dirty="0"/>
              <a:t>Pro-Tactile American Sign Language Interpreter</a:t>
            </a:r>
          </a:p>
          <a:p>
            <a:r>
              <a:rPr lang="en-US" dirty="0"/>
              <a:t>Low Vision Interpreter</a:t>
            </a:r>
          </a:p>
          <a:p>
            <a:r>
              <a:rPr lang="en-US" dirty="0"/>
              <a:t>Trilingual Interpreter</a:t>
            </a:r>
          </a:p>
          <a:p>
            <a:r>
              <a:rPr lang="en-US" dirty="0"/>
              <a:t>Transliteration</a:t>
            </a:r>
          </a:p>
          <a:p>
            <a:endParaRPr lang="en-US" dirty="0"/>
          </a:p>
          <a:p>
            <a:r>
              <a:rPr lang="en-US" dirty="0"/>
              <a:t>Oral Transliteration</a:t>
            </a:r>
          </a:p>
          <a:p>
            <a:r>
              <a:rPr lang="en-US" dirty="0"/>
              <a:t>Cued Speech Transliteration</a:t>
            </a:r>
          </a:p>
          <a:p>
            <a:r>
              <a:rPr lang="en-US" dirty="0"/>
              <a:t>TypeWell</a:t>
            </a:r>
          </a:p>
          <a:p>
            <a:r>
              <a:rPr lang="en-US" dirty="0"/>
              <a:t>Communication Access Real-Time Translation (CART)</a:t>
            </a:r>
          </a:p>
          <a:p>
            <a:r>
              <a:rPr lang="en-US" dirty="0"/>
              <a:t>Video Interpreter</a:t>
            </a:r>
            <a:br>
              <a:rPr lang="en-US" dirty="0"/>
            </a:br>
            <a:endParaRPr lang="en-US" dirty="0"/>
          </a:p>
        </p:txBody>
      </p:sp>
    </p:spTree>
    <p:extLst>
      <p:ext uri="{BB962C8B-B14F-4D97-AF65-F5344CB8AC3E}">
        <p14:creationId xmlns:p14="http://schemas.microsoft.com/office/powerpoint/2010/main" val="17421733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D5E0904-721C-4D68-9EB8-1C9752E329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2" name="Rectangle 11">
            <a:extLst>
              <a:ext uri="{FF2B5EF4-FFF2-40B4-BE49-F238E27FC236}">
                <a16:creationId xmlns:a16="http://schemas.microsoft.com/office/drawing/2014/main" id="{D0CDF5D3-7220-42A0-9D37-ECF3BF283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0"/>
            <a:ext cx="10835640" cy="5105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64BC717F-58B3-4A4E-BC3B-1B11323AD5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5105400"/>
            <a:ext cx="10835640" cy="1752600"/>
          </a:xfrm>
          <a:prstGeom prst="rect">
            <a:avLst/>
          </a:prstGeom>
          <a:solidFill>
            <a:srgbClr val="353537"/>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00F3B63-E506-4ECD-98BF-08FE663725B6}"/>
              </a:ext>
            </a:extLst>
          </p:cNvPr>
          <p:cNvSpPr>
            <a:spLocks noGrp="1"/>
          </p:cNvSpPr>
          <p:nvPr>
            <p:ph type="title"/>
          </p:nvPr>
        </p:nvSpPr>
        <p:spPr>
          <a:xfrm>
            <a:off x="944183" y="5181600"/>
            <a:ext cx="10156435" cy="1076324"/>
          </a:xfrm>
        </p:spPr>
        <p:txBody>
          <a:bodyPr vert="horz" lIns="91440" tIns="45720" rIns="91440" bIns="45720" rtlCol="0" anchor="b">
            <a:normAutofit/>
          </a:bodyPr>
          <a:lstStyle/>
          <a:p>
            <a:pPr>
              <a:lnSpc>
                <a:spcPct val="85000"/>
              </a:lnSpc>
            </a:pPr>
            <a:r>
              <a:rPr lang="en-US" sz="5400" dirty="0">
                <a:solidFill>
                  <a:srgbClr val="FFFFFF"/>
                </a:solidFill>
              </a:rPr>
              <a:t>Questions </a:t>
            </a:r>
          </a:p>
        </p:txBody>
      </p:sp>
      <p:sp>
        <p:nvSpPr>
          <p:cNvPr id="16" name="Rectangle 15">
            <a:extLst>
              <a:ext uri="{FF2B5EF4-FFF2-40B4-BE49-F238E27FC236}">
                <a16:creationId xmlns:a16="http://schemas.microsoft.com/office/drawing/2014/main" id="{1EE75710-64C5-4CA8-8A7C-82EE4125C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7200" cy="6858000"/>
          </a:xfrm>
          <a:prstGeom prst="rect">
            <a:avLst/>
          </a:prstGeom>
          <a:solidFill>
            <a:srgbClr val="6F6F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Help">
            <a:extLst>
              <a:ext uri="{FF2B5EF4-FFF2-40B4-BE49-F238E27FC236}">
                <a16:creationId xmlns:a16="http://schemas.microsoft.com/office/drawing/2014/main" id="{CB40DB0E-2DD9-499C-9E38-6D2EA789B63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82021" y="640081"/>
            <a:ext cx="3825240" cy="3825240"/>
          </a:xfrm>
          <a:prstGeom prst="rect">
            <a:avLst/>
          </a:prstGeom>
        </p:spPr>
      </p:pic>
      <p:sp>
        <p:nvSpPr>
          <p:cNvPr id="18" name="Rectangle 17">
            <a:extLst>
              <a:ext uri="{FF2B5EF4-FFF2-40B4-BE49-F238E27FC236}">
                <a16:creationId xmlns:a16="http://schemas.microsoft.com/office/drawing/2014/main" id="{435050B1-74E1-4A81-923D-0F5971A3BC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92840" y="0"/>
            <a:ext cx="899160" cy="6858000"/>
          </a:xfrm>
          <a:prstGeom prst="rect">
            <a:avLst/>
          </a:prstGeom>
          <a:solidFill>
            <a:srgbClr val="3535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90324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56F0D-0D3D-4124-8753-EC845E38DC5D}"/>
              </a:ext>
            </a:extLst>
          </p:cNvPr>
          <p:cNvSpPr>
            <a:spLocks noGrp="1"/>
          </p:cNvSpPr>
          <p:nvPr>
            <p:ph type="title"/>
          </p:nvPr>
        </p:nvSpPr>
        <p:spPr/>
        <p:txBody>
          <a:bodyPr/>
          <a:lstStyle/>
          <a:p>
            <a:r>
              <a:rPr lang="en-US" dirty="0"/>
              <a:t>Roles and</a:t>
            </a:r>
            <a:br>
              <a:rPr lang="en-US" dirty="0"/>
            </a:br>
            <a:r>
              <a:rPr lang="en-US" dirty="0"/>
              <a:t>Responsibilities</a:t>
            </a:r>
          </a:p>
        </p:txBody>
      </p:sp>
      <p:sp>
        <p:nvSpPr>
          <p:cNvPr id="3" name="Content Placeholder 2">
            <a:extLst>
              <a:ext uri="{FF2B5EF4-FFF2-40B4-BE49-F238E27FC236}">
                <a16:creationId xmlns:a16="http://schemas.microsoft.com/office/drawing/2014/main" id="{64FB2C09-9CC4-42F4-A302-18512F3C333F}"/>
              </a:ext>
            </a:extLst>
          </p:cNvPr>
          <p:cNvSpPr>
            <a:spLocks noGrp="1"/>
          </p:cNvSpPr>
          <p:nvPr>
            <p:ph idx="1"/>
          </p:nvPr>
        </p:nvSpPr>
        <p:spPr/>
        <p:txBody>
          <a:bodyPr/>
          <a:lstStyle/>
          <a:p>
            <a:r>
              <a:rPr lang="en-US" b="1" dirty="0"/>
              <a:t>The USDA TARGET Center is responsible for the following:</a:t>
            </a:r>
          </a:p>
          <a:p>
            <a:r>
              <a:rPr lang="en-US" sz="1600" dirty="0"/>
              <a:t>Facilitating requests;</a:t>
            </a:r>
          </a:p>
          <a:p>
            <a:r>
              <a:rPr lang="en-US" sz="1600" dirty="0"/>
              <a:t>Coordinating the arrival of sign language interpreters;</a:t>
            </a:r>
          </a:p>
          <a:p>
            <a:r>
              <a:rPr lang="en-US" sz="1600" dirty="0"/>
              <a:t>Notifying USDA employees in the NCR about the available services and procedures;</a:t>
            </a:r>
          </a:p>
          <a:p>
            <a:r>
              <a:rPr lang="en-US" sz="1600" dirty="0"/>
              <a:t>Ensuring the vendor(s) maintain quality metrics;</a:t>
            </a:r>
          </a:p>
          <a:p>
            <a:r>
              <a:rPr lang="en-US" sz="1600" dirty="0"/>
              <a:t>Maintaining on-call sign language interpreters; </a:t>
            </a:r>
          </a:p>
          <a:p>
            <a:r>
              <a:rPr lang="en-US" sz="1600" dirty="0"/>
              <a:t>Reviewing feedback and identifying areas of improvement; and</a:t>
            </a:r>
          </a:p>
          <a:p>
            <a:r>
              <a:rPr lang="en-US" sz="1600" dirty="0"/>
              <a:t>Educating and training USDA employees regarding USDA’s NCR Sign Language Interpreting Services.</a:t>
            </a:r>
          </a:p>
        </p:txBody>
      </p:sp>
    </p:spTree>
    <p:extLst>
      <p:ext uri="{BB962C8B-B14F-4D97-AF65-F5344CB8AC3E}">
        <p14:creationId xmlns:p14="http://schemas.microsoft.com/office/powerpoint/2010/main" val="8387544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2D537-DB6B-4F63-BBF5-ECC1C19FAC0F}"/>
              </a:ext>
            </a:extLst>
          </p:cNvPr>
          <p:cNvSpPr>
            <a:spLocks noGrp="1"/>
          </p:cNvSpPr>
          <p:nvPr>
            <p:ph type="title"/>
          </p:nvPr>
        </p:nvSpPr>
        <p:spPr/>
        <p:txBody>
          <a:bodyPr/>
          <a:lstStyle/>
          <a:p>
            <a:r>
              <a:rPr lang="en-US" dirty="0"/>
              <a:t>Roles and Responsibilities</a:t>
            </a:r>
          </a:p>
        </p:txBody>
      </p:sp>
      <p:sp>
        <p:nvSpPr>
          <p:cNvPr id="3" name="Content Placeholder 2">
            <a:extLst>
              <a:ext uri="{FF2B5EF4-FFF2-40B4-BE49-F238E27FC236}">
                <a16:creationId xmlns:a16="http://schemas.microsoft.com/office/drawing/2014/main" id="{0BCF59DF-8020-41CA-B6DD-1317B54501DB}"/>
              </a:ext>
            </a:extLst>
          </p:cNvPr>
          <p:cNvSpPr>
            <a:spLocks noGrp="1"/>
          </p:cNvSpPr>
          <p:nvPr>
            <p:ph idx="1"/>
          </p:nvPr>
        </p:nvSpPr>
        <p:spPr>
          <a:xfrm>
            <a:off x="1261872" y="1828800"/>
            <a:ext cx="8595360" cy="4752753"/>
          </a:xfrm>
        </p:spPr>
        <p:txBody>
          <a:bodyPr>
            <a:normAutofit fontScale="92500" lnSpcReduction="10000"/>
          </a:bodyPr>
          <a:lstStyle/>
          <a:p>
            <a:r>
              <a:rPr lang="en-US" b="1" dirty="0"/>
              <a:t>USDA Supervisors and managers, HR Specialists, program and event coordinators, employees who deal directly with the public, and employees requiring Sign Language Interpreting Services, and/or using the vendors’ Self-Service Web Portals, in the NCR, are responsible for the following:</a:t>
            </a:r>
            <a:br>
              <a:rPr lang="en-US" b="1" dirty="0"/>
            </a:br>
            <a:endParaRPr lang="en-US" sz="1000" b="1" dirty="0"/>
          </a:p>
          <a:p>
            <a:pPr lvl="1"/>
            <a:r>
              <a:rPr lang="en-US" dirty="0"/>
              <a:t>Notifying USDA Customers, USDA Job Applicants, and USDA Visitors about the available sign language interpreting services and procedures;</a:t>
            </a:r>
          </a:p>
          <a:p>
            <a:pPr lvl="1"/>
            <a:r>
              <a:rPr lang="en-US" dirty="0"/>
              <a:t>Supervisors and managers are responsible for ensuring that their employees are aware of the procedures for obtaining sign language interpreting services;</a:t>
            </a:r>
          </a:p>
          <a:p>
            <a:pPr lvl="1"/>
            <a:r>
              <a:rPr lang="en-US" dirty="0"/>
              <a:t>The In-Person Sign Language Interpreting Services Policy must be reviewed, and</a:t>
            </a:r>
            <a:r>
              <a:rPr lang="en-US" b="0" i="0" u="none" strike="noStrike" baseline="0" dirty="0">
                <a:solidFill>
                  <a:srgbClr val="000000"/>
                </a:solidFill>
              </a:rPr>
              <a:t> training completed that may be required by the USDA TARGET Center on the In-Person Sign Language Interpreting Services Policy and use of the vendors’ Self-Service Web Portals;</a:t>
            </a:r>
            <a:endParaRPr lang="en-US" dirty="0"/>
          </a:p>
          <a:p>
            <a:pPr lvl="1"/>
            <a:r>
              <a:rPr lang="en-US" sz="1800" dirty="0"/>
              <a:t>Sign Language Interpreting Service are requested using the vendors’ automated web-based request system; </a:t>
            </a:r>
          </a:p>
          <a:p>
            <a:pPr lvl="1"/>
            <a:r>
              <a:rPr lang="en-US" dirty="0"/>
              <a:t>Sign language interpreters at USDA facilities must be escorted;</a:t>
            </a:r>
          </a:p>
          <a:p>
            <a:pPr lvl="1"/>
            <a:r>
              <a:rPr lang="en-US" dirty="0"/>
              <a:t>Contact the vendor directly as it relates to submitting requests using the vendor’s </a:t>
            </a:r>
            <a:br>
              <a:rPr lang="en-US" dirty="0"/>
            </a:br>
            <a:r>
              <a:rPr lang="en-US" dirty="0"/>
              <a:t>web portal;</a:t>
            </a:r>
          </a:p>
          <a:p>
            <a:pPr lvl="1"/>
            <a:r>
              <a:rPr lang="en-US" dirty="0"/>
              <a:t>Contact the USDA TARGET Center regarding service request and performance issues; </a:t>
            </a:r>
          </a:p>
          <a:p>
            <a:pPr lvl="1"/>
            <a:r>
              <a:rPr lang="en-US" dirty="0"/>
              <a:t>Complete the customer experience surveys. </a:t>
            </a:r>
          </a:p>
          <a:p>
            <a:pPr lvl="1"/>
            <a:endParaRPr lang="en-US" dirty="0"/>
          </a:p>
          <a:p>
            <a:endParaRPr lang="en-US" dirty="0"/>
          </a:p>
        </p:txBody>
      </p:sp>
    </p:spTree>
    <p:extLst>
      <p:ext uri="{BB962C8B-B14F-4D97-AF65-F5344CB8AC3E}">
        <p14:creationId xmlns:p14="http://schemas.microsoft.com/office/powerpoint/2010/main" val="27283239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D5E0904-721C-4D68-9EB8-1C9752E329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2" name="Rectangle 11">
            <a:extLst>
              <a:ext uri="{FF2B5EF4-FFF2-40B4-BE49-F238E27FC236}">
                <a16:creationId xmlns:a16="http://schemas.microsoft.com/office/drawing/2014/main" id="{D0CDF5D3-7220-42A0-9D37-ECF3BF283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0"/>
            <a:ext cx="10835640" cy="5105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64BC717F-58B3-4A4E-BC3B-1B11323AD5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5105400"/>
            <a:ext cx="10835640" cy="1752600"/>
          </a:xfrm>
          <a:prstGeom prst="rect">
            <a:avLst/>
          </a:prstGeom>
          <a:solidFill>
            <a:srgbClr val="353537"/>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00F3B63-E506-4ECD-98BF-08FE663725B6}"/>
              </a:ext>
            </a:extLst>
          </p:cNvPr>
          <p:cNvSpPr>
            <a:spLocks noGrp="1"/>
          </p:cNvSpPr>
          <p:nvPr>
            <p:ph type="title"/>
          </p:nvPr>
        </p:nvSpPr>
        <p:spPr>
          <a:xfrm>
            <a:off x="944183" y="5181600"/>
            <a:ext cx="10156435" cy="1076324"/>
          </a:xfrm>
        </p:spPr>
        <p:txBody>
          <a:bodyPr vert="horz" lIns="91440" tIns="45720" rIns="91440" bIns="45720" rtlCol="0" anchor="b">
            <a:normAutofit/>
          </a:bodyPr>
          <a:lstStyle/>
          <a:p>
            <a:pPr>
              <a:lnSpc>
                <a:spcPct val="85000"/>
              </a:lnSpc>
            </a:pPr>
            <a:r>
              <a:rPr lang="en-US" sz="5400" dirty="0">
                <a:solidFill>
                  <a:srgbClr val="FFFFFF"/>
                </a:solidFill>
              </a:rPr>
              <a:t>Questions – Part 2 </a:t>
            </a:r>
          </a:p>
        </p:txBody>
      </p:sp>
      <p:sp>
        <p:nvSpPr>
          <p:cNvPr id="16" name="Rectangle 15">
            <a:extLst>
              <a:ext uri="{FF2B5EF4-FFF2-40B4-BE49-F238E27FC236}">
                <a16:creationId xmlns:a16="http://schemas.microsoft.com/office/drawing/2014/main" id="{1EE75710-64C5-4CA8-8A7C-82EE4125C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7200" cy="6858000"/>
          </a:xfrm>
          <a:prstGeom prst="rect">
            <a:avLst/>
          </a:prstGeom>
          <a:solidFill>
            <a:srgbClr val="6F6F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Help">
            <a:extLst>
              <a:ext uri="{FF2B5EF4-FFF2-40B4-BE49-F238E27FC236}">
                <a16:creationId xmlns:a16="http://schemas.microsoft.com/office/drawing/2014/main" id="{CB40DB0E-2DD9-499C-9E38-6D2EA789B63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82021" y="640081"/>
            <a:ext cx="3825240" cy="3825240"/>
          </a:xfrm>
          <a:prstGeom prst="rect">
            <a:avLst/>
          </a:prstGeom>
        </p:spPr>
      </p:pic>
      <p:sp>
        <p:nvSpPr>
          <p:cNvPr id="18" name="Rectangle 17">
            <a:extLst>
              <a:ext uri="{FF2B5EF4-FFF2-40B4-BE49-F238E27FC236}">
                <a16:creationId xmlns:a16="http://schemas.microsoft.com/office/drawing/2014/main" id="{435050B1-74E1-4A81-923D-0F5971A3BC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92840" y="0"/>
            <a:ext cx="899160" cy="6858000"/>
          </a:xfrm>
          <a:prstGeom prst="rect">
            <a:avLst/>
          </a:prstGeom>
          <a:solidFill>
            <a:srgbClr val="3535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294711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58498-E3F2-4EB8-89BB-EB53A0C250BA}"/>
              </a:ext>
            </a:extLst>
          </p:cNvPr>
          <p:cNvSpPr>
            <a:spLocks noGrp="1"/>
          </p:cNvSpPr>
          <p:nvPr>
            <p:ph type="title"/>
          </p:nvPr>
        </p:nvSpPr>
        <p:spPr/>
        <p:txBody>
          <a:bodyPr/>
          <a:lstStyle/>
          <a:p>
            <a:r>
              <a:rPr lang="en-US" dirty="0"/>
              <a:t>Compliance and Quality Assurance</a:t>
            </a:r>
          </a:p>
        </p:txBody>
      </p:sp>
      <p:sp>
        <p:nvSpPr>
          <p:cNvPr id="3" name="Content Placeholder 2">
            <a:extLst>
              <a:ext uri="{FF2B5EF4-FFF2-40B4-BE49-F238E27FC236}">
                <a16:creationId xmlns:a16="http://schemas.microsoft.com/office/drawing/2014/main" id="{DE8BC398-4A13-4370-A5E9-C70F5B33FD09}"/>
              </a:ext>
            </a:extLst>
          </p:cNvPr>
          <p:cNvSpPr>
            <a:spLocks noGrp="1"/>
          </p:cNvSpPr>
          <p:nvPr>
            <p:ph idx="1"/>
          </p:nvPr>
        </p:nvSpPr>
        <p:spPr/>
        <p:txBody>
          <a:bodyPr/>
          <a:lstStyle/>
          <a:p>
            <a:pPr indent="0">
              <a:spcBef>
                <a:spcPts val="0"/>
              </a:spcBef>
              <a:spcAft>
                <a:spcPts val="800"/>
              </a:spcAft>
              <a:buNone/>
            </a:pPr>
            <a:r>
              <a:rPr lang="en-US" b="1" dirty="0"/>
              <a:t>Vendors’ timeliness, quality of services, and performance measures including:</a:t>
            </a:r>
          </a:p>
          <a:p>
            <a:pPr marL="742950" marR="0" lvl="1" indent="-285750">
              <a:spcBef>
                <a:spcPts val="0"/>
              </a:spcBef>
              <a:spcAft>
                <a:spcPts val="600"/>
              </a:spcAft>
              <a:buFont typeface="Symbol" panose="05050102010706020507" pitchFamily="18" charset="2"/>
              <a:buChar char=""/>
            </a:pPr>
            <a:r>
              <a:rPr lang="en-US" dirty="0"/>
              <a:t>95% of all requests are accurately confirmed by the vendor;</a:t>
            </a:r>
          </a:p>
          <a:p>
            <a:pPr marL="742950" marR="0" lvl="1" indent="-285750">
              <a:spcBef>
                <a:spcPts val="0"/>
              </a:spcBef>
              <a:spcAft>
                <a:spcPts val="600"/>
              </a:spcAft>
              <a:buFont typeface="Symbol" panose="05050102010706020507" pitchFamily="18" charset="2"/>
              <a:buChar char=""/>
            </a:pPr>
            <a:r>
              <a:rPr lang="en-US" dirty="0"/>
              <a:t>95% of all are confirmed by the vendor within eight (8) business hours;</a:t>
            </a:r>
          </a:p>
          <a:p>
            <a:pPr marL="742950" marR="0" lvl="1" indent="-285750">
              <a:spcBef>
                <a:spcPts val="0"/>
              </a:spcBef>
              <a:spcAft>
                <a:spcPts val="600"/>
              </a:spcAft>
              <a:buFont typeface="Symbol" panose="05050102010706020507" pitchFamily="18" charset="2"/>
              <a:buChar char=""/>
            </a:pPr>
            <a:r>
              <a:rPr lang="en-US" dirty="0"/>
              <a:t>95% of all received twenty-four (24) or more business hours in advance shall be fulfilled by the vendor;</a:t>
            </a:r>
          </a:p>
          <a:p>
            <a:pPr marL="742950" marR="0" lvl="1" indent="-285750">
              <a:spcBef>
                <a:spcPts val="0"/>
              </a:spcBef>
              <a:spcAft>
                <a:spcPts val="600"/>
              </a:spcAft>
              <a:buFont typeface="Symbol" panose="05050102010706020507" pitchFamily="18" charset="2"/>
              <a:buChar char=""/>
            </a:pPr>
            <a:r>
              <a:rPr lang="en-US" dirty="0"/>
              <a:t>95% of requests are performed timely by sign language interpreters;</a:t>
            </a:r>
          </a:p>
          <a:p>
            <a:pPr marL="742950" marR="0" lvl="1" indent="-285750">
              <a:spcBef>
                <a:spcPts val="0"/>
              </a:spcBef>
              <a:spcAft>
                <a:spcPts val="600"/>
              </a:spcAft>
              <a:buFont typeface="Symbol" panose="05050102010706020507" pitchFamily="18" charset="2"/>
              <a:buChar char=""/>
            </a:pPr>
            <a:r>
              <a:rPr lang="en-US" dirty="0"/>
              <a:t>95% of requests meet the requirements of the deaf, deafblind, or hard of hearing employees; </a:t>
            </a:r>
          </a:p>
          <a:p>
            <a:pPr marL="742950" marR="0" lvl="1" indent="-285750">
              <a:spcBef>
                <a:spcPts val="0"/>
              </a:spcBef>
              <a:spcAft>
                <a:spcPts val="600"/>
              </a:spcAft>
              <a:buFont typeface="Symbol" panose="05050102010706020507" pitchFamily="18" charset="2"/>
              <a:buChar char=""/>
            </a:pPr>
            <a:r>
              <a:rPr lang="en-US" dirty="0"/>
              <a:t>95% of requests meet customer preferences and expectations;</a:t>
            </a:r>
          </a:p>
          <a:p>
            <a:pPr marL="742950" marR="0" lvl="1" indent="-285750">
              <a:spcBef>
                <a:spcPts val="0"/>
              </a:spcBef>
              <a:spcAft>
                <a:spcPts val="600"/>
              </a:spcAft>
              <a:buFont typeface="Symbol" panose="05050102010706020507" pitchFamily="18" charset="2"/>
              <a:buChar char=""/>
            </a:pPr>
            <a:r>
              <a:rPr lang="en-US" dirty="0"/>
              <a:t>95% of requests are delivered in a professional manner; </a:t>
            </a:r>
          </a:p>
          <a:p>
            <a:pPr marL="742950" marR="0" lvl="1" indent="-285750">
              <a:spcBef>
                <a:spcPts val="0"/>
              </a:spcBef>
              <a:spcAft>
                <a:spcPts val="0"/>
              </a:spcAft>
              <a:buFont typeface="Symbol" panose="05050102010706020507" pitchFamily="18" charset="2"/>
              <a:buChar char=""/>
            </a:pPr>
            <a:r>
              <a:rPr lang="en-US" dirty="0"/>
              <a:t>Sign language interpreters must be compliant with the National Association of the Deaf (NAD) – Registry of Interpreters for the Deaf (RID) Code of Professional Conduct. </a:t>
            </a:r>
          </a:p>
          <a:p>
            <a:endParaRPr lang="en-US" dirty="0"/>
          </a:p>
        </p:txBody>
      </p:sp>
    </p:spTree>
    <p:extLst>
      <p:ext uri="{BB962C8B-B14F-4D97-AF65-F5344CB8AC3E}">
        <p14:creationId xmlns:p14="http://schemas.microsoft.com/office/powerpoint/2010/main" val="26751327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62C1F-2CFF-456D-9CAB-60AC3DFD144E}"/>
              </a:ext>
            </a:extLst>
          </p:cNvPr>
          <p:cNvSpPr>
            <a:spLocks noGrp="1"/>
          </p:cNvSpPr>
          <p:nvPr>
            <p:ph type="title"/>
          </p:nvPr>
        </p:nvSpPr>
        <p:spPr/>
        <p:txBody>
          <a:bodyPr/>
          <a:lstStyle/>
          <a:p>
            <a:r>
              <a:rPr lang="en-US" dirty="0"/>
              <a:t>Customer Experience and Inquiries </a:t>
            </a:r>
            <a:br>
              <a:rPr lang="en-US" dirty="0"/>
            </a:br>
            <a:r>
              <a:rPr lang="en-US" dirty="0"/>
              <a:t>&amp; Forms and Procedures</a:t>
            </a:r>
          </a:p>
        </p:txBody>
      </p:sp>
      <p:sp>
        <p:nvSpPr>
          <p:cNvPr id="3" name="Content Placeholder 2">
            <a:extLst>
              <a:ext uri="{FF2B5EF4-FFF2-40B4-BE49-F238E27FC236}">
                <a16:creationId xmlns:a16="http://schemas.microsoft.com/office/drawing/2014/main" id="{B2032F95-8BCC-4454-85BE-84B00731C6CB}"/>
              </a:ext>
            </a:extLst>
          </p:cNvPr>
          <p:cNvSpPr>
            <a:spLocks noGrp="1"/>
          </p:cNvSpPr>
          <p:nvPr>
            <p:ph idx="1"/>
          </p:nvPr>
        </p:nvSpPr>
        <p:spPr/>
        <p:txBody>
          <a:bodyPr/>
          <a:lstStyle/>
          <a:p>
            <a:r>
              <a:rPr lang="en-US" b="1" dirty="0"/>
              <a:t>Why is it so important to complete the surveys after sign language interpreting services are completed?</a:t>
            </a:r>
          </a:p>
          <a:p>
            <a:pPr lvl="1"/>
            <a:r>
              <a:rPr lang="en-US" dirty="0"/>
              <a:t>Customer experience;</a:t>
            </a:r>
          </a:p>
          <a:p>
            <a:pPr lvl="1"/>
            <a:r>
              <a:rPr lang="en-US" dirty="0"/>
              <a:t>Identify opportunity for improvement internally and externally; and</a:t>
            </a:r>
          </a:p>
          <a:p>
            <a:pPr lvl="1"/>
            <a:r>
              <a:rPr lang="en-US" dirty="0"/>
              <a:t>Ensure transparent communication and engagement.</a:t>
            </a:r>
          </a:p>
          <a:p>
            <a:r>
              <a:rPr lang="en-US" b="1" dirty="0"/>
              <a:t>What kind of forms and procedures are available to you?</a:t>
            </a:r>
          </a:p>
          <a:p>
            <a:pPr lvl="1"/>
            <a:r>
              <a:rPr lang="en-US" dirty="0"/>
              <a:t>Procedure ISP-101 Request NCR Sign Language Interpreting Services; and</a:t>
            </a:r>
          </a:p>
          <a:p>
            <a:pPr lvl="1"/>
            <a:r>
              <a:rPr lang="en-US" dirty="0"/>
              <a:t>Procedure ISP-201 Request Nationwide Sign Language Interpreting Services. </a:t>
            </a:r>
          </a:p>
          <a:p>
            <a:endParaRPr lang="en-US" dirty="0"/>
          </a:p>
        </p:txBody>
      </p:sp>
    </p:spTree>
    <p:extLst>
      <p:ext uri="{BB962C8B-B14F-4D97-AF65-F5344CB8AC3E}">
        <p14:creationId xmlns:p14="http://schemas.microsoft.com/office/powerpoint/2010/main" val="2490964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D5E0904-721C-4D68-9EB8-1C9752E329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4" name="Rectangle 13">
            <a:extLst>
              <a:ext uri="{FF2B5EF4-FFF2-40B4-BE49-F238E27FC236}">
                <a16:creationId xmlns:a16="http://schemas.microsoft.com/office/drawing/2014/main" id="{D0CDF5D3-7220-42A0-9D37-ECF3BF283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0"/>
            <a:ext cx="10835640" cy="5105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64BC717F-58B3-4A4E-BC3B-1B11323AD5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5105400"/>
            <a:ext cx="10835640" cy="1752600"/>
          </a:xfrm>
          <a:prstGeom prst="rect">
            <a:avLst/>
          </a:prstGeom>
          <a:solidFill>
            <a:srgbClr val="353537"/>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00F3B63-E506-4ECD-98BF-08FE663725B6}"/>
              </a:ext>
            </a:extLst>
          </p:cNvPr>
          <p:cNvSpPr>
            <a:spLocks noGrp="1"/>
          </p:cNvSpPr>
          <p:nvPr>
            <p:ph type="title"/>
          </p:nvPr>
        </p:nvSpPr>
        <p:spPr>
          <a:xfrm>
            <a:off x="944183" y="5181600"/>
            <a:ext cx="10156435" cy="1076324"/>
          </a:xfrm>
        </p:spPr>
        <p:txBody>
          <a:bodyPr vert="horz" lIns="91440" tIns="45720" rIns="91440" bIns="45720" rtlCol="0" anchor="b">
            <a:normAutofit/>
          </a:bodyPr>
          <a:lstStyle/>
          <a:p>
            <a:pPr>
              <a:lnSpc>
                <a:spcPct val="85000"/>
              </a:lnSpc>
            </a:pPr>
            <a:r>
              <a:rPr lang="en-US" sz="5400" dirty="0">
                <a:solidFill>
                  <a:srgbClr val="FFFFFF"/>
                </a:solidFill>
              </a:rPr>
              <a:t>Questions – Part 3</a:t>
            </a:r>
          </a:p>
        </p:txBody>
      </p:sp>
      <p:sp>
        <p:nvSpPr>
          <p:cNvPr id="18" name="Rectangle 17">
            <a:extLst>
              <a:ext uri="{FF2B5EF4-FFF2-40B4-BE49-F238E27FC236}">
                <a16:creationId xmlns:a16="http://schemas.microsoft.com/office/drawing/2014/main" id="{1EE75710-64C5-4CA8-8A7C-82EE4125C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7200" cy="6858000"/>
          </a:xfrm>
          <a:prstGeom prst="rect">
            <a:avLst/>
          </a:prstGeom>
          <a:solidFill>
            <a:srgbClr val="6F6F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Help">
            <a:extLst>
              <a:ext uri="{FF2B5EF4-FFF2-40B4-BE49-F238E27FC236}">
                <a16:creationId xmlns:a16="http://schemas.microsoft.com/office/drawing/2014/main" id="{CB40DB0E-2DD9-499C-9E38-6D2EA789B63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82021" y="640081"/>
            <a:ext cx="3825240" cy="3825240"/>
          </a:xfrm>
          <a:prstGeom prst="rect">
            <a:avLst/>
          </a:prstGeom>
        </p:spPr>
      </p:pic>
      <p:sp>
        <p:nvSpPr>
          <p:cNvPr id="20" name="Rectangle 19">
            <a:extLst>
              <a:ext uri="{FF2B5EF4-FFF2-40B4-BE49-F238E27FC236}">
                <a16:creationId xmlns:a16="http://schemas.microsoft.com/office/drawing/2014/main" id="{435050B1-74E1-4A81-923D-0F5971A3BC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92840" y="0"/>
            <a:ext cx="899160" cy="6858000"/>
          </a:xfrm>
          <a:prstGeom prst="rect">
            <a:avLst/>
          </a:prstGeom>
          <a:solidFill>
            <a:srgbClr val="3535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683307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58498-E3F2-4EB8-89BB-EB53A0C250BA}"/>
              </a:ext>
            </a:extLst>
          </p:cNvPr>
          <p:cNvSpPr>
            <a:spLocks noGrp="1"/>
          </p:cNvSpPr>
          <p:nvPr>
            <p:ph type="title"/>
          </p:nvPr>
        </p:nvSpPr>
        <p:spPr/>
        <p:txBody>
          <a:bodyPr/>
          <a:lstStyle/>
          <a:p>
            <a:r>
              <a:rPr lang="en-US" dirty="0"/>
              <a:t>Additional Resources</a:t>
            </a:r>
          </a:p>
        </p:txBody>
      </p:sp>
      <p:sp>
        <p:nvSpPr>
          <p:cNvPr id="3" name="Content Placeholder 2">
            <a:extLst>
              <a:ext uri="{FF2B5EF4-FFF2-40B4-BE49-F238E27FC236}">
                <a16:creationId xmlns:a16="http://schemas.microsoft.com/office/drawing/2014/main" id="{DE8BC398-4A13-4370-A5E9-C70F5B33FD09}"/>
              </a:ext>
            </a:extLst>
          </p:cNvPr>
          <p:cNvSpPr>
            <a:spLocks noGrp="1"/>
          </p:cNvSpPr>
          <p:nvPr>
            <p:ph idx="1"/>
          </p:nvPr>
        </p:nvSpPr>
        <p:spPr/>
        <p:txBody>
          <a:bodyPr>
            <a:normAutofit/>
          </a:bodyPr>
          <a:lstStyle/>
          <a:p>
            <a:pPr indent="0">
              <a:spcBef>
                <a:spcPts val="0"/>
              </a:spcBef>
              <a:spcAft>
                <a:spcPts val="800"/>
              </a:spcAft>
              <a:buNone/>
            </a:pPr>
            <a:r>
              <a:rPr lang="en-US" b="1" dirty="0"/>
              <a:t>Upcoming Training:</a:t>
            </a:r>
            <a:br>
              <a:rPr lang="en-US" b="1" dirty="0"/>
            </a:br>
            <a:r>
              <a:rPr lang="en-US" b="1" dirty="0"/>
              <a:t>Thursday, February 3, 2022 (Procedures and Web Portals)</a:t>
            </a:r>
          </a:p>
          <a:p>
            <a:pPr indent="0">
              <a:spcBef>
                <a:spcPts val="0"/>
              </a:spcBef>
              <a:spcAft>
                <a:spcPts val="800"/>
              </a:spcAft>
              <a:buNone/>
            </a:pPr>
            <a:endParaRPr lang="en-US" b="1" dirty="0"/>
          </a:p>
          <a:p>
            <a:pPr indent="0">
              <a:spcBef>
                <a:spcPts val="0"/>
              </a:spcBef>
              <a:spcAft>
                <a:spcPts val="800"/>
              </a:spcAft>
              <a:buNone/>
            </a:pPr>
            <a:r>
              <a:rPr lang="en-US" b="1" dirty="0"/>
              <a:t>TARGET Center Contact Information:</a:t>
            </a:r>
            <a:br>
              <a:rPr lang="en-US" b="1" dirty="0"/>
            </a:br>
            <a:r>
              <a:rPr lang="en-US" b="1" dirty="0"/>
              <a:t>targetcenter.dm.usda.gov/experience-target</a:t>
            </a:r>
            <a:br>
              <a:rPr lang="en-US" b="1" dirty="0"/>
            </a:br>
            <a:r>
              <a:rPr lang="en-US" b="1" dirty="0">
                <a:hlinkClick r:id="rId3"/>
              </a:rPr>
              <a:t>target-center@usda.gov</a:t>
            </a:r>
            <a:endParaRPr lang="en-US" b="1" dirty="0"/>
          </a:p>
          <a:p>
            <a:pPr indent="0">
              <a:spcBef>
                <a:spcPts val="0"/>
              </a:spcBef>
              <a:spcAft>
                <a:spcPts val="800"/>
              </a:spcAft>
              <a:buNone/>
            </a:pPr>
            <a:r>
              <a:rPr lang="en-US" b="1" dirty="0"/>
              <a:t>202-720-2600</a:t>
            </a:r>
            <a:br>
              <a:rPr lang="en-US" b="1" dirty="0"/>
            </a:br>
            <a:br>
              <a:rPr lang="en-US" b="1" dirty="0"/>
            </a:br>
            <a:r>
              <a:rPr lang="en-US" b="1" dirty="0"/>
              <a:t>Reasonable Accommodations Coordinators:</a:t>
            </a:r>
            <a:br>
              <a:rPr lang="en-US" b="1" dirty="0"/>
            </a:br>
            <a:r>
              <a:rPr lang="en-US" b="1" dirty="0">
                <a:hlinkClick r:id="rId4"/>
              </a:rPr>
              <a:t>https://www.targetcenter.dm.usda.gov/content/ralist</a:t>
            </a:r>
            <a:endParaRPr lang="en-US" b="1" dirty="0"/>
          </a:p>
          <a:p>
            <a:pPr indent="0">
              <a:spcBef>
                <a:spcPts val="0"/>
              </a:spcBef>
              <a:spcAft>
                <a:spcPts val="800"/>
              </a:spcAft>
              <a:buNone/>
            </a:pPr>
            <a:endParaRPr lang="en-US" b="1" dirty="0"/>
          </a:p>
          <a:p>
            <a:endParaRPr lang="en-US" dirty="0"/>
          </a:p>
        </p:txBody>
      </p:sp>
    </p:spTree>
    <p:extLst>
      <p:ext uri="{BB962C8B-B14F-4D97-AF65-F5344CB8AC3E}">
        <p14:creationId xmlns:p14="http://schemas.microsoft.com/office/powerpoint/2010/main" val="125453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5F909-377F-4AAD-BEE7-0D11BFFD35DD}"/>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309CBF83-116A-4182-93E0-80C0BC8BC298}"/>
              </a:ext>
            </a:extLst>
          </p:cNvPr>
          <p:cNvSpPr>
            <a:spLocks noGrp="1"/>
          </p:cNvSpPr>
          <p:nvPr>
            <p:ph idx="1"/>
          </p:nvPr>
        </p:nvSpPr>
        <p:spPr/>
        <p:txBody>
          <a:bodyPr>
            <a:normAutofit fontScale="92500" lnSpcReduction="20000"/>
          </a:bodyPr>
          <a:lstStyle/>
          <a:p>
            <a:r>
              <a:rPr lang="en-US" dirty="0"/>
              <a:t>Objectives </a:t>
            </a:r>
          </a:p>
          <a:p>
            <a:pPr algn="l"/>
            <a:r>
              <a:rPr lang="en-US" dirty="0"/>
              <a:t>USDA </a:t>
            </a:r>
            <a:r>
              <a:rPr lang="en-US" sz="1800" b="0" i="0" u="none" strike="noStrike" baseline="0" dirty="0">
                <a:solidFill>
                  <a:srgbClr val="000000"/>
                </a:solidFill>
                <a:latin typeface="Times New Roman" panose="02020603050405020304" pitchFamily="18" charset="0"/>
              </a:rPr>
              <a:t>Reasonable Accommodations and Personal Assistance Services for Employees and Applicants with Disabilities</a:t>
            </a:r>
          </a:p>
          <a:p>
            <a:pPr algn="l"/>
            <a:r>
              <a:rPr lang="en-US" dirty="0"/>
              <a:t>Purpose, Scope, Policy, and the Types of In-Person Sign Language Interpreting Services</a:t>
            </a:r>
          </a:p>
          <a:p>
            <a:r>
              <a:rPr lang="en-US" dirty="0"/>
              <a:t>Questions and Answers</a:t>
            </a:r>
          </a:p>
          <a:p>
            <a:r>
              <a:rPr lang="en-US" dirty="0"/>
              <a:t>Roles and Responsibilities</a:t>
            </a:r>
          </a:p>
          <a:p>
            <a:r>
              <a:rPr lang="en-US" dirty="0"/>
              <a:t>Questions and Answers </a:t>
            </a:r>
          </a:p>
          <a:p>
            <a:r>
              <a:rPr lang="en-US" dirty="0"/>
              <a:t>Compliance and Quality Assurance, Customer Experience and Inquiries, Forms and Procedures</a:t>
            </a:r>
          </a:p>
          <a:p>
            <a:r>
              <a:rPr lang="en-US" dirty="0"/>
              <a:t>Questions and Answers</a:t>
            </a:r>
          </a:p>
          <a:p>
            <a:r>
              <a:rPr lang="en-US" dirty="0"/>
              <a:t>Upcoming Training and Additional Resources</a:t>
            </a:r>
          </a:p>
          <a:p>
            <a:endParaRPr lang="en-US" dirty="0"/>
          </a:p>
        </p:txBody>
      </p:sp>
    </p:spTree>
    <p:extLst>
      <p:ext uri="{BB962C8B-B14F-4D97-AF65-F5344CB8AC3E}">
        <p14:creationId xmlns:p14="http://schemas.microsoft.com/office/powerpoint/2010/main" val="416325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A5BFD-5EDF-4A13-A820-326597E34C6F}"/>
              </a:ext>
            </a:extLst>
          </p:cNvPr>
          <p:cNvSpPr>
            <a:spLocks noGrp="1"/>
          </p:cNvSpPr>
          <p:nvPr>
            <p:ph type="title"/>
          </p:nvPr>
        </p:nvSpPr>
        <p:spPr/>
        <p:txBody>
          <a:bodyPr/>
          <a:lstStyle/>
          <a:p>
            <a:r>
              <a:rPr lang="en-US" dirty="0"/>
              <a:t>Objectives	</a:t>
            </a:r>
          </a:p>
        </p:txBody>
      </p:sp>
      <p:sp>
        <p:nvSpPr>
          <p:cNvPr id="3" name="Content Placeholder 2">
            <a:extLst>
              <a:ext uri="{FF2B5EF4-FFF2-40B4-BE49-F238E27FC236}">
                <a16:creationId xmlns:a16="http://schemas.microsoft.com/office/drawing/2014/main" id="{8003BB0D-6598-475D-9E78-1E642E987FC3}"/>
              </a:ext>
            </a:extLst>
          </p:cNvPr>
          <p:cNvSpPr>
            <a:spLocks noGrp="1"/>
          </p:cNvSpPr>
          <p:nvPr>
            <p:ph idx="1"/>
          </p:nvPr>
        </p:nvSpPr>
        <p:spPr/>
        <p:txBody>
          <a:bodyPr>
            <a:normAutofit/>
          </a:bodyPr>
          <a:lstStyle/>
          <a:p>
            <a:r>
              <a:rPr lang="en-US" dirty="0"/>
              <a:t>This training is provided to ensure that all USDA employees have a basic understanding of the In-Person Sign Language Interpreting Services Policy and by the end of this training, you will gain understanding of:</a:t>
            </a:r>
            <a:br>
              <a:rPr lang="en-US" dirty="0"/>
            </a:br>
            <a:endParaRPr lang="en-US" dirty="0"/>
          </a:p>
          <a:p>
            <a:pPr lvl="1"/>
            <a:r>
              <a:rPr lang="en-US" dirty="0"/>
              <a:t>The In-Person Sign Language Interpreting Services Policy;</a:t>
            </a:r>
          </a:p>
          <a:p>
            <a:pPr marL="274320" lvl="1" indent="0">
              <a:buNone/>
            </a:pPr>
            <a:endParaRPr lang="en-US" dirty="0"/>
          </a:p>
          <a:p>
            <a:pPr lvl="1"/>
            <a:r>
              <a:rPr lang="en-US" dirty="0"/>
              <a:t>The important role of effective communication in this Policy; </a:t>
            </a:r>
          </a:p>
          <a:p>
            <a:pPr marL="274320" lvl="1" indent="0">
              <a:buNone/>
            </a:pPr>
            <a:endParaRPr lang="en-US" dirty="0"/>
          </a:p>
          <a:p>
            <a:pPr lvl="1"/>
            <a:r>
              <a:rPr lang="en-US" dirty="0"/>
              <a:t>The various roles and responsibilities between USDA employees, the Reasonable Accommodations Coordinators, Supervisors and the TARGET Center; and</a:t>
            </a:r>
          </a:p>
          <a:p>
            <a:pPr marL="274320" lvl="1" indent="0">
              <a:buNone/>
            </a:pPr>
            <a:endParaRPr lang="en-US" dirty="0"/>
          </a:p>
          <a:p>
            <a:pPr lvl="1"/>
            <a:r>
              <a:rPr lang="en-US" dirty="0"/>
              <a:t>The wealth of resources available to USDA employees.</a:t>
            </a:r>
          </a:p>
          <a:p>
            <a:pPr lvl="1"/>
            <a:endParaRPr lang="en-US" dirty="0"/>
          </a:p>
          <a:p>
            <a:pPr lvl="1"/>
            <a:endParaRPr lang="en-US" dirty="0"/>
          </a:p>
        </p:txBody>
      </p:sp>
    </p:spTree>
    <p:extLst>
      <p:ext uri="{BB962C8B-B14F-4D97-AF65-F5344CB8AC3E}">
        <p14:creationId xmlns:p14="http://schemas.microsoft.com/office/powerpoint/2010/main" val="2455587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6A007-7D7D-42D0-8F9E-EB4BB529C60E}"/>
              </a:ext>
            </a:extLst>
          </p:cNvPr>
          <p:cNvSpPr>
            <a:spLocks noGrp="1"/>
          </p:cNvSpPr>
          <p:nvPr>
            <p:ph type="title"/>
          </p:nvPr>
        </p:nvSpPr>
        <p:spPr/>
        <p:txBody>
          <a:bodyPr/>
          <a:lstStyle/>
          <a:p>
            <a:r>
              <a:rPr lang="en-US" dirty="0"/>
              <a:t>Definitions</a:t>
            </a:r>
          </a:p>
        </p:txBody>
      </p:sp>
      <p:sp>
        <p:nvSpPr>
          <p:cNvPr id="3" name="Content Placeholder 2">
            <a:extLst>
              <a:ext uri="{FF2B5EF4-FFF2-40B4-BE49-F238E27FC236}">
                <a16:creationId xmlns:a16="http://schemas.microsoft.com/office/drawing/2014/main" id="{4C20E60A-2F7C-4C0B-ABA3-66CD5CB5708F}"/>
              </a:ext>
            </a:extLst>
          </p:cNvPr>
          <p:cNvSpPr>
            <a:spLocks noGrp="1"/>
          </p:cNvSpPr>
          <p:nvPr>
            <p:ph idx="1"/>
          </p:nvPr>
        </p:nvSpPr>
        <p:spPr/>
        <p:txBody>
          <a:bodyPr/>
          <a:lstStyle/>
          <a:p>
            <a:r>
              <a:rPr lang="en-US" dirty="0"/>
              <a:t>National Capital Region (NCR)</a:t>
            </a:r>
          </a:p>
          <a:p>
            <a:r>
              <a:rPr lang="en-US" dirty="0"/>
              <a:t>Vendor</a:t>
            </a:r>
          </a:p>
          <a:p>
            <a:r>
              <a:rPr lang="en-US" dirty="0"/>
              <a:t>Sign Language Interpreting Services</a:t>
            </a:r>
          </a:p>
          <a:p>
            <a:r>
              <a:rPr lang="en-US" dirty="0"/>
              <a:t>On-call Sign Language Interpreter</a:t>
            </a:r>
          </a:p>
          <a:p>
            <a:r>
              <a:rPr lang="en-US" dirty="0"/>
              <a:t>USDA Requestors</a:t>
            </a:r>
          </a:p>
          <a:p>
            <a:r>
              <a:rPr lang="en-US" dirty="0"/>
              <a:t>USDA Job Applicants </a:t>
            </a:r>
            <a:endParaRPr lang="en-US" b="1" dirty="0">
              <a:solidFill>
                <a:srgbClr val="FF0000"/>
              </a:solidFill>
            </a:endParaRPr>
          </a:p>
          <a:p>
            <a:r>
              <a:rPr lang="en-US" dirty="0"/>
              <a:t>USDA Customers </a:t>
            </a:r>
            <a:endParaRPr lang="en-US" b="1" dirty="0">
              <a:solidFill>
                <a:srgbClr val="FF0000"/>
              </a:solidFill>
            </a:endParaRPr>
          </a:p>
          <a:p>
            <a:r>
              <a:rPr lang="en-US" dirty="0"/>
              <a:t>USDA Visitors </a:t>
            </a:r>
          </a:p>
          <a:p>
            <a:endParaRPr lang="en-US" dirty="0"/>
          </a:p>
          <a:p>
            <a:endParaRPr lang="en-US" dirty="0"/>
          </a:p>
          <a:p>
            <a:endParaRPr lang="en-US" dirty="0"/>
          </a:p>
        </p:txBody>
      </p:sp>
    </p:spTree>
    <p:extLst>
      <p:ext uri="{BB962C8B-B14F-4D97-AF65-F5344CB8AC3E}">
        <p14:creationId xmlns:p14="http://schemas.microsoft.com/office/powerpoint/2010/main" val="1502054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C628D-89BF-4CDD-AE0A-AC08F3F8D586}"/>
              </a:ext>
            </a:extLst>
          </p:cNvPr>
          <p:cNvSpPr>
            <a:spLocks noGrp="1"/>
          </p:cNvSpPr>
          <p:nvPr>
            <p:ph type="title"/>
          </p:nvPr>
        </p:nvSpPr>
        <p:spPr/>
        <p:txBody>
          <a:bodyPr/>
          <a:lstStyle/>
          <a:p>
            <a:r>
              <a:rPr lang="en-US" dirty="0"/>
              <a:t>Purpose</a:t>
            </a:r>
          </a:p>
        </p:txBody>
      </p:sp>
      <p:sp>
        <p:nvSpPr>
          <p:cNvPr id="3" name="Content Placeholder 2">
            <a:extLst>
              <a:ext uri="{FF2B5EF4-FFF2-40B4-BE49-F238E27FC236}">
                <a16:creationId xmlns:a16="http://schemas.microsoft.com/office/drawing/2014/main" id="{756BD8BF-0831-405D-8162-49815647E4E7}"/>
              </a:ext>
            </a:extLst>
          </p:cNvPr>
          <p:cNvSpPr>
            <a:spLocks noGrp="1"/>
          </p:cNvSpPr>
          <p:nvPr>
            <p:ph idx="1"/>
          </p:nvPr>
        </p:nvSpPr>
        <p:spPr/>
        <p:txBody>
          <a:bodyPr/>
          <a:lstStyle/>
          <a:p>
            <a:pPr marL="342900" indent="-342900">
              <a:spcAft>
                <a:spcPts val="400"/>
              </a:spcAft>
              <a:buFont typeface="+mj-lt"/>
              <a:buAutoNum type="alphaLcParenR"/>
            </a:pPr>
            <a:r>
              <a:rPr lang="en-US" dirty="0"/>
              <a:t>Rehabilitation Act of 1973, as amended, 7 CRF Part § 15e.160, and Departmental Regulation (DR) 4300-008, Reasonable Accommodations and Personal Assistance Services for Employees and Applicants with Disabilities:</a:t>
            </a:r>
          </a:p>
          <a:p>
            <a:pPr lvl="2">
              <a:buFont typeface="Arial" panose="020B0604020202020204" pitchFamily="34" charset="0"/>
              <a:buChar char="•"/>
            </a:pPr>
            <a:r>
              <a:rPr lang="en-US" sz="1600" dirty="0"/>
              <a:t>National Capital Region (NCR);</a:t>
            </a:r>
          </a:p>
          <a:p>
            <a:pPr lvl="2"/>
            <a:r>
              <a:rPr lang="en-US" sz="1600" dirty="0"/>
              <a:t>In-person and virtual sign language interpreting services; and</a:t>
            </a:r>
          </a:p>
          <a:p>
            <a:pPr lvl="2"/>
            <a:r>
              <a:rPr lang="en-US" sz="1600" dirty="0"/>
              <a:t>For USDA Employees, USDA Job Applicants, USDA Customers, and USDA Visitors who are deaf, deafblind, hard of hearing, and/or have hearing loss.</a:t>
            </a:r>
          </a:p>
          <a:p>
            <a:pPr marL="342900" indent="-342900">
              <a:buFont typeface="+mj-lt"/>
              <a:buAutoNum type="alphaLcParenR"/>
            </a:pPr>
            <a:r>
              <a:rPr lang="en-US" dirty="0"/>
              <a:t>Program is implemented to ensure equal access; and</a:t>
            </a:r>
          </a:p>
          <a:p>
            <a:pPr marL="342900" indent="-342900">
              <a:buFont typeface="+mj-lt"/>
              <a:buAutoNum type="alphaLcParenR"/>
            </a:pPr>
            <a:r>
              <a:rPr lang="en-US" dirty="0"/>
              <a:t>Guidance for all USDA Mission Areas, Agencies, and Staff Offices.</a:t>
            </a:r>
          </a:p>
          <a:p>
            <a:pPr marL="891540" lvl="2" indent="-342900">
              <a:buFont typeface="+mj-lt"/>
              <a:buAutoNum type="alphaLcParenR"/>
            </a:pPr>
            <a:endParaRPr lang="en-US" dirty="0"/>
          </a:p>
        </p:txBody>
      </p:sp>
    </p:spTree>
    <p:extLst>
      <p:ext uri="{BB962C8B-B14F-4D97-AF65-F5344CB8AC3E}">
        <p14:creationId xmlns:p14="http://schemas.microsoft.com/office/powerpoint/2010/main" val="2087661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B311D-7BB8-42A8-B1D3-729624294853}"/>
              </a:ext>
            </a:extLst>
          </p:cNvPr>
          <p:cNvSpPr>
            <a:spLocks noGrp="1"/>
          </p:cNvSpPr>
          <p:nvPr>
            <p:ph type="title"/>
          </p:nvPr>
        </p:nvSpPr>
        <p:spPr/>
        <p:txBody>
          <a:bodyPr/>
          <a:lstStyle/>
          <a:p>
            <a:r>
              <a:rPr lang="en-US" dirty="0"/>
              <a:t>Scope</a:t>
            </a:r>
          </a:p>
        </p:txBody>
      </p:sp>
      <p:sp>
        <p:nvSpPr>
          <p:cNvPr id="3" name="Content Placeholder 2">
            <a:extLst>
              <a:ext uri="{FF2B5EF4-FFF2-40B4-BE49-F238E27FC236}">
                <a16:creationId xmlns:a16="http://schemas.microsoft.com/office/drawing/2014/main" id="{9E469C47-F93A-4EDB-8581-DD380BF580A1}"/>
              </a:ext>
            </a:extLst>
          </p:cNvPr>
          <p:cNvSpPr>
            <a:spLocks noGrp="1"/>
          </p:cNvSpPr>
          <p:nvPr>
            <p:ph idx="1"/>
          </p:nvPr>
        </p:nvSpPr>
        <p:spPr/>
        <p:txBody>
          <a:bodyPr/>
          <a:lstStyle/>
          <a:p>
            <a:pPr marL="0" indent="0">
              <a:buNone/>
            </a:pPr>
            <a:r>
              <a:rPr lang="en-US" dirty="0"/>
              <a:t>This policy applies to:</a:t>
            </a:r>
            <a:br>
              <a:rPr lang="en-US" dirty="0"/>
            </a:br>
            <a:endParaRPr lang="en-US" dirty="0"/>
          </a:p>
          <a:p>
            <a:pPr marL="617220" lvl="1" indent="-342900">
              <a:buFont typeface="+mj-lt"/>
              <a:buAutoNum type="alphaLcParenR"/>
            </a:pPr>
            <a:r>
              <a:rPr lang="en-US" sz="1800" dirty="0"/>
              <a:t>USDA Employees, USDA Job Applicants, USDA Customers, and/or USDA Visitors:</a:t>
            </a:r>
          </a:p>
          <a:p>
            <a:pPr lvl="3"/>
            <a:r>
              <a:rPr lang="en-US" sz="1600" dirty="0"/>
              <a:t>Deaf, deafblind, hard of hearing and/or have hearing loss; and</a:t>
            </a:r>
          </a:p>
          <a:p>
            <a:pPr lvl="3"/>
            <a:r>
              <a:rPr lang="en-US" sz="1600" dirty="0"/>
              <a:t>Work-related individual use and for USDA programs, events, and activities.</a:t>
            </a:r>
          </a:p>
          <a:p>
            <a:pPr lvl="3">
              <a:buFont typeface="Arial" panose="020B0604020202020204" pitchFamily="34" charset="0"/>
              <a:buChar char="•"/>
            </a:pPr>
            <a:endParaRPr lang="en-US" sz="1800" dirty="0"/>
          </a:p>
          <a:p>
            <a:pPr marL="617220" lvl="1" indent="-342900">
              <a:buFont typeface="+mj-lt"/>
              <a:buAutoNum type="alphaLcParenR"/>
            </a:pPr>
            <a:r>
              <a:rPr lang="en-US" sz="2000" dirty="0"/>
              <a:t>USDA Mission Areas, Agencies, and Staff Offices are responsible for providing:</a:t>
            </a:r>
          </a:p>
          <a:p>
            <a:pPr lvl="3"/>
            <a:r>
              <a:rPr lang="en-US" sz="1600" dirty="0"/>
              <a:t>Reasonable accommodations to USDA Employees and USDA Applicants;</a:t>
            </a:r>
          </a:p>
          <a:p>
            <a:pPr lvl="3"/>
            <a:r>
              <a:rPr lang="en-US" sz="1600" dirty="0"/>
              <a:t>Accessible programs and effective communication to USDA Customers, and USDA visitors; and</a:t>
            </a:r>
          </a:p>
          <a:p>
            <a:pPr lvl="3"/>
            <a:r>
              <a:rPr lang="en-US" sz="1600" dirty="0"/>
              <a:t>Work-related and/or for USDA programs, events, and activities.</a:t>
            </a:r>
          </a:p>
          <a:p>
            <a:endParaRPr lang="en-US" dirty="0"/>
          </a:p>
          <a:p>
            <a:pPr marL="342900" indent="-342900">
              <a:buFont typeface="+mj-lt"/>
              <a:buAutoNum type="alphaLcParenR"/>
            </a:pPr>
            <a:endParaRPr lang="en-US" dirty="0"/>
          </a:p>
          <a:p>
            <a:pPr marL="617220" lvl="1" indent="-342900">
              <a:buFont typeface="+mj-lt"/>
              <a:buAutoNum type="alphaLcParenR"/>
            </a:pPr>
            <a:endParaRPr lang="en-US" dirty="0"/>
          </a:p>
          <a:p>
            <a:endParaRPr lang="en-US" dirty="0"/>
          </a:p>
          <a:p>
            <a:pPr marL="617220" lvl="1" indent="-342900">
              <a:buFont typeface="+mj-lt"/>
              <a:buAutoNum type="alphaLcParenR"/>
            </a:pPr>
            <a:endParaRPr lang="en-US" dirty="0"/>
          </a:p>
          <a:p>
            <a:pPr lvl="2"/>
            <a:endParaRPr lang="en-US" dirty="0"/>
          </a:p>
          <a:p>
            <a:pPr marL="342900" indent="-342900">
              <a:buFont typeface="+mj-lt"/>
              <a:buAutoNum type="alphaLcParenR"/>
            </a:pPr>
            <a:endParaRPr lang="en-US" dirty="0"/>
          </a:p>
          <a:p>
            <a:pPr marL="342900" indent="-342900">
              <a:buFont typeface="+mj-lt"/>
              <a:buAutoNum type="alphaLcParenR"/>
            </a:pPr>
            <a:endParaRPr lang="en-US" dirty="0"/>
          </a:p>
        </p:txBody>
      </p:sp>
    </p:spTree>
    <p:extLst>
      <p:ext uri="{BB962C8B-B14F-4D97-AF65-F5344CB8AC3E}">
        <p14:creationId xmlns:p14="http://schemas.microsoft.com/office/powerpoint/2010/main" val="2982084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03976-76FE-475A-AC82-18D0B3922ECB}"/>
              </a:ext>
            </a:extLst>
          </p:cNvPr>
          <p:cNvSpPr>
            <a:spLocks noGrp="1"/>
          </p:cNvSpPr>
          <p:nvPr>
            <p:ph type="title"/>
          </p:nvPr>
        </p:nvSpPr>
        <p:spPr/>
        <p:txBody>
          <a:bodyPr/>
          <a:lstStyle/>
          <a:p>
            <a:r>
              <a:rPr lang="en-US" dirty="0"/>
              <a:t>Scope, cont.</a:t>
            </a:r>
          </a:p>
        </p:txBody>
      </p:sp>
      <p:sp>
        <p:nvSpPr>
          <p:cNvPr id="3" name="Content Placeholder 2">
            <a:extLst>
              <a:ext uri="{FF2B5EF4-FFF2-40B4-BE49-F238E27FC236}">
                <a16:creationId xmlns:a16="http://schemas.microsoft.com/office/drawing/2014/main" id="{F40522C4-51F3-46FA-BCAC-CFE3040BDFD7}"/>
              </a:ext>
            </a:extLst>
          </p:cNvPr>
          <p:cNvSpPr>
            <a:spLocks noGrp="1"/>
          </p:cNvSpPr>
          <p:nvPr>
            <p:ph idx="1"/>
          </p:nvPr>
        </p:nvSpPr>
        <p:spPr/>
        <p:txBody>
          <a:bodyPr>
            <a:normAutofit lnSpcReduction="10000"/>
          </a:bodyPr>
          <a:lstStyle/>
          <a:p>
            <a:r>
              <a:rPr lang="en-US" dirty="0"/>
              <a:t>In-Person Sign Language Interpreting Services are available from Monday to Friday (except federal holidays) between 8:00 AM and 5:00 PM EST.</a:t>
            </a:r>
          </a:p>
          <a:p>
            <a:r>
              <a:rPr lang="en-US" dirty="0"/>
              <a:t>Requesting and scheduling In-Person Sign Language Services requests are processed through the vendors’ web portals. </a:t>
            </a:r>
          </a:p>
          <a:p>
            <a:r>
              <a:rPr lang="en-US" dirty="0"/>
              <a:t>In-Person Sign Language Interpreting Services requests should be submitted at least 24 business hours in advance. At least two weeks in advance is recommended to ensure the availability of services provider. </a:t>
            </a:r>
          </a:p>
          <a:p>
            <a:r>
              <a:rPr lang="en-US" dirty="0"/>
              <a:t>On-call sign language interpreters are assigned on an ad hoc basis by the USDA TARGET Center and are available from Monday through Friday (except federal holidays), between 8:00 AM and 5:00 PM EST at USDA Headquarters.</a:t>
            </a:r>
          </a:p>
          <a:p>
            <a:r>
              <a:rPr lang="en-US" dirty="0"/>
              <a:t>Short-notice services (services that were not requested at least 24 business hours in advance) are subject to on-call sign language interpreters’ availability. </a:t>
            </a:r>
          </a:p>
        </p:txBody>
      </p:sp>
    </p:spTree>
    <p:extLst>
      <p:ext uri="{BB962C8B-B14F-4D97-AF65-F5344CB8AC3E}">
        <p14:creationId xmlns:p14="http://schemas.microsoft.com/office/powerpoint/2010/main" val="39725435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F35DE-A4F2-4426-8E55-95D75E6670E8}"/>
              </a:ext>
            </a:extLst>
          </p:cNvPr>
          <p:cNvSpPr>
            <a:spLocks noGrp="1"/>
          </p:cNvSpPr>
          <p:nvPr>
            <p:ph type="title"/>
          </p:nvPr>
        </p:nvSpPr>
        <p:spPr/>
        <p:txBody>
          <a:bodyPr/>
          <a:lstStyle/>
          <a:p>
            <a:r>
              <a:rPr lang="en-US" dirty="0"/>
              <a:t>Policy</a:t>
            </a:r>
          </a:p>
        </p:txBody>
      </p:sp>
      <p:sp>
        <p:nvSpPr>
          <p:cNvPr id="3" name="Content Placeholder 2">
            <a:extLst>
              <a:ext uri="{FF2B5EF4-FFF2-40B4-BE49-F238E27FC236}">
                <a16:creationId xmlns:a16="http://schemas.microsoft.com/office/drawing/2014/main" id="{376FD361-0962-4D76-A9C4-1F209B13BAC2}"/>
              </a:ext>
            </a:extLst>
          </p:cNvPr>
          <p:cNvSpPr>
            <a:spLocks noGrp="1"/>
          </p:cNvSpPr>
          <p:nvPr>
            <p:ph idx="1"/>
          </p:nvPr>
        </p:nvSpPr>
        <p:spPr/>
        <p:txBody>
          <a:bodyPr>
            <a:normAutofit/>
          </a:bodyPr>
          <a:lstStyle/>
          <a:p>
            <a:pPr marL="342900" indent="-342900">
              <a:buFont typeface="+mj-lt"/>
              <a:buAutoNum type="alphaLcParenR"/>
            </a:pPr>
            <a:r>
              <a:rPr lang="en-US" sz="2000" b="1" dirty="0"/>
              <a:t>Compliance: </a:t>
            </a:r>
            <a:r>
              <a:rPr lang="en-US" dirty="0"/>
              <a:t>DR 4300-008, Section 501 and 504 of the Rehabilitation Act of 1973, as amended, 7 CRF Part § 15e.160, and the Americans with Disabilities Act Amendments Act of 1990, as amended. </a:t>
            </a:r>
          </a:p>
          <a:p>
            <a:pPr marL="342900" indent="-342900">
              <a:buFont typeface="+mj-lt"/>
              <a:buAutoNum type="alphaLcParenR"/>
            </a:pPr>
            <a:r>
              <a:rPr lang="en-US" sz="2000" b="1" dirty="0"/>
              <a:t>Contract: </a:t>
            </a:r>
            <a:r>
              <a:rPr lang="en-US" dirty="0"/>
              <a:t>Established contracts with multiple Sign Language Interpreting Services vendors. </a:t>
            </a:r>
          </a:p>
          <a:p>
            <a:pPr marL="342900" indent="-342900">
              <a:buFont typeface="+mj-lt"/>
              <a:buAutoNum type="alphaLcParenR"/>
            </a:pPr>
            <a:r>
              <a:rPr lang="en-US" sz="2000" b="1" dirty="0"/>
              <a:t>Funding: </a:t>
            </a:r>
            <a:r>
              <a:rPr lang="en-US" dirty="0"/>
              <a:t>All in-person Sign Language Interpreting Services are centralized at the Department Level, funded through the Departmental Shared Cost Program (DSCP).</a:t>
            </a:r>
          </a:p>
          <a:p>
            <a:pPr marL="342900" indent="-342900">
              <a:buFont typeface="+mj-lt"/>
              <a:buAutoNum type="alphaLcParenR"/>
            </a:pPr>
            <a:r>
              <a:rPr lang="en-US" sz="2000" b="1" dirty="0"/>
              <a:t>NCR Service Requests: </a:t>
            </a:r>
            <a:r>
              <a:rPr lang="en-US" dirty="0"/>
              <a:t>In-Person Sign Language Interpreting Services that are facilitated by the USDA TARGET Center for the NCR only. </a:t>
            </a:r>
            <a:endParaRPr lang="en-US" sz="2000" dirty="0"/>
          </a:p>
        </p:txBody>
      </p:sp>
    </p:spTree>
    <p:extLst>
      <p:ext uri="{BB962C8B-B14F-4D97-AF65-F5344CB8AC3E}">
        <p14:creationId xmlns:p14="http://schemas.microsoft.com/office/powerpoint/2010/main" val="2739346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1EA05-D557-446C-9E2E-975BACE18A72}"/>
              </a:ext>
            </a:extLst>
          </p:cNvPr>
          <p:cNvSpPr>
            <a:spLocks noGrp="1"/>
          </p:cNvSpPr>
          <p:nvPr>
            <p:ph type="title"/>
          </p:nvPr>
        </p:nvSpPr>
        <p:spPr/>
        <p:txBody>
          <a:bodyPr/>
          <a:lstStyle/>
          <a:p>
            <a:r>
              <a:rPr lang="en-US" dirty="0"/>
              <a:t>Policy, cont.</a:t>
            </a:r>
          </a:p>
        </p:txBody>
      </p:sp>
      <p:sp>
        <p:nvSpPr>
          <p:cNvPr id="3" name="Content Placeholder 2">
            <a:extLst>
              <a:ext uri="{FF2B5EF4-FFF2-40B4-BE49-F238E27FC236}">
                <a16:creationId xmlns:a16="http://schemas.microsoft.com/office/drawing/2014/main" id="{559E5F16-C262-4C24-B452-BE065CCC7DA5}"/>
              </a:ext>
            </a:extLst>
          </p:cNvPr>
          <p:cNvSpPr>
            <a:spLocks noGrp="1"/>
          </p:cNvSpPr>
          <p:nvPr>
            <p:ph idx="1"/>
          </p:nvPr>
        </p:nvSpPr>
        <p:spPr/>
        <p:txBody>
          <a:bodyPr>
            <a:normAutofit/>
          </a:bodyPr>
          <a:lstStyle/>
          <a:p>
            <a:pPr marL="342900" indent="-342900">
              <a:buFont typeface="+mj-lt"/>
              <a:buAutoNum type="alphaLcParenR" startAt="5"/>
            </a:pPr>
            <a:r>
              <a:rPr lang="en-US" sz="2000" b="1" dirty="0"/>
              <a:t>Short-Notice Services Requests: </a:t>
            </a:r>
            <a:r>
              <a:rPr lang="en-US" dirty="0"/>
              <a:t>Acceptable and is subject to the interpreter’s availability. </a:t>
            </a:r>
            <a:endParaRPr lang="en-US" sz="2000" dirty="0"/>
          </a:p>
          <a:p>
            <a:pPr marL="342900" indent="-342900">
              <a:buFont typeface="+mj-lt"/>
              <a:buAutoNum type="alphaLcParenR" startAt="5"/>
            </a:pPr>
            <a:r>
              <a:rPr lang="en-US" sz="2000" b="1" dirty="0"/>
              <a:t>Access to Service Requests: </a:t>
            </a:r>
            <a:r>
              <a:rPr lang="en-US" dirty="0"/>
              <a:t>Submit and review in-person sign language interpreting services through the vendors’ automated web-based request system.</a:t>
            </a:r>
          </a:p>
          <a:p>
            <a:pPr marL="342900" indent="-342900">
              <a:buFont typeface="+mj-lt"/>
              <a:buAutoNum type="alphaLcParenR" startAt="5"/>
            </a:pPr>
            <a:r>
              <a:rPr lang="en-US" sz="2000" b="1" dirty="0"/>
              <a:t>Sign Language Interpreting Services Outside of the NCR: </a:t>
            </a:r>
            <a:r>
              <a:rPr lang="en-US" dirty="0"/>
              <a:t>Available through a separate contract vehicle.</a:t>
            </a:r>
          </a:p>
          <a:p>
            <a:pPr marL="342900" indent="-342900">
              <a:buFont typeface="+mj-lt"/>
              <a:buAutoNum type="alphaLcParenR" startAt="5"/>
            </a:pPr>
            <a:r>
              <a:rPr lang="en-US" sz="2000" b="1" dirty="0"/>
              <a:t>USDA Job Applicants, USDA Customers, and USDA Visitors in the NCR: </a:t>
            </a:r>
            <a:r>
              <a:rPr lang="en-US" b="0" i="0" u="none" strike="noStrike" baseline="0" dirty="0">
                <a:solidFill>
                  <a:srgbClr val="000000"/>
                </a:solidFill>
              </a:rPr>
              <a:t>Mission Areas, Agencies, and Staff Offices are responsible for engaging in the Reasonable Accommodations interactive process.</a:t>
            </a:r>
            <a:endParaRPr lang="en-US" dirty="0"/>
          </a:p>
        </p:txBody>
      </p:sp>
    </p:spTree>
    <p:extLst>
      <p:ext uri="{BB962C8B-B14F-4D97-AF65-F5344CB8AC3E}">
        <p14:creationId xmlns:p14="http://schemas.microsoft.com/office/powerpoint/2010/main" val="17466174"/>
      </p:ext>
    </p:extLst>
  </p:cSld>
  <p:clrMapOvr>
    <a:masterClrMapping/>
  </p:clrMapOvr>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TM03457515[[fn=View]]</Template>
  <TotalTime>1952</TotalTime>
  <Words>1376</Words>
  <Application>Microsoft Office PowerPoint</Application>
  <PresentationFormat>Widescreen</PresentationFormat>
  <Paragraphs>148</Paragraphs>
  <Slides>18</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Century Schoolbook</vt:lpstr>
      <vt:lpstr>Symbol</vt:lpstr>
      <vt:lpstr>Times New Roman</vt:lpstr>
      <vt:lpstr>Wingdings 2</vt:lpstr>
      <vt:lpstr>View</vt:lpstr>
      <vt:lpstr>USDA NCR  In-Person Sign Language Interpreting Services Policy</vt:lpstr>
      <vt:lpstr>Agenda</vt:lpstr>
      <vt:lpstr>Objectives </vt:lpstr>
      <vt:lpstr>Definitions</vt:lpstr>
      <vt:lpstr>Purpose</vt:lpstr>
      <vt:lpstr>Scope</vt:lpstr>
      <vt:lpstr>Scope, cont.</vt:lpstr>
      <vt:lpstr>Policy</vt:lpstr>
      <vt:lpstr>Policy, cont.</vt:lpstr>
      <vt:lpstr>Type of In-Person Sign Language Interpreting Services </vt:lpstr>
      <vt:lpstr>Questions </vt:lpstr>
      <vt:lpstr>Roles and Responsibilities</vt:lpstr>
      <vt:lpstr>Roles and Responsibilities</vt:lpstr>
      <vt:lpstr>Questions – Part 2 </vt:lpstr>
      <vt:lpstr>Compliance and Quality Assurance</vt:lpstr>
      <vt:lpstr>Customer Experience and Inquiries  &amp; Forms and Procedures</vt:lpstr>
      <vt:lpstr>Questions – Part 3</vt:lpstr>
      <vt:lpstr>Additional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the Sign Language Interpreting Services Policy</dc:title>
  <dc:creator>Sherbondy, Michelle - OO, Washington, DC</dc:creator>
  <cp:lastModifiedBy>Sherbondy, Michelle - OO, Washington, DC</cp:lastModifiedBy>
  <cp:revision>79</cp:revision>
  <dcterms:created xsi:type="dcterms:W3CDTF">2022-01-18T22:46:27Z</dcterms:created>
  <dcterms:modified xsi:type="dcterms:W3CDTF">2022-02-01T20:28:59Z</dcterms:modified>
</cp:coreProperties>
</file>