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  <p:sldMasterId id="2147483724" r:id="rId5"/>
    <p:sldMasterId id="2147483748" r:id="rId6"/>
  </p:sldMasterIdLst>
  <p:notesMasterIdLst>
    <p:notesMasterId r:id="rId12"/>
  </p:notesMasterIdLst>
  <p:handoutMasterIdLst>
    <p:handoutMasterId r:id="rId13"/>
  </p:handoutMasterIdLst>
  <p:sldIdLst>
    <p:sldId id="256" r:id="rId7"/>
    <p:sldId id="1801" r:id="rId8"/>
    <p:sldId id="1803" r:id="rId9"/>
    <p:sldId id="1807" r:id="rId10"/>
    <p:sldId id="180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uire, Kelly B. - ERS" initials="MKB-E" lastIdx="2" clrIdx="0">
    <p:extLst>
      <p:ext uri="{19B8F6BF-5375-455C-9EA6-DF929625EA0E}">
        <p15:presenceInfo xmlns:p15="http://schemas.microsoft.com/office/powerpoint/2012/main" userId="S-1-5-21-2443529608-3098792306-3041422421-926896" providerId="AD"/>
      </p:ext>
    </p:extLst>
  </p:cmAuthor>
  <p:cmAuthor id="2" name="Murdie, Ashley - REE-ERS, Kansas City, MO" initials="MA-RKCM" lastIdx="24" clrIdx="1">
    <p:extLst>
      <p:ext uri="{19B8F6BF-5375-455C-9EA6-DF929625EA0E}">
        <p15:presenceInfo xmlns:p15="http://schemas.microsoft.com/office/powerpoint/2012/main" userId="S::Ashley.Murdie@usda.gov::06f7e140-0b53-488f-9e77-5c35d8749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57" autoAdjust="0"/>
  </p:normalViewPr>
  <p:slideViewPr>
    <p:cSldViewPr>
      <p:cViewPr varScale="1">
        <p:scale>
          <a:sx n="66" d="100"/>
          <a:sy n="66" d="100"/>
        </p:scale>
        <p:origin x="60" y="2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86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D3E0-9CBA-4456-8962-59C77B6E810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BE3F4-2F38-47FE-A93C-67AB9C4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3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F67D34E-E419-48C9-8E87-620C8931EAB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5790"/>
            <a:ext cx="5607050" cy="418338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8475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989"/>
            <a:ext cx="3038475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67D5D74-2134-4867-A98E-E2C116923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8913" y="358775"/>
            <a:ext cx="3940175" cy="221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79962" y="2968626"/>
            <a:ext cx="4298076" cy="360045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i="1" dirty="0"/>
              <a:t>Good morning, everyone. Welcome to the sugar outlook session. It is so nice to see new and familiar faces alike.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i="1" dirty="0"/>
              <a:t>My name is Vidalina Abadam. I’m the sugar and sweeteners senior analyst at ERS and a member of the sugar interagency committee. I’ve been at this position since October 2021 and before that, I’ve met many of you when I was working with Barb and Kent on the sugar program management side of things.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6C26F-7452-4A5E-9595-C7E9E39853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19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5D74-2134-4867-A98E-E2C1169234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6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5D74-2134-4867-A98E-E2C1169234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b="0" dirty="0"/>
              <a:t>Before I close, I’d like to note a few ways you can stay up-to-date with ERS research.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600" b="0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lang="en-US" sz="1600" b="0" i="0" dirty="0"/>
              <a:t>On social media, you can find us on Twitter (@USDA_ERS) and LinkedIn (USDA Economic Research Service).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lang="en-US" sz="1600" b="0" i="0" dirty="0"/>
              <a:t>You can also visit our website – www.ERS.USDA.gov – to find full copies of our reports or </a:t>
            </a:r>
            <a:r>
              <a:rPr lang="en-US" sz="1600" b="1" i="0" dirty="0"/>
              <a:t>subscribe to specific products of interest.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lang="en-US" sz="1600" b="0" i="0" dirty="0"/>
              <a:t>Our multimedia page includes a variety of webinars, podcasts and videos as well.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lang="en-US" sz="1600" b="0" i="0" dirty="0"/>
              <a:t>Here in the next few months, be on the lookout for a </a:t>
            </a:r>
            <a:r>
              <a:rPr lang="en-US" sz="1600" b="1" i="0" dirty="0"/>
              <a:t>new Webinar Data Series</a:t>
            </a:r>
            <a:r>
              <a:rPr lang="en-US" sz="1600" b="0" i="0" dirty="0"/>
              <a:t>, which will highlight the ins and outs of our most popular data products.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lang="en-US" sz="1600" b="0" i="0" dirty="0"/>
              <a:t>I’d also like to give a shoutout to our new </a:t>
            </a:r>
            <a:r>
              <a:rPr lang="en-US" sz="1600" b="1" i="0" dirty="0"/>
              <a:t>Charts of Note Mobile App </a:t>
            </a:r>
            <a:r>
              <a:rPr lang="en-US" sz="1600" b="0" i="0" dirty="0"/>
              <a:t>– </a:t>
            </a:r>
            <a:r>
              <a:rPr lang="en-US" sz="1600" b="1" i="1" dirty="0"/>
              <a:t>coming soon </a:t>
            </a:r>
            <a:r>
              <a:rPr lang="en-US" sz="1600" b="0" i="0" dirty="0"/>
              <a:t>to Google Android &amp; Apple app stores in the next few months.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lang="en-US" sz="1600" b="0" i="0" dirty="0"/>
              <a:t>Once available, this app – free of cost -- will deliver the latest ERS research straight to your mobile device.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this app, you can easily search ERS’s full library of charts, mark your favorites and share them on social media.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600" b="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b="0" dirty="0"/>
              <a:t>Remember to keep ERS in mind in your future pursuits – whether as a helpful resource or potential career path. We’re always seeking the best and the brightest minds to advance our research.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600" b="0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lang="en-US" sz="1600" b="0" dirty="0"/>
              <a:t>For a list of current ERS openings, visit our career webpage listed at the bottom of this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D5D74-2134-4867-A98E-E2C1169234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2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79200" y="5909067"/>
            <a:ext cx="711200" cy="365125"/>
          </a:xfrm>
        </p:spPr>
        <p:txBody>
          <a:bodyPr/>
          <a:lstStyle/>
          <a:p>
            <a:fld id="{1403CFE9-3B4D-4CB2-AFDE-4D2C75F428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1752600"/>
            <a:ext cx="108712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67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A489-9601-4496-8ED1-538B8039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76E4-6FAE-451E-91E4-91300FDD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542F7-34F2-4027-86B9-45B3C214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AB286-08B3-4345-BBC8-C0E708C6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EE9E5-A92E-44D7-8A45-89FF67F7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5511B-B045-4EEF-86F4-B52D3A61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F8555-8AA5-40CD-80CF-A8EAE632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2D90-9879-43E8-B48F-D38B7C58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AD1D7-8267-4C63-92ED-0A44E5FCF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57A13-5311-4686-B196-F6643A8D0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D16AD-4FA2-422A-B559-19F0A688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5615A-9F06-4ECC-B56E-DB457433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C8878-7FF8-47DC-996D-03361D16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2F31-2614-47FD-AE3B-17FE5166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188D50-54D3-496C-AF7A-61A4C2533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E2E00-840A-4D44-8D34-9D65A3B6D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3F82F-3169-49A3-BD14-76737288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8FDDF-1660-4688-83D7-866AB493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44C5B-E24F-4C08-B361-030174B5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24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0640-6D7C-475D-A33A-E4ADB377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FC2D7-9C05-41C0-8082-34445D568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A679-5C8B-4B5A-A9AC-66ECE328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C2F59-0023-4439-9526-B0C6803A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22C3B-CB3D-4639-9A99-D5E2372D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0B6A1-78EA-4C47-8D22-8F0AF6542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F8EAD-B92A-4095-9BC6-4ECBD28D8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014CD-F93C-44C2-8AF8-E39AEE93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51421-0D7E-4C52-8EBF-DE4289D5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E14AE-6B14-4CBC-8CE2-64ED151D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able, building, cake, photo&#10;&#10;Description automatically generated">
            <a:extLst>
              <a:ext uri="{FF2B5EF4-FFF2-40B4-BE49-F238E27FC236}">
                <a16:creationId xmlns:a16="http://schemas.microsoft.com/office/drawing/2014/main" id="{CE7F94D1-05B3-4F2B-B401-CC6703519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-220120"/>
            <a:ext cx="12204193" cy="5477920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6C33E0DD-5802-408E-94AC-D41FEB672416}"/>
              </a:ext>
            </a:extLst>
          </p:cNvPr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5D7963"/>
          </a:solid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3E8EA1-0769-48D6-A881-9DE8B953347B}"/>
              </a:ext>
            </a:extLst>
          </p:cNvPr>
          <p:cNvGrpSpPr/>
          <p:nvPr userDrawn="1"/>
        </p:nvGrpSpPr>
        <p:grpSpPr>
          <a:xfrm>
            <a:off x="8331200" y="5860020"/>
            <a:ext cx="3608227" cy="812793"/>
            <a:chOff x="12511188" y="8496300"/>
            <a:chExt cx="5412340" cy="1219189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AF1EB440-2444-4F7C-8236-67F06509C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154400" y="8496300"/>
              <a:ext cx="1769128" cy="1209240"/>
            </a:xfrm>
            <a:prstGeom prst="rect">
              <a:avLst/>
            </a:prstGeom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078472D1-AA83-4B63-9494-2AAEFCF81CB9}"/>
                </a:ext>
              </a:extLst>
            </p:cNvPr>
            <p:cNvSpPr txBox="1"/>
            <p:nvPr/>
          </p:nvSpPr>
          <p:spPr>
            <a:xfrm>
              <a:off x="12511188" y="8496300"/>
              <a:ext cx="3414088" cy="461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US" sz="667" spc="113">
                  <a:solidFill>
                    <a:srgbClr val="FFFFFF"/>
                  </a:solidFill>
                  <a:latin typeface="Lato"/>
                </a:rPr>
                <a:t>UNITED STATES</a:t>
              </a:r>
            </a:p>
            <a:p>
              <a:pPr algn="r">
                <a:lnSpc>
                  <a:spcPts val="800"/>
                </a:lnSpc>
              </a:pPr>
              <a:r>
                <a:rPr lang="en-US" sz="667" spc="113">
                  <a:solidFill>
                    <a:srgbClr val="FFFFFF"/>
                  </a:solidFill>
                  <a:latin typeface="Lato"/>
                </a:rPr>
                <a:t>DEPARTMENT OF </a:t>
              </a:r>
            </a:p>
            <a:p>
              <a:pPr algn="r">
                <a:lnSpc>
                  <a:spcPts val="800"/>
                </a:lnSpc>
              </a:pPr>
              <a:r>
                <a:rPr lang="en-US" sz="667" spc="113">
                  <a:solidFill>
                    <a:srgbClr val="FFFFFF"/>
                  </a:solidFill>
                  <a:latin typeface="Lato"/>
                </a:rPr>
                <a:t>AGRICULTURE </a:t>
              </a: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DE322513-78E0-4F8C-A7E9-BF0660A8DEC8}"/>
                </a:ext>
              </a:extLst>
            </p:cNvPr>
            <p:cNvSpPr txBox="1"/>
            <p:nvPr/>
          </p:nvSpPr>
          <p:spPr>
            <a:xfrm>
              <a:off x="14478001" y="9263153"/>
              <a:ext cx="1447276" cy="4523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799"/>
                </a:lnSpc>
              </a:pPr>
              <a:r>
                <a:rPr lang="en-US" sz="666" spc="113">
                  <a:solidFill>
                    <a:srgbClr val="FFFFFF"/>
                  </a:solidFill>
                  <a:latin typeface="Lato"/>
                </a:rPr>
                <a:t>RESEARCH, </a:t>
              </a:r>
            </a:p>
            <a:p>
              <a:pPr algn="r">
                <a:lnSpc>
                  <a:spcPts val="799"/>
                </a:lnSpc>
              </a:pPr>
              <a:r>
                <a:rPr lang="en-US" sz="666" spc="113">
                  <a:solidFill>
                    <a:srgbClr val="FFFFFF"/>
                  </a:solidFill>
                  <a:latin typeface="Lato"/>
                </a:rPr>
                <a:t>EDUCATION, </a:t>
              </a:r>
            </a:p>
            <a:p>
              <a:pPr algn="r">
                <a:lnSpc>
                  <a:spcPts val="799"/>
                </a:lnSpc>
              </a:pPr>
              <a:r>
                <a:rPr lang="en-US" sz="666" spc="113">
                  <a:solidFill>
                    <a:srgbClr val="FFFFFF"/>
                  </a:solidFill>
                  <a:latin typeface="Lato"/>
                </a:rPr>
                <a:t>AND ECONOMICS </a:t>
              </a:r>
            </a:p>
          </p:txBody>
        </p:sp>
      </p:grp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D683368D-3C26-4C2F-AB0E-4FB830B2BC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5664200"/>
            <a:ext cx="9347200" cy="81157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A6E373-B5D0-4E60-B981-68C31884EFFA}"/>
              </a:ext>
            </a:extLst>
          </p:cNvPr>
          <p:cNvSpPr/>
          <p:nvPr userDrawn="1"/>
        </p:nvSpPr>
        <p:spPr>
          <a:xfrm>
            <a:off x="152400" y="6371253"/>
            <a:ext cx="2867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194"/>
              </a:lnSpc>
            </a:pPr>
            <a:r>
              <a:rPr lang="en-US" sz="1000">
                <a:solidFill>
                  <a:schemeClr val="bg1"/>
                </a:solidFill>
                <a:latin typeface="Aileron Heavy Bold"/>
              </a:rPr>
              <a:t> </a:t>
            </a:r>
            <a:r>
              <a:rPr lang="en-US" sz="1000">
                <a:solidFill>
                  <a:schemeClr val="bg1"/>
                </a:solidFill>
                <a:latin typeface="+mn-lt"/>
              </a:rPr>
              <a:t>USDA Science </a:t>
            </a:r>
          </a:p>
          <a:p>
            <a:pPr algn="l">
              <a:lnSpc>
                <a:spcPts val="1194"/>
              </a:lnSpc>
            </a:pPr>
            <a:r>
              <a:rPr lang="en-US" sz="1000">
                <a:solidFill>
                  <a:schemeClr val="bg1"/>
                </a:solidFill>
                <a:latin typeface="+mn-lt"/>
              </a:rPr>
              <a:t>“Cultivating Scientific Innovation”  </a:t>
            </a:r>
          </a:p>
          <a:p>
            <a:pPr algn="l">
              <a:lnSpc>
                <a:spcPts val="1194"/>
              </a:lnSpc>
            </a:pPr>
            <a:endParaRPr lang="en-US" sz="1000">
              <a:solidFill>
                <a:schemeClr val="bg1"/>
              </a:solidFill>
              <a:latin typeface="Aileron Heavy Bold"/>
            </a:endParaRPr>
          </a:p>
          <a:p>
            <a:pPr algn="l">
              <a:lnSpc>
                <a:spcPts val="1194"/>
              </a:lnSpc>
            </a:pPr>
            <a:r>
              <a:rPr lang="en-US" sz="1000">
                <a:solidFill>
                  <a:schemeClr val="bg1"/>
                </a:solidFill>
                <a:latin typeface="Aileron Heavy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5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254A1BE-1631-485D-B1E8-13D5506AC5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" y="0"/>
            <a:ext cx="3810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98A7D-5340-408F-B5C2-9FF7897AA8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2717800"/>
            <a:ext cx="406400" cy="3556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Page #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426C0FF-2097-4B60-B1A9-035ACC2936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3875" y="1346200"/>
            <a:ext cx="5724524" cy="551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C8836144-52F8-4CA3-9907-89C21AD138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875" y="228600"/>
            <a:ext cx="5724525" cy="8128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BA3B31C9-637A-4607-B691-B40DA154BC4D}"/>
              </a:ext>
            </a:extLst>
          </p:cNvPr>
          <p:cNvSpPr txBox="1"/>
          <p:nvPr userDrawn="1"/>
        </p:nvSpPr>
        <p:spPr>
          <a:xfrm>
            <a:off x="10566400" y="6479231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r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r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FC2248C-8DC2-461F-BFC4-BD46999DF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851" y="6479231"/>
            <a:ext cx="439397" cy="300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6392B1-5D23-4CC8-BE73-5B80F375D1A8}"/>
              </a:ext>
            </a:extLst>
          </p:cNvPr>
          <p:cNvSpPr/>
          <p:nvPr userDrawn="1"/>
        </p:nvSpPr>
        <p:spPr>
          <a:xfrm>
            <a:off x="47337" y="6479231"/>
            <a:ext cx="6096000" cy="5561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1194"/>
              </a:lnSpc>
            </a:pPr>
            <a:r>
              <a:rPr lang="en-US" sz="1200">
                <a:solidFill>
                  <a:srgbClr val="5D7963"/>
                </a:solidFill>
                <a:latin typeface="+mn-lt"/>
              </a:rPr>
              <a:t>USDA Science </a:t>
            </a:r>
          </a:p>
          <a:p>
            <a:pPr algn="l">
              <a:lnSpc>
                <a:spcPts val="1194"/>
              </a:lnSpc>
            </a:pPr>
            <a:r>
              <a:rPr lang="en-US" sz="1200">
                <a:solidFill>
                  <a:srgbClr val="5D7963"/>
                </a:solidFill>
                <a:latin typeface="+mn-lt"/>
              </a:rPr>
              <a:t>“Cultivating Scientific Innovation”  </a:t>
            </a:r>
          </a:p>
          <a:p>
            <a:pPr algn="l">
              <a:lnSpc>
                <a:spcPts val="1194"/>
              </a:lnSpc>
            </a:pPr>
            <a:endParaRPr lang="en-US" sz="1200">
              <a:solidFill>
                <a:srgbClr val="5D7963"/>
              </a:solidFill>
              <a:latin typeface="Aileron Heavy Bold"/>
            </a:endParaRPr>
          </a:p>
        </p:txBody>
      </p:sp>
    </p:spTree>
    <p:extLst>
      <p:ext uri="{BB962C8B-B14F-4D97-AF65-F5344CB8AC3E}">
        <p14:creationId xmlns:p14="http://schemas.microsoft.com/office/powerpoint/2010/main" val="21671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7628D06B-370E-477D-B4E0-2554B513271E}"/>
              </a:ext>
            </a:extLst>
          </p:cNvPr>
          <p:cNvSpPr/>
          <p:nvPr userDrawn="1"/>
        </p:nvSpPr>
        <p:spPr>
          <a:xfrm>
            <a:off x="-1452" y="5468408"/>
            <a:ext cx="12193451" cy="1488011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7" name="AutoShape 15">
            <a:extLst>
              <a:ext uri="{FF2B5EF4-FFF2-40B4-BE49-F238E27FC236}">
                <a16:creationId xmlns:a16="http://schemas.microsoft.com/office/drawing/2014/main" id="{FB3DB5AA-5D85-4FD8-BCD6-908023F29398}"/>
              </a:ext>
            </a:extLst>
          </p:cNvPr>
          <p:cNvSpPr/>
          <p:nvPr/>
        </p:nvSpPr>
        <p:spPr>
          <a:xfrm>
            <a:off x="0" y="-14663"/>
            <a:ext cx="1244600" cy="1403840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05566A3-0E36-42EB-A501-B01B2C380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52" y="1389177"/>
            <a:ext cx="6351452" cy="3980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16C176-7F12-413C-8144-885446C8EC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8800" y="1389593"/>
            <a:ext cx="4775200" cy="3980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CAD76160-4F27-49C3-BF71-3BC6A26EA7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984" y="421835"/>
            <a:ext cx="10039016" cy="70528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EB904F2D-5020-4654-BBC3-7C79328F6647}"/>
              </a:ext>
            </a:extLst>
          </p:cNvPr>
          <p:cNvSpPr txBox="1"/>
          <p:nvPr userDrawn="1"/>
        </p:nvSpPr>
        <p:spPr>
          <a:xfrm>
            <a:off x="10641392" y="6467210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99"/>
              </a:lnSpc>
            </a:pPr>
            <a:r>
              <a:rPr lang="en-US" sz="666" spc="113">
                <a:solidFill>
                  <a:schemeClr val="bg1"/>
                </a:solidFill>
                <a:latin typeface="Lato"/>
              </a:rPr>
              <a:t>RESEARCH, </a:t>
            </a:r>
          </a:p>
          <a:p>
            <a:pPr algn="r">
              <a:lnSpc>
                <a:spcPts val="799"/>
              </a:lnSpc>
            </a:pPr>
            <a:r>
              <a:rPr lang="en-US" sz="666" spc="113">
                <a:solidFill>
                  <a:schemeClr val="bg1"/>
                </a:solidFill>
                <a:latin typeface="Lato"/>
              </a:rPr>
              <a:t>EDUCATION, </a:t>
            </a:r>
          </a:p>
          <a:p>
            <a:pPr algn="r">
              <a:lnSpc>
                <a:spcPts val="799"/>
              </a:lnSpc>
            </a:pPr>
            <a:r>
              <a:rPr lang="en-US" sz="666" spc="113">
                <a:solidFill>
                  <a:schemeClr val="bg1"/>
                </a:solidFill>
                <a:latin typeface="Lato"/>
              </a:rPr>
              <a:t>AND ECONOMICS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2B436F5-49B3-44E1-9C4F-E54BA9A73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0" y="6467209"/>
            <a:ext cx="415728" cy="2841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56D8CC-59D2-42A7-A572-3F81B428DD83}"/>
              </a:ext>
            </a:extLst>
          </p:cNvPr>
          <p:cNvSpPr/>
          <p:nvPr userDrawn="1"/>
        </p:nvSpPr>
        <p:spPr>
          <a:xfrm>
            <a:off x="64563" y="6485053"/>
            <a:ext cx="6096000" cy="5561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1194"/>
              </a:lnSpc>
            </a:pPr>
            <a:r>
              <a:rPr lang="en-US" sz="1200">
                <a:solidFill>
                  <a:schemeClr val="bg1"/>
                </a:solidFill>
                <a:latin typeface="+mn-lt"/>
              </a:rPr>
              <a:t>USDA Science </a:t>
            </a:r>
          </a:p>
          <a:p>
            <a:pPr algn="l">
              <a:lnSpc>
                <a:spcPts val="1194"/>
              </a:lnSpc>
            </a:pPr>
            <a:r>
              <a:rPr lang="en-US" sz="1200">
                <a:solidFill>
                  <a:schemeClr val="bg1"/>
                </a:solidFill>
                <a:latin typeface="+mn-lt"/>
              </a:rPr>
              <a:t>“Cultivating Scientific Innovation”  </a:t>
            </a:r>
          </a:p>
          <a:p>
            <a:pPr algn="l">
              <a:lnSpc>
                <a:spcPts val="1194"/>
              </a:lnSpc>
            </a:pPr>
            <a:endParaRPr lang="en-US" sz="1200">
              <a:solidFill>
                <a:schemeClr val="bg1"/>
              </a:solidFill>
              <a:latin typeface="Aileron Heavy Bold"/>
            </a:endParaRPr>
          </a:p>
        </p:txBody>
      </p:sp>
    </p:spTree>
    <p:extLst>
      <p:ext uri="{BB962C8B-B14F-4D97-AF65-F5344CB8AC3E}">
        <p14:creationId xmlns:p14="http://schemas.microsoft.com/office/powerpoint/2010/main" val="26012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>
            <a:extLst>
              <a:ext uri="{FF2B5EF4-FFF2-40B4-BE49-F238E27FC236}">
                <a16:creationId xmlns:a16="http://schemas.microsoft.com/office/drawing/2014/main" id="{42A82D1F-6D19-4B22-8464-20C23EF2D060}"/>
              </a:ext>
            </a:extLst>
          </p:cNvPr>
          <p:cNvSpPr/>
          <p:nvPr userDrawn="1"/>
        </p:nvSpPr>
        <p:spPr>
          <a:xfrm>
            <a:off x="9855200" y="4819650"/>
            <a:ext cx="2336801" cy="2038350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41795203-3BB7-4821-9D7E-E890F17B31B0}"/>
              </a:ext>
            </a:extLst>
          </p:cNvPr>
          <p:cNvSpPr txBox="1"/>
          <p:nvPr/>
        </p:nvSpPr>
        <p:spPr>
          <a:xfrm>
            <a:off x="4267200" y="1344173"/>
            <a:ext cx="7276712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endParaRPr lang="en-US" sz="2000">
              <a:solidFill>
                <a:srgbClr val="4B4B4B"/>
              </a:solidFill>
              <a:latin typeface="Lato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5DAFD-5D5F-478B-842E-F759A2BF70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95800"/>
            <a:ext cx="9997017" cy="26585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E94E075-18B5-4110-B078-6FD273C95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91259" y="5647259"/>
            <a:ext cx="406400" cy="3556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Page #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5D0624A-9192-48F0-BEAE-FBDCDACDCD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683895"/>
            <a:ext cx="3835400" cy="28448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13AB1443-FF63-4838-B2E3-029922E899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3876" y="683895"/>
            <a:ext cx="5693783" cy="28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863C65F-DEAB-422F-9B38-C8CF3DBF2300}"/>
              </a:ext>
            </a:extLst>
          </p:cNvPr>
          <p:cNvSpPr txBox="1"/>
          <p:nvPr userDrawn="1"/>
        </p:nvSpPr>
        <p:spPr>
          <a:xfrm>
            <a:off x="585719" y="6474531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8DD824E-811B-4C24-BCB4-21F2400114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1"/>
            <a:ext cx="399452" cy="2730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7192B4-2EB3-4232-9357-5CF45737878F}"/>
              </a:ext>
            </a:extLst>
          </p:cNvPr>
          <p:cNvSpPr/>
          <p:nvPr userDrawn="1"/>
        </p:nvSpPr>
        <p:spPr>
          <a:xfrm>
            <a:off x="5994400" y="6487357"/>
            <a:ext cx="6096000" cy="5561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194"/>
              </a:lnSpc>
            </a:pPr>
            <a:r>
              <a:rPr lang="en-US" sz="1200">
                <a:solidFill>
                  <a:schemeClr val="bg1"/>
                </a:solidFill>
                <a:latin typeface="+mn-lt"/>
              </a:rPr>
              <a:t>USDA Science </a:t>
            </a:r>
          </a:p>
          <a:p>
            <a:pPr algn="r">
              <a:lnSpc>
                <a:spcPts val="1194"/>
              </a:lnSpc>
            </a:pPr>
            <a:r>
              <a:rPr lang="en-US" sz="1200">
                <a:solidFill>
                  <a:schemeClr val="bg1"/>
                </a:solidFill>
                <a:latin typeface="+mn-lt"/>
              </a:rPr>
              <a:t>“Cultivating Scientific Innovation”  </a:t>
            </a:r>
          </a:p>
          <a:p>
            <a:pPr algn="r">
              <a:lnSpc>
                <a:spcPts val="1194"/>
              </a:lnSpc>
            </a:pPr>
            <a:endParaRPr lang="en-US" sz="1200">
              <a:solidFill>
                <a:schemeClr val="bg1"/>
              </a:solidFill>
              <a:latin typeface="Aileron Heavy Bold"/>
            </a:endParaRPr>
          </a:p>
        </p:txBody>
      </p:sp>
    </p:spTree>
    <p:extLst>
      <p:ext uri="{BB962C8B-B14F-4D97-AF65-F5344CB8AC3E}">
        <p14:creationId xmlns:p14="http://schemas.microsoft.com/office/powerpoint/2010/main" val="17854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CFE9-3B4D-4CB2-AFDE-4D2C75F428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43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CEDBC9-D02B-4A7B-A020-685B58F488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9926" y="0"/>
            <a:ext cx="3748617" cy="54980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5919907-1D5C-439A-A670-7D437713E9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39932" y="5348"/>
            <a:ext cx="3952068" cy="54980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62A620EA-C23B-4E55-B4FD-1DF014325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179" y="1807411"/>
            <a:ext cx="3835400" cy="28448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AF557DF-C69A-46A1-A583-745B13377A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179" y="5994400"/>
            <a:ext cx="406400" cy="3556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Page #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ACB4609-6D8A-4B82-9656-F3BA85E431AA}"/>
              </a:ext>
            </a:extLst>
          </p:cNvPr>
          <p:cNvSpPr txBox="1"/>
          <p:nvPr userDrawn="1"/>
        </p:nvSpPr>
        <p:spPr>
          <a:xfrm>
            <a:off x="10641392" y="6467210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99"/>
              </a:lnSpc>
            </a:pPr>
            <a:r>
              <a:rPr lang="en-US" sz="666" spc="113">
                <a:solidFill>
                  <a:schemeClr val="bg1"/>
                </a:solidFill>
                <a:latin typeface="Lato"/>
              </a:rPr>
              <a:t>RESEARCH, </a:t>
            </a:r>
          </a:p>
          <a:p>
            <a:pPr algn="r">
              <a:lnSpc>
                <a:spcPts val="799"/>
              </a:lnSpc>
            </a:pPr>
            <a:r>
              <a:rPr lang="en-US" sz="666" spc="113">
                <a:solidFill>
                  <a:schemeClr val="bg1"/>
                </a:solidFill>
                <a:latin typeface="Lato"/>
              </a:rPr>
              <a:t>EDUCATION, </a:t>
            </a:r>
          </a:p>
          <a:p>
            <a:pPr algn="r">
              <a:lnSpc>
                <a:spcPts val="799"/>
              </a:lnSpc>
            </a:pPr>
            <a:r>
              <a:rPr lang="en-US" sz="666" spc="113">
                <a:solidFill>
                  <a:schemeClr val="bg1"/>
                </a:solidFill>
                <a:latin typeface="Lato"/>
              </a:rPr>
              <a:t>AND ECONOMICS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216DEE6-2E6E-484A-9B59-584A0C8FA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0" y="6467209"/>
            <a:ext cx="415728" cy="2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65C4E41A-48CA-415E-8C6C-1938D28C044A}"/>
              </a:ext>
            </a:extLst>
          </p:cNvPr>
          <p:cNvSpPr/>
          <p:nvPr userDrawn="1"/>
        </p:nvSpPr>
        <p:spPr>
          <a:xfrm>
            <a:off x="10229513" y="-45681"/>
            <a:ext cx="1961395" cy="1648709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A7F15A7-4CAC-458B-878E-7EFEFE56A8E7}"/>
              </a:ext>
            </a:extLst>
          </p:cNvPr>
          <p:cNvSpPr txBox="1"/>
          <p:nvPr userDrawn="1"/>
        </p:nvSpPr>
        <p:spPr>
          <a:xfrm>
            <a:off x="860184" y="4860997"/>
            <a:ext cx="6621751" cy="30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endParaRPr lang="en-US" sz="1867">
              <a:solidFill>
                <a:srgbClr val="4B4B4B"/>
              </a:solidFill>
              <a:latin typeface="Lato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A37551B-CBE7-4405-91E6-98332B4BF16B}"/>
              </a:ext>
            </a:extLst>
          </p:cNvPr>
          <p:cNvSpPr txBox="1"/>
          <p:nvPr userDrawn="1"/>
        </p:nvSpPr>
        <p:spPr>
          <a:xfrm>
            <a:off x="860184" y="7384525"/>
            <a:ext cx="6621751" cy="30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endParaRPr lang="en-US" sz="1867">
              <a:solidFill>
                <a:srgbClr val="4B4B4B"/>
              </a:solidFill>
              <a:latin typeface="Lato"/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749FBF3-E7F7-42A2-91F9-174FCA987A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07010" y="778673"/>
            <a:ext cx="406400" cy="3556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Page #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38224D5F-D5CE-47BF-B886-44E4598A1D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8777" y="1603027"/>
            <a:ext cx="1951871" cy="18314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1A21286-CDEB-45CE-858C-01402A7018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28777" y="3444875"/>
            <a:ext cx="1951871" cy="182048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A07C22D-E556-4D6E-AFB9-A06EAFAA1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38302" y="5291622"/>
            <a:ext cx="1955781" cy="15663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6DDF0557-DF19-4D44-BE71-55BF906C29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276740"/>
            <a:ext cx="8686800" cy="183146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44C8A7E-4637-437F-AB3B-AB371AAA6B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5" y="2463800"/>
            <a:ext cx="8686800" cy="5711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C4404F0B-6443-4357-9A1F-3B1C7633AD37}"/>
              </a:ext>
            </a:extLst>
          </p:cNvPr>
          <p:cNvSpPr txBox="1"/>
          <p:nvPr userDrawn="1"/>
        </p:nvSpPr>
        <p:spPr>
          <a:xfrm>
            <a:off x="585719" y="6474531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F935117-E60B-423C-812D-E4300D914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1"/>
            <a:ext cx="399452" cy="2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FF2B5EF4-FFF2-40B4-BE49-F238E27FC236}">
                <a16:creationId xmlns:a16="http://schemas.microsoft.com/office/drawing/2014/main" id="{596B51C6-6EC5-4E8F-B47A-ABC92EB75B70}"/>
              </a:ext>
            </a:extLst>
          </p:cNvPr>
          <p:cNvSpPr/>
          <p:nvPr userDrawn="1"/>
        </p:nvSpPr>
        <p:spPr>
          <a:xfrm>
            <a:off x="0" y="4693940"/>
            <a:ext cx="4052294" cy="2164060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AAB8280-45AB-4CF7-9C60-39B5063CF028}"/>
              </a:ext>
            </a:extLst>
          </p:cNvPr>
          <p:cNvSpPr txBox="1">
            <a:spLocks/>
          </p:cNvSpPr>
          <p:nvPr userDrawn="1"/>
        </p:nvSpPr>
        <p:spPr>
          <a:xfrm>
            <a:off x="1066800" y="5891522"/>
            <a:ext cx="406400" cy="355600"/>
          </a:xfrm>
          <a:prstGeom prst="rect">
            <a:avLst/>
          </a:prstGeom>
        </p:spPr>
        <p:txBody>
          <a:bodyPr vert="horz" wrap="none" lIns="60960" tIns="30480" rIns="60960" bIns="3048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None/>
              <a:defRPr sz="2400" kern="1200" baseline="0">
                <a:solidFill>
                  <a:schemeClr val="bg1"/>
                </a:solidFill>
                <a:latin typeface="League Spartan" panose="020B060402020202020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Page #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A99333E-4641-4528-81A8-CBA80CB393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2799" y="-20363"/>
            <a:ext cx="37592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E473FF52-A861-4235-92F2-7209626C13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32799" y="2201319"/>
            <a:ext cx="37592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2F2B333B-EE7D-48C4-AB69-512EC2AD74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32800" y="4411119"/>
            <a:ext cx="3759200" cy="24468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0277D6D-341C-4294-BFE8-628B2ABC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2294" y="4714869"/>
            <a:ext cx="4380505" cy="2164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CEA0CA4-A569-4BF5-BA14-CEA38BB53D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32600"/>
            <a:ext cx="7582207" cy="5056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683CE960-C793-4F63-A80A-919CD8B75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842" y="1148635"/>
            <a:ext cx="3641558" cy="1569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04815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1CBA90C-627F-4079-99A2-FCD1EC0F67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5043" y="2136418"/>
            <a:ext cx="3315007" cy="1569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04815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30A6CAA7-CF61-4560-AA9A-B018E81C82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842" y="2921000"/>
            <a:ext cx="3641558" cy="1569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04815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6B6AAA0A-A6CA-4E5C-9ECB-B507B76DBCB3}"/>
              </a:ext>
            </a:extLst>
          </p:cNvPr>
          <p:cNvSpPr txBox="1"/>
          <p:nvPr userDrawn="1"/>
        </p:nvSpPr>
        <p:spPr>
          <a:xfrm>
            <a:off x="10617549" y="6482632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r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r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C86A31-F3AC-4206-A886-414D482EB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0" y="6482631"/>
            <a:ext cx="439397" cy="30033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E98ED0F-C3E4-499E-852E-60D6197007EE}"/>
              </a:ext>
            </a:extLst>
          </p:cNvPr>
          <p:cNvSpPr/>
          <p:nvPr userDrawn="1"/>
        </p:nvSpPr>
        <p:spPr>
          <a:xfrm>
            <a:off x="64563" y="6485053"/>
            <a:ext cx="6096000" cy="5561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1194"/>
              </a:lnSpc>
            </a:pPr>
            <a:r>
              <a:rPr lang="en-US" sz="1200">
                <a:solidFill>
                  <a:schemeClr val="bg1"/>
                </a:solidFill>
                <a:latin typeface="+mn-lt"/>
              </a:rPr>
              <a:t>USDA Science </a:t>
            </a:r>
          </a:p>
          <a:p>
            <a:pPr algn="l">
              <a:lnSpc>
                <a:spcPts val="1194"/>
              </a:lnSpc>
            </a:pPr>
            <a:r>
              <a:rPr lang="en-US" sz="1200">
                <a:solidFill>
                  <a:schemeClr val="bg1"/>
                </a:solidFill>
                <a:latin typeface="+mn-lt"/>
              </a:rPr>
              <a:t>“Cultivating Scientific Innovation”  </a:t>
            </a:r>
          </a:p>
          <a:p>
            <a:pPr algn="l">
              <a:lnSpc>
                <a:spcPts val="1194"/>
              </a:lnSpc>
            </a:pPr>
            <a:endParaRPr lang="en-US" sz="1200">
              <a:solidFill>
                <a:schemeClr val="bg1"/>
              </a:solidFill>
              <a:latin typeface="Aileron Heavy Bold"/>
            </a:endParaRPr>
          </a:p>
        </p:txBody>
      </p:sp>
    </p:spTree>
    <p:extLst>
      <p:ext uri="{BB962C8B-B14F-4D97-AF65-F5344CB8AC3E}">
        <p14:creationId xmlns:p14="http://schemas.microsoft.com/office/powerpoint/2010/main" val="3001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id="{26EF71FB-B539-457E-A274-24D3F6E9E067}"/>
              </a:ext>
            </a:extLst>
          </p:cNvPr>
          <p:cNvSpPr/>
          <p:nvPr userDrawn="1"/>
        </p:nvSpPr>
        <p:spPr>
          <a:xfrm>
            <a:off x="10769600" y="-1"/>
            <a:ext cx="1422400" cy="2958673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981244B0-38C5-4C53-8D03-31FC16FEC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999" y="401907"/>
            <a:ext cx="5047401" cy="5056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F36ED6-8BCD-4D6B-AE4A-B1915C5B40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0999" y="1092200"/>
            <a:ext cx="3641558" cy="53638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04815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9568369-648A-4E36-B9DC-1C3E03BCB0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69600" y="2958673"/>
            <a:ext cx="26797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9E47939-01C2-4C7A-993F-5E5B3BD049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30000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B960C12-BBA0-466E-8950-6308C69BD7F4}"/>
              </a:ext>
            </a:extLst>
          </p:cNvPr>
          <p:cNvSpPr txBox="1">
            <a:spLocks/>
          </p:cNvSpPr>
          <p:nvPr userDrawn="1"/>
        </p:nvSpPr>
        <p:spPr>
          <a:xfrm>
            <a:off x="11480800" y="476907"/>
            <a:ext cx="406400" cy="355600"/>
          </a:xfrm>
          <a:prstGeom prst="rect">
            <a:avLst/>
          </a:prstGeom>
        </p:spPr>
        <p:txBody>
          <a:bodyPr vert="horz" wrap="none" lIns="60960" tIns="30480" rIns="60960" bIns="3048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None/>
              <a:defRPr sz="2400" kern="1200" baseline="0">
                <a:solidFill>
                  <a:schemeClr val="bg1"/>
                </a:solidFill>
                <a:latin typeface="League Spartan" panose="020B060402020202020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Page #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78A095B-2D7D-4CC1-8421-C0AF29087D37}"/>
              </a:ext>
            </a:extLst>
          </p:cNvPr>
          <p:cNvSpPr txBox="1"/>
          <p:nvPr userDrawn="1"/>
        </p:nvSpPr>
        <p:spPr>
          <a:xfrm>
            <a:off x="585719" y="6474531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3B67860-2B4C-494D-B709-A6A103BEB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1"/>
            <a:ext cx="399452" cy="2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>
            <a:extLst>
              <a:ext uri="{FF2B5EF4-FFF2-40B4-BE49-F238E27FC236}">
                <a16:creationId xmlns:a16="http://schemas.microsoft.com/office/drawing/2014/main" id="{865DE3A0-343A-4985-A370-BC40452F7DAD}"/>
              </a:ext>
            </a:extLst>
          </p:cNvPr>
          <p:cNvSpPr/>
          <p:nvPr userDrawn="1"/>
        </p:nvSpPr>
        <p:spPr>
          <a:xfrm>
            <a:off x="-4064" y="5217811"/>
            <a:ext cx="4052294" cy="1648709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688F523-6505-421A-B7D6-4D55C3EC87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44" y="375739"/>
            <a:ext cx="5047401" cy="5056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9AC3760-CAFD-4BD7-8A8F-53F38EC0F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748" y="1295401"/>
            <a:ext cx="5058097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04815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F9A1A0-6A90-4AC1-8639-2F67827A90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9" y="2532987"/>
            <a:ext cx="3040852" cy="2369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04815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BC51F2B-73B9-4FE5-B6CB-2A1A5C77CF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7470" y="5050043"/>
            <a:ext cx="4808130" cy="1540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04815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B6379D-9A97-4C00-948E-8CCFFF77DDC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48230" y="2532988"/>
            <a:ext cx="2615505" cy="43335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7598B52-B5BC-419A-B346-8D34B2B3BC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63734" y="0"/>
            <a:ext cx="5528266" cy="474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4E1DAF6-9319-4471-9FCC-49420C7C0D92}"/>
              </a:ext>
            </a:extLst>
          </p:cNvPr>
          <p:cNvSpPr txBox="1">
            <a:spLocks/>
          </p:cNvSpPr>
          <p:nvPr userDrawn="1"/>
        </p:nvSpPr>
        <p:spPr>
          <a:xfrm>
            <a:off x="1028999" y="6042165"/>
            <a:ext cx="406400" cy="355600"/>
          </a:xfrm>
          <a:prstGeom prst="rect">
            <a:avLst/>
          </a:prstGeom>
        </p:spPr>
        <p:txBody>
          <a:bodyPr vert="horz" wrap="none" lIns="60960" tIns="30480" rIns="60960" bIns="3048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None/>
              <a:defRPr sz="2400" kern="1200" baseline="0">
                <a:solidFill>
                  <a:schemeClr val="bg1"/>
                </a:solidFill>
                <a:latin typeface="League Spartan" panose="020B060402020202020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Page #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D8E03BA0-B39F-4C58-A9B4-2E2740546BCE}"/>
              </a:ext>
            </a:extLst>
          </p:cNvPr>
          <p:cNvSpPr txBox="1"/>
          <p:nvPr userDrawn="1"/>
        </p:nvSpPr>
        <p:spPr>
          <a:xfrm>
            <a:off x="10617549" y="6482632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r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r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FA1F165-B629-4154-AD0A-C4ADAA25D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0" y="6482631"/>
            <a:ext cx="439397" cy="3003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00D69E-27D7-4E9C-BE02-0296F5C510AF}"/>
              </a:ext>
            </a:extLst>
          </p:cNvPr>
          <p:cNvSpPr/>
          <p:nvPr userDrawn="1"/>
        </p:nvSpPr>
        <p:spPr>
          <a:xfrm>
            <a:off x="64563" y="6485053"/>
            <a:ext cx="6096000" cy="5561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1194"/>
              </a:lnSpc>
            </a:pPr>
            <a:r>
              <a:rPr lang="en-US" sz="1200">
                <a:solidFill>
                  <a:schemeClr val="bg1"/>
                </a:solidFill>
                <a:latin typeface="+mn-lt"/>
              </a:rPr>
              <a:t>USDA Science </a:t>
            </a:r>
          </a:p>
          <a:p>
            <a:pPr algn="l">
              <a:lnSpc>
                <a:spcPts val="1194"/>
              </a:lnSpc>
            </a:pPr>
            <a:r>
              <a:rPr lang="en-US" sz="1200">
                <a:solidFill>
                  <a:schemeClr val="bg1"/>
                </a:solidFill>
                <a:latin typeface="+mn-lt"/>
              </a:rPr>
              <a:t>“Cultivating Scientific Innovation”  </a:t>
            </a:r>
          </a:p>
          <a:p>
            <a:pPr algn="l">
              <a:lnSpc>
                <a:spcPts val="1194"/>
              </a:lnSpc>
            </a:pPr>
            <a:endParaRPr lang="en-US" sz="1200">
              <a:solidFill>
                <a:schemeClr val="bg1"/>
              </a:solidFill>
              <a:latin typeface="Aileron Heavy Bold"/>
            </a:endParaRPr>
          </a:p>
        </p:txBody>
      </p:sp>
    </p:spTree>
    <p:extLst>
      <p:ext uri="{BB962C8B-B14F-4D97-AF65-F5344CB8AC3E}">
        <p14:creationId xmlns:p14="http://schemas.microsoft.com/office/powerpoint/2010/main" val="38462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EC82F592-917B-4B5E-A92F-E246743F76B1}"/>
              </a:ext>
            </a:extLst>
          </p:cNvPr>
          <p:cNvSpPr/>
          <p:nvPr userDrawn="1"/>
        </p:nvSpPr>
        <p:spPr>
          <a:xfrm>
            <a:off x="8229600" y="5209291"/>
            <a:ext cx="3962400" cy="1648709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CF54B205-539E-4D64-8DD3-C35576470E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279400"/>
            <a:ext cx="7823200" cy="5056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55FC586-6EB3-41AC-A700-E56CA97503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34401" y="1013326"/>
            <a:ext cx="3403600" cy="38888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04815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33152B5-5EE8-443A-B57F-457B340FF1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990600"/>
            <a:ext cx="82296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5CF3888-AEB7-41CB-9285-4DEEA56E13CE}"/>
              </a:ext>
            </a:extLst>
          </p:cNvPr>
          <p:cNvSpPr txBox="1">
            <a:spLocks/>
          </p:cNvSpPr>
          <p:nvPr userDrawn="1"/>
        </p:nvSpPr>
        <p:spPr>
          <a:xfrm>
            <a:off x="9093200" y="6033645"/>
            <a:ext cx="406400" cy="355600"/>
          </a:xfrm>
          <a:prstGeom prst="rect">
            <a:avLst/>
          </a:prstGeom>
        </p:spPr>
        <p:txBody>
          <a:bodyPr vert="horz" wrap="none" lIns="60960" tIns="30480" rIns="60960" bIns="3048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None/>
              <a:defRPr sz="2400" kern="1200" baseline="0">
                <a:solidFill>
                  <a:schemeClr val="bg1"/>
                </a:solidFill>
                <a:latin typeface="League Spartan" panose="020B060402020202020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09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DC7C273-69C3-41F7-B37A-F71FDAC48A0C}"/>
              </a:ext>
            </a:extLst>
          </p:cNvPr>
          <p:cNvSpPr txBox="1"/>
          <p:nvPr userDrawn="1"/>
        </p:nvSpPr>
        <p:spPr>
          <a:xfrm>
            <a:off x="585719" y="6474531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11" name="Picture 1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749EC65-D653-4F7E-B0E1-0BB2C597A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1"/>
            <a:ext cx="399452" cy="273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F61001-FD29-4E82-9AAF-3B97B6A8263E}"/>
              </a:ext>
            </a:extLst>
          </p:cNvPr>
          <p:cNvSpPr/>
          <p:nvPr userDrawn="1"/>
        </p:nvSpPr>
        <p:spPr>
          <a:xfrm>
            <a:off x="5994400" y="6474531"/>
            <a:ext cx="6096000" cy="5561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194"/>
              </a:lnSpc>
            </a:pPr>
            <a:r>
              <a:rPr lang="en-US" sz="1200">
                <a:solidFill>
                  <a:schemeClr val="bg1"/>
                </a:solidFill>
                <a:latin typeface="+mn-lt"/>
              </a:rPr>
              <a:t>USDA Science </a:t>
            </a:r>
          </a:p>
          <a:p>
            <a:pPr algn="r">
              <a:lnSpc>
                <a:spcPts val="1194"/>
              </a:lnSpc>
            </a:pPr>
            <a:r>
              <a:rPr lang="en-US" sz="1200">
                <a:solidFill>
                  <a:schemeClr val="bg1"/>
                </a:solidFill>
                <a:latin typeface="+mn-lt"/>
              </a:rPr>
              <a:t>“Cultivating Scientific Innovation”  </a:t>
            </a:r>
          </a:p>
          <a:p>
            <a:pPr algn="r">
              <a:lnSpc>
                <a:spcPts val="1194"/>
              </a:lnSpc>
            </a:pPr>
            <a:endParaRPr lang="en-US" sz="1200">
              <a:solidFill>
                <a:schemeClr val="bg1"/>
              </a:solidFill>
              <a:latin typeface="Aileron Heavy Bold"/>
            </a:endParaRPr>
          </a:p>
        </p:txBody>
      </p:sp>
    </p:spTree>
    <p:extLst>
      <p:ext uri="{BB962C8B-B14F-4D97-AF65-F5344CB8AC3E}">
        <p14:creationId xmlns:p14="http://schemas.microsoft.com/office/powerpoint/2010/main" val="11693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0AAB3B4D-248B-416E-952F-C440DFE131B0}"/>
              </a:ext>
            </a:extLst>
          </p:cNvPr>
          <p:cNvSpPr/>
          <p:nvPr userDrawn="1"/>
        </p:nvSpPr>
        <p:spPr>
          <a:xfrm>
            <a:off x="0" y="-66675"/>
            <a:ext cx="1604109" cy="1351085"/>
          </a:xfrm>
          <a:prstGeom prst="rect">
            <a:avLst/>
          </a:prstGeom>
          <a:solidFill>
            <a:srgbClr val="5D7963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90A43D8D-181E-4DD2-9EF9-2BA85B879D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5471" y="485000"/>
            <a:ext cx="5204591" cy="5056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293DDCE-FF65-434B-BD22-6D9CFC4CD7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95470" y="1600200"/>
            <a:ext cx="5204591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04815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68F06C2-2C5D-4578-B32C-0B251B072C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4800" y="0"/>
            <a:ext cx="3048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68B413F-A454-4AB9-BD20-D2131F80CABF}"/>
              </a:ext>
            </a:extLst>
          </p:cNvPr>
          <p:cNvSpPr txBox="1">
            <a:spLocks/>
          </p:cNvSpPr>
          <p:nvPr userDrawn="1"/>
        </p:nvSpPr>
        <p:spPr>
          <a:xfrm>
            <a:off x="585719" y="560000"/>
            <a:ext cx="406400" cy="355600"/>
          </a:xfrm>
          <a:prstGeom prst="rect">
            <a:avLst/>
          </a:prstGeom>
        </p:spPr>
        <p:txBody>
          <a:bodyPr vert="horz" wrap="none" lIns="60960" tIns="30480" rIns="60960" bIns="3048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None/>
              <a:defRPr sz="2400" kern="1200" baseline="0">
                <a:solidFill>
                  <a:schemeClr val="bg1"/>
                </a:solidFill>
                <a:latin typeface="League Spartan" panose="020B060402020202020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8D30227-0758-4DD6-91E6-6F3B278FBDA8}"/>
              </a:ext>
            </a:extLst>
          </p:cNvPr>
          <p:cNvSpPr txBox="1"/>
          <p:nvPr userDrawn="1"/>
        </p:nvSpPr>
        <p:spPr>
          <a:xfrm>
            <a:off x="585719" y="6474531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9" name="Picture 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E3C3F93-306F-4457-A24A-89EB9C9BD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1"/>
            <a:ext cx="399452" cy="2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>
            <a:extLst>
              <a:ext uri="{FF2B5EF4-FFF2-40B4-BE49-F238E27FC236}">
                <a16:creationId xmlns:a16="http://schemas.microsoft.com/office/drawing/2014/main" id="{75F84959-4BFF-41F1-BD25-E1CF022A9AE0}"/>
              </a:ext>
            </a:extLst>
          </p:cNvPr>
          <p:cNvSpPr/>
          <p:nvPr userDrawn="1"/>
        </p:nvSpPr>
        <p:spPr>
          <a:xfrm>
            <a:off x="-14593" y="0"/>
            <a:ext cx="1549400" cy="3439533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817708F1-F8B9-49FE-93A4-1CB1F43A9F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713" y="4833665"/>
            <a:ext cx="5204591" cy="5056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E58D454-C448-492A-A619-9998160E95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50808" y="1"/>
            <a:ext cx="5041193" cy="34395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2558525-9F3E-4EBE-A3F9-6FDDA192C9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49401" y="1"/>
            <a:ext cx="5601407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9E97A86-16C2-4944-9A9D-F710ACABDC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50808" y="3439533"/>
            <a:ext cx="5041193" cy="3418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51E9397-1097-4AC1-BBCF-A0DBB5B75B16}"/>
              </a:ext>
            </a:extLst>
          </p:cNvPr>
          <p:cNvSpPr txBox="1">
            <a:spLocks/>
          </p:cNvSpPr>
          <p:nvPr userDrawn="1"/>
        </p:nvSpPr>
        <p:spPr>
          <a:xfrm>
            <a:off x="787513" y="584200"/>
            <a:ext cx="406400" cy="355600"/>
          </a:xfrm>
          <a:prstGeom prst="rect">
            <a:avLst/>
          </a:prstGeom>
        </p:spPr>
        <p:txBody>
          <a:bodyPr vert="horz" wrap="none" lIns="60960" tIns="30480" rIns="60960" bIns="3048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None/>
              <a:defRPr sz="2400" kern="1200" baseline="0">
                <a:solidFill>
                  <a:schemeClr val="bg1"/>
                </a:solidFill>
                <a:latin typeface="League Spartan" panose="020B060402020202020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Page #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49F98AF-7CBF-4E29-A17B-5D213EC71D7C}"/>
              </a:ext>
            </a:extLst>
          </p:cNvPr>
          <p:cNvSpPr txBox="1"/>
          <p:nvPr userDrawn="1"/>
        </p:nvSpPr>
        <p:spPr>
          <a:xfrm>
            <a:off x="585719" y="6474531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A5CE573-D4D1-4597-934B-CA413839D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1"/>
            <a:ext cx="399452" cy="2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3">
            <a:extLst>
              <a:ext uri="{FF2B5EF4-FFF2-40B4-BE49-F238E27FC236}">
                <a16:creationId xmlns:a16="http://schemas.microsoft.com/office/drawing/2014/main" id="{13465511-8852-4224-BAAA-4328DCD8FDEC}"/>
              </a:ext>
            </a:extLst>
          </p:cNvPr>
          <p:cNvSpPr/>
          <p:nvPr userDrawn="1"/>
        </p:nvSpPr>
        <p:spPr>
          <a:xfrm>
            <a:off x="10704341" y="0"/>
            <a:ext cx="1498600" cy="1403840"/>
          </a:xfrm>
          <a:prstGeom prst="rect">
            <a:avLst/>
          </a:prstGeom>
          <a:solidFill>
            <a:srgbClr val="5D7963"/>
          </a:solidFill>
        </p:spPr>
        <p:txBody>
          <a:bodyPr/>
          <a:lstStyle/>
          <a:p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E58DB-9B15-4EF5-9D6A-BF87E604A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37" y="701920"/>
            <a:ext cx="5486400" cy="6858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397920E4-9B03-43A2-BCDD-895B8857D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581270"/>
            <a:ext cx="5204591" cy="5056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257BCA3-973E-461E-939D-203D86DFB0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2209800"/>
            <a:ext cx="4317999" cy="4876800"/>
          </a:xfrm>
          <a:prstGeom prst="rect">
            <a:avLst/>
          </a:prstGeom>
        </p:spPr>
        <p:txBody>
          <a:bodyPr/>
          <a:lstStyle>
            <a:lvl1pPr marL="228611" marR="0" indent="-228611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04815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marL="228611" marR="0" lvl="0" indent="-228611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33">
                <a:solidFill>
                  <a:srgbClr val="4B4B4B"/>
                </a:solidFill>
                <a:latin typeface="League Spartan"/>
              </a:rPr>
              <a:t>@</a:t>
            </a:r>
            <a:r>
              <a:rPr lang="en-US" sz="2133" err="1">
                <a:solidFill>
                  <a:srgbClr val="4B4B4B"/>
                </a:solidFill>
                <a:latin typeface="League Spartan"/>
              </a:rPr>
              <a:t>USDAScience</a:t>
            </a:r>
            <a:endParaRPr lang="en-US" sz="2133">
              <a:solidFill>
                <a:srgbClr val="4B4B4B"/>
              </a:solidFill>
              <a:latin typeface="League Spartan"/>
            </a:endParaRPr>
          </a:p>
          <a:p>
            <a:pPr lvl="0"/>
            <a:endParaRPr lang="en-US"/>
          </a:p>
          <a:p>
            <a:pPr lvl="1"/>
            <a:endParaRPr lang="en-US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D374D67-8C5A-4D67-B56D-840BDD95FCFA}"/>
              </a:ext>
            </a:extLst>
          </p:cNvPr>
          <p:cNvSpPr txBox="1"/>
          <p:nvPr userDrawn="1"/>
        </p:nvSpPr>
        <p:spPr>
          <a:xfrm>
            <a:off x="585719" y="6474531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7454183-2E85-426E-BCBC-3EF040B976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1"/>
            <a:ext cx="399452" cy="2730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EC6EE8-0772-4EAB-BBFC-93D633FF2692}"/>
              </a:ext>
            </a:extLst>
          </p:cNvPr>
          <p:cNvSpPr/>
          <p:nvPr userDrawn="1"/>
        </p:nvSpPr>
        <p:spPr>
          <a:xfrm>
            <a:off x="6003925" y="6474531"/>
            <a:ext cx="6096000" cy="5561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194"/>
              </a:lnSpc>
            </a:pPr>
            <a:r>
              <a:rPr lang="en-US" sz="1200">
                <a:solidFill>
                  <a:srgbClr val="5D7963"/>
                </a:solidFill>
                <a:latin typeface="+mn-lt"/>
              </a:rPr>
              <a:t>USDA Science </a:t>
            </a:r>
          </a:p>
          <a:p>
            <a:pPr algn="r">
              <a:lnSpc>
                <a:spcPts val="1194"/>
              </a:lnSpc>
            </a:pPr>
            <a:r>
              <a:rPr lang="en-US" sz="1200">
                <a:solidFill>
                  <a:srgbClr val="5D7963"/>
                </a:solidFill>
                <a:latin typeface="+mn-lt"/>
              </a:rPr>
              <a:t>“Cultivating Scientific Innovation”  </a:t>
            </a:r>
          </a:p>
          <a:p>
            <a:pPr algn="r">
              <a:lnSpc>
                <a:spcPts val="1194"/>
              </a:lnSpc>
            </a:pPr>
            <a:endParaRPr lang="en-US" sz="1200">
              <a:solidFill>
                <a:srgbClr val="5D7963"/>
              </a:solidFill>
              <a:latin typeface="Aileron Heavy Bold"/>
            </a:endParaRPr>
          </a:p>
        </p:txBody>
      </p:sp>
    </p:spTree>
    <p:extLst>
      <p:ext uri="{BB962C8B-B14F-4D97-AF65-F5344CB8AC3E}">
        <p14:creationId xmlns:p14="http://schemas.microsoft.com/office/powerpoint/2010/main" val="33545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0A049-E601-4388-8234-907972CA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0BCE306-BF7C-4040-83AC-290B2EA62527}"/>
              </a:ext>
            </a:extLst>
          </p:cNvPr>
          <p:cNvSpPr txBox="1"/>
          <p:nvPr userDrawn="1"/>
        </p:nvSpPr>
        <p:spPr>
          <a:xfrm>
            <a:off x="585719" y="6474531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533910D-7068-4BC7-A2C6-A9D29BB881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1"/>
            <a:ext cx="399452" cy="2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CFE9-3B4D-4CB2-AFDE-4D2C75F428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828800" y="2057400"/>
            <a:ext cx="8432800" cy="3733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72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AFC7-FCDD-4E42-8DE5-B0C5D2B2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4670695-943C-4F9C-AF92-3D1B6C1D6501}"/>
              </a:ext>
            </a:extLst>
          </p:cNvPr>
          <p:cNvSpPr txBox="1"/>
          <p:nvPr userDrawn="1"/>
        </p:nvSpPr>
        <p:spPr>
          <a:xfrm>
            <a:off x="585719" y="6474531"/>
            <a:ext cx="964851" cy="3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RESEARCH,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EDUCATION, </a:t>
            </a:r>
          </a:p>
          <a:p>
            <a:pPr algn="l">
              <a:lnSpc>
                <a:spcPts val="799"/>
              </a:lnSpc>
            </a:pPr>
            <a:r>
              <a:rPr lang="en-US" sz="666" spc="113">
                <a:solidFill>
                  <a:srgbClr val="5D7963"/>
                </a:solidFill>
                <a:latin typeface="Lato"/>
              </a:rPr>
              <a:t>AND ECONOMICS 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7FFA580-C105-40EC-8588-366E1922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1"/>
            <a:ext cx="399452" cy="2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CD69-2307-49A1-B842-81539C00ACE0}" type="datetime1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F4AC-24EC-4F9C-B1C3-29A87562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8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>
            <a:extLst>
              <a:ext uri="{FF2B5EF4-FFF2-40B4-BE49-F238E27FC236}">
                <a16:creationId xmlns:a16="http://schemas.microsoft.com/office/drawing/2014/main" id="{3E1AC00F-1DA5-4B4B-B699-81EF6ADB1455}"/>
              </a:ext>
            </a:extLst>
          </p:cNvPr>
          <p:cNvSpPr/>
          <p:nvPr userDrawn="1"/>
        </p:nvSpPr>
        <p:spPr>
          <a:xfrm>
            <a:off x="0" y="5562600"/>
            <a:ext cx="12192000" cy="1397000"/>
          </a:xfrm>
          <a:prstGeom prst="rect">
            <a:avLst/>
          </a:prstGeom>
          <a:solidFill>
            <a:srgbClr val="5D7963"/>
          </a:solidFill>
        </p:spPr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CEDBC9-D02B-4A7B-A020-685B58F488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9926" y="0"/>
            <a:ext cx="3748617" cy="54980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5919907-1D5C-439A-A670-7D437713E9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39932" y="5348"/>
            <a:ext cx="3952068" cy="54980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62A620EA-C23B-4E55-B4FD-1DF014325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179" y="1807411"/>
            <a:ext cx="3835400" cy="28448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 panose="020B060402020202020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216DEE6-2E6E-484A-9B59-584A0C8FA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0" y="6467209"/>
            <a:ext cx="415728" cy="2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CFE9-3B4D-4CB2-AFDE-4D2C75F428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1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28B4-A918-4087-964D-5298E02FD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BFF039-D4B5-4ED8-BEC7-C2B8A83D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20A27-66B8-4527-BD35-1CECACF3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E9691-D2F1-4958-AAAD-416637A8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129A4-7A3B-49D0-A1A0-C6CA3F24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AEE9-394B-4EA3-B2BC-06DE0803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B1565-D858-4CC3-B531-6F15946C3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B36FC-28E8-40F0-95B7-D4D9E928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D0D98-D9AC-4E36-9BD1-163086C5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8031-AF21-4E50-A2AC-789C4D78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F6A6-9FDF-4106-B2FD-BB6B385A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EF6DB-72CF-489E-A8B1-E049F7A47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FAB3F-DDB9-449A-A5BF-8C77B3EC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2F44A-F755-4922-B93D-1898F8D0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0883A-78C2-426F-BE5F-4B7316F4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5A64-FB26-42F0-816A-DCBFF247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15ED-4ECE-4E4F-BAA6-EC1B2C160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77AD7-0123-4071-8F0F-E1626EFA6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97F38-B999-4CCF-81F2-40B789A4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2A7E7-2F81-4C50-9320-A3AFFDDD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EE563-4C76-40A4-A05B-DDAEC129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A504-4A14-4A8A-87CE-5A3511CB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115AC-075D-4502-AF07-6A9738E57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3A516-04B6-45DA-9CA9-D3E4606D9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122F8-6789-4E0D-A891-CF7DA97F8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FA14-7167-453A-AE2A-7ED053E7A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0BEE2-983F-4BFA-92EC-DF44C413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2096B-82AA-465D-9D78-A149A7F1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394A4-D9C3-4A1A-AF77-FBBB6E39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7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5867403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CFE9-3B4D-4CB2-AFDE-4D2C75F428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1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DE67F-5330-48F7-A118-2F7712E9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82F94-360F-49C2-B9CD-8B390C75C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E1221-D09C-4798-81B8-CD183604B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8B2AC-BF04-4C33-9960-036AD52594F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9133-7250-4935-9B2E-CB8CB822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C1601-14A5-4154-B902-183154038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1CB7-25F3-4278-BBB3-D478504D6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1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usda.gov/sites/default/files/documents/2022AOF-sugar-outlook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rs.usda.gov/subscribe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://ers.usda.gov/about-ers/careers-at-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0D225C-51E1-4C8C-9C9D-C667808D5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47710"/>
            <a:ext cx="12192000" cy="1229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3A0AF-6B09-4133-9C4D-5AA200736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495" y="195966"/>
            <a:ext cx="3124843" cy="10087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AB3D759-6C69-4028-B049-83B640DD3F0B}"/>
              </a:ext>
            </a:extLst>
          </p:cNvPr>
          <p:cNvSpPr txBox="1">
            <a:spLocks/>
          </p:cNvSpPr>
          <p:nvPr/>
        </p:nvSpPr>
        <p:spPr>
          <a:xfrm>
            <a:off x="1524000" y="1597399"/>
            <a:ext cx="9144000" cy="3657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2022 USDA Ag Outlook Forum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Sugar Outlook</a:t>
            </a:r>
            <a:b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Moderated by: Vidalina Abadam</a:t>
            </a:r>
            <a:b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USDA, Economic Research Service</a:t>
            </a:r>
            <a:b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February 25, 2022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431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23B6B5-D03D-4509-8102-DED77CFEC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49488"/>
            <a:ext cx="12192000" cy="123139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FADCF-E83B-472B-A575-9082298B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2022/23 Sugar outlook available at: </a:t>
            </a:r>
            <a:r>
              <a:rPr lang="en-US" dirty="0">
                <a:hlinkClick r:id="rId4"/>
              </a:rPr>
              <a:t>https://www.usda.gov/sites/default/files/documents/2022AOF-sugar-outlook.pdf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Sugar ICEC: </a:t>
            </a:r>
          </a:p>
          <a:p>
            <a:pPr lvl="1"/>
            <a:r>
              <a:rPr lang="en-US" dirty="0"/>
              <a:t>WAOB and Chair: Steve Haley</a:t>
            </a:r>
          </a:p>
          <a:p>
            <a:pPr lvl="1"/>
            <a:r>
              <a:rPr lang="en-US" dirty="0"/>
              <a:t>FPAC: Barb Fecso, Kent Lanclos, Fran Hentz</a:t>
            </a:r>
          </a:p>
          <a:p>
            <a:pPr lvl="1"/>
            <a:r>
              <a:rPr lang="en-US" dirty="0"/>
              <a:t>FAS: Joe Wereszynski, Souleymane Diaby, Bill Janis</a:t>
            </a:r>
          </a:p>
          <a:p>
            <a:pPr lvl="1"/>
            <a:r>
              <a:rPr lang="en-US" dirty="0"/>
              <a:t>ERS: Vidalina Abadam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Sugar Luncheon Session will follow immediately at 11 am.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7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23B6B5-D03D-4509-8102-DED77CFEC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49488"/>
            <a:ext cx="12192000" cy="1231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218D1-5854-48F3-B5F6-BB436CE8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1" y="5473981"/>
            <a:ext cx="2667000" cy="222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/>
              <a:t>Source: Google Trends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34C9D-DC12-4349-97F6-FC7CFB2FA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880458"/>
            <a:ext cx="4533656" cy="2898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7E624D-A183-41E6-B4DB-1FA69844E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53" y="4226347"/>
            <a:ext cx="6477000" cy="110535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57A2515-E352-40B1-91F6-AEB18C6DECA2}"/>
              </a:ext>
            </a:extLst>
          </p:cNvPr>
          <p:cNvGrpSpPr/>
          <p:nvPr/>
        </p:nvGrpSpPr>
        <p:grpSpPr>
          <a:xfrm>
            <a:off x="381000" y="228600"/>
            <a:ext cx="6894707" cy="3886200"/>
            <a:chOff x="381000" y="228600"/>
            <a:chExt cx="6894707" cy="3886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6BC7DE-4D30-4D67-BF0C-5BEE2D16F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" y="228600"/>
              <a:ext cx="6894707" cy="38862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8CA3C4-E6F0-4DF3-A15A-7B9E456B1532}"/>
                </a:ext>
              </a:extLst>
            </p:cNvPr>
            <p:cNvSpPr/>
            <p:nvPr/>
          </p:nvSpPr>
          <p:spPr>
            <a:xfrm>
              <a:off x="3828353" y="228600"/>
              <a:ext cx="1353247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168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garbeet videoFINAL">
            <a:hlinkClick r:id="" action="ppaction://media"/>
            <a:extLst>
              <a:ext uri="{FF2B5EF4-FFF2-40B4-BE49-F238E27FC236}">
                <a16:creationId xmlns:a16="http://schemas.microsoft.com/office/drawing/2014/main" id="{3D8A3A01-ACE4-42A2-8DD1-6389ACC8872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048" t="1282" r="5531" b="20514"/>
          <a:stretch/>
        </p:blipFill>
        <p:spPr>
          <a:xfrm>
            <a:off x="284815" y="152400"/>
            <a:ext cx="11772274" cy="5791200"/>
          </a:xfrm>
        </p:spPr>
      </p:pic>
    </p:spTree>
    <p:extLst>
      <p:ext uri="{BB962C8B-B14F-4D97-AF65-F5344CB8AC3E}">
        <p14:creationId xmlns:p14="http://schemas.microsoft.com/office/powerpoint/2010/main" val="7536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C0DC7E-D75E-4F74-97C8-ABC2D9CEA991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Like, Share,</a:t>
            </a:r>
            <a:r>
              <a:rPr lang="en-US" sz="4400" dirty="0">
                <a:solidFill>
                  <a:srgbClr val="FFFFFF"/>
                </a:solidFill>
                <a:latin typeface="Calibri Light" panose="020F0302020204030204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&amp; Follow ERS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D788EB-99FF-479E-A139-AFE2A9B9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47710"/>
            <a:ext cx="12192000" cy="1229340"/>
          </a:xfrm>
          <a:prstGeom prst="rect">
            <a:avLst/>
          </a:prstGeom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537DD978-E00C-4B7D-A784-92E4D6B15E4D}"/>
              </a:ext>
            </a:extLst>
          </p:cNvPr>
          <p:cNvSpPr txBox="1">
            <a:spLocks/>
          </p:cNvSpPr>
          <p:nvPr/>
        </p:nvSpPr>
        <p:spPr>
          <a:xfrm>
            <a:off x="537663" y="3540041"/>
            <a:ext cx="3124200" cy="7988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www.ers.usda.gov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7" name="Picture 12" descr="Twitter Logo | The most famous brands and company logos in the world">
            <a:extLst>
              <a:ext uri="{FF2B5EF4-FFF2-40B4-BE49-F238E27FC236}">
                <a16:creationId xmlns:a16="http://schemas.microsoft.com/office/drawing/2014/main" id="{8B9A7FCE-5463-4F7E-9910-8AFB529D4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r="17900"/>
          <a:stretch/>
        </p:blipFill>
        <p:spPr bwMode="auto">
          <a:xfrm>
            <a:off x="7109519" y="2349956"/>
            <a:ext cx="1364804" cy="11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>
            <a:extLst>
              <a:ext uri="{FF2B5EF4-FFF2-40B4-BE49-F238E27FC236}">
                <a16:creationId xmlns:a16="http://schemas.microsoft.com/office/drawing/2014/main" id="{CF3B0269-575A-4EC9-9589-837F157B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54" y="2355594"/>
            <a:ext cx="1531517" cy="10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087FD14-18A9-471D-88D0-99E7752945D7}"/>
              </a:ext>
            </a:extLst>
          </p:cNvPr>
          <p:cNvSpPr txBox="1">
            <a:spLocks/>
          </p:cNvSpPr>
          <p:nvPr/>
        </p:nvSpPr>
        <p:spPr>
          <a:xfrm>
            <a:off x="7126825" y="3620707"/>
            <a:ext cx="1364804" cy="4434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@USDA_ERS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F1532702-7288-4D7A-A5D8-68E17EB040AF}"/>
              </a:ext>
            </a:extLst>
          </p:cNvPr>
          <p:cNvSpPr txBox="1">
            <a:spLocks/>
          </p:cNvSpPr>
          <p:nvPr/>
        </p:nvSpPr>
        <p:spPr>
          <a:xfrm>
            <a:off x="8845980" y="3620707"/>
            <a:ext cx="2898236" cy="7988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linkedin.com/company/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usda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-economic-research-service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9C6B325-A09E-4C1F-890F-A0BF42050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681" y="2333612"/>
            <a:ext cx="1173640" cy="111655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5D3C62C-E90F-4D87-BE12-722AB74BBB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61" y="2277850"/>
            <a:ext cx="1834300" cy="1153730"/>
          </a:xfrm>
          <a:prstGeom prst="rect">
            <a:avLst/>
          </a:prstGeom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2D3B1BC5-265A-4C9D-BC73-41624D5F7E38}"/>
              </a:ext>
            </a:extLst>
          </p:cNvPr>
          <p:cNvSpPr txBox="1">
            <a:spLocks/>
          </p:cNvSpPr>
          <p:nvPr/>
        </p:nvSpPr>
        <p:spPr>
          <a:xfrm>
            <a:off x="3579577" y="3540041"/>
            <a:ext cx="2898236" cy="7988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www.ers.usda.gov/data-products/charts-of-note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6A673221-E4A4-4C3E-9962-D240092248DE}"/>
              </a:ext>
            </a:extLst>
          </p:cNvPr>
          <p:cNvSpPr txBox="1">
            <a:spLocks/>
          </p:cNvSpPr>
          <p:nvPr/>
        </p:nvSpPr>
        <p:spPr>
          <a:xfrm>
            <a:off x="1913093" y="4343400"/>
            <a:ext cx="8365805" cy="152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Subscribe For Weekly E-mail Notifications: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www.ers.usda.gov/subscribe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Job Info: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9"/>
              </a:rPr>
              <a:t>http://ers.usda.gov/about-ers/careers-at-ers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7C4C4D-E35A-4F10-985E-1D608F1BE750}"/>
              </a:ext>
            </a:extLst>
          </p:cNvPr>
          <p:cNvSpPr txBox="1"/>
          <p:nvPr/>
        </p:nvSpPr>
        <p:spPr>
          <a:xfrm>
            <a:off x="3017469" y="259128"/>
            <a:ext cx="6157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Thank you!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18E5AA7-D7A0-46F8-BF59-8E2FEE436499}"/>
              </a:ext>
            </a:extLst>
          </p:cNvPr>
          <p:cNvSpPr txBox="1">
            <a:spLocks/>
          </p:cNvSpPr>
          <p:nvPr/>
        </p:nvSpPr>
        <p:spPr>
          <a:xfrm>
            <a:off x="1864978" y="1175395"/>
            <a:ext cx="8365805" cy="865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Vidalina Abadam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v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idalina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badam@usda.gov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58349"/>
      </p:ext>
    </p:extLst>
  </p:cSld>
  <p:clrMapOvr>
    <a:masterClrMapping/>
  </p:clrMapOvr>
</p:sld>
</file>

<file path=ppt/theme/theme1.xml><?xml version="1.0" encoding="utf-8"?>
<a:theme xmlns:a="http://schemas.openxmlformats.org/drawingml/2006/main" name="ERS Interio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7C56BF46C4784A9EDE2967E04F8506" ma:contentTypeVersion="10" ma:contentTypeDescription="Create a new document." ma:contentTypeScope="" ma:versionID="b4fd953fdde6d948f6fe45e954ea17fd">
  <xsd:schema xmlns:xsd="http://www.w3.org/2001/XMLSchema" xmlns:xs="http://www.w3.org/2001/XMLSchema" xmlns:p="http://schemas.microsoft.com/office/2006/metadata/properties" xmlns:ns3="b4b2b129-5fd4-4ae0-9416-d94006e3a083" xmlns:ns4="780ece43-5ccd-4bc1-bcbc-e744fa021a4a" targetNamespace="http://schemas.microsoft.com/office/2006/metadata/properties" ma:root="true" ma:fieldsID="7631af0d53dc5e7e7d36c1465b383458" ns3:_="" ns4:_="">
    <xsd:import namespace="b4b2b129-5fd4-4ae0-9416-d94006e3a083"/>
    <xsd:import namespace="780ece43-5ccd-4bc1-bcbc-e744fa021a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2b129-5fd4-4ae0-9416-d94006e3a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ece43-5ccd-4bc1-bcbc-e744fa021a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69690D-51FE-45D0-9521-3D95232E4C56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80ece43-5ccd-4bc1-bcbc-e744fa021a4a"/>
    <ds:schemaRef ds:uri="http://schemas.microsoft.com/office/2006/metadata/properties"/>
    <ds:schemaRef ds:uri="http://purl.org/dc/elements/1.1/"/>
    <ds:schemaRef ds:uri="b4b2b129-5fd4-4ae0-9416-d94006e3a083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A7C450-DDDD-40EC-8DCB-AE9A4D266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b2b129-5fd4-4ae0-9416-d94006e3a083"/>
    <ds:schemaRef ds:uri="780ece43-5ccd-4bc1-bcbc-e744fa021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B6D2BB-C186-4B14-AFBE-5A175DFBEB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22793</TotalTime>
  <Words>515</Words>
  <Application>Microsoft Office PowerPoint</Application>
  <PresentationFormat>Widescreen</PresentationFormat>
  <Paragraphs>41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Aileron Heavy Bold</vt:lpstr>
      <vt:lpstr>Arial</vt:lpstr>
      <vt:lpstr>Calibri</vt:lpstr>
      <vt:lpstr>Calibri Light</vt:lpstr>
      <vt:lpstr>Courier New</vt:lpstr>
      <vt:lpstr>Lato</vt:lpstr>
      <vt:lpstr>League Spartan</vt:lpstr>
      <vt:lpstr>Tahoma</vt:lpstr>
      <vt:lpstr>Wingdings</vt:lpstr>
      <vt:lpstr>ERS Interior Slides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Farmers and Rural America through Premier Economic Research   Administrator Spiro Stefanou USDA Economic Research Service November 15, 2020</dc:title>
  <dc:creator>Murdie, Ashley - REE-ERS, Kansas City, MO</dc:creator>
  <cp:lastModifiedBy>Abadam, Vidalina - REE-ERS, Washington, DC</cp:lastModifiedBy>
  <cp:revision>120</cp:revision>
  <dcterms:created xsi:type="dcterms:W3CDTF">2020-11-20T21:22:55Z</dcterms:created>
  <dcterms:modified xsi:type="dcterms:W3CDTF">2022-02-24T20:37:21Z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0x0101003F7C56BF46C4784A9EDE2967E04F8506</vt:lpwstr>
  </property>
</Properties>
</file>