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7" r:id="rId2"/>
    <p:sldId id="317" r:id="rId3"/>
    <p:sldId id="273" r:id="rId4"/>
    <p:sldId id="289" r:id="rId5"/>
    <p:sldId id="274" r:id="rId6"/>
    <p:sldId id="279" r:id="rId7"/>
    <p:sldId id="276" r:id="rId8"/>
    <p:sldId id="280" r:id="rId9"/>
    <p:sldId id="310" r:id="rId10"/>
    <p:sldId id="282" r:id="rId11"/>
    <p:sldId id="295" r:id="rId12"/>
    <p:sldId id="296" r:id="rId13"/>
    <p:sldId id="299" r:id="rId14"/>
    <p:sldId id="298" r:id="rId15"/>
    <p:sldId id="290" r:id="rId16"/>
    <p:sldId id="297" r:id="rId17"/>
    <p:sldId id="258" r:id="rId18"/>
    <p:sldId id="311" r:id="rId19"/>
    <p:sldId id="303" r:id="rId20"/>
    <p:sldId id="323" r:id="rId21"/>
    <p:sldId id="30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656C"/>
    <a:srgbClr val="262625"/>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6706AE-2AB8-4803-82E9-0B9CE51E818A}" v="71" dt="2022-02-10T20:11:01.4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4841" autoAdjust="0"/>
  </p:normalViewPr>
  <p:slideViewPr>
    <p:cSldViewPr snapToGrid="0">
      <p:cViewPr>
        <p:scale>
          <a:sx n="90" d="100"/>
          <a:sy n="90" d="100"/>
        </p:scale>
        <p:origin x="48" y="186"/>
      </p:cViewPr>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A539F4-B036-4E7E-8A95-B829B212BA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F2656D-EC98-4D55-844B-224077270A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1C829A-005C-4122-A34B-31D128BFF32F}" type="datetimeFigureOut">
              <a:rPr lang="en-US" smtClean="0"/>
              <a:t>2/6/2022</a:t>
            </a:fld>
            <a:endParaRPr lang="en-US"/>
          </a:p>
        </p:txBody>
      </p:sp>
      <p:sp>
        <p:nvSpPr>
          <p:cNvPr id="4" name="Footer Placeholder 3">
            <a:extLst>
              <a:ext uri="{FF2B5EF4-FFF2-40B4-BE49-F238E27FC236}">
                <a16:creationId xmlns:a16="http://schemas.microsoft.com/office/drawing/2014/main" id="{CC66D1EC-35AC-4672-9227-4CE44CE580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47A1E3-09E0-466C-93FA-51D65F6816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1CE27-BDD5-4A17-80F2-683867349A8C}" type="slidenum">
              <a:rPr lang="en-US" smtClean="0"/>
              <a:t>‹#›</a:t>
            </a:fld>
            <a:endParaRPr lang="en-US"/>
          </a:p>
        </p:txBody>
      </p:sp>
    </p:spTree>
    <p:extLst>
      <p:ext uri="{BB962C8B-B14F-4D97-AF65-F5344CB8AC3E}">
        <p14:creationId xmlns:p14="http://schemas.microsoft.com/office/powerpoint/2010/main" val="1969950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370FB-4652-4B16-9E3B-40BF9044B8EA}" type="datetimeFigureOut">
              <a:rPr lang="en-US" smtClean="0"/>
              <a:t>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748506-CF44-4AA2-9948-CED314DA3BED}" type="slidenum">
              <a:rPr lang="en-US" smtClean="0"/>
              <a:t>‹#›</a:t>
            </a:fld>
            <a:endParaRPr lang="en-US"/>
          </a:p>
        </p:txBody>
      </p:sp>
    </p:spTree>
    <p:extLst>
      <p:ext uri="{BB962C8B-B14F-4D97-AF65-F5344CB8AC3E}">
        <p14:creationId xmlns:p14="http://schemas.microsoft.com/office/powerpoint/2010/main" val="389999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usinessinsider.com/largest-us-port-breaks-multiple-record-cargo-ships-import-delays-2021-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people in this room: ones that are having supply chain issues and ones that are lying</a:t>
            </a:r>
          </a:p>
          <a:p>
            <a:endParaRPr lang="en-US" dirty="0"/>
          </a:p>
        </p:txBody>
      </p:sp>
      <p:sp>
        <p:nvSpPr>
          <p:cNvPr id="4" name="Slide Number Placeholder 3"/>
          <p:cNvSpPr>
            <a:spLocks noGrp="1"/>
          </p:cNvSpPr>
          <p:nvPr>
            <p:ph type="sldNum" sz="quarter" idx="5"/>
          </p:nvPr>
        </p:nvSpPr>
        <p:spPr/>
        <p:txBody>
          <a:bodyPr/>
          <a:lstStyle/>
          <a:p>
            <a:fld id="{AB748506-CF44-4AA2-9948-CED314DA3BED}" type="slidenum">
              <a:rPr lang="en-US" smtClean="0"/>
              <a:t>1</a:t>
            </a:fld>
            <a:endParaRPr lang="en-US"/>
          </a:p>
        </p:txBody>
      </p:sp>
    </p:spTree>
    <p:extLst>
      <p:ext uri="{BB962C8B-B14F-4D97-AF65-F5344CB8AC3E}">
        <p14:creationId xmlns:p14="http://schemas.microsoft.com/office/powerpoint/2010/main" val="1480946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a drop around March for sales retails, except toilet papers, but it was fast recovered in July already and continue to be strong. It was so strong, that the inventories to sales ratio is at its lowest for the last 25 years. Rebuilding inventories to pre-pandemic levels would mean an increase of import volume. Target chartered its own container ship to sidestep the global shipping crisis ahead of holiday season, Costco, Home Depot is renting 3 container ships</a:t>
            </a:r>
          </a:p>
        </p:txBody>
      </p:sp>
      <p:sp>
        <p:nvSpPr>
          <p:cNvPr id="4" name="Slide Number Placeholder 3"/>
          <p:cNvSpPr>
            <a:spLocks noGrp="1"/>
          </p:cNvSpPr>
          <p:nvPr>
            <p:ph type="sldNum" sz="quarter" idx="5"/>
          </p:nvPr>
        </p:nvSpPr>
        <p:spPr/>
        <p:txBody>
          <a:bodyPr/>
          <a:lstStyle/>
          <a:p>
            <a:fld id="{AB748506-CF44-4AA2-9948-CED314DA3BED}" type="slidenum">
              <a:rPr lang="en-US" smtClean="0"/>
              <a:t>11</a:t>
            </a:fld>
            <a:endParaRPr lang="en-US"/>
          </a:p>
        </p:txBody>
      </p:sp>
    </p:spTree>
    <p:extLst>
      <p:ext uri="{BB962C8B-B14F-4D97-AF65-F5344CB8AC3E}">
        <p14:creationId xmlns:p14="http://schemas.microsoft.com/office/powerpoint/2010/main" val="1118123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what happened to US exports</a:t>
            </a:r>
          </a:p>
        </p:txBody>
      </p:sp>
      <p:sp>
        <p:nvSpPr>
          <p:cNvPr id="4" name="Slide Number Placeholder 3"/>
          <p:cNvSpPr>
            <a:spLocks noGrp="1"/>
          </p:cNvSpPr>
          <p:nvPr>
            <p:ph type="sldNum" sz="quarter" idx="5"/>
          </p:nvPr>
        </p:nvSpPr>
        <p:spPr/>
        <p:txBody>
          <a:bodyPr/>
          <a:lstStyle/>
          <a:p>
            <a:fld id="{AB748506-CF44-4AA2-9948-CED314DA3BED}" type="slidenum">
              <a:rPr lang="en-US" smtClean="0"/>
              <a:t>14</a:t>
            </a:fld>
            <a:endParaRPr lang="en-US"/>
          </a:p>
        </p:txBody>
      </p:sp>
    </p:spTree>
    <p:extLst>
      <p:ext uri="{BB962C8B-B14F-4D97-AF65-F5344CB8AC3E}">
        <p14:creationId xmlns:p14="http://schemas.microsoft.com/office/powerpoint/2010/main" val="1490932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nimbus-sans"/>
              </a:rPr>
              <a:t> For the first time, all carriers had $13.3 billion in operating profit in second half of 2020</a:t>
            </a:r>
            <a:endParaRPr lang="en-US" dirty="0"/>
          </a:p>
        </p:txBody>
      </p:sp>
      <p:sp>
        <p:nvSpPr>
          <p:cNvPr id="4" name="Slide Number Placeholder 3"/>
          <p:cNvSpPr>
            <a:spLocks noGrp="1"/>
          </p:cNvSpPr>
          <p:nvPr>
            <p:ph type="sldNum" sz="quarter" idx="5"/>
          </p:nvPr>
        </p:nvSpPr>
        <p:spPr/>
        <p:txBody>
          <a:bodyPr/>
          <a:lstStyle/>
          <a:p>
            <a:fld id="{AB748506-CF44-4AA2-9948-CED314DA3BED}" type="slidenum">
              <a:rPr lang="en-US" smtClean="0"/>
              <a:t>15</a:t>
            </a:fld>
            <a:endParaRPr lang="en-US"/>
          </a:p>
        </p:txBody>
      </p:sp>
    </p:spTree>
    <p:extLst>
      <p:ext uri="{BB962C8B-B14F-4D97-AF65-F5344CB8AC3E}">
        <p14:creationId xmlns:p14="http://schemas.microsoft.com/office/powerpoint/2010/main" val="334853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TiemposTextWeb"/>
              </a:rPr>
              <a:t>Ports in Los Angeles and Long Beach </a:t>
            </a:r>
            <a:r>
              <a:rPr lang="en-US" b="0" i="0" u="none" strike="noStrike" dirty="0">
                <a:solidFill>
                  <a:srgbClr val="111111"/>
                </a:solidFill>
                <a:effectLst/>
                <a:latin typeface="TiemposTextWeb"/>
                <a:hlinkClick r:id="rId3"/>
              </a:rPr>
              <a:t>broke multiple records</a:t>
            </a:r>
            <a:r>
              <a:rPr lang="en-US" b="0" i="0" dirty="0">
                <a:solidFill>
                  <a:srgbClr val="111111"/>
                </a:solidFill>
                <a:effectLst/>
                <a:latin typeface="TiemposTextWeb"/>
              </a:rPr>
              <a:t> for the number of ships in the locations, as well as the number of cargo ships waiting to dock. Since then, the number of vessels has trended slightly downward, but the ports maintain unprecedented levels of congestion. On Tuesday, the ports housed 144 ships — including 66 container ships waiting off the shore at anchor or in drift areas. Long Beach plans to use its extended hours as a pilot program toward 24/7 operations — like many ports in Asia and Europe — but has been unable to do so thus far due to a shortage of workers across the industry, including dock workers, truckers, and warehouse workers.</a:t>
            </a:r>
            <a:endParaRPr lang="en-US" dirty="0"/>
          </a:p>
        </p:txBody>
      </p:sp>
      <p:sp>
        <p:nvSpPr>
          <p:cNvPr id="4" name="Slide Number Placeholder 3"/>
          <p:cNvSpPr>
            <a:spLocks noGrp="1"/>
          </p:cNvSpPr>
          <p:nvPr>
            <p:ph type="sldNum" sz="quarter" idx="5"/>
          </p:nvPr>
        </p:nvSpPr>
        <p:spPr/>
        <p:txBody>
          <a:bodyPr/>
          <a:lstStyle/>
          <a:p>
            <a:fld id="{AB748506-CF44-4AA2-9948-CED314DA3BED}" type="slidenum">
              <a:rPr lang="en-US" smtClean="0"/>
              <a:t>16</a:t>
            </a:fld>
            <a:endParaRPr lang="en-US"/>
          </a:p>
        </p:txBody>
      </p:sp>
    </p:spTree>
    <p:extLst>
      <p:ext uri="{BB962C8B-B14F-4D97-AF65-F5344CB8AC3E}">
        <p14:creationId xmlns:p14="http://schemas.microsoft.com/office/powerpoint/2010/main" val="177289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index created by Sea-Intelligence and it measures schedule reliability across 34 different trades lanes. </a:t>
            </a:r>
            <a:r>
              <a:rPr lang="en-US" b="0" i="0" dirty="0">
                <a:effectLst/>
                <a:latin typeface="Verdana" panose="020B0604030504040204" pitchFamily="34" charset="0"/>
              </a:rPr>
              <a:t>35%-40% for most of the year, in August 2021 it dropped to 33.6%, a new all-time low during the 10 years </a:t>
            </a:r>
            <a:endParaRPr lang="en-US" dirty="0"/>
          </a:p>
        </p:txBody>
      </p:sp>
      <p:sp>
        <p:nvSpPr>
          <p:cNvPr id="4" name="Slide Number Placeholder 3"/>
          <p:cNvSpPr>
            <a:spLocks noGrp="1"/>
          </p:cNvSpPr>
          <p:nvPr>
            <p:ph type="sldNum" sz="quarter" idx="5"/>
          </p:nvPr>
        </p:nvSpPr>
        <p:spPr/>
        <p:txBody>
          <a:bodyPr/>
          <a:lstStyle/>
          <a:p>
            <a:fld id="{AB748506-CF44-4AA2-9948-CED314DA3BED}" type="slidenum">
              <a:rPr lang="en-US" smtClean="0"/>
              <a:t>17</a:t>
            </a:fld>
            <a:endParaRPr lang="en-US"/>
          </a:p>
        </p:txBody>
      </p:sp>
    </p:spTree>
    <p:extLst>
      <p:ext uri="{BB962C8B-B14F-4D97-AF65-F5344CB8AC3E}">
        <p14:creationId xmlns:p14="http://schemas.microsoft.com/office/powerpoint/2010/main" val="2934153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a:t>
            </a:r>
          </a:p>
        </p:txBody>
      </p:sp>
      <p:sp>
        <p:nvSpPr>
          <p:cNvPr id="4" name="Slide Number Placeholder 3"/>
          <p:cNvSpPr>
            <a:spLocks noGrp="1"/>
          </p:cNvSpPr>
          <p:nvPr>
            <p:ph type="sldNum" sz="quarter" idx="5"/>
          </p:nvPr>
        </p:nvSpPr>
        <p:spPr/>
        <p:txBody>
          <a:bodyPr/>
          <a:lstStyle/>
          <a:p>
            <a:fld id="{AB748506-CF44-4AA2-9948-CED314DA3BED}" type="slidenum">
              <a:rPr lang="en-US" smtClean="0"/>
              <a:t>20</a:t>
            </a:fld>
            <a:endParaRPr lang="en-US"/>
          </a:p>
        </p:txBody>
      </p:sp>
    </p:spTree>
    <p:extLst>
      <p:ext uri="{BB962C8B-B14F-4D97-AF65-F5344CB8AC3E}">
        <p14:creationId xmlns:p14="http://schemas.microsoft.com/office/powerpoint/2010/main" val="181067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D3D63"/>
                </a:solidFill>
                <a:effectLst/>
                <a:latin typeface="Lato" panose="020F0502020204030203" pitchFamily="34" charset="0"/>
              </a:rPr>
              <a:t>The integration of national economies into a global economic system has been one of the most important developments of the last century. This process of integration, often called Globalization, has materialized in a remarkable growth in trade between countries.</a:t>
            </a:r>
          </a:p>
          <a:p>
            <a:pPr algn="l"/>
            <a:r>
              <a:rPr lang="en-US" b="0" i="0" dirty="0">
                <a:solidFill>
                  <a:srgbClr val="1D3D63"/>
                </a:solidFill>
                <a:effectLst/>
                <a:latin typeface="Lato" panose="020F0502020204030203" pitchFamily="34" charset="0"/>
              </a:rPr>
              <a:t>The chart here shows the value of world exports over the period 1800-2014. These estimates are in constant prices (i.e. have been adjusted to account for inflation) and are indexed at 1913 values.</a:t>
            </a:r>
          </a:p>
          <a:p>
            <a:pPr algn="l"/>
            <a:r>
              <a:rPr lang="en-US" b="0" i="0" dirty="0">
                <a:solidFill>
                  <a:srgbClr val="1D3D63"/>
                </a:solidFill>
                <a:effectLst/>
                <a:latin typeface="Lato" panose="020F0502020204030203" pitchFamily="34" charset="0"/>
              </a:rPr>
              <a:t>This chart shows an extraordinary growth in international trade over the last couple of centuries: Exports today are more than 40 times larger than in 1913.</a:t>
            </a:r>
          </a:p>
          <a:p>
            <a:endParaRPr lang="en-US" dirty="0"/>
          </a:p>
        </p:txBody>
      </p:sp>
      <p:sp>
        <p:nvSpPr>
          <p:cNvPr id="4" name="Slide Number Placeholder 3"/>
          <p:cNvSpPr>
            <a:spLocks noGrp="1"/>
          </p:cNvSpPr>
          <p:nvPr>
            <p:ph type="sldNum" sz="quarter" idx="5"/>
          </p:nvPr>
        </p:nvSpPr>
        <p:spPr/>
        <p:txBody>
          <a:bodyPr/>
          <a:lstStyle/>
          <a:p>
            <a:fld id="{AB748506-CF44-4AA2-9948-CED314DA3BED}" type="slidenum">
              <a:rPr lang="en-US" smtClean="0"/>
              <a:t>3</a:t>
            </a:fld>
            <a:endParaRPr lang="en-US"/>
          </a:p>
        </p:txBody>
      </p:sp>
    </p:spTree>
    <p:extLst>
      <p:ext uri="{BB962C8B-B14F-4D97-AF65-F5344CB8AC3E}">
        <p14:creationId xmlns:p14="http://schemas.microsoft.com/office/powerpoint/2010/main" val="70382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new economic geography allowed firms whose ambitions had been purely domestic to become international companies. Those who had no wish to go international, who sought only to serve </a:t>
            </a:r>
            <a:r>
              <a:rPr lang="en-US" dirty="0" err="1"/>
              <a:t>thri</a:t>
            </a:r>
            <a:r>
              <a:rPr lang="en-US" dirty="0"/>
              <a:t> local clientele, learned that they had no choice: they were competing globally. In 1956, the world was full of small manufacturers selling locally. By the end of the century, </a:t>
            </a:r>
          </a:p>
        </p:txBody>
      </p:sp>
      <p:sp>
        <p:nvSpPr>
          <p:cNvPr id="4" name="Slide Number Placeholder 3"/>
          <p:cNvSpPr>
            <a:spLocks noGrp="1"/>
          </p:cNvSpPr>
          <p:nvPr>
            <p:ph type="sldNum" sz="quarter" idx="5"/>
          </p:nvPr>
        </p:nvSpPr>
        <p:spPr/>
        <p:txBody>
          <a:bodyPr/>
          <a:lstStyle/>
          <a:p>
            <a:fld id="{AB748506-CF44-4AA2-9948-CED314DA3BED}" type="slidenum">
              <a:rPr lang="en-US" smtClean="0"/>
              <a:t>4</a:t>
            </a:fld>
            <a:endParaRPr lang="en-US"/>
          </a:p>
        </p:txBody>
      </p:sp>
    </p:spTree>
    <p:extLst>
      <p:ext uri="{BB962C8B-B14F-4D97-AF65-F5344CB8AC3E}">
        <p14:creationId xmlns:p14="http://schemas.microsoft.com/office/powerpoint/2010/main" val="1619028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Containers brough sweeping reduction on costs. Containers matured into a highly automate, highly standardized industry on a global scale.</a:t>
            </a:r>
          </a:p>
        </p:txBody>
      </p:sp>
      <p:sp>
        <p:nvSpPr>
          <p:cNvPr id="4" name="Slide Number Placeholder 3"/>
          <p:cNvSpPr>
            <a:spLocks noGrp="1"/>
          </p:cNvSpPr>
          <p:nvPr>
            <p:ph type="sldNum" sz="quarter" idx="5"/>
          </p:nvPr>
        </p:nvSpPr>
        <p:spPr/>
        <p:txBody>
          <a:bodyPr/>
          <a:lstStyle/>
          <a:p>
            <a:fld id="{AB748506-CF44-4AA2-9948-CED314DA3BED}" type="slidenum">
              <a:rPr lang="en-US" smtClean="0"/>
              <a:t>5</a:t>
            </a:fld>
            <a:endParaRPr lang="en-US"/>
          </a:p>
        </p:txBody>
      </p:sp>
    </p:spTree>
    <p:extLst>
      <p:ext uri="{BB962C8B-B14F-4D97-AF65-F5344CB8AC3E}">
        <p14:creationId xmlns:p14="http://schemas.microsoft.com/office/powerpoint/2010/main" val="2932206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freight being more efficient, and ships bigger, we’ve seen rates relatively steady, to slightly weaker, in the past 15 years</a:t>
            </a:r>
          </a:p>
        </p:txBody>
      </p:sp>
      <p:sp>
        <p:nvSpPr>
          <p:cNvPr id="4" name="Slide Number Placeholder 3"/>
          <p:cNvSpPr>
            <a:spLocks noGrp="1"/>
          </p:cNvSpPr>
          <p:nvPr>
            <p:ph type="sldNum" sz="quarter" idx="5"/>
          </p:nvPr>
        </p:nvSpPr>
        <p:spPr/>
        <p:txBody>
          <a:bodyPr/>
          <a:lstStyle/>
          <a:p>
            <a:fld id="{AB748506-CF44-4AA2-9948-CED314DA3BED}" type="slidenum">
              <a:rPr lang="en-US" smtClean="0"/>
              <a:t>6</a:t>
            </a:fld>
            <a:endParaRPr lang="en-US"/>
          </a:p>
        </p:txBody>
      </p:sp>
    </p:spTree>
    <p:extLst>
      <p:ext uri="{BB962C8B-B14F-4D97-AF65-F5344CB8AC3E}">
        <p14:creationId xmlns:p14="http://schemas.microsoft.com/office/powerpoint/2010/main" val="1900204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a:t>
            </a:r>
          </a:p>
        </p:txBody>
      </p:sp>
      <p:sp>
        <p:nvSpPr>
          <p:cNvPr id="4" name="Slide Number Placeholder 3"/>
          <p:cNvSpPr>
            <a:spLocks noGrp="1"/>
          </p:cNvSpPr>
          <p:nvPr>
            <p:ph type="sldNum" sz="quarter" idx="5"/>
          </p:nvPr>
        </p:nvSpPr>
        <p:spPr/>
        <p:txBody>
          <a:bodyPr/>
          <a:lstStyle/>
          <a:p>
            <a:fld id="{AB748506-CF44-4AA2-9948-CED314DA3BED}" type="slidenum">
              <a:rPr lang="en-US" smtClean="0"/>
              <a:t>7</a:t>
            </a:fld>
            <a:endParaRPr lang="en-US"/>
          </a:p>
        </p:txBody>
      </p:sp>
    </p:spTree>
    <p:extLst>
      <p:ext uri="{BB962C8B-B14F-4D97-AF65-F5344CB8AC3E}">
        <p14:creationId xmlns:p14="http://schemas.microsoft.com/office/powerpoint/2010/main" val="4060603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748506-CF44-4AA2-9948-CED314DA3BED}" type="slidenum">
              <a:rPr lang="en-US" smtClean="0"/>
              <a:t>8</a:t>
            </a:fld>
            <a:endParaRPr lang="en-US"/>
          </a:p>
        </p:txBody>
      </p:sp>
    </p:spTree>
    <p:extLst>
      <p:ext uri="{BB962C8B-B14F-4D97-AF65-F5344CB8AC3E}">
        <p14:creationId xmlns:p14="http://schemas.microsoft.com/office/powerpoint/2010/main" val="127214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748506-CF44-4AA2-9948-CED314DA3BED}" type="slidenum">
              <a:rPr lang="en-US" smtClean="0"/>
              <a:t>9</a:t>
            </a:fld>
            <a:endParaRPr lang="en-US"/>
          </a:p>
        </p:txBody>
      </p:sp>
    </p:spTree>
    <p:extLst>
      <p:ext uri="{BB962C8B-B14F-4D97-AF65-F5344CB8AC3E}">
        <p14:creationId xmlns:p14="http://schemas.microsoft.com/office/powerpoint/2010/main" val="1835818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something interesting happened in 2020 vs in 2008 with the 2008 great recession. In 2008, as you can see the comparison of consumer spending change, before and after the recession, in blue, everything dropped after, as expected. However, last year was very different. The service industry had a big drop, since restaurants, and hotels were closed (although there was a jump in food delivery). But what is remarkable is how the spending on durable goods. This one was unique, because although the unemployment numbers went up very fast, the government stimulus check kept the spending. But now, instead of spending on </a:t>
            </a:r>
            <a:r>
              <a:rPr lang="en-US" dirty="0" err="1"/>
              <a:t>restarants</a:t>
            </a:r>
            <a:r>
              <a:rPr lang="en-US" dirty="0"/>
              <a:t> or travel, they were spending on new TVs, refrigerators, getting a pet for company or buying a car.  </a:t>
            </a:r>
          </a:p>
        </p:txBody>
      </p:sp>
      <p:sp>
        <p:nvSpPr>
          <p:cNvPr id="4" name="Slide Number Placeholder 3"/>
          <p:cNvSpPr>
            <a:spLocks noGrp="1"/>
          </p:cNvSpPr>
          <p:nvPr>
            <p:ph type="sldNum" sz="quarter" idx="5"/>
          </p:nvPr>
        </p:nvSpPr>
        <p:spPr/>
        <p:txBody>
          <a:bodyPr/>
          <a:lstStyle/>
          <a:p>
            <a:fld id="{AB748506-CF44-4AA2-9948-CED314DA3BED}" type="slidenum">
              <a:rPr lang="en-US" smtClean="0"/>
              <a:t>10</a:t>
            </a:fld>
            <a:endParaRPr lang="en-US"/>
          </a:p>
        </p:txBody>
      </p:sp>
    </p:spTree>
    <p:extLst>
      <p:ext uri="{BB962C8B-B14F-4D97-AF65-F5344CB8AC3E}">
        <p14:creationId xmlns:p14="http://schemas.microsoft.com/office/powerpoint/2010/main" val="1792825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26" Type="http://schemas.openxmlformats.org/officeDocument/2006/relationships/image" Target="../media/image49.png"/><Relationship Id="rId21" Type="http://schemas.openxmlformats.org/officeDocument/2006/relationships/image" Target="../media/image44.svg"/><Relationship Id="rId42" Type="http://schemas.openxmlformats.org/officeDocument/2006/relationships/image" Target="../media/image65.png"/><Relationship Id="rId47" Type="http://schemas.openxmlformats.org/officeDocument/2006/relationships/image" Target="../media/image70.svg"/><Relationship Id="rId63" Type="http://schemas.openxmlformats.org/officeDocument/2006/relationships/image" Target="../media/image86.svg"/><Relationship Id="rId68" Type="http://schemas.openxmlformats.org/officeDocument/2006/relationships/image" Target="../media/image91.png"/><Relationship Id="rId84" Type="http://schemas.openxmlformats.org/officeDocument/2006/relationships/image" Target="../media/image107.png"/><Relationship Id="rId16" Type="http://schemas.openxmlformats.org/officeDocument/2006/relationships/image" Target="../media/image39.png"/><Relationship Id="rId11" Type="http://schemas.openxmlformats.org/officeDocument/2006/relationships/image" Target="../media/image34.svg"/><Relationship Id="rId32" Type="http://schemas.openxmlformats.org/officeDocument/2006/relationships/image" Target="../media/image55.png"/><Relationship Id="rId37" Type="http://schemas.openxmlformats.org/officeDocument/2006/relationships/image" Target="../media/image60.svg"/><Relationship Id="rId53" Type="http://schemas.openxmlformats.org/officeDocument/2006/relationships/image" Target="../media/image76.svg"/><Relationship Id="rId58" Type="http://schemas.openxmlformats.org/officeDocument/2006/relationships/image" Target="../media/image81.png"/><Relationship Id="rId74" Type="http://schemas.openxmlformats.org/officeDocument/2006/relationships/image" Target="../media/image97.png"/><Relationship Id="rId79" Type="http://schemas.openxmlformats.org/officeDocument/2006/relationships/image" Target="../media/image102.svg"/><Relationship Id="rId5" Type="http://schemas.openxmlformats.org/officeDocument/2006/relationships/image" Target="../media/image28.svg"/><Relationship Id="rId19" Type="http://schemas.openxmlformats.org/officeDocument/2006/relationships/image" Target="../media/image42.sv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svg"/><Relationship Id="rId30" Type="http://schemas.openxmlformats.org/officeDocument/2006/relationships/image" Target="../media/image53.png"/><Relationship Id="rId35" Type="http://schemas.openxmlformats.org/officeDocument/2006/relationships/image" Target="../media/image58.svg"/><Relationship Id="rId43" Type="http://schemas.openxmlformats.org/officeDocument/2006/relationships/image" Target="../media/image66.svg"/><Relationship Id="rId48" Type="http://schemas.openxmlformats.org/officeDocument/2006/relationships/image" Target="../media/image71.png"/><Relationship Id="rId56" Type="http://schemas.openxmlformats.org/officeDocument/2006/relationships/image" Target="../media/image79.png"/><Relationship Id="rId64" Type="http://schemas.openxmlformats.org/officeDocument/2006/relationships/image" Target="../media/image87.png"/><Relationship Id="rId69" Type="http://schemas.openxmlformats.org/officeDocument/2006/relationships/image" Target="../media/image92.svg"/><Relationship Id="rId77" Type="http://schemas.openxmlformats.org/officeDocument/2006/relationships/image" Target="../media/image100.svg"/><Relationship Id="rId8" Type="http://schemas.openxmlformats.org/officeDocument/2006/relationships/image" Target="../media/image31.png"/><Relationship Id="rId51" Type="http://schemas.openxmlformats.org/officeDocument/2006/relationships/image" Target="../media/image74.svg"/><Relationship Id="rId72" Type="http://schemas.openxmlformats.org/officeDocument/2006/relationships/image" Target="../media/image95.png"/><Relationship Id="rId80" Type="http://schemas.openxmlformats.org/officeDocument/2006/relationships/image" Target="../media/image103.png"/><Relationship Id="rId85" Type="http://schemas.openxmlformats.org/officeDocument/2006/relationships/image" Target="../media/image108.svg"/><Relationship Id="rId3" Type="http://schemas.openxmlformats.org/officeDocument/2006/relationships/image" Target="../media/image26.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6.svg"/><Relationship Id="rId38" Type="http://schemas.openxmlformats.org/officeDocument/2006/relationships/image" Target="../media/image61.png"/><Relationship Id="rId46" Type="http://schemas.openxmlformats.org/officeDocument/2006/relationships/image" Target="../media/image69.png"/><Relationship Id="rId59" Type="http://schemas.openxmlformats.org/officeDocument/2006/relationships/image" Target="../media/image82.svg"/><Relationship Id="rId67" Type="http://schemas.openxmlformats.org/officeDocument/2006/relationships/image" Target="../media/image90.svg"/><Relationship Id="rId20" Type="http://schemas.openxmlformats.org/officeDocument/2006/relationships/image" Target="../media/image43.png"/><Relationship Id="rId41" Type="http://schemas.openxmlformats.org/officeDocument/2006/relationships/image" Target="../media/image64.svg"/><Relationship Id="rId54" Type="http://schemas.openxmlformats.org/officeDocument/2006/relationships/image" Target="../media/image77.png"/><Relationship Id="rId62" Type="http://schemas.openxmlformats.org/officeDocument/2006/relationships/image" Target="../media/image85.png"/><Relationship Id="rId70" Type="http://schemas.openxmlformats.org/officeDocument/2006/relationships/image" Target="../media/image93.png"/><Relationship Id="rId75" Type="http://schemas.openxmlformats.org/officeDocument/2006/relationships/image" Target="../media/image98.svg"/><Relationship Id="rId83" Type="http://schemas.openxmlformats.org/officeDocument/2006/relationships/image" Target="../media/image106.svg"/><Relationship Id="rId1" Type="http://schemas.openxmlformats.org/officeDocument/2006/relationships/slideMaster" Target="../slideMasters/slideMaster1.xml"/><Relationship Id="rId6" Type="http://schemas.openxmlformats.org/officeDocument/2006/relationships/image" Target="../media/image29.pn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image" Target="../media/image51.png"/><Relationship Id="rId36" Type="http://schemas.openxmlformats.org/officeDocument/2006/relationships/image" Target="../media/image59.png"/><Relationship Id="rId49" Type="http://schemas.openxmlformats.org/officeDocument/2006/relationships/image" Target="../media/image72.svg"/><Relationship Id="rId57" Type="http://schemas.openxmlformats.org/officeDocument/2006/relationships/image" Target="../media/image80.svg"/><Relationship Id="rId10" Type="http://schemas.openxmlformats.org/officeDocument/2006/relationships/image" Target="../media/image33.png"/><Relationship Id="rId31" Type="http://schemas.openxmlformats.org/officeDocument/2006/relationships/image" Target="../media/image54.svg"/><Relationship Id="rId44" Type="http://schemas.openxmlformats.org/officeDocument/2006/relationships/image" Target="../media/image67.png"/><Relationship Id="rId52" Type="http://schemas.openxmlformats.org/officeDocument/2006/relationships/image" Target="../media/image75.png"/><Relationship Id="rId60" Type="http://schemas.openxmlformats.org/officeDocument/2006/relationships/image" Target="../media/image83.png"/><Relationship Id="rId65" Type="http://schemas.openxmlformats.org/officeDocument/2006/relationships/image" Target="../media/image88.svg"/><Relationship Id="rId73" Type="http://schemas.openxmlformats.org/officeDocument/2006/relationships/image" Target="../media/image96.svg"/><Relationship Id="rId78" Type="http://schemas.openxmlformats.org/officeDocument/2006/relationships/image" Target="../media/image101.png"/><Relationship Id="rId81" Type="http://schemas.openxmlformats.org/officeDocument/2006/relationships/image" Target="../media/image104.svg"/><Relationship Id="rId4" Type="http://schemas.openxmlformats.org/officeDocument/2006/relationships/image" Target="../media/image27.png"/><Relationship Id="rId9" Type="http://schemas.openxmlformats.org/officeDocument/2006/relationships/image" Target="../media/image32.svg"/><Relationship Id="rId13" Type="http://schemas.openxmlformats.org/officeDocument/2006/relationships/image" Target="../media/image36.svg"/><Relationship Id="rId18" Type="http://schemas.openxmlformats.org/officeDocument/2006/relationships/image" Target="../media/image41.png"/><Relationship Id="rId39" Type="http://schemas.openxmlformats.org/officeDocument/2006/relationships/image" Target="../media/image62.svg"/><Relationship Id="rId34" Type="http://schemas.openxmlformats.org/officeDocument/2006/relationships/image" Target="../media/image57.png"/><Relationship Id="rId50" Type="http://schemas.openxmlformats.org/officeDocument/2006/relationships/image" Target="../media/image73.png"/><Relationship Id="rId55" Type="http://schemas.openxmlformats.org/officeDocument/2006/relationships/image" Target="../media/image78.svg"/><Relationship Id="rId76" Type="http://schemas.openxmlformats.org/officeDocument/2006/relationships/image" Target="../media/image99.png"/><Relationship Id="rId7" Type="http://schemas.openxmlformats.org/officeDocument/2006/relationships/image" Target="../media/image30.svg"/><Relationship Id="rId71" Type="http://schemas.openxmlformats.org/officeDocument/2006/relationships/image" Target="../media/image94.svg"/><Relationship Id="rId2" Type="http://schemas.openxmlformats.org/officeDocument/2006/relationships/image" Target="../media/image25.png"/><Relationship Id="rId29" Type="http://schemas.openxmlformats.org/officeDocument/2006/relationships/image" Target="../media/image52.svg"/><Relationship Id="rId24" Type="http://schemas.openxmlformats.org/officeDocument/2006/relationships/image" Target="../media/image47.png"/><Relationship Id="rId40" Type="http://schemas.openxmlformats.org/officeDocument/2006/relationships/image" Target="../media/image63.png"/><Relationship Id="rId45" Type="http://schemas.openxmlformats.org/officeDocument/2006/relationships/image" Target="../media/image68.svg"/><Relationship Id="rId66" Type="http://schemas.openxmlformats.org/officeDocument/2006/relationships/image" Target="../media/image89.png"/><Relationship Id="rId61" Type="http://schemas.openxmlformats.org/officeDocument/2006/relationships/image" Target="../media/image84.svg"/><Relationship Id="rId82" Type="http://schemas.openxmlformats.org/officeDocument/2006/relationships/image" Target="../media/image10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57B56DF-7B2E-47A1-88AF-B87D48D643D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0448" b="4612"/>
          <a:stretch/>
        </p:blipFill>
        <p:spPr bwMode="auto">
          <a:xfrm>
            <a:off x="0" y="-21518"/>
            <a:ext cx="12192000" cy="68795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91167B5-0D19-4287-8560-D25CAA5D8350}"/>
              </a:ext>
            </a:extLst>
          </p:cNvPr>
          <p:cNvSpPr/>
          <p:nvPr userDrawn="1"/>
        </p:nvSpPr>
        <p:spPr>
          <a:xfrm>
            <a:off x="0" y="-21518"/>
            <a:ext cx="12192000" cy="6879518"/>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FD6229-E912-4588-9278-976E0158F22F}"/>
              </a:ext>
            </a:extLst>
          </p:cNvPr>
          <p:cNvSpPr>
            <a:spLocks noGrp="1"/>
          </p:cNvSpPr>
          <p:nvPr>
            <p:ph type="ctrTitle"/>
          </p:nvPr>
        </p:nvSpPr>
        <p:spPr>
          <a:xfrm>
            <a:off x="637728" y="2200540"/>
            <a:ext cx="7588369" cy="1408534"/>
          </a:xfrm>
        </p:spPr>
        <p:txBody>
          <a:bodyPr anchor="b"/>
          <a:lstStyle>
            <a:lvl1pPr algn="l">
              <a:defRPr sz="48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ED11E512-BA2E-4426-BA80-7E98C60826FB}"/>
              </a:ext>
            </a:extLst>
          </p:cNvPr>
          <p:cNvSpPr>
            <a:spLocks noGrp="1"/>
          </p:cNvSpPr>
          <p:nvPr>
            <p:ph type="subTitle" idx="1"/>
          </p:nvPr>
        </p:nvSpPr>
        <p:spPr>
          <a:xfrm>
            <a:off x="637728" y="3650194"/>
            <a:ext cx="5394385" cy="97679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C42DBE3-DD8D-4173-B964-1AA78C0645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EB12345-4C7A-4157-AD62-B1EBA0B5E8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190E8E-A02B-4138-ADAA-7446668597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CBFF53ED-ED84-4BB1-9D73-9DF17E89B6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8658" y="339303"/>
            <a:ext cx="5559904" cy="568531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998484C-FEED-4E93-B8A8-903381DA1D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5794" y="5622281"/>
            <a:ext cx="2895606" cy="804674"/>
          </a:xfrm>
          <a:prstGeom prst="rect">
            <a:avLst/>
          </a:prstGeom>
        </p:spPr>
      </p:pic>
    </p:spTree>
    <p:extLst>
      <p:ext uri="{BB962C8B-B14F-4D97-AF65-F5344CB8AC3E}">
        <p14:creationId xmlns:p14="http://schemas.microsoft.com/office/powerpoint/2010/main" val="348976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A4FB92-BA03-4A71-A777-E927F485A459}"/>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4BD8287B-909A-47E6-A2B4-79B43BA745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44175" y="3343275"/>
            <a:ext cx="1647825" cy="3514725"/>
          </a:xfrm>
          <a:prstGeom prst="rect">
            <a:avLst/>
          </a:prstGeom>
        </p:spPr>
      </p:pic>
      <p:sp>
        <p:nvSpPr>
          <p:cNvPr id="2" name="Title 1">
            <a:extLst>
              <a:ext uri="{FF2B5EF4-FFF2-40B4-BE49-F238E27FC236}">
                <a16:creationId xmlns:a16="http://schemas.microsoft.com/office/drawing/2014/main" id="{ECDDC955-9043-4E35-95B8-FF98F80E8CB1}"/>
              </a:ext>
            </a:extLst>
          </p:cNvPr>
          <p:cNvSpPr>
            <a:spLocks noGrp="1"/>
          </p:cNvSpPr>
          <p:nvPr>
            <p:ph type="title"/>
          </p:nvPr>
        </p:nvSpPr>
        <p:spPr>
          <a:xfrm>
            <a:off x="723900" y="297474"/>
            <a:ext cx="9382125" cy="1325563"/>
          </a:xfrm>
        </p:spPr>
        <p:txBody>
          <a:bodyPr/>
          <a:lstStyle>
            <a:lvl1pPr>
              <a:defRPr sz="40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F85C00-DF9B-4A40-88B6-1321FA929811}"/>
              </a:ext>
            </a:extLst>
          </p:cNvPr>
          <p:cNvSpPr>
            <a:spLocks noGrp="1"/>
          </p:cNvSpPr>
          <p:nvPr>
            <p:ph idx="1"/>
          </p:nvPr>
        </p:nvSpPr>
        <p:spPr>
          <a:xfrm>
            <a:off x="723900" y="1423358"/>
            <a:ext cx="9382125" cy="4692089"/>
          </a:xfrm>
        </p:spPr>
        <p:txBody>
          <a:bodyPr/>
          <a:lstStyle>
            <a:lvl1pPr>
              <a:defRPr>
                <a:solidFill>
                  <a:schemeClr val="bg1"/>
                </a:solidFill>
              </a:defRPr>
            </a:lvl1pPr>
            <a:lvl2pPr>
              <a:buFont typeface="Calibri" panose="020F050202020403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409EF1-2C16-4095-B90F-49B6743F2BFB}"/>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4D11FB-130B-4C83-A91A-C721EFB0A2B4}"/>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5D55AE-EE24-4B15-AD9A-90A9A50F389C}"/>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770D1EE-627B-47E9-AC02-685ACEE7935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93173" y="276224"/>
            <a:ext cx="1355833" cy="272609"/>
          </a:xfrm>
          <a:prstGeom prst="rect">
            <a:avLst/>
          </a:prstGeom>
        </p:spPr>
      </p:pic>
    </p:spTree>
    <p:extLst>
      <p:ext uri="{BB962C8B-B14F-4D97-AF65-F5344CB8AC3E}">
        <p14:creationId xmlns:p14="http://schemas.microsoft.com/office/powerpoint/2010/main" val="3101423603"/>
      </p:ext>
    </p:extLst>
  </p:cSld>
  <p:clrMapOvr>
    <a:masterClrMapping/>
  </p:clrMapOvr>
  <p:extLst>
    <p:ext uri="{DCECCB84-F9BA-43D5-87BE-67443E8EF086}">
      <p15:sldGuideLst xmlns:p15="http://schemas.microsoft.com/office/powerpoint/2012/main">
        <p15:guide id="1" orient="horz" pos="1104">
          <p15:clr>
            <a:srgbClr val="FBAE40"/>
          </p15:clr>
        </p15:guide>
        <p15:guide id="2" pos="3840">
          <p15:clr>
            <a:srgbClr val="FBAE40"/>
          </p15:clr>
        </p15:guide>
        <p15:guide id="3" orient="horz" pos="69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04D10E-64CB-410C-9762-E24EC2F1C7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02B04CF-2701-4A42-B8DF-E34CE3602B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50C2850-CBF5-4236-9742-C583FDF30F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80D1C137-F085-4952-BF4A-78F1D1B512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6566" y="1085042"/>
            <a:ext cx="762000" cy="762000"/>
          </a:xfrm>
          <a:prstGeom prst="rect">
            <a:avLst/>
          </a:prstGeom>
        </p:spPr>
      </p:pic>
      <p:pic>
        <p:nvPicPr>
          <p:cNvPr id="10" name="Graphic 9">
            <a:extLst>
              <a:ext uri="{FF2B5EF4-FFF2-40B4-BE49-F238E27FC236}">
                <a16:creationId xmlns:a16="http://schemas.microsoft.com/office/drawing/2014/main" id="{CB3C071B-7592-4095-8B4E-42330FEE87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035" y="1091437"/>
            <a:ext cx="762000" cy="762000"/>
          </a:xfrm>
          <a:prstGeom prst="rect">
            <a:avLst/>
          </a:prstGeom>
        </p:spPr>
      </p:pic>
      <p:pic>
        <p:nvPicPr>
          <p:cNvPr id="12" name="Graphic 11">
            <a:extLst>
              <a:ext uri="{FF2B5EF4-FFF2-40B4-BE49-F238E27FC236}">
                <a16:creationId xmlns:a16="http://schemas.microsoft.com/office/drawing/2014/main" id="{AE437FE4-3C8D-4429-99D9-D6A4EEA0032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035" y="1970088"/>
            <a:ext cx="762000" cy="762000"/>
          </a:xfrm>
          <a:prstGeom prst="rect">
            <a:avLst/>
          </a:prstGeom>
        </p:spPr>
      </p:pic>
      <p:pic>
        <p:nvPicPr>
          <p:cNvPr id="14" name="Graphic 13">
            <a:extLst>
              <a:ext uri="{FF2B5EF4-FFF2-40B4-BE49-F238E27FC236}">
                <a16:creationId xmlns:a16="http://schemas.microsoft.com/office/drawing/2014/main" id="{FF414C3F-069F-4773-B688-602FEA7FD90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26566" y="2030742"/>
            <a:ext cx="762000" cy="762000"/>
          </a:xfrm>
          <a:prstGeom prst="rect">
            <a:avLst/>
          </a:prstGeom>
        </p:spPr>
      </p:pic>
      <p:pic>
        <p:nvPicPr>
          <p:cNvPr id="16" name="Graphic 15">
            <a:extLst>
              <a:ext uri="{FF2B5EF4-FFF2-40B4-BE49-F238E27FC236}">
                <a16:creationId xmlns:a16="http://schemas.microsoft.com/office/drawing/2014/main" id="{5E8A853C-CD8D-44BE-B191-0AA09AC0D83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23559" y="1995967"/>
            <a:ext cx="762000" cy="762000"/>
          </a:xfrm>
          <a:prstGeom prst="rect">
            <a:avLst/>
          </a:prstGeom>
        </p:spPr>
      </p:pic>
      <p:pic>
        <p:nvPicPr>
          <p:cNvPr id="18" name="Graphic 17">
            <a:extLst>
              <a:ext uri="{FF2B5EF4-FFF2-40B4-BE49-F238E27FC236}">
                <a16:creationId xmlns:a16="http://schemas.microsoft.com/office/drawing/2014/main" id="{4CAF1EE3-6D9B-43CD-8392-778AF4DA0B8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44993" y="1970088"/>
            <a:ext cx="762000" cy="762000"/>
          </a:xfrm>
          <a:prstGeom prst="rect">
            <a:avLst/>
          </a:prstGeom>
        </p:spPr>
      </p:pic>
      <p:pic>
        <p:nvPicPr>
          <p:cNvPr id="20" name="Graphic 19">
            <a:extLst>
              <a:ext uri="{FF2B5EF4-FFF2-40B4-BE49-F238E27FC236}">
                <a16:creationId xmlns:a16="http://schemas.microsoft.com/office/drawing/2014/main" id="{71147F8B-F583-4793-A854-AFDD9018823C}"/>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46378" y="1970088"/>
            <a:ext cx="762000" cy="762000"/>
          </a:xfrm>
          <a:prstGeom prst="rect">
            <a:avLst/>
          </a:prstGeom>
        </p:spPr>
      </p:pic>
      <p:pic>
        <p:nvPicPr>
          <p:cNvPr id="22" name="Graphic 21">
            <a:extLst>
              <a:ext uri="{FF2B5EF4-FFF2-40B4-BE49-F238E27FC236}">
                <a16:creationId xmlns:a16="http://schemas.microsoft.com/office/drawing/2014/main" id="{1FF9BC40-D928-4CD1-9A7C-1B030E1C36B6}"/>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21498" y="2955985"/>
            <a:ext cx="762000" cy="762000"/>
          </a:xfrm>
          <a:prstGeom prst="rect">
            <a:avLst/>
          </a:prstGeom>
        </p:spPr>
      </p:pic>
      <p:pic>
        <p:nvPicPr>
          <p:cNvPr id="24" name="Graphic 23">
            <a:extLst>
              <a:ext uri="{FF2B5EF4-FFF2-40B4-BE49-F238E27FC236}">
                <a16:creationId xmlns:a16="http://schemas.microsoft.com/office/drawing/2014/main" id="{A0855064-DBBF-463C-A6C7-F5827D8E353D}"/>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64294" y="2892276"/>
            <a:ext cx="762000" cy="762000"/>
          </a:xfrm>
          <a:prstGeom prst="rect">
            <a:avLst/>
          </a:prstGeom>
        </p:spPr>
      </p:pic>
      <p:pic>
        <p:nvPicPr>
          <p:cNvPr id="26" name="Graphic 25">
            <a:extLst>
              <a:ext uri="{FF2B5EF4-FFF2-40B4-BE49-F238E27FC236}">
                <a16:creationId xmlns:a16="http://schemas.microsoft.com/office/drawing/2014/main" id="{C875E075-B021-4519-8196-C3E50907E8FF}"/>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67091" y="1885411"/>
            <a:ext cx="762000" cy="762000"/>
          </a:xfrm>
          <a:prstGeom prst="rect">
            <a:avLst/>
          </a:prstGeom>
        </p:spPr>
      </p:pic>
      <p:pic>
        <p:nvPicPr>
          <p:cNvPr id="28" name="Graphic 27">
            <a:extLst>
              <a:ext uri="{FF2B5EF4-FFF2-40B4-BE49-F238E27FC236}">
                <a16:creationId xmlns:a16="http://schemas.microsoft.com/office/drawing/2014/main" id="{8E13746A-39D6-4C6E-A5A2-6D991E00770D}"/>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02502" y="3020683"/>
            <a:ext cx="762000" cy="762000"/>
          </a:xfrm>
          <a:prstGeom prst="rect">
            <a:avLst/>
          </a:prstGeom>
        </p:spPr>
      </p:pic>
      <p:pic>
        <p:nvPicPr>
          <p:cNvPr id="30" name="Graphic 29">
            <a:extLst>
              <a:ext uri="{FF2B5EF4-FFF2-40B4-BE49-F238E27FC236}">
                <a16:creationId xmlns:a16="http://schemas.microsoft.com/office/drawing/2014/main" id="{40555331-657B-49D2-A816-B3786BDB7FD8}"/>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984019" y="3085381"/>
            <a:ext cx="762000" cy="762000"/>
          </a:xfrm>
          <a:prstGeom prst="rect">
            <a:avLst/>
          </a:prstGeom>
        </p:spPr>
      </p:pic>
      <p:pic>
        <p:nvPicPr>
          <p:cNvPr id="32" name="Graphic 31">
            <a:extLst>
              <a:ext uri="{FF2B5EF4-FFF2-40B4-BE49-F238E27FC236}">
                <a16:creationId xmlns:a16="http://schemas.microsoft.com/office/drawing/2014/main" id="{7D94D77D-BE2C-4E0F-95AC-08D014E4636D}"/>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899247" y="3020683"/>
            <a:ext cx="762000" cy="762000"/>
          </a:xfrm>
          <a:prstGeom prst="rect">
            <a:avLst/>
          </a:prstGeom>
        </p:spPr>
      </p:pic>
      <p:pic>
        <p:nvPicPr>
          <p:cNvPr id="34" name="Graphic 33">
            <a:extLst>
              <a:ext uri="{FF2B5EF4-FFF2-40B4-BE49-F238E27FC236}">
                <a16:creationId xmlns:a16="http://schemas.microsoft.com/office/drawing/2014/main" id="{30A3E8A9-CCAC-40EF-8966-1FCE218F03BE}"/>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32449" y="3063815"/>
            <a:ext cx="762000" cy="762000"/>
          </a:xfrm>
          <a:prstGeom prst="rect">
            <a:avLst/>
          </a:prstGeom>
        </p:spPr>
      </p:pic>
      <p:pic>
        <p:nvPicPr>
          <p:cNvPr id="36" name="Graphic 35">
            <a:extLst>
              <a:ext uri="{FF2B5EF4-FFF2-40B4-BE49-F238E27FC236}">
                <a16:creationId xmlns:a16="http://schemas.microsoft.com/office/drawing/2014/main" id="{5AA600F1-2EA6-4DA3-BF92-4BD189535E56}"/>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231092" y="1902395"/>
            <a:ext cx="762000" cy="762000"/>
          </a:xfrm>
          <a:prstGeom prst="rect">
            <a:avLst/>
          </a:prstGeom>
        </p:spPr>
      </p:pic>
      <p:pic>
        <p:nvPicPr>
          <p:cNvPr id="38" name="Graphic 37">
            <a:extLst>
              <a:ext uri="{FF2B5EF4-FFF2-40B4-BE49-F238E27FC236}">
                <a16:creationId xmlns:a16="http://schemas.microsoft.com/office/drawing/2014/main" id="{101F5BF8-59B1-41DD-98AE-FE3F46F0BB18}"/>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324492" y="1873251"/>
            <a:ext cx="762000" cy="762000"/>
          </a:xfrm>
          <a:prstGeom prst="rect">
            <a:avLst/>
          </a:prstGeom>
        </p:spPr>
      </p:pic>
      <p:pic>
        <p:nvPicPr>
          <p:cNvPr id="40" name="Graphic 39">
            <a:extLst>
              <a:ext uri="{FF2B5EF4-FFF2-40B4-BE49-F238E27FC236}">
                <a16:creationId xmlns:a16="http://schemas.microsoft.com/office/drawing/2014/main" id="{A0076A18-9431-4DFA-8BAF-0F8512525FA8}"/>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282023" y="1857106"/>
            <a:ext cx="762000" cy="762000"/>
          </a:xfrm>
          <a:prstGeom prst="rect">
            <a:avLst/>
          </a:prstGeom>
        </p:spPr>
      </p:pic>
      <p:pic>
        <p:nvPicPr>
          <p:cNvPr id="42" name="Graphic 41">
            <a:extLst>
              <a:ext uri="{FF2B5EF4-FFF2-40B4-BE49-F238E27FC236}">
                <a16:creationId xmlns:a16="http://schemas.microsoft.com/office/drawing/2014/main" id="{521CA4D2-0A0D-43C2-811D-9F3DC2B6222B}"/>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226615" y="1871813"/>
            <a:ext cx="762000" cy="762000"/>
          </a:xfrm>
          <a:prstGeom prst="rect">
            <a:avLst/>
          </a:prstGeom>
        </p:spPr>
      </p:pic>
      <p:pic>
        <p:nvPicPr>
          <p:cNvPr id="44" name="Graphic 43">
            <a:extLst>
              <a:ext uri="{FF2B5EF4-FFF2-40B4-BE49-F238E27FC236}">
                <a16:creationId xmlns:a16="http://schemas.microsoft.com/office/drawing/2014/main" id="{FAFC321C-E1B5-4E54-B2D7-FB2B038451D3}"/>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31092" y="2895600"/>
            <a:ext cx="762000" cy="762000"/>
          </a:xfrm>
          <a:prstGeom prst="rect">
            <a:avLst/>
          </a:prstGeom>
        </p:spPr>
      </p:pic>
      <p:pic>
        <p:nvPicPr>
          <p:cNvPr id="46" name="Graphic 45">
            <a:extLst>
              <a:ext uri="{FF2B5EF4-FFF2-40B4-BE49-F238E27FC236}">
                <a16:creationId xmlns:a16="http://schemas.microsoft.com/office/drawing/2014/main" id="{13300A57-5FC2-4E4A-A4D3-F3F9B5552352}"/>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351088" y="2828566"/>
            <a:ext cx="762000" cy="762000"/>
          </a:xfrm>
          <a:prstGeom prst="rect">
            <a:avLst/>
          </a:prstGeom>
        </p:spPr>
      </p:pic>
      <p:pic>
        <p:nvPicPr>
          <p:cNvPr id="48" name="Graphic 47">
            <a:extLst>
              <a:ext uri="{FF2B5EF4-FFF2-40B4-BE49-F238E27FC236}">
                <a16:creationId xmlns:a16="http://schemas.microsoft.com/office/drawing/2014/main" id="{7BD363B9-7911-4757-B015-377A98B602BE}"/>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9269083" y="2792742"/>
            <a:ext cx="762000" cy="762000"/>
          </a:xfrm>
          <a:prstGeom prst="rect">
            <a:avLst/>
          </a:prstGeom>
        </p:spPr>
      </p:pic>
      <p:pic>
        <p:nvPicPr>
          <p:cNvPr id="50" name="Graphic 49">
            <a:extLst>
              <a:ext uri="{FF2B5EF4-FFF2-40B4-BE49-F238E27FC236}">
                <a16:creationId xmlns:a16="http://schemas.microsoft.com/office/drawing/2014/main" id="{51ECA568-F16B-4AC8-AE8E-83F668196208}"/>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0343073" y="2831561"/>
            <a:ext cx="762000" cy="762000"/>
          </a:xfrm>
          <a:prstGeom prst="rect">
            <a:avLst/>
          </a:prstGeom>
        </p:spPr>
      </p:pic>
      <p:pic>
        <p:nvPicPr>
          <p:cNvPr id="52" name="Graphic 51">
            <a:extLst>
              <a:ext uri="{FF2B5EF4-FFF2-40B4-BE49-F238E27FC236}">
                <a16:creationId xmlns:a16="http://schemas.microsoft.com/office/drawing/2014/main" id="{0C2A5CE8-90BB-4665-8ACC-676B78C74044}"/>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0343073" y="3814313"/>
            <a:ext cx="762000" cy="762000"/>
          </a:xfrm>
          <a:prstGeom prst="rect">
            <a:avLst/>
          </a:prstGeom>
        </p:spPr>
      </p:pic>
      <p:pic>
        <p:nvPicPr>
          <p:cNvPr id="54" name="Graphic 53">
            <a:extLst>
              <a:ext uri="{FF2B5EF4-FFF2-40B4-BE49-F238E27FC236}">
                <a16:creationId xmlns:a16="http://schemas.microsoft.com/office/drawing/2014/main" id="{01D26943-806A-4C36-A776-F69BAAF16CE8}"/>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9223075" y="3902015"/>
            <a:ext cx="762000" cy="762000"/>
          </a:xfrm>
          <a:prstGeom prst="rect">
            <a:avLst/>
          </a:prstGeom>
        </p:spPr>
      </p:pic>
      <p:pic>
        <p:nvPicPr>
          <p:cNvPr id="56" name="Graphic 55">
            <a:extLst>
              <a:ext uri="{FF2B5EF4-FFF2-40B4-BE49-F238E27FC236}">
                <a16:creationId xmlns:a16="http://schemas.microsoft.com/office/drawing/2014/main" id="{BF4952DE-5F37-4034-B047-E666965DBF8D}"/>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8229600" y="3902015"/>
            <a:ext cx="762000" cy="762000"/>
          </a:xfrm>
          <a:prstGeom prst="rect">
            <a:avLst/>
          </a:prstGeom>
        </p:spPr>
      </p:pic>
      <p:pic>
        <p:nvPicPr>
          <p:cNvPr id="58" name="Graphic 57">
            <a:extLst>
              <a:ext uri="{FF2B5EF4-FFF2-40B4-BE49-F238E27FC236}">
                <a16:creationId xmlns:a16="http://schemas.microsoft.com/office/drawing/2014/main" id="{17840B5D-2F9C-4244-AA58-BD4631D8B216}"/>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7354019" y="3902015"/>
            <a:ext cx="762000" cy="762000"/>
          </a:xfrm>
          <a:prstGeom prst="rect">
            <a:avLst/>
          </a:prstGeom>
        </p:spPr>
      </p:pic>
      <p:pic>
        <p:nvPicPr>
          <p:cNvPr id="60" name="Graphic 59">
            <a:extLst>
              <a:ext uri="{FF2B5EF4-FFF2-40B4-BE49-F238E27FC236}">
                <a16:creationId xmlns:a16="http://schemas.microsoft.com/office/drawing/2014/main" id="{0DD55037-6669-4243-935B-7CA859BA5418}"/>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6271403" y="3902015"/>
            <a:ext cx="762000" cy="762000"/>
          </a:xfrm>
          <a:prstGeom prst="rect">
            <a:avLst/>
          </a:prstGeom>
        </p:spPr>
      </p:pic>
      <p:pic>
        <p:nvPicPr>
          <p:cNvPr id="62" name="Graphic 61">
            <a:extLst>
              <a:ext uri="{FF2B5EF4-FFF2-40B4-BE49-F238E27FC236}">
                <a16:creationId xmlns:a16="http://schemas.microsoft.com/office/drawing/2014/main" id="{684B5DF0-6B88-4DE2-9CA2-93259C0211F3}"/>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5180162" y="3940175"/>
            <a:ext cx="762000" cy="762000"/>
          </a:xfrm>
          <a:prstGeom prst="rect">
            <a:avLst/>
          </a:prstGeom>
        </p:spPr>
      </p:pic>
      <p:pic>
        <p:nvPicPr>
          <p:cNvPr id="64" name="Graphic 63">
            <a:extLst>
              <a:ext uri="{FF2B5EF4-FFF2-40B4-BE49-F238E27FC236}">
                <a16:creationId xmlns:a16="http://schemas.microsoft.com/office/drawing/2014/main" id="{A58123A2-C7D2-4ECA-BDB5-7C9EC8AC8F9A}"/>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4144993" y="3945027"/>
            <a:ext cx="762000" cy="762000"/>
          </a:xfrm>
          <a:prstGeom prst="rect">
            <a:avLst/>
          </a:prstGeom>
        </p:spPr>
      </p:pic>
      <p:pic>
        <p:nvPicPr>
          <p:cNvPr id="66" name="Graphic 65">
            <a:extLst>
              <a:ext uri="{FF2B5EF4-FFF2-40B4-BE49-F238E27FC236}">
                <a16:creationId xmlns:a16="http://schemas.microsoft.com/office/drawing/2014/main" id="{E90220A2-4777-4883-8BA0-CD2500E63417}"/>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3023559" y="3945027"/>
            <a:ext cx="762000" cy="762000"/>
          </a:xfrm>
          <a:prstGeom prst="rect">
            <a:avLst/>
          </a:prstGeom>
        </p:spPr>
      </p:pic>
      <p:pic>
        <p:nvPicPr>
          <p:cNvPr id="68" name="Graphic 67">
            <a:extLst>
              <a:ext uri="{FF2B5EF4-FFF2-40B4-BE49-F238E27FC236}">
                <a16:creationId xmlns:a16="http://schemas.microsoft.com/office/drawing/2014/main" id="{4C4C35FB-497D-4A0D-AB99-5BC272C7BA08}"/>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902125" y="3945027"/>
            <a:ext cx="762000" cy="762000"/>
          </a:xfrm>
          <a:prstGeom prst="rect">
            <a:avLst/>
          </a:prstGeom>
        </p:spPr>
      </p:pic>
      <p:pic>
        <p:nvPicPr>
          <p:cNvPr id="70" name="Graphic 69">
            <a:extLst>
              <a:ext uri="{FF2B5EF4-FFF2-40B4-BE49-F238E27FC236}">
                <a16:creationId xmlns:a16="http://schemas.microsoft.com/office/drawing/2014/main" id="{EA4DB4BC-9961-4565-AC62-FBEAB57537F4}"/>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832449" y="3949340"/>
            <a:ext cx="762000" cy="762000"/>
          </a:xfrm>
          <a:prstGeom prst="rect">
            <a:avLst/>
          </a:prstGeom>
        </p:spPr>
      </p:pic>
      <p:pic>
        <p:nvPicPr>
          <p:cNvPr id="72" name="Graphic 71">
            <a:extLst>
              <a:ext uri="{FF2B5EF4-FFF2-40B4-BE49-F238E27FC236}">
                <a16:creationId xmlns:a16="http://schemas.microsoft.com/office/drawing/2014/main" id="{6F83F62C-35B8-47E3-ADD7-D1D3B2B4283F}"/>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0343073" y="5105400"/>
            <a:ext cx="762000" cy="762000"/>
          </a:xfrm>
          <a:prstGeom prst="rect">
            <a:avLst/>
          </a:prstGeom>
        </p:spPr>
      </p:pic>
      <p:pic>
        <p:nvPicPr>
          <p:cNvPr id="74" name="Graphic 73">
            <a:extLst>
              <a:ext uri="{FF2B5EF4-FFF2-40B4-BE49-F238E27FC236}">
                <a16:creationId xmlns:a16="http://schemas.microsoft.com/office/drawing/2014/main" id="{33C146EB-1297-4560-827C-688CEEC20F61}"/>
              </a:ext>
            </a:extLst>
          </p:cNvPr>
          <p:cNvPicPr>
            <a:picLocks noChangeAspect="1"/>
          </p:cNvPicPr>
          <p:nvPr userDrawn="1"/>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9269083" y="5105400"/>
            <a:ext cx="762000" cy="762000"/>
          </a:xfrm>
          <a:prstGeom prst="rect">
            <a:avLst/>
          </a:prstGeom>
        </p:spPr>
      </p:pic>
      <p:pic>
        <p:nvPicPr>
          <p:cNvPr id="76" name="Graphic 75">
            <a:extLst>
              <a:ext uri="{FF2B5EF4-FFF2-40B4-BE49-F238E27FC236}">
                <a16:creationId xmlns:a16="http://schemas.microsoft.com/office/drawing/2014/main" id="{2D2136AA-A7ED-4217-A15C-D23B787B1D3C}"/>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8229600" y="5152845"/>
            <a:ext cx="762000" cy="762000"/>
          </a:xfrm>
          <a:prstGeom prst="rect">
            <a:avLst/>
          </a:prstGeom>
        </p:spPr>
      </p:pic>
      <p:pic>
        <p:nvPicPr>
          <p:cNvPr id="78" name="Graphic 77">
            <a:extLst>
              <a:ext uri="{FF2B5EF4-FFF2-40B4-BE49-F238E27FC236}">
                <a16:creationId xmlns:a16="http://schemas.microsoft.com/office/drawing/2014/main" id="{53979D5B-550C-49E5-8DAA-7F1110DEC033}"/>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7190117" y="5152845"/>
            <a:ext cx="762000" cy="762000"/>
          </a:xfrm>
          <a:prstGeom prst="rect">
            <a:avLst/>
          </a:prstGeom>
        </p:spPr>
      </p:pic>
      <p:pic>
        <p:nvPicPr>
          <p:cNvPr id="80" name="Graphic 79">
            <a:extLst>
              <a:ext uri="{FF2B5EF4-FFF2-40B4-BE49-F238E27FC236}">
                <a16:creationId xmlns:a16="http://schemas.microsoft.com/office/drawing/2014/main" id="{20C5B906-88BC-4C15-B12E-BF276D97F941}"/>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6267091" y="5152845"/>
            <a:ext cx="762000" cy="762000"/>
          </a:xfrm>
          <a:prstGeom prst="rect">
            <a:avLst/>
          </a:prstGeom>
        </p:spPr>
      </p:pic>
      <p:pic>
        <p:nvPicPr>
          <p:cNvPr id="82" name="Graphic 81">
            <a:extLst>
              <a:ext uri="{FF2B5EF4-FFF2-40B4-BE49-F238E27FC236}">
                <a16:creationId xmlns:a16="http://schemas.microsoft.com/office/drawing/2014/main" id="{AA2C6EB4-6320-4B2B-8ADE-0CC5F5050429}"/>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5254925" y="5152845"/>
            <a:ext cx="762000" cy="762000"/>
          </a:xfrm>
          <a:prstGeom prst="rect">
            <a:avLst/>
          </a:prstGeom>
        </p:spPr>
      </p:pic>
      <p:pic>
        <p:nvPicPr>
          <p:cNvPr id="84" name="Graphic 83">
            <a:extLst>
              <a:ext uri="{FF2B5EF4-FFF2-40B4-BE49-F238E27FC236}">
                <a16:creationId xmlns:a16="http://schemas.microsoft.com/office/drawing/2014/main" id="{8E9AE4BC-B477-4C77-86A8-DC6B52FE9FE9}"/>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4144993" y="5152845"/>
            <a:ext cx="762000" cy="762000"/>
          </a:xfrm>
          <a:prstGeom prst="rect">
            <a:avLst/>
          </a:prstGeom>
        </p:spPr>
      </p:pic>
      <p:pic>
        <p:nvPicPr>
          <p:cNvPr id="86" name="Graphic 85">
            <a:extLst>
              <a:ext uri="{FF2B5EF4-FFF2-40B4-BE49-F238E27FC236}">
                <a16:creationId xmlns:a16="http://schemas.microsoft.com/office/drawing/2014/main" id="{B5A42759-2883-41E9-8545-CE29ED35AAE2}"/>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3023559" y="5152845"/>
            <a:ext cx="762000" cy="762000"/>
          </a:xfrm>
          <a:prstGeom prst="rect">
            <a:avLst/>
          </a:prstGeom>
        </p:spPr>
      </p:pic>
      <p:pic>
        <p:nvPicPr>
          <p:cNvPr id="88" name="Graphic 87">
            <a:extLst>
              <a:ext uri="{FF2B5EF4-FFF2-40B4-BE49-F238E27FC236}">
                <a16:creationId xmlns:a16="http://schemas.microsoft.com/office/drawing/2014/main" id="{6DC2E9A3-80E7-4C6E-8BEA-B08FF5FD3D99}"/>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1902125" y="5152845"/>
            <a:ext cx="762000" cy="762000"/>
          </a:xfrm>
          <a:prstGeom prst="rect">
            <a:avLst/>
          </a:prstGeom>
        </p:spPr>
      </p:pic>
      <p:pic>
        <p:nvPicPr>
          <p:cNvPr id="90" name="Graphic 89">
            <a:extLst>
              <a:ext uri="{FF2B5EF4-FFF2-40B4-BE49-F238E27FC236}">
                <a16:creationId xmlns:a16="http://schemas.microsoft.com/office/drawing/2014/main" id="{1E92E41C-1971-48FF-96FA-7427F42BF2CD}"/>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838200" y="5152845"/>
            <a:ext cx="762000" cy="762000"/>
          </a:xfrm>
          <a:prstGeom prst="rect">
            <a:avLst/>
          </a:prstGeom>
        </p:spPr>
      </p:pic>
      <p:sp>
        <p:nvSpPr>
          <p:cNvPr id="91" name="TextBox 90">
            <a:extLst>
              <a:ext uri="{FF2B5EF4-FFF2-40B4-BE49-F238E27FC236}">
                <a16:creationId xmlns:a16="http://schemas.microsoft.com/office/drawing/2014/main" id="{59EF3091-6B0B-4A99-AC62-2725677836C8}"/>
              </a:ext>
            </a:extLst>
          </p:cNvPr>
          <p:cNvSpPr txBox="1"/>
          <p:nvPr userDrawn="1"/>
        </p:nvSpPr>
        <p:spPr>
          <a:xfrm>
            <a:off x="4271514" y="794824"/>
            <a:ext cx="51485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These icons can be copied &amp; pasted onto your slides, and can be recolored using the shape fill button.</a:t>
            </a:r>
          </a:p>
        </p:txBody>
      </p:sp>
    </p:spTree>
    <p:extLst>
      <p:ext uri="{BB962C8B-B14F-4D97-AF65-F5344CB8AC3E}">
        <p14:creationId xmlns:p14="http://schemas.microsoft.com/office/powerpoint/2010/main" val="257744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D13E74-8DEF-4B31-A9D5-92FA490A8914}"/>
              </a:ext>
            </a:extLst>
          </p:cNvPr>
          <p:cNvSpPr/>
          <p:nvPr userDrawn="1"/>
        </p:nvSpPr>
        <p:spPr>
          <a:xfrm>
            <a:off x="0" y="0"/>
            <a:ext cx="12192000" cy="52905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FD6229-E912-4588-9278-976E0158F22F}"/>
              </a:ext>
            </a:extLst>
          </p:cNvPr>
          <p:cNvSpPr>
            <a:spLocks noGrp="1"/>
          </p:cNvSpPr>
          <p:nvPr>
            <p:ph type="ctrTitle"/>
          </p:nvPr>
        </p:nvSpPr>
        <p:spPr>
          <a:xfrm>
            <a:off x="637728" y="2200540"/>
            <a:ext cx="7588369" cy="1408534"/>
          </a:xfrm>
        </p:spPr>
        <p:txBody>
          <a:bodyPr anchor="b"/>
          <a:lstStyle>
            <a:lvl1pPr algn="l">
              <a:defRPr sz="48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ED11E512-BA2E-4426-BA80-7E98C60826FB}"/>
              </a:ext>
            </a:extLst>
          </p:cNvPr>
          <p:cNvSpPr>
            <a:spLocks noGrp="1"/>
          </p:cNvSpPr>
          <p:nvPr>
            <p:ph type="subTitle" idx="1"/>
          </p:nvPr>
        </p:nvSpPr>
        <p:spPr>
          <a:xfrm>
            <a:off x="637728" y="3650194"/>
            <a:ext cx="5394385" cy="97679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C42DBE3-DD8D-4173-B964-1AA78C0645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EB12345-4C7A-4157-AD62-B1EBA0B5E8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190E8E-A02B-4138-ADAA-7446668597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998484C-FEED-4E93-B8A8-903381DA1D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90366" y="5622281"/>
            <a:ext cx="2886462" cy="804674"/>
          </a:xfrm>
          <a:prstGeom prst="rect">
            <a:avLst/>
          </a:prstGeom>
        </p:spPr>
      </p:pic>
      <p:pic>
        <p:nvPicPr>
          <p:cNvPr id="7" name="Graphic 6">
            <a:extLst>
              <a:ext uri="{FF2B5EF4-FFF2-40B4-BE49-F238E27FC236}">
                <a16:creationId xmlns:a16="http://schemas.microsoft.com/office/drawing/2014/main" id="{CBFF53ED-ED84-4BB1-9D73-9DF17E89B6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43750" y="138134"/>
            <a:ext cx="4863960" cy="4973673"/>
          </a:xfrm>
          <a:prstGeom prst="rect">
            <a:avLst/>
          </a:prstGeom>
        </p:spPr>
      </p:pic>
    </p:spTree>
    <p:extLst>
      <p:ext uri="{BB962C8B-B14F-4D97-AF65-F5344CB8AC3E}">
        <p14:creationId xmlns:p14="http://schemas.microsoft.com/office/powerpoint/2010/main" val="412001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83D4B99F-D785-4308-8439-2669BCC217B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4322" b="1052"/>
          <a:stretch/>
        </p:blipFill>
        <p:spPr bwMode="auto">
          <a:xfrm>
            <a:off x="0" y="-1"/>
            <a:ext cx="12192000" cy="52905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9D13E74-8DEF-4B31-A9D5-92FA490A8914}"/>
              </a:ext>
            </a:extLst>
          </p:cNvPr>
          <p:cNvSpPr/>
          <p:nvPr userDrawn="1"/>
        </p:nvSpPr>
        <p:spPr>
          <a:xfrm>
            <a:off x="0" y="0"/>
            <a:ext cx="12192000" cy="529054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FD6229-E912-4588-9278-976E0158F22F}"/>
              </a:ext>
            </a:extLst>
          </p:cNvPr>
          <p:cNvSpPr>
            <a:spLocks noGrp="1"/>
          </p:cNvSpPr>
          <p:nvPr>
            <p:ph type="ctrTitle" hasCustomPrompt="1"/>
          </p:nvPr>
        </p:nvSpPr>
        <p:spPr>
          <a:xfrm>
            <a:off x="637728" y="3325007"/>
            <a:ext cx="7588369" cy="1408534"/>
          </a:xfrm>
        </p:spPr>
        <p:txBody>
          <a:bodyPr anchor="b"/>
          <a:lstStyle>
            <a:lvl1pPr algn="l">
              <a:defRPr sz="4800" b="1">
                <a:solidFill>
                  <a:schemeClr val="bg1"/>
                </a:solidFill>
              </a:defRPr>
            </a:lvl1pPr>
          </a:lstStyle>
          <a:p>
            <a:r>
              <a:rPr lang="en-US" dirty="0"/>
              <a:t>Thank You</a:t>
            </a:r>
          </a:p>
        </p:txBody>
      </p:sp>
      <p:sp>
        <p:nvSpPr>
          <p:cNvPr id="4" name="Date Placeholder 3">
            <a:extLst>
              <a:ext uri="{FF2B5EF4-FFF2-40B4-BE49-F238E27FC236}">
                <a16:creationId xmlns:a16="http://schemas.microsoft.com/office/drawing/2014/main" id="{4C42DBE3-DD8D-4173-B964-1AA78C0645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EB12345-4C7A-4157-AD62-B1EBA0B5E8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190E8E-A02B-4138-ADAA-7446668597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998484C-FEED-4E93-B8A8-903381DA1D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90366" y="5622281"/>
            <a:ext cx="2886462" cy="804674"/>
          </a:xfrm>
          <a:prstGeom prst="rect">
            <a:avLst/>
          </a:prstGeom>
        </p:spPr>
      </p:pic>
      <p:pic>
        <p:nvPicPr>
          <p:cNvPr id="7" name="Graphic 6">
            <a:extLst>
              <a:ext uri="{FF2B5EF4-FFF2-40B4-BE49-F238E27FC236}">
                <a16:creationId xmlns:a16="http://schemas.microsoft.com/office/drawing/2014/main" id="{CBFF53ED-ED84-4BB1-9D73-9DF17E89B6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43750" y="138134"/>
            <a:ext cx="4863960" cy="4973673"/>
          </a:xfrm>
          <a:prstGeom prst="rect">
            <a:avLst/>
          </a:prstGeom>
        </p:spPr>
      </p:pic>
    </p:spTree>
    <p:extLst>
      <p:ext uri="{BB962C8B-B14F-4D97-AF65-F5344CB8AC3E}">
        <p14:creationId xmlns:p14="http://schemas.microsoft.com/office/powerpoint/2010/main" val="85637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C955-9043-4E35-95B8-FF98F80E8CB1}"/>
              </a:ext>
            </a:extLst>
          </p:cNvPr>
          <p:cNvSpPr>
            <a:spLocks noGrp="1"/>
          </p:cNvSpPr>
          <p:nvPr>
            <p:ph type="title"/>
          </p:nvPr>
        </p:nvSpPr>
        <p:spPr>
          <a:xfrm>
            <a:off x="723900" y="313507"/>
            <a:ext cx="10515600" cy="1325563"/>
          </a:xfrm>
        </p:spPr>
        <p:txBody>
          <a:bodyPr/>
          <a:lstStyle>
            <a:lvl1pPr>
              <a:defRPr sz="4000" b="1">
                <a:solidFill>
                  <a:srgbClr val="57626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F85C00-DF9B-4A40-88B6-1321FA929811}"/>
              </a:ext>
            </a:extLst>
          </p:cNvPr>
          <p:cNvSpPr>
            <a:spLocks noGrp="1"/>
          </p:cNvSpPr>
          <p:nvPr>
            <p:ph idx="1"/>
          </p:nvPr>
        </p:nvSpPr>
        <p:spPr>
          <a:xfrm>
            <a:off x="723900" y="1760537"/>
            <a:ext cx="10515600" cy="4354909"/>
          </a:xfrm>
        </p:spPr>
        <p:txBody>
          <a:bodyPr/>
          <a:lstStyle>
            <a:lvl1pPr>
              <a:defRPr>
                <a:solidFill>
                  <a:srgbClr val="576269"/>
                </a:solidFill>
              </a:defRPr>
            </a:lvl1pPr>
            <a:lvl2pPr>
              <a:buFont typeface="Calibri" panose="020F0502020204030204" pitchFamily="34" charset="0"/>
              <a:buChar char="–"/>
              <a:defRPr>
                <a:solidFill>
                  <a:srgbClr val="576269"/>
                </a:solidFill>
              </a:defRPr>
            </a:lvl2pPr>
            <a:lvl3pPr>
              <a:defRPr>
                <a:solidFill>
                  <a:srgbClr val="576269"/>
                </a:solidFill>
              </a:defRPr>
            </a:lvl3pPr>
            <a:lvl4pPr>
              <a:defRPr>
                <a:solidFill>
                  <a:srgbClr val="576269"/>
                </a:solidFill>
              </a:defRPr>
            </a:lvl4pPr>
            <a:lvl5pPr>
              <a:defRPr>
                <a:solidFill>
                  <a:srgbClr val="5762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409EF1-2C16-4095-B90F-49B6743F2B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4D11FB-130B-4C83-A91A-C721EFB0A2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5D55AE-EE24-4B15-AD9A-90A9A50F38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C770D1EE-627B-47E9-AC02-685ACEE793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8124" y="276224"/>
            <a:ext cx="1365931" cy="272609"/>
          </a:xfrm>
          <a:prstGeom prst="rect">
            <a:avLst/>
          </a:prstGeom>
        </p:spPr>
      </p:pic>
    </p:spTree>
    <p:extLst>
      <p:ext uri="{BB962C8B-B14F-4D97-AF65-F5344CB8AC3E}">
        <p14:creationId xmlns:p14="http://schemas.microsoft.com/office/powerpoint/2010/main" val="847252635"/>
      </p:ext>
    </p:extLst>
  </p:cSld>
  <p:clrMapOvr>
    <a:masterClrMapping/>
  </p:clrMapOvr>
  <p:extLst>
    <p:ext uri="{DCECCB84-F9BA-43D5-87BE-67443E8EF086}">
      <p15:sldGuideLst xmlns:p15="http://schemas.microsoft.com/office/powerpoint/2012/main">
        <p15:guide id="1" orient="horz" pos="1109">
          <p15:clr>
            <a:srgbClr val="FBAE40"/>
          </p15:clr>
        </p15:guide>
        <p15:guide id="2" pos="3840">
          <p15:clr>
            <a:srgbClr val="FBAE40"/>
          </p15:clr>
        </p15:guide>
        <p15:guide id="3" orient="horz" pos="6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C955-9043-4E35-95B8-FF98F80E8CB1}"/>
              </a:ext>
            </a:extLst>
          </p:cNvPr>
          <p:cNvSpPr>
            <a:spLocks noGrp="1"/>
          </p:cNvSpPr>
          <p:nvPr>
            <p:ph type="title"/>
          </p:nvPr>
        </p:nvSpPr>
        <p:spPr>
          <a:xfrm>
            <a:off x="723900" y="313507"/>
            <a:ext cx="10515600" cy="1325563"/>
          </a:xfrm>
        </p:spPr>
        <p:txBody>
          <a:bodyPr/>
          <a:lstStyle>
            <a:lvl1pPr>
              <a:defRPr sz="4000" b="1">
                <a:solidFill>
                  <a:schemeClr val="bg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F85C00-DF9B-4A40-88B6-1321FA929811}"/>
              </a:ext>
            </a:extLst>
          </p:cNvPr>
          <p:cNvSpPr>
            <a:spLocks noGrp="1"/>
          </p:cNvSpPr>
          <p:nvPr>
            <p:ph idx="1"/>
          </p:nvPr>
        </p:nvSpPr>
        <p:spPr>
          <a:xfrm>
            <a:off x="723900" y="1759522"/>
            <a:ext cx="10515600" cy="4355925"/>
          </a:xfrm>
        </p:spPr>
        <p:txBody>
          <a:bodyPr/>
          <a:lstStyle>
            <a:lvl1pPr>
              <a:defRPr>
                <a:solidFill>
                  <a:srgbClr val="576269"/>
                </a:solidFill>
              </a:defRPr>
            </a:lvl1pPr>
            <a:lvl2pPr>
              <a:buFont typeface="Calibri" panose="020F0502020204030204" pitchFamily="34" charset="0"/>
              <a:buChar char="–"/>
              <a:defRPr>
                <a:solidFill>
                  <a:srgbClr val="576269"/>
                </a:solidFill>
              </a:defRPr>
            </a:lvl2pPr>
            <a:lvl3pPr>
              <a:defRPr>
                <a:solidFill>
                  <a:srgbClr val="576269"/>
                </a:solidFill>
              </a:defRPr>
            </a:lvl3pPr>
            <a:lvl4pPr>
              <a:defRPr>
                <a:solidFill>
                  <a:srgbClr val="576269"/>
                </a:solidFill>
              </a:defRPr>
            </a:lvl4pPr>
            <a:lvl5pPr>
              <a:defRPr>
                <a:solidFill>
                  <a:srgbClr val="5762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409EF1-2C16-4095-B90F-49B6743F2B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4D11FB-130B-4C83-A91A-C721EFB0A2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5D55AE-EE24-4B15-AD9A-90A9A50F38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C770D1EE-627B-47E9-AC02-685ACEE793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8124" y="276224"/>
            <a:ext cx="1365931" cy="272609"/>
          </a:xfrm>
          <a:prstGeom prst="rect">
            <a:avLst/>
          </a:prstGeom>
        </p:spPr>
      </p:pic>
      <p:pic>
        <p:nvPicPr>
          <p:cNvPr id="7" name="Graphic 6">
            <a:extLst>
              <a:ext uri="{FF2B5EF4-FFF2-40B4-BE49-F238E27FC236}">
                <a16:creationId xmlns:a16="http://schemas.microsoft.com/office/drawing/2014/main" id="{C77EE6B7-89BD-4936-9BED-209BB6E776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76180" y="5452665"/>
            <a:ext cx="1155239" cy="1325563"/>
          </a:xfrm>
          <a:prstGeom prst="rect">
            <a:avLst/>
          </a:prstGeom>
        </p:spPr>
      </p:pic>
    </p:spTree>
    <p:extLst>
      <p:ext uri="{BB962C8B-B14F-4D97-AF65-F5344CB8AC3E}">
        <p14:creationId xmlns:p14="http://schemas.microsoft.com/office/powerpoint/2010/main" val="274063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C955-9043-4E35-95B8-FF98F80E8CB1}"/>
              </a:ext>
            </a:extLst>
          </p:cNvPr>
          <p:cNvSpPr>
            <a:spLocks noGrp="1"/>
          </p:cNvSpPr>
          <p:nvPr>
            <p:ph type="title"/>
          </p:nvPr>
        </p:nvSpPr>
        <p:spPr>
          <a:xfrm>
            <a:off x="723900" y="313507"/>
            <a:ext cx="10515600" cy="1325563"/>
          </a:xfrm>
        </p:spPr>
        <p:txBody>
          <a:bodyPr/>
          <a:lstStyle>
            <a:lvl1pPr>
              <a:defRPr sz="40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F85C00-DF9B-4A40-88B6-1321FA929811}"/>
              </a:ext>
            </a:extLst>
          </p:cNvPr>
          <p:cNvSpPr>
            <a:spLocks noGrp="1"/>
          </p:cNvSpPr>
          <p:nvPr>
            <p:ph idx="1"/>
          </p:nvPr>
        </p:nvSpPr>
        <p:spPr>
          <a:xfrm>
            <a:off x="723900" y="1752600"/>
            <a:ext cx="10515600" cy="4362847"/>
          </a:xfrm>
        </p:spPr>
        <p:txBody>
          <a:bodyPr/>
          <a:lstStyle>
            <a:lvl1pPr>
              <a:defRPr>
                <a:solidFill>
                  <a:srgbClr val="576269"/>
                </a:solidFill>
              </a:defRPr>
            </a:lvl1pPr>
            <a:lvl2pPr>
              <a:buFont typeface="Calibri" panose="020F0502020204030204" pitchFamily="34" charset="0"/>
              <a:buChar char="–"/>
              <a:defRPr>
                <a:solidFill>
                  <a:srgbClr val="576269"/>
                </a:solidFill>
              </a:defRPr>
            </a:lvl2pPr>
            <a:lvl3pPr>
              <a:defRPr>
                <a:solidFill>
                  <a:srgbClr val="576269"/>
                </a:solidFill>
              </a:defRPr>
            </a:lvl3pPr>
            <a:lvl4pPr>
              <a:defRPr>
                <a:solidFill>
                  <a:srgbClr val="576269"/>
                </a:solidFill>
              </a:defRPr>
            </a:lvl4pPr>
            <a:lvl5pPr>
              <a:defRPr>
                <a:solidFill>
                  <a:srgbClr val="5762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409EF1-2C16-4095-B90F-49B6743F2B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4D11FB-130B-4C83-A91A-C721EFB0A2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5D55AE-EE24-4B15-AD9A-90A9A50F38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C770D1EE-627B-47E9-AC02-685ACEE793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8124" y="276224"/>
            <a:ext cx="1365931" cy="272609"/>
          </a:xfrm>
          <a:prstGeom prst="rect">
            <a:avLst/>
          </a:prstGeom>
        </p:spPr>
      </p:pic>
      <p:pic>
        <p:nvPicPr>
          <p:cNvPr id="9" name="Graphic 8">
            <a:extLst>
              <a:ext uri="{FF2B5EF4-FFF2-40B4-BE49-F238E27FC236}">
                <a16:creationId xmlns:a16="http://schemas.microsoft.com/office/drawing/2014/main" id="{1512927C-7CA2-445B-8518-465C528478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02808" y="5679813"/>
            <a:ext cx="1822908" cy="1041662"/>
          </a:xfrm>
          <a:prstGeom prst="rect">
            <a:avLst/>
          </a:prstGeom>
        </p:spPr>
      </p:pic>
    </p:spTree>
    <p:extLst>
      <p:ext uri="{BB962C8B-B14F-4D97-AF65-F5344CB8AC3E}">
        <p14:creationId xmlns:p14="http://schemas.microsoft.com/office/powerpoint/2010/main" val="3536669953"/>
      </p:ext>
    </p:extLst>
  </p:cSld>
  <p:clrMapOvr>
    <a:masterClrMapping/>
  </p:clrMapOvr>
  <p:extLst>
    <p:ext uri="{DCECCB84-F9BA-43D5-87BE-67443E8EF086}">
      <p15:sldGuideLst xmlns:p15="http://schemas.microsoft.com/office/powerpoint/2012/main">
        <p15:guide id="1" orient="horz" pos="696">
          <p15:clr>
            <a:srgbClr val="FBAE40"/>
          </p15:clr>
        </p15:guide>
        <p15:guide id="2" pos="3840">
          <p15:clr>
            <a:srgbClr val="FBAE40"/>
          </p15:clr>
        </p15:guide>
        <p15:guide id="3" orient="horz" pos="11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C955-9043-4E35-95B8-FF98F80E8CB1}"/>
              </a:ext>
            </a:extLst>
          </p:cNvPr>
          <p:cNvSpPr>
            <a:spLocks noGrp="1"/>
          </p:cNvSpPr>
          <p:nvPr>
            <p:ph type="title"/>
          </p:nvPr>
        </p:nvSpPr>
        <p:spPr>
          <a:xfrm>
            <a:off x="723900" y="313507"/>
            <a:ext cx="10515600" cy="1325563"/>
          </a:xfrm>
        </p:spPr>
        <p:txBody>
          <a:bodyPr/>
          <a:lstStyle>
            <a:lvl1pPr>
              <a:defRPr sz="40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F85C00-DF9B-4A40-88B6-1321FA929811}"/>
              </a:ext>
            </a:extLst>
          </p:cNvPr>
          <p:cNvSpPr>
            <a:spLocks noGrp="1"/>
          </p:cNvSpPr>
          <p:nvPr>
            <p:ph idx="1"/>
          </p:nvPr>
        </p:nvSpPr>
        <p:spPr>
          <a:xfrm>
            <a:off x="723900" y="1752600"/>
            <a:ext cx="10515600" cy="4362847"/>
          </a:xfrm>
        </p:spPr>
        <p:txBody>
          <a:bodyPr/>
          <a:lstStyle>
            <a:lvl1pPr>
              <a:defRPr>
                <a:solidFill>
                  <a:srgbClr val="576269"/>
                </a:solidFill>
              </a:defRPr>
            </a:lvl1pPr>
            <a:lvl2pPr>
              <a:buFont typeface="Calibri" panose="020F0502020204030204" pitchFamily="34" charset="0"/>
              <a:buChar char="–"/>
              <a:defRPr>
                <a:solidFill>
                  <a:srgbClr val="576269"/>
                </a:solidFill>
              </a:defRPr>
            </a:lvl2pPr>
            <a:lvl3pPr>
              <a:defRPr>
                <a:solidFill>
                  <a:srgbClr val="576269"/>
                </a:solidFill>
              </a:defRPr>
            </a:lvl3pPr>
            <a:lvl4pPr>
              <a:defRPr>
                <a:solidFill>
                  <a:srgbClr val="576269"/>
                </a:solidFill>
              </a:defRPr>
            </a:lvl4pPr>
            <a:lvl5pPr>
              <a:defRPr>
                <a:solidFill>
                  <a:srgbClr val="5762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409EF1-2C16-4095-B90F-49B6743F2B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4D11FB-130B-4C83-A91A-C721EFB0A2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5D55AE-EE24-4B15-AD9A-90A9A50F38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C770D1EE-627B-47E9-AC02-685ACEE793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8124" y="276224"/>
            <a:ext cx="1365931" cy="272609"/>
          </a:xfrm>
          <a:prstGeom prst="rect">
            <a:avLst/>
          </a:prstGeom>
        </p:spPr>
      </p:pic>
      <p:pic>
        <p:nvPicPr>
          <p:cNvPr id="7" name="Graphic 6">
            <a:extLst>
              <a:ext uri="{FF2B5EF4-FFF2-40B4-BE49-F238E27FC236}">
                <a16:creationId xmlns:a16="http://schemas.microsoft.com/office/drawing/2014/main" id="{23B9CFDB-1020-48F1-B784-39D04160F2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05270" y="5674261"/>
            <a:ext cx="1365931" cy="1047214"/>
          </a:xfrm>
          <a:prstGeom prst="rect">
            <a:avLst/>
          </a:prstGeom>
        </p:spPr>
      </p:pic>
    </p:spTree>
    <p:extLst>
      <p:ext uri="{BB962C8B-B14F-4D97-AF65-F5344CB8AC3E}">
        <p14:creationId xmlns:p14="http://schemas.microsoft.com/office/powerpoint/2010/main" val="860880223"/>
      </p:ext>
    </p:extLst>
  </p:cSld>
  <p:clrMapOvr>
    <a:masterClrMapping/>
  </p:clrMapOvr>
  <p:extLst>
    <p:ext uri="{DCECCB84-F9BA-43D5-87BE-67443E8EF086}">
      <p15:sldGuideLst xmlns:p15="http://schemas.microsoft.com/office/powerpoint/2012/main">
        <p15:guide id="1" orient="horz" pos="696">
          <p15:clr>
            <a:srgbClr val="FBAE40"/>
          </p15:clr>
        </p15:guide>
        <p15:guide id="2" pos="3840">
          <p15:clr>
            <a:srgbClr val="FBAE40"/>
          </p15:clr>
        </p15:guide>
        <p15:guide id="3" orient="horz" pos="11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A4FB92-BA03-4A71-A777-E927F485A45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4BD8287B-909A-47E6-A2B4-79B43BA745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44175" y="3343275"/>
            <a:ext cx="1647825" cy="3514725"/>
          </a:xfrm>
          <a:prstGeom prst="rect">
            <a:avLst/>
          </a:prstGeom>
        </p:spPr>
      </p:pic>
      <p:sp>
        <p:nvSpPr>
          <p:cNvPr id="2" name="Title 1">
            <a:extLst>
              <a:ext uri="{FF2B5EF4-FFF2-40B4-BE49-F238E27FC236}">
                <a16:creationId xmlns:a16="http://schemas.microsoft.com/office/drawing/2014/main" id="{ECDDC955-9043-4E35-95B8-FF98F80E8CB1}"/>
              </a:ext>
            </a:extLst>
          </p:cNvPr>
          <p:cNvSpPr>
            <a:spLocks noGrp="1"/>
          </p:cNvSpPr>
          <p:nvPr>
            <p:ph type="title"/>
          </p:nvPr>
        </p:nvSpPr>
        <p:spPr>
          <a:xfrm>
            <a:off x="723900" y="302102"/>
            <a:ext cx="9382125" cy="1325563"/>
          </a:xfrm>
        </p:spPr>
        <p:txBody>
          <a:bodyPr/>
          <a:lstStyle>
            <a:lvl1pPr>
              <a:defRPr sz="40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F85C00-DF9B-4A40-88B6-1321FA929811}"/>
              </a:ext>
            </a:extLst>
          </p:cNvPr>
          <p:cNvSpPr>
            <a:spLocks noGrp="1"/>
          </p:cNvSpPr>
          <p:nvPr>
            <p:ph idx="1"/>
          </p:nvPr>
        </p:nvSpPr>
        <p:spPr>
          <a:xfrm>
            <a:off x="723900" y="1752600"/>
            <a:ext cx="9382125" cy="4362847"/>
          </a:xfrm>
        </p:spPr>
        <p:txBody>
          <a:bodyPr/>
          <a:lstStyle>
            <a:lvl1pPr>
              <a:defRPr>
                <a:solidFill>
                  <a:schemeClr val="bg1"/>
                </a:solidFill>
              </a:defRPr>
            </a:lvl1pPr>
            <a:lvl2pPr>
              <a:buFont typeface="Calibri" panose="020F050202020403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409EF1-2C16-4095-B90F-49B6743F2BFB}"/>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4D11FB-130B-4C83-A91A-C721EFB0A2B4}"/>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5D55AE-EE24-4B15-AD9A-90A9A50F389C}"/>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770D1EE-627B-47E9-AC02-685ACEE7935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93173" y="276224"/>
            <a:ext cx="1355833" cy="272609"/>
          </a:xfrm>
          <a:prstGeom prst="rect">
            <a:avLst/>
          </a:prstGeom>
        </p:spPr>
      </p:pic>
    </p:spTree>
    <p:extLst>
      <p:ext uri="{BB962C8B-B14F-4D97-AF65-F5344CB8AC3E}">
        <p14:creationId xmlns:p14="http://schemas.microsoft.com/office/powerpoint/2010/main" val="581088130"/>
      </p:ext>
    </p:extLst>
  </p:cSld>
  <p:clrMapOvr>
    <a:masterClrMapping/>
  </p:clrMapOvr>
  <p:extLst>
    <p:ext uri="{DCECCB84-F9BA-43D5-87BE-67443E8EF086}">
      <p15:sldGuideLst xmlns:p15="http://schemas.microsoft.com/office/powerpoint/2012/main">
        <p15:guide id="1" orient="horz" pos="696">
          <p15:clr>
            <a:srgbClr val="FBAE40"/>
          </p15:clr>
        </p15:guide>
        <p15:guide id="2" pos="3840">
          <p15:clr>
            <a:srgbClr val="FBAE40"/>
          </p15:clr>
        </p15:guide>
        <p15:guide id="3" orient="horz" pos="11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A4FB92-BA03-4A71-A777-E927F485A459}"/>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4BD8287B-909A-47E6-A2B4-79B43BA745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44175" y="3343275"/>
            <a:ext cx="1647825" cy="3514725"/>
          </a:xfrm>
          <a:prstGeom prst="rect">
            <a:avLst/>
          </a:prstGeom>
        </p:spPr>
      </p:pic>
      <p:sp>
        <p:nvSpPr>
          <p:cNvPr id="2" name="Title 1">
            <a:extLst>
              <a:ext uri="{FF2B5EF4-FFF2-40B4-BE49-F238E27FC236}">
                <a16:creationId xmlns:a16="http://schemas.microsoft.com/office/drawing/2014/main" id="{ECDDC955-9043-4E35-95B8-FF98F80E8CB1}"/>
              </a:ext>
            </a:extLst>
          </p:cNvPr>
          <p:cNvSpPr>
            <a:spLocks noGrp="1"/>
          </p:cNvSpPr>
          <p:nvPr>
            <p:ph type="title"/>
          </p:nvPr>
        </p:nvSpPr>
        <p:spPr>
          <a:xfrm>
            <a:off x="723899" y="308830"/>
            <a:ext cx="9382125" cy="1325563"/>
          </a:xfrm>
        </p:spPr>
        <p:txBody>
          <a:bodyPr/>
          <a:lstStyle>
            <a:lvl1pPr>
              <a:defRPr sz="40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F85C00-DF9B-4A40-88B6-1321FA929811}"/>
              </a:ext>
            </a:extLst>
          </p:cNvPr>
          <p:cNvSpPr>
            <a:spLocks noGrp="1"/>
          </p:cNvSpPr>
          <p:nvPr>
            <p:ph idx="1"/>
          </p:nvPr>
        </p:nvSpPr>
        <p:spPr>
          <a:xfrm>
            <a:off x="723900" y="1752600"/>
            <a:ext cx="9382125" cy="4362847"/>
          </a:xfrm>
        </p:spPr>
        <p:txBody>
          <a:bodyPr/>
          <a:lstStyle>
            <a:lvl1pPr>
              <a:defRPr>
                <a:solidFill>
                  <a:schemeClr val="bg1"/>
                </a:solidFill>
              </a:defRPr>
            </a:lvl1pPr>
            <a:lvl2pPr>
              <a:buFont typeface="Calibri" panose="020F050202020403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409EF1-2C16-4095-B90F-49B6743F2BFB}"/>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4D11FB-130B-4C83-A91A-C721EFB0A2B4}"/>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5D55AE-EE24-4B15-AD9A-90A9A50F389C}"/>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770D1EE-627B-47E9-AC02-685ACEE7935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93173" y="276224"/>
            <a:ext cx="1355833" cy="272609"/>
          </a:xfrm>
          <a:prstGeom prst="rect">
            <a:avLst/>
          </a:prstGeom>
        </p:spPr>
      </p:pic>
    </p:spTree>
    <p:extLst>
      <p:ext uri="{BB962C8B-B14F-4D97-AF65-F5344CB8AC3E}">
        <p14:creationId xmlns:p14="http://schemas.microsoft.com/office/powerpoint/2010/main" val="3361850892"/>
      </p:ext>
    </p:extLst>
  </p:cSld>
  <p:clrMapOvr>
    <a:masterClrMapping/>
  </p:clrMapOvr>
  <p:extLst>
    <p:ext uri="{DCECCB84-F9BA-43D5-87BE-67443E8EF086}">
      <p15:sldGuideLst xmlns:p15="http://schemas.microsoft.com/office/powerpoint/2012/main">
        <p15:guide id="1" orient="horz" pos="696">
          <p15:clr>
            <a:srgbClr val="FBAE40"/>
          </p15:clr>
        </p15:guide>
        <p15:guide id="2" pos="3840">
          <p15:clr>
            <a:srgbClr val="FBAE40"/>
          </p15:clr>
        </p15:guide>
        <p15:guide id="3" orient="horz" pos="11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064AFA-D4F4-41DB-BE73-E6E9CAD15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64F574-0AFC-472E-B4E6-8C9A7F94F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99726-2B49-4BC9-9F0C-7F671B047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52AC6D-0B40-48D8-91F3-9AD905E96BF2}"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BCDA301-806A-4B54-A0D6-60372AE06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072296-3C4D-49D8-9B1A-804BB091E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6810100-EC84-470D-8FD0-6BA0F88B0ED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51912"/>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74"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22.svg"/><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1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8.xml"/><Relationship Id="rId4" Type="http://schemas.openxmlformats.org/officeDocument/2006/relationships/image" Target="../media/image146.png"/></Relationships>
</file>

<file path=ppt/slides/_rels/slide1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 Id="rId4" Type="http://schemas.openxmlformats.org/officeDocument/2006/relationships/image" Target="../media/image111.svg"/></Relationships>
</file>

<file path=ppt/slides/_rels/slide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27.svg"/><Relationship Id="rId4" Type="http://schemas.openxmlformats.org/officeDocument/2006/relationships/image" Target="../media/image1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20.png"/><Relationship Id="rId4" Type="http://schemas.openxmlformats.org/officeDocument/2006/relationships/image" Target="../media/image119.png"/></Relationships>
</file>

<file path=ppt/slides/_rels/slide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svg"/></Relationships>
</file>

<file path=ppt/slides/_rels/slide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7.svg"/><Relationship Id="rId4"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BA126C-9E50-43F7-A02E-49202D950662}"/>
              </a:ext>
            </a:extLst>
          </p:cNvPr>
          <p:cNvSpPr>
            <a:spLocks noGrp="1"/>
          </p:cNvSpPr>
          <p:nvPr>
            <p:ph type="ctrTitle"/>
          </p:nvPr>
        </p:nvSpPr>
        <p:spPr/>
        <p:txBody>
          <a:bodyPr>
            <a:normAutofit/>
          </a:bodyPr>
          <a:lstStyle/>
          <a:p>
            <a:r>
              <a:rPr lang="en-US" dirty="0"/>
              <a:t>Global Freight Market &amp; </a:t>
            </a:r>
            <a:br>
              <a:rPr lang="en-US" dirty="0"/>
            </a:br>
            <a:r>
              <a:rPr lang="en-US" dirty="0"/>
              <a:t>Supply Chain Challenges</a:t>
            </a:r>
          </a:p>
        </p:txBody>
      </p:sp>
      <p:sp>
        <p:nvSpPr>
          <p:cNvPr id="7" name="Subtitle 6">
            <a:extLst>
              <a:ext uri="{FF2B5EF4-FFF2-40B4-BE49-F238E27FC236}">
                <a16:creationId xmlns:a16="http://schemas.microsoft.com/office/drawing/2014/main" id="{6B96112E-7F26-4BFC-9D10-2C048FCBBE84}"/>
              </a:ext>
            </a:extLst>
          </p:cNvPr>
          <p:cNvSpPr>
            <a:spLocks noGrp="1"/>
          </p:cNvSpPr>
          <p:nvPr>
            <p:ph type="subTitle" idx="1"/>
          </p:nvPr>
        </p:nvSpPr>
        <p:spPr/>
        <p:txBody>
          <a:bodyPr/>
          <a:lstStyle/>
          <a:p>
            <a:r>
              <a:rPr lang="en-US" dirty="0"/>
              <a:t>Walter Lanza</a:t>
            </a:r>
          </a:p>
        </p:txBody>
      </p:sp>
      <p:sp>
        <p:nvSpPr>
          <p:cNvPr id="5" name="Title 1">
            <a:extLst>
              <a:ext uri="{FF2B5EF4-FFF2-40B4-BE49-F238E27FC236}">
                <a16:creationId xmlns:a16="http://schemas.microsoft.com/office/drawing/2014/main" id="{207FD5E1-AE77-422F-ABEA-3C6679358048}"/>
              </a:ext>
            </a:extLst>
          </p:cNvPr>
          <p:cNvSpPr txBox="1">
            <a:spLocks/>
          </p:cNvSpPr>
          <p:nvPr/>
        </p:nvSpPr>
        <p:spPr>
          <a:xfrm>
            <a:off x="6096000" y="-130226"/>
            <a:ext cx="4937124" cy="2316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b="1" dirty="0">
              <a:latin typeface="+mn-lt"/>
            </a:endParaRPr>
          </a:p>
        </p:txBody>
      </p:sp>
    </p:spTree>
    <p:extLst>
      <p:ext uri="{BB962C8B-B14F-4D97-AF65-F5344CB8AC3E}">
        <p14:creationId xmlns:p14="http://schemas.microsoft.com/office/powerpoint/2010/main" val="838851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E379C-8172-41AF-B781-9230278D064A}"/>
              </a:ext>
            </a:extLst>
          </p:cNvPr>
          <p:cNvSpPr>
            <a:spLocks noGrp="1"/>
          </p:cNvSpPr>
          <p:nvPr>
            <p:ph type="title"/>
          </p:nvPr>
        </p:nvSpPr>
        <p:spPr/>
        <p:txBody>
          <a:bodyPr vert="horz" lIns="91440" tIns="45720" rIns="91440" bIns="45720" rtlCol="0" anchor="ctr">
            <a:normAutofit/>
          </a:bodyPr>
          <a:lstStyle/>
          <a:p>
            <a:r>
              <a:rPr lang="en-US">
                <a:solidFill>
                  <a:srgbClr val="59656C"/>
                </a:solidFill>
              </a:rPr>
              <a:t>Consumer Spending – Before &amp; After Covid</a:t>
            </a:r>
          </a:p>
        </p:txBody>
      </p:sp>
      <p:pic>
        <p:nvPicPr>
          <p:cNvPr id="6" name="Picture 5">
            <a:extLst>
              <a:ext uri="{FF2B5EF4-FFF2-40B4-BE49-F238E27FC236}">
                <a16:creationId xmlns:a16="http://schemas.microsoft.com/office/drawing/2014/main" id="{EAB79D5F-36F5-4A6E-81D5-171CBD5E19E9}"/>
              </a:ext>
            </a:extLst>
          </p:cNvPr>
          <p:cNvPicPr>
            <a:picLocks noChangeAspect="1"/>
          </p:cNvPicPr>
          <p:nvPr/>
        </p:nvPicPr>
        <p:blipFill>
          <a:blip r:embed="rId3"/>
          <a:stretch>
            <a:fillRect/>
          </a:stretch>
        </p:blipFill>
        <p:spPr>
          <a:xfrm>
            <a:off x="5977145" y="2350791"/>
            <a:ext cx="5131088" cy="3694383"/>
          </a:xfrm>
          <a:prstGeom prst="rect">
            <a:avLst/>
          </a:prstGeom>
        </p:spPr>
      </p:pic>
      <p:pic>
        <p:nvPicPr>
          <p:cNvPr id="5" name="Picture 4">
            <a:extLst>
              <a:ext uri="{FF2B5EF4-FFF2-40B4-BE49-F238E27FC236}">
                <a16:creationId xmlns:a16="http://schemas.microsoft.com/office/drawing/2014/main" id="{B7F060AD-528E-401C-AA22-1C2D8665441F}"/>
              </a:ext>
            </a:extLst>
          </p:cNvPr>
          <p:cNvPicPr>
            <a:picLocks noChangeAspect="1"/>
          </p:cNvPicPr>
          <p:nvPr/>
        </p:nvPicPr>
        <p:blipFill>
          <a:blip r:embed="rId4"/>
          <a:stretch>
            <a:fillRect/>
          </a:stretch>
        </p:blipFill>
        <p:spPr>
          <a:xfrm>
            <a:off x="507005" y="2350791"/>
            <a:ext cx="5131087" cy="3732865"/>
          </a:xfrm>
          <a:prstGeom prst="rect">
            <a:avLst/>
          </a:prstGeom>
        </p:spPr>
      </p:pic>
    </p:spTree>
    <p:extLst>
      <p:ext uri="{BB962C8B-B14F-4D97-AF65-F5344CB8AC3E}">
        <p14:creationId xmlns:p14="http://schemas.microsoft.com/office/powerpoint/2010/main" val="1610862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1101DB-8E6B-4D2F-A0A7-030DCA381153}"/>
              </a:ext>
            </a:extLst>
          </p:cNvPr>
          <p:cNvPicPr>
            <a:picLocks noChangeAspect="1"/>
          </p:cNvPicPr>
          <p:nvPr/>
        </p:nvPicPr>
        <p:blipFill>
          <a:blip r:embed="rId3"/>
          <a:stretch>
            <a:fillRect/>
          </a:stretch>
        </p:blipFill>
        <p:spPr>
          <a:xfrm>
            <a:off x="4841475" y="963214"/>
            <a:ext cx="7225748" cy="4931572"/>
          </a:xfrm>
          <a:prstGeom prst="rect">
            <a:avLst/>
          </a:prstGeom>
        </p:spPr>
      </p:pic>
      <p:sp>
        <p:nvSpPr>
          <p:cNvPr id="9" name="Rectangle 8">
            <a:extLst>
              <a:ext uri="{FF2B5EF4-FFF2-40B4-BE49-F238E27FC236}">
                <a16:creationId xmlns:a16="http://schemas.microsoft.com/office/drawing/2014/main" id="{8C814CF9-3926-4E68-8D0F-3CCC5C783125}"/>
              </a:ext>
            </a:extLst>
          </p:cNvPr>
          <p:cNvSpPr/>
          <p:nvPr/>
        </p:nvSpPr>
        <p:spPr>
          <a:xfrm>
            <a:off x="0" y="0"/>
            <a:ext cx="47466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3F0D27F-778C-48A0-8B73-E7F6F4B93CE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3143" t="21805"/>
          <a:stretch/>
        </p:blipFill>
        <p:spPr>
          <a:xfrm>
            <a:off x="3527207" y="4109663"/>
            <a:ext cx="1101682" cy="2748337"/>
          </a:xfrm>
          <a:prstGeom prst="rect">
            <a:avLst/>
          </a:prstGeom>
        </p:spPr>
      </p:pic>
      <p:sp>
        <p:nvSpPr>
          <p:cNvPr id="2" name="Title 1">
            <a:extLst>
              <a:ext uri="{FF2B5EF4-FFF2-40B4-BE49-F238E27FC236}">
                <a16:creationId xmlns:a16="http://schemas.microsoft.com/office/drawing/2014/main" id="{3C496481-E4AD-4038-8C0A-2AA066700673}"/>
              </a:ext>
            </a:extLst>
          </p:cNvPr>
          <p:cNvSpPr>
            <a:spLocks noGrp="1"/>
          </p:cNvSpPr>
          <p:nvPr>
            <p:ph type="title"/>
          </p:nvPr>
        </p:nvSpPr>
        <p:spPr>
          <a:xfrm>
            <a:off x="660041" y="1893047"/>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Strong Sales and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No Inventory</a:t>
            </a:r>
          </a:p>
        </p:txBody>
      </p:sp>
    </p:spTree>
    <p:extLst>
      <p:ext uri="{BB962C8B-B14F-4D97-AF65-F5344CB8AC3E}">
        <p14:creationId xmlns:p14="http://schemas.microsoft.com/office/powerpoint/2010/main" val="130871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70EE89FF-6864-49CE-B333-C10EC0F4B70C}"/>
              </a:ext>
            </a:extLst>
          </p:cNvPr>
          <p:cNvPicPr>
            <a:picLocks noChangeAspect="1"/>
          </p:cNvPicPr>
          <p:nvPr/>
        </p:nvPicPr>
        <p:blipFill>
          <a:blip r:embed="rId2"/>
          <a:stretch>
            <a:fillRect/>
          </a:stretch>
        </p:blipFill>
        <p:spPr>
          <a:xfrm>
            <a:off x="848739" y="1669924"/>
            <a:ext cx="5753829" cy="1798071"/>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descr="A screenshot of a video game&#10;&#10;Description automatically generated with medium confidence">
            <a:extLst>
              <a:ext uri="{FF2B5EF4-FFF2-40B4-BE49-F238E27FC236}">
                <a16:creationId xmlns:a16="http://schemas.microsoft.com/office/drawing/2014/main" id="{5276B401-94DA-4CD1-A81B-67AC03F0B186}"/>
              </a:ext>
            </a:extLst>
          </p:cNvPr>
          <p:cNvPicPr>
            <a:picLocks noChangeAspect="1"/>
          </p:cNvPicPr>
          <p:nvPr/>
        </p:nvPicPr>
        <p:blipFill>
          <a:blip r:embed="rId3"/>
          <a:stretch>
            <a:fillRect/>
          </a:stretch>
        </p:blipFill>
        <p:spPr>
          <a:xfrm rot="423324">
            <a:off x="223588" y="250363"/>
            <a:ext cx="6531173" cy="114295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Chart, waterfall chart&#10;&#10;Description automatically generated">
            <a:extLst>
              <a:ext uri="{FF2B5EF4-FFF2-40B4-BE49-F238E27FC236}">
                <a16:creationId xmlns:a16="http://schemas.microsoft.com/office/drawing/2014/main" id="{021A998F-823D-439B-844D-787EE3B152DF}"/>
              </a:ext>
            </a:extLst>
          </p:cNvPr>
          <p:cNvPicPr>
            <a:picLocks noChangeAspect="1"/>
          </p:cNvPicPr>
          <p:nvPr/>
        </p:nvPicPr>
        <p:blipFill>
          <a:blip r:embed="rId4"/>
          <a:stretch>
            <a:fillRect/>
          </a:stretch>
        </p:blipFill>
        <p:spPr>
          <a:xfrm rot="229493">
            <a:off x="923384" y="3744602"/>
            <a:ext cx="4829342" cy="268028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Graphical user interface, text, application&#10;&#10;Description automatically generated">
            <a:extLst>
              <a:ext uri="{FF2B5EF4-FFF2-40B4-BE49-F238E27FC236}">
                <a16:creationId xmlns:a16="http://schemas.microsoft.com/office/drawing/2014/main" id="{FBFB5A84-3DBC-4BDF-939A-C0C747CD6CBA}"/>
              </a:ext>
            </a:extLst>
          </p:cNvPr>
          <p:cNvPicPr>
            <a:picLocks noChangeAspect="1"/>
          </p:cNvPicPr>
          <p:nvPr/>
        </p:nvPicPr>
        <p:blipFill rotWithShape="1">
          <a:blip r:embed="rId5"/>
          <a:srcRect t="18907" b="9916"/>
          <a:stretch/>
        </p:blipFill>
        <p:spPr>
          <a:xfrm rot="245986">
            <a:off x="6257334" y="5464682"/>
            <a:ext cx="5489905" cy="114295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descr="Text&#10;&#10;Description automatically generated">
            <a:extLst>
              <a:ext uri="{FF2B5EF4-FFF2-40B4-BE49-F238E27FC236}">
                <a16:creationId xmlns:a16="http://schemas.microsoft.com/office/drawing/2014/main" id="{3AE4187D-7C8E-42AB-8841-E471139DFE31}"/>
              </a:ext>
            </a:extLst>
          </p:cNvPr>
          <p:cNvPicPr>
            <a:picLocks noChangeAspect="1"/>
          </p:cNvPicPr>
          <p:nvPr/>
        </p:nvPicPr>
        <p:blipFill>
          <a:blip r:embed="rId6"/>
          <a:stretch>
            <a:fillRect/>
          </a:stretch>
        </p:blipFill>
        <p:spPr>
          <a:xfrm>
            <a:off x="6990129" y="4590285"/>
            <a:ext cx="4024317" cy="764620"/>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Chart, line chart&#10;&#10;Description automatically generated">
            <a:extLst>
              <a:ext uri="{FF2B5EF4-FFF2-40B4-BE49-F238E27FC236}">
                <a16:creationId xmlns:a16="http://schemas.microsoft.com/office/drawing/2014/main" id="{724FC300-3BF2-4A06-B3CB-9BA16C1ED4DD}"/>
              </a:ext>
            </a:extLst>
          </p:cNvPr>
          <p:cNvPicPr>
            <a:picLocks noChangeAspect="1"/>
          </p:cNvPicPr>
          <p:nvPr/>
        </p:nvPicPr>
        <p:blipFill>
          <a:blip r:embed="rId7"/>
          <a:stretch>
            <a:fillRect/>
          </a:stretch>
        </p:blipFill>
        <p:spPr>
          <a:xfrm rot="487014">
            <a:off x="7129453" y="821840"/>
            <a:ext cx="3884993" cy="376844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1599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825F-0BDD-4708-9508-6A291241859F}"/>
              </a:ext>
            </a:extLst>
          </p:cNvPr>
          <p:cNvSpPr>
            <a:spLocks noGrp="1"/>
          </p:cNvSpPr>
          <p:nvPr>
            <p:ph type="title"/>
          </p:nvPr>
        </p:nvSpPr>
        <p:spPr/>
        <p:txBody>
          <a:bodyPr>
            <a:normAutofit/>
          </a:bodyPr>
          <a:lstStyle/>
          <a:p>
            <a:r>
              <a:rPr lang="en-US" b="1" dirty="0"/>
              <a:t>Lowest Inventories to Sales Ratio in 25+ Years</a:t>
            </a:r>
          </a:p>
        </p:txBody>
      </p:sp>
      <p:sp>
        <p:nvSpPr>
          <p:cNvPr id="3" name="Content Placeholder 2">
            <a:extLst>
              <a:ext uri="{FF2B5EF4-FFF2-40B4-BE49-F238E27FC236}">
                <a16:creationId xmlns:a16="http://schemas.microsoft.com/office/drawing/2014/main" id="{BED5B993-1E95-429E-8EC3-DB7C61D86898}"/>
              </a:ext>
            </a:extLst>
          </p:cNvPr>
          <p:cNvSpPr>
            <a:spLocks noGrp="1"/>
          </p:cNvSpPr>
          <p:nvPr>
            <p:ph idx="1"/>
          </p:nvPr>
        </p:nvSpPr>
        <p:spPr>
          <a:xfrm>
            <a:off x="723900" y="1752600"/>
            <a:ext cx="4670033" cy="4894780"/>
          </a:xfrm>
        </p:spPr>
        <p:txBody>
          <a:bodyPr anchor="t">
            <a:normAutofit/>
          </a:bodyPr>
          <a:lstStyle/>
          <a:p>
            <a:r>
              <a:rPr lang="en-US" sz="2200" b="1" dirty="0"/>
              <a:t>Target</a:t>
            </a:r>
            <a:r>
              <a:rPr lang="en-US" sz="2200" dirty="0"/>
              <a:t> chartered its own container ship to sidestep the global shipping crisis ahead of holiday season</a:t>
            </a:r>
          </a:p>
          <a:p>
            <a:r>
              <a:rPr lang="en-US" sz="2200" b="1" dirty="0"/>
              <a:t>Costco</a:t>
            </a:r>
            <a:r>
              <a:rPr lang="en-US" sz="2200" dirty="0"/>
              <a:t> is renting 3 container ships and 'several thousand containers' to shield itself from supply-chain delays and rising costs</a:t>
            </a:r>
          </a:p>
          <a:p>
            <a:r>
              <a:rPr lang="en-US" sz="2200" b="1" dirty="0"/>
              <a:t>Coca-Cola</a:t>
            </a:r>
            <a:r>
              <a:rPr lang="en-US" sz="2200" dirty="0"/>
              <a:t> turns to bulk vessels normally used for grain and coal to transport manufacturing materials amid shipping crisis (October 2021)</a:t>
            </a:r>
          </a:p>
          <a:p>
            <a:r>
              <a:rPr lang="en-US" sz="2200" b="1" dirty="0"/>
              <a:t>Home Depot </a:t>
            </a:r>
            <a:r>
              <a:rPr lang="en-US" sz="2200" dirty="0"/>
              <a:t>contracted its own container ship as a safeguard (June 2021)</a:t>
            </a:r>
          </a:p>
        </p:txBody>
      </p:sp>
      <p:pic>
        <p:nvPicPr>
          <p:cNvPr id="10" name="Picture 9">
            <a:extLst>
              <a:ext uri="{FF2B5EF4-FFF2-40B4-BE49-F238E27FC236}">
                <a16:creationId xmlns:a16="http://schemas.microsoft.com/office/drawing/2014/main" id="{59DEB7A8-627F-44A2-AD8A-CEF5BF5BC30C}"/>
              </a:ext>
            </a:extLst>
          </p:cNvPr>
          <p:cNvPicPr>
            <a:picLocks noChangeAspect="1"/>
          </p:cNvPicPr>
          <p:nvPr/>
        </p:nvPicPr>
        <p:blipFill>
          <a:blip r:embed="rId2"/>
          <a:stretch>
            <a:fillRect/>
          </a:stretch>
        </p:blipFill>
        <p:spPr>
          <a:xfrm>
            <a:off x="5876715" y="2380744"/>
            <a:ext cx="6217920" cy="3248863"/>
          </a:xfrm>
          <a:prstGeom prst="rect">
            <a:avLst/>
          </a:prstGeom>
        </p:spPr>
      </p:pic>
    </p:spTree>
    <p:extLst>
      <p:ext uri="{BB962C8B-B14F-4D97-AF65-F5344CB8AC3E}">
        <p14:creationId xmlns:p14="http://schemas.microsoft.com/office/powerpoint/2010/main" val="3536193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Chart, histogram&#10;&#10;Description automatically generated">
            <a:extLst>
              <a:ext uri="{FF2B5EF4-FFF2-40B4-BE49-F238E27FC236}">
                <a16:creationId xmlns:a16="http://schemas.microsoft.com/office/drawing/2014/main" id="{535E05ED-EA85-4E65-A22D-F097DC6A0F86}"/>
              </a:ext>
            </a:extLst>
          </p:cNvPr>
          <p:cNvPicPr>
            <a:picLocks noGrp="1" noChangeAspect="1"/>
          </p:cNvPicPr>
          <p:nvPr>
            <p:ph idx="1"/>
          </p:nvPr>
        </p:nvPicPr>
        <p:blipFill>
          <a:blip r:embed="rId3"/>
          <a:stretch>
            <a:fillRect/>
          </a:stretch>
        </p:blipFill>
        <p:spPr>
          <a:xfrm>
            <a:off x="1577083" y="1405838"/>
            <a:ext cx="9210782" cy="4766579"/>
          </a:xfrm>
          <a:prstGeom prst="rect">
            <a:avLst/>
          </a:prstGeom>
        </p:spPr>
      </p:pic>
    </p:spTree>
    <p:extLst>
      <p:ext uri="{BB962C8B-B14F-4D97-AF65-F5344CB8AC3E}">
        <p14:creationId xmlns:p14="http://schemas.microsoft.com/office/powerpoint/2010/main" val="1797629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0D88716-5050-4D41-8E76-C5EF0A6776BA}"/>
              </a:ext>
            </a:extLst>
          </p:cNvPr>
          <p:cNvSpPr>
            <a:spLocks noGrp="1"/>
          </p:cNvSpPr>
          <p:nvPr>
            <p:ph type="title"/>
          </p:nvPr>
        </p:nvSpPr>
        <p:spPr/>
        <p:txBody>
          <a:bodyPr vert="horz" lIns="91440" tIns="45720" rIns="91440" bIns="45720" rtlCol="0" anchor="ctr">
            <a:normAutofit/>
          </a:bodyPr>
          <a:lstStyle/>
          <a:p>
            <a:r>
              <a:rPr lang="en-US" sz="4000" kern="1200" dirty="0">
                <a:solidFill>
                  <a:srgbClr val="59656C"/>
                </a:solidFill>
                <a:latin typeface="+mj-lt"/>
                <a:ea typeface="+mj-ea"/>
                <a:cs typeface="+mj-cs"/>
              </a:rPr>
              <a:t>Record Profits</a:t>
            </a:r>
          </a:p>
        </p:txBody>
      </p:sp>
      <p:sp>
        <p:nvSpPr>
          <p:cNvPr id="6" name="Content Placeholder 2">
            <a:extLst>
              <a:ext uri="{FF2B5EF4-FFF2-40B4-BE49-F238E27FC236}">
                <a16:creationId xmlns:a16="http://schemas.microsoft.com/office/drawing/2014/main" id="{12182D14-412E-43C7-AEF3-824477481EAC}"/>
              </a:ext>
            </a:extLst>
          </p:cNvPr>
          <p:cNvSpPr txBox="1">
            <a:spLocks/>
          </p:cNvSpPr>
          <p:nvPr/>
        </p:nvSpPr>
        <p:spPr>
          <a:xfrm>
            <a:off x="6696102" y="1876287"/>
            <a:ext cx="5098630" cy="374089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59656C"/>
                </a:solidFill>
              </a:rPr>
              <a:t>First time in 10 years: All major carriers recorded positive EBIT of more than $1 billion</a:t>
            </a:r>
          </a:p>
          <a:p>
            <a:r>
              <a:rPr lang="en-US" dirty="0">
                <a:solidFill>
                  <a:srgbClr val="59656C"/>
                </a:solidFill>
              </a:rPr>
              <a:t>From 2010-2020, only a positive earnings of more than $500 million</a:t>
            </a:r>
          </a:p>
          <a:p>
            <a:r>
              <a:rPr lang="en-US" dirty="0">
                <a:solidFill>
                  <a:srgbClr val="59656C"/>
                </a:solidFill>
              </a:rPr>
              <a:t>Combine 2021-1H EBIT: $42 bi</a:t>
            </a:r>
          </a:p>
          <a:p>
            <a:r>
              <a:rPr lang="en-US" dirty="0">
                <a:solidFill>
                  <a:srgbClr val="59656C"/>
                </a:solidFill>
              </a:rPr>
              <a:t>Combined EBIT Q3: $37 bi</a:t>
            </a:r>
          </a:p>
        </p:txBody>
      </p:sp>
      <p:pic>
        <p:nvPicPr>
          <p:cNvPr id="7" name="Picture 6">
            <a:extLst>
              <a:ext uri="{FF2B5EF4-FFF2-40B4-BE49-F238E27FC236}">
                <a16:creationId xmlns:a16="http://schemas.microsoft.com/office/drawing/2014/main" id="{3E03D793-80E3-4B97-9785-76A333BEF144}"/>
              </a:ext>
            </a:extLst>
          </p:cNvPr>
          <p:cNvPicPr>
            <a:picLocks noChangeAspect="1"/>
          </p:cNvPicPr>
          <p:nvPr/>
        </p:nvPicPr>
        <p:blipFill>
          <a:blip r:embed="rId3"/>
          <a:stretch>
            <a:fillRect/>
          </a:stretch>
        </p:blipFill>
        <p:spPr>
          <a:xfrm>
            <a:off x="397269" y="1954247"/>
            <a:ext cx="6298832" cy="2949505"/>
          </a:xfrm>
          <a:prstGeom prst="rect">
            <a:avLst/>
          </a:prstGeom>
        </p:spPr>
      </p:pic>
      <p:sp>
        <p:nvSpPr>
          <p:cNvPr id="8" name="TextBox 7">
            <a:extLst>
              <a:ext uri="{FF2B5EF4-FFF2-40B4-BE49-F238E27FC236}">
                <a16:creationId xmlns:a16="http://schemas.microsoft.com/office/drawing/2014/main" id="{C2C9B63C-3F89-445E-9F02-81BBE81F0935}"/>
              </a:ext>
            </a:extLst>
          </p:cNvPr>
          <p:cNvSpPr txBox="1"/>
          <p:nvPr/>
        </p:nvSpPr>
        <p:spPr>
          <a:xfrm>
            <a:off x="5092559" y="4903752"/>
            <a:ext cx="1420582" cy="261610"/>
          </a:xfrm>
          <a:prstGeom prst="rect">
            <a:avLst/>
          </a:prstGeom>
          <a:noFill/>
        </p:spPr>
        <p:txBody>
          <a:bodyPr wrap="none" rtlCol="0">
            <a:spAutoFit/>
          </a:bodyPr>
          <a:lstStyle/>
          <a:p>
            <a:r>
              <a:rPr lang="en-US" sz="1100" dirty="0"/>
              <a:t>Font: Sea-Intelligence</a:t>
            </a:r>
          </a:p>
        </p:txBody>
      </p:sp>
    </p:spTree>
    <p:extLst>
      <p:ext uri="{BB962C8B-B14F-4D97-AF65-F5344CB8AC3E}">
        <p14:creationId xmlns:p14="http://schemas.microsoft.com/office/powerpoint/2010/main" val="2931369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C162B8-442E-4298-A382-604750E784B7}"/>
              </a:ext>
            </a:extLst>
          </p:cNvPr>
          <p:cNvSpPr/>
          <p:nvPr/>
        </p:nvSpPr>
        <p:spPr>
          <a:xfrm>
            <a:off x="0" y="0"/>
            <a:ext cx="59281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459525-9F79-4933-9081-2D8FF014A566}"/>
              </a:ext>
            </a:extLst>
          </p:cNvPr>
          <p:cNvSpPr>
            <a:spLocks noGrp="1"/>
          </p:cNvSpPr>
          <p:nvPr>
            <p:ph type="title"/>
          </p:nvPr>
        </p:nvSpPr>
        <p:spPr>
          <a:xfrm>
            <a:off x="649495" y="554180"/>
            <a:ext cx="4933490" cy="1424446"/>
          </a:xfrm>
        </p:spPr>
        <p:txBody>
          <a:bodyPr vert="horz" lIns="91440" tIns="45720" rIns="91440" bIns="45720" rtlCol="0">
            <a:normAutofit/>
          </a:bodyPr>
          <a:lstStyle/>
          <a:p>
            <a:r>
              <a:rPr lang="en-US" sz="4000" kern="1200" dirty="0">
                <a:solidFill>
                  <a:srgbClr val="FFFFFF"/>
                </a:solidFill>
                <a:latin typeface="+mj-lt"/>
                <a:ea typeface="+mj-ea"/>
                <a:cs typeface="+mj-cs"/>
              </a:rPr>
              <a:t>What’s the bottleneck problem?</a:t>
            </a:r>
          </a:p>
        </p:txBody>
      </p:sp>
      <p:sp>
        <p:nvSpPr>
          <p:cNvPr id="10" name="Content Placeholder 2">
            <a:extLst>
              <a:ext uri="{FF2B5EF4-FFF2-40B4-BE49-F238E27FC236}">
                <a16:creationId xmlns:a16="http://schemas.microsoft.com/office/drawing/2014/main" id="{6F2CDBB9-1FD4-4951-B1CB-521A5BAC9D79}"/>
              </a:ext>
            </a:extLst>
          </p:cNvPr>
          <p:cNvSpPr>
            <a:spLocks noGrp="1"/>
          </p:cNvSpPr>
          <p:nvPr>
            <p:ph idx="1"/>
          </p:nvPr>
        </p:nvSpPr>
        <p:spPr>
          <a:xfrm>
            <a:off x="738157" y="2193714"/>
            <a:ext cx="4844828" cy="3693378"/>
          </a:xfrm>
        </p:spPr>
        <p:txBody>
          <a:bodyPr anchor="t">
            <a:noAutofit/>
          </a:bodyPr>
          <a:lstStyle/>
          <a:p>
            <a:r>
              <a:rPr lang="en-US" sz="2000" dirty="0">
                <a:solidFill>
                  <a:srgbClr val="FFFFFF"/>
                </a:solidFill>
              </a:rPr>
              <a:t>Record 80+ container vessels were at anchor or adrift in the San Pedro Bay (half a million shipping containers) in October</a:t>
            </a:r>
          </a:p>
          <a:p>
            <a:r>
              <a:rPr lang="en-US" sz="2000" dirty="0">
                <a:solidFill>
                  <a:srgbClr val="FFFFFF"/>
                </a:solidFill>
              </a:rPr>
              <a:t>Container on chassis are waiting 8.5 days “on the street” for warehouse space</a:t>
            </a:r>
          </a:p>
          <a:p>
            <a:r>
              <a:rPr lang="en-US" sz="2000" dirty="0">
                <a:solidFill>
                  <a:srgbClr val="FFFFFF"/>
                </a:solidFill>
              </a:rPr>
              <a:t>8,000 containers ready to be taken away by train, with wait at 11.7 days</a:t>
            </a:r>
          </a:p>
          <a:p>
            <a:r>
              <a:rPr lang="en-US" sz="2000" dirty="0">
                <a:solidFill>
                  <a:srgbClr val="FFFFFF"/>
                </a:solidFill>
              </a:rPr>
              <a:t>Port operating at 60%-70% of capacity (busiest U.S port complex shuts its gates for hours on most days and closes Sunday)</a:t>
            </a:r>
          </a:p>
        </p:txBody>
      </p:sp>
      <p:pic>
        <p:nvPicPr>
          <p:cNvPr id="4" name="Picture 3">
            <a:extLst>
              <a:ext uri="{FF2B5EF4-FFF2-40B4-BE49-F238E27FC236}">
                <a16:creationId xmlns:a16="http://schemas.microsoft.com/office/drawing/2014/main" id="{FEA0088B-6933-43AE-9607-03267F60BA2A}"/>
              </a:ext>
            </a:extLst>
          </p:cNvPr>
          <p:cNvPicPr>
            <a:picLocks noChangeAspect="1"/>
          </p:cNvPicPr>
          <p:nvPr/>
        </p:nvPicPr>
        <p:blipFill>
          <a:blip r:embed="rId3"/>
          <a:stretch>
            <a:fillRect/>
          </a:stretch>
        </p:blipFill>
        <p:spPr>
          <a:xfrm>
            <a:off x="5680928" y="663191"/>
            <a:ext cx="6286692" cy="2946887"/>
          </a:xfrm>
          <a:prstGeom prst="rect">
            <a:avLst/>
          </a:prstGeom>
        </p:spPr>
      </p:pic>
      <p:pic>
        <p:nvPicPr>
          <p:cNvPr id="6" name="Picture 5">
            <a:extLst>
              <a:ext uri="{FF2B5EF4-FFF2-40B4-BE49-F238E27FC236}">
                <a16:creationId xmlns:a16="http://schemas.microsoft.com/office/drawing/2014/main" id="{A33A2A82-5A7A-4E5B-9AED-0DAB5A0E2370}"/>
              </a:ext>
            </a:extLst>
          </p:cNvPr>
          <p:cNvPicPr>
            <a:picLocks noChangeAspect="1"/>
          </p:cNvPicPr>
          <p:nvPr/>
        </p:nvPicPr>
        <p:blipFill>
          <a:blip r:embed="rId4"/>
          <a:stretch>
            <a:fillRect/>
          </a:stretch>
        </p:blipFill>
        <p:spPr>
          <a:xfrm>
            <a:off x="6773317" y="3863279"/>
            <a:ext cx="4551174" cy="2544692"/>
          </a:xfrm>
          <a:prstGeom prst="rect">
            <a:avLst/>
          </a:prstGeom>
        </p:spPr>
      </p:pic>
    </p:spTree>
    <p:extLst>
      <p:ext uri="{BB962C8B-B14F-4D97-AF65-F5344CB8AC3E}">
        <p14:creationId xmlns:p14="http://schemas.microsoft.com/office/powerpoint/2010/main" val="3664040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3B23E03-6D8D-4B93-9615-DD52A79273B0}"/>
              </a:ext>
            </a:extLst>
          </p:cNvPr>
          <p:cNvSpPr>
            <a:spLocks noGrp="1"/>
          </p:cNvSpPr>
          <p:nvPr>
            <p:ph type="title"/>
          </p:nvPr>
        </p:nvSpPr>
        <p:spPr/>
        <p:txBody>
          <a:bodyPr vert="horz" lIns="91440" tIns="45720" rIns="91440" bIns="45720" rtlCol="0" anchor="ctr">
            <a:normAutofit/>
          </a:bodyPr>
          <a:lstStyle/>
          <a:p>
            <a:r>
              <a:rPr lang="en-US" sz="4000" dirty="0">
                <a:solidFill>
                  <a:srgbClr val="59656C"/>
                </a:solidFill>
              </a:rPr>
              <a:t>Reliability All Time low</a:t>
            </a:r>
          </a:p>
        </p:txBody>
      </p:sp>
      <p:pic>
        <p:nvPicPr>
          <p:cNvPr id="6" name="Picture 5">
            <a:extLst>
              <a:ext uri="{FF2B5EF4-FFF2-40B4-BE49-F238E27FC236}">
                <a16:creationId xmlns:a16="http://schemas.microsoft.com/office/drawing/2014/main" id="{F538318C-1915-4095-A537-A3568F21A9AC}"/>
              </a:ext>
            </a:extLst>
          </p:cNvPr>
          <p:cNvPicPr>
            <a:picLocks noChangeAspect="1"/>
          </p:cNvPicPr>
          <p:nvPr/>
        </p:nvPicPr>
        <p:blipFill>
          <a:blip r:embed="rId3"/>
          <a:stretch>
            <a:fillRect/>
          </a:stretch>
        </p:blipFill>
        <p:spPr>
          <a:xfrm>
            <a:off x="723900" y="2473185"/>
            <a:ext cx="4957030" cy="3200386"/>
          </a:xfrm>
          <a:prstGeom prst="rect">
            <a:avLst/>
          </a:prstGeom>
        </p:spPr>
      </p:pic>
      <p:pic>
        <p:nvPicPr>
          <p:cNvPr id="9" name="Picture 8">
            <a:extLst>
              <a:ext uri="{FF2B5EF4-FFF2-40B4-BE49-F238E27FC236}">
                <a16:creationId xmlns:a16="http://schemas.microsoft.com/office/drawing/2014/main" id="{84AEDA4B-D69E-4292-827C-74AD8196BFA0}"/>
              </a:ext>
            </a:extLst>
          </p:cNvPr>
          <p:cNvPicPr>
            <a:picLocks noChangeAspect="1"/>
          </p:cNvPicPr>
          <p:nvPr/>
        </p:nvPicPr>
        <p:blipFill>
          <a:blip r:embed="rId4"/>
          <a:stretch>
            <a:fillRect/>
          </a:stretch>
        </p:blipFill>
        <p:spPr>
          <a:xfrm>
            <a:off x="6219875" y="2604881"/>
            <a:ext cx="5248225" cy="3306325"/>
          </a:xfrm>
          <a:prstGeom prst="rect">
            <a:avLst/>
          </a:prstGeom>
        </p:spPr>
      </p:pic>
    </p:spTree>
    <p:extLst>
      <p:ext uri="{BB962C8B-B14F-4D97-AF65-F5344CB8AC3E}">
        <p14:creationId xmlns:p14="http://schemas.microsoft.com/office/powerpoint/2010/main" val="35619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1E0D-E8FC-49D3-806E-E5C5E24A84C3}"/>
              </a:ext>
            </a:extLst>
          </p:cNvPr>
          <p:cNvSpPr>
            <a:spLocks noGrp="1"/>
          </p:cNvSpPr>
          <p:nvPr>
            <p:ph type="title"/>
          </p:nvPr>
        </p:nvSpPr>
        <p:spPr>
          <a:noFill/>
        </p:spPr>
        <p:txBody>
          <a:bodyPr vert="horz" lIns="91440" tIns="45720" rIns="91440" bIns="45720" rtlCol="0" anchor="ctr">
            <a:normAutofit/>
          </a:bodyPr>
          <a:lstStyle/>
          <a:p>
            <a:r>
              <a:rPr lang="en-US" kern="1200" dirty="0">
                <a:solidFill>
                  <a:srgbClr val="FFFFFF"/>
                </a:solidFill>
                <a:latin typeface="+mj-lt"/>
                <a:ea typeface="+mj-ea"/>
                <a:cs typeface="+mj-cs"/>
              </a:rPr>
              <a:t>Competition for resources</a:t>
            </a:r>
          </a:p>
        </p:txBody>
      </p:sp>
      <p:pic>
        <p:nvPicPr>
          <p:cNvPr id="5" name="Content Placeholder 4">
            <a:extLst>
              <a:ext uri="{FF2B5EF4-FFF2-40B4-BE49-F238E27FC236}">
                <a16:creationId xmlns:a16="http://schemas.microsoft.com/office/drawing/2014/main" id="{C9A1B3ED-8136-42DB-A1FF-9B78FAB59DB5}"/>
              </a:ext>
            </a:extLst>
          </p:cNvPr>
          <p:cNvPicPr>
            <a:picLocks noGrp="1" noChangeAspect="1"/>
          </p:cNvPicPr>
          <p:nvPr>
            <p:ph idx="1"/>
          </p:nvPr>
        </p:nvPicPr>
        <p:blipFill>
          <a:blip r:embed="rId2"/>
          <a:stretch>
            <a:fillRect/>
          </a:stretch>
        </p:blipFill>
        <p:spPr>
          <a:xfrm>
            <a:off x="349990" y="1944470"/>
            <a:ext cx="5975682" cy="3819683"/>
          </a:xfrm>
        </p:spPr>
      </p:pic>
      <p:pic>
        <p:nvPicPr>
          <p:cNvPr id="6" name="Picture 5">
            <a:extLst>
              <a:ext uri="{FF2B5EF4-FFF2-40B4-BE49-F238E27FC236}">
                <a16:creationId xmlns:a16="http://schemas.microsoft.com/office/drawing/2014/main" id="{A60421B5-7DB8-4092-81EB-E1CA3C364E9F}"/>
              </a:ext>
            </a:extLst>
          </p:cNvPr>
          <p:cNvPicPr>
            <a:picLocks noChangeAspect="1"/>
          </p:cNvPicPr>
          <p:nvPr/>
        </p:nvPicPr>
        <p:blipFill>
          <a:blip r:embed="rId3"/>
          <a:stretch>
            <a:fillRect/>
          </a:stretch>
        </p:blipFill>
        <p:spPr>
          <a:xfrm rot="350595">
            <a:off x="6593902" y="4985686"/>
            <a:ext cx="4632078" cy="87050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descr="Producer Price Index by Industry: General Freight Trucking, Long-Distance  Truckload (PCU484121484121) | FRED | St. Louis Fed">
            <a:extLst>
              <a:ext uri="{FF2B5EF4-FFF2-40B4-BE49-F238E27FC236}">
                <a16:creationId xmlns:a16="http://schemas.microsoft.com/office/drawing/2014/main" id="{73B3F9E1-0562-4BD0-B429-FEC370CC766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96495" y="2184448"/>
            <a:ext cx="4761763" cy="248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49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A5CE-19F9-4D55-AC3F-F13D3906DCD9}"/>
              </a:ext>
            </a:extLst>
          </p:cNvPr>
          <p:cNvSpPr>
            <a:spLocks noGrp="1"/>
          </p:cNvSpPr>
          <p:nvPr>
            <p:ph type="title"/>
          </p:nvPr>
        </p:nvSpPr>
        <p:spPr/>
        <p:txBody>
          <a:bodyPr/>
          <a:lstStyle/>
          <a:p>
            <a:r>
              <a:rPr lang="en-US" dirty="0"/>
              <a:t>What can we expect in 2022?</a:t>
            </a:r>
          </a:p>
        </p:txBody>
      </p:sp>
      <p:sp>
        <p:nvSpPr>
          <p:cNvPr id="3" name="Content Placeholder 2">
            <a:extLst>
              <a:ext uri="{FF2B5EF4-FFF2-40B4-BE49-F238E27FC236}">
                <a16:creationId xmlns:a16="http://schemas.microsoft.com/office/drawing/2014/main" id="{35A43BBE-E71D-4152-A0ED-7BDF6DDC84C2}"/>
              </a:ext>
            </a:extLst>
          </p:cNvPr>
          <p:cNvSpPr>
            <a:spLocks noGrp="1"/>
          </p:cNvSpPr>
          <p:nvPr>
            <p:ph idx="1"/>
          </p:nvPr>
        </p:nvSpPr>
        <p:spPr>
          <a:xfrm>
            <a:off x="838200" y="1825625"/>
            <a:ext cx="5728855" cy="4351338"/>
          </a:xfrm>
        </p:spPr>
        <p:txBody>
          <a:bodyPr>
            <a:normAutofit fontScale="92500"/>
          </a:bodyPr>
          <a:lstStyle/>
          <a:p>
            <a:r>
              <a:rPr lang="en-US" dirty="0"/>
              <a:t>“Normal” supply chain is still unlikely</a:t>
            </a:r>
          </a:p>
          <a:p>
            <a:r>
              <a:rPr lang="en-US" dirty="0"/>
              <a:t>The chaos at ports, warehouses and retailers will probably continue to persist</a:t>
            </a:r>
          </a:p>
          <a:p>
            <a:r>
              <a:rPr lang="en-US" dirty="0"/>
              <a:t>Shortage of </a:t>
            </a:r>
            <a:r>
              <a:rPr lang="en-US" dirty="0" err="1"/>
              <a:t>labour</a:t>
            </a:r>
            <a:endParaRPr lang="en-US" dirty="0"/>
          </a:p>
          <a:p>
            <a:r>
              <a:rPr lang="en-US" b="0" i="0" dirty="0">
                <a:solidFill>
                  <a:srgbClr val="000000"/>
                </a:solidFill>
                <a:effectLst/>
                <a:latin typeface="Georgia" panose="02040502050405020303" pitchFamily="18" charset="0"/>
              </a:rPr>
              <a:t>Severe congestion in many destination ports saw container dwell times at depots reach near-record levels in 2021.</a:t>
            </a:r>
          </a:p>
          <a:p>
            <a:r>
              <a:rPr lang="en-US" dirty="0"/>
              <a:t>Demand for goods is still strong</a:t>
            </a:r>
          </a:p>
          <a:p>
            <a:endParaRPr lang="en-US" dirty="0"/>
          </a:p>
          <a:p>
            <a:endParaRPr lang="en-US" dirty="0"/>
          </a:p>
        </p:txBody>
      </p:sp>
      <p:pic>
        <p:nvPicPr>
          <p:cNvPr id="5" name="Picture 4">
            <a:extLst>
              <a:ext uri="{FF2B5EF4-FFF2-40B4-BE49-F238E27FC236}">
                <a16:creationId xmlns:a16="http://schemas.microsoft.com/office/drawing/2014/main" id="{83BD3CE0-AB45-4A91-AEE9-602BD0DD470E}"/>
              </a:ext>
            </a:extLst>
          </p:cNvPr>
          <p:cNvPicPr>
            <a:picLocks noChangeAspect="1"/>
          </p:cNvPicPr>
          <p:nvPr/>
        </p:nvPicPr>
        <p:blipFill>
          <a:blip r:embed="rId2"/>
          <a:stretch>
            <a:fillRect/>
          </a:stretch>
        </p:blipFill>
        <p:spPr>
          <a:xfrm>
            <a:off x="6673204" y="2052374"/>
            <a:ext cx="4680596" cy="3455691"/>
          </a:xfrm>
          <a:prstGeom prst="rect">
            <a:avLst/>
          </a:prstGeom>
        </p:spPr>
      </p:pic>
    </p:spTree>
    <p:extLst>
      <p:ext uri="{BB962C8B-B14F-4D97-AF65-F5344CB8AC3E}">
        <p14:creationId xmlns:p14="http://schemas.microsoft.com/office/powerpoint/2010/main" val="221245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22F8-A106-48FA-BE32-047ADD7DD618}"/>
              </a:ext>
            </a:extLst>
          </p:cNvPr>
          <p:cNvSpPr>
            <a:spLocks noGrp="1"/>
          </p:cNvSpPr>
          <p:nvPr>
            <p:ph type="title"/>
          </p:nvPr>
        </p:nvSpPr>
        <p:spPr>
          <a:xfrm>
            <a:off x="640080" y="325370"/>
            <a:ext cx="4368602" cy="1423044"/>
          </a:xfrm>
        </p:spPr>
        <p:txBody>
          <a:bodyPr anchor="b">
            <a:normAutofit fontScale="90000"/>
          </a:bodyPr>
          <a:lstStyle/>
          <a:p>
            <a:r>
              <a:rPr lang="en-US" sz="5400" dirty="0"/>
              <a:t>Shipping Before Containers</a:t>
            </a:r>
          </a:p>
        </p:txBody>
      </p:sp>
      <p:pic>
        <p:nvPicPr>
          <p:cNvPr id="4" name="Content Placeholder 3">
            <a:extLst>
              <a:ext uri="{FF2B5EF4-FFF2-40B4-BE49-F238E27FC236}">
                <a16:creationId xmlns:a16="http://schemas.microsoft.com/office/drawing/2014/main" id="{CF469906-C8DC-466F-BA8F-BB0DF2446D0C}"/>
              </a:ext>
            </a:extLst>
          </p:cNvPr>
          <p:cNvPicPr>
            <a:picLocks noChangeAspect="1"/>
          </p:cNvPicPr>
          <p:nvPr/>
        </p:nvPicPr>
        <p:blipFill rotWithShape="1">
          <a:blip r:embed="rId2"/>
          <a:srcRect l="19505" r="2106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Content Placeholder 5">
            <a:extLst>
              <a:ext uri="{FF2B5EF4-FFF2-40B4-BE49-F238E27FC236}">
                <a16:creationId xmlns:a16="http://schemas.microsoft.com/office/drawing/2014/main" id="{7E1F8E9E-6CB4-4C05-8818-45E9741ADE23}"/>
              </a:ext>
            </a:extLst>
          </p:cNvPr>
          <p:cNvSpPr>
            <a:spLocks noGrp="1"/>
          </p:cNvSpPr>
          <p:nvPr>
            <p:ph idx="1"/>
          </p:nvPr>
        </p:nvSpPr>
        <p:spPr>
          <a:xfrm>
            <a:off x="283611" y="2177721"/>
            <a:ext cx="4725071" cy="4354909"/>
          </a:xfrm>
        </p:spPr>
        <p:txBody>
          <a:bodyPr>
            <a:normAutofit/>
          </a:bodyPr>
          <a:lstStyle/>
          <a:p>
            <a:pPr lvl="0"/>
            <a:r>
              <a:rPr lang="en-US" sz="2400" dirty="0"/>
              <a:t>Using ships to move good was hugely complicated before 1950s</a:t>
            </a:r>
          </a:p>
          <a:p>
            <a:pPr lvl="0"/>
            <a:r>
              <a:rPr lang="en-US" sz="2400" dirty="0"/>
              <a:t>Loaded piece-by-piece</a:t>
            </a:r>
          </a:p>
          <a:p>
            <a:pPr marL="0" lvl="0" indent="0">
              <a:buNone/>
            </a:pPr>
            <a:endParaRPr lang="en-US" sz="2400" dirty="0"/>
          </a:p>
          <a:p>
            <a:pPr marL="0" lvl="0" indent="0" algn="ctr">
              <a:buNone/>
            </a:pPr>
            <a:r>
              <a:rPr lang="en-US" sz="2400" b="1" dirty="0"/>
              <a:t>1956</a:t>
            </a:r>
          </a:p>
          <a:p>
            <a:r>
              <a:rPr lang="en-US" sz="2400" dirty="0"/>
              <a:t>Malcom McLean designed the first model of today’s containers</a:t>
            </a:r>
          </a:p>
          <a:p>
            <a:r>
              <a:rPr lang="en-US" sz="2400" dirty="0"/>
              <a:t>58 metal boxes on a ship going from New Jersey to Houston</a:t>
            </a:r>
          </a:p>
          <a:p>
            <a:r>
              <a:rPr lang="en-US" sz="2400" dirty="0"/>
              <a:t>Revolutionize the industry</a:t>
            </a:r>
          </a:p>
          <a:p>
            <a:pPr marL="0" lvl="0" indent="0">
              <a:buNone/>
            </a:pPr>
            <a:endParaRPr lang="en-US" sz="2400" dirty="0"/>
          </a:p>
          <a:p>
            <a:endParaRPr lang="en-US" sz="2400" dirty="0"/>
          </a:p>
          <a:p>
            <a:endParaRPr lang="en-US" sz="2000" dirty="0"/>
          </a:p>
        </p:txBody>
      </p:sp>
      <p:pic>
        <p:nvPicPr>
          <p:cNvPr id="15" name="Graphic 14">
            <a:extLst>
              <a:ext uri="{FF2B5EF4-FFF2-40B4-BE49-F238E27FC236}">
                <a16:creationId xmlns:a16="http://schemas.microsoft.com/office/drawing/2014/main" id="{A692265B-7380-4D62-9F16-F87DB37AF2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959277" y="3507612"/>
            <a:ext cx="704850" cy="352425"/>
          </a:xfrm>
          <a:prstGeom prst="rect">
            <a:avLst/>
          </a:prstGeom>
        </p:spPr>
      </p:pic>
    </p:spTree>
    <p:extLst>
      <p:ext uri="{BB962C8B-B14F-4D97-AF65-F5344CB8AC3E}">
        <p14:creationId xmlns:p14="http://schemas.microsoft.com/office/powerpoint/2010/main" val="3526117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38D9008-3BDB-489C-B736-45A93FC7DD03}"/>
              </a:ext>
            </a:extLst>
          </p:cNvPr>
          <p:cNvSpPr>
            <a:spLocks noGrp="1"/>
          </p:cNvSpPr>
          <p:nvPr>
            <p:ph type="title"/>
          </p:nvPr>
        </p:nvSpPr>
        <p:spPr/>
        <p:txBody>
          <a:bodyPr>
            <a:normAutofit/>
          </a:bodyPr>
          <a:lstStyle/>
          <a:p>
            <a:r>
              <a:rPr lang="en-US" sz="4800" dirty="0"/>
              <a:t>Challenges</a:t>
            </a:r>
            <a:endParaRPr lang="en-US" sz="4400" dirty="0"/>
          </a:p>
        </p:txBody>
      </p:sp>
      <p:sp>
        <p:nvSpPr>
          <p:cNvPr id="11" name="Content Placeholder 2">
            <a:extLst>
              <a:ext uri="{FF2B5EF4-FFF2-40B4-BE49-F238E27FC236}">
                <a16:creationId xmlns:a16="http://schemas.microsoft.com/office/drawing/2014/main" id="{B6ABBC2E-81B5-4011-9C88-19D6CA7EE8F2}"/>
              </a:ext>
            </a:extLst>
          </p:cNvPr>
          <p:cNvSpPr>
            <a:spLocks noGrp="1"/>
          </p:cNvSpPr>
          <p:nvPr>
            <p:ph idx="1"/>
          </p:nvPr>
        </p:nvSpPr>
        <p:spPr>
          <a:xfrm>
            <a:off x="723898" y="2305260"/>
            <a:ext cx="9382125" cy="4362847"/>
          </a:xfrm>
        </p:spPr>
        <p:txBody>
          <a:bodyPr/>
          <a:lstStyle/>
          <a:p>
            <a:pPr>
              <a:buFont typeface="Wingdings" panose="05000000000000000000" pitchFamily="2" charset="2"/>
              <a:buChar char="Ø"/>
            </a:pPr>
            <a:r>
              <a:rPr lang="en-US" dirty="0"/>
              <a:t>Unclog ports </a:t>
            </a:r>
          </a:p>
          <a:p>
            <a:pPr lvl="1">
              <a:buFont typeface="Wingdings" panose="05000000000000000000" pitchFamily="2" charset="2"/>
              <a:buChar char="Ø"/>
            </a:pPr>
            <a:r>
              <a:rPr lang="en-US" dirty="0"/>
              <a:t>Incentivize moving containers</a:t>
            </a:r>
          </a:p>
          <a:p>
            <a:pPr lvl="1">
              <a:buFont typeface="Wingdings" panose="05000000000000000000" pitchFamily="2" charset="2"/>
              <a:buChar char="Ø"/>
            </a:pPr>
            <a:r>
              <a:rPr lang="en-US" dirty="0"/>
              <a:t>More efficient/automation</a:t>
            </a:r>
          </a:p>
          <a:p>
            <a:pPr>
              <a:buFont typeface="Wingdings" panose="05000000000000000000" pitchFamily="2" charset="2"/>
              <a:buChar char="Ø"/>
            </a:pPr>
            <a:r>
              <a:rPr lang="en-US" dirty="0"/>
              <a:t>Chassis shortage</a:t>
            </a:r>
          </a:p>
          <a:p>
            <a:pPr lvl="1">
              <a:buFont typeface="Wingdings" panose="05000000000000000000" pitchFamily="2" charset="2"/>
              <a:buChar char="Ø"/>
            </a:pPr>
            <a:r>
              <a:rPr lang="en-US" dirty="0"/>
              <a:t>Reduce import cost</a:t>
            </a:r>
          </a:p>
          <a:p>
            <a:pPr>
              <a:buFont typeface="Wingdings" panose="05000000000000000000" pitchFamily="2" charset="2"/>
              <a:buChar char="Ø"/>
            </a:pPr>
            <a:r>
              <a:rPr lang="en-US" dirty="0"/>
              <a:t>Warehouse </a:t>
            </a:r>
          </a:p>
          <a:p>
            <a:pPr lvl="1">
              <a:buFont typeface="Wingdings" panose="05000000000000000000" pitchFamily="2" charset="2"/>
              <a:buChar char="Ø"/>
            </a:pPr>
            <a:r>
              <a:rPr lang="en-US" dirty="0"/>
              <a:t>Industrial vacancies 3.2%</a:t>
            </a:r>
          </a:p>
          <a:p>
            <a:pPr lvl="1">
              <a:buFont typeface="Wingdings" panose="05000000000000000000" pitchFamily="2" charset="2"/>
              <a:buChar char="Ø"/>
            </a:pPr>
            <a:r>
              <a:rPr lang="en-US" dirty="0"/>
              <a:t>Expand footprint</a:t>
            </a:r>
          </a:p>
          <a:p>
            <a:pPr>
              <a:buFont typeface="Wingdings" panose="05000000000000000000" pitchFamily="2" charset="2"/>
              <a:buChar char="Ø"/>
            </a:pPr>
            <a:r>
              <a:rPr lang="en-US" dirty="0"/>
              <a:t>Labor problem</a:t>
            </a:r>
          </a:p>
          <a:p>
            <a:pPr lvl="1">
              <a:buFont typeface="Wingdings" panose="05000000000000000000" pitchFamily="2" charset="2"/>
              <a:buChar char="Ø"/>
            </a:pPr>
            <a:endParaRPr lang="en-US" dirty="0"/>
          </a:p>
          <a:p>
            <a:endParaRPr lang="en-US" dirty="0"/>
          </a:p>
        </p:txBody>
      </p:sp>
      <p:pic>
        <p:nvPicPr>
          <p:cNvPr id="13" name="Picture 12">
            <a:extLst>
              <a:ext uri="{FF2B5EF4-FFF2-40B4-BE49-F238E27FC236}">
                <a16:creationId xmlns:a16="http://schemas.microsoft.com/office/drawing/2014/main" id="{BDB1D5ED-FE7C-4175-9E89-4A8157F1DEC6}"/>
              </a:ext>
            </a:extLst>
          </p:cNvPr>
          <p:cNvPicPr>
            <a:picLocks noChangeAspect="1"/>
          </p:cNvPicPr>
          <p:nvPr/>
        </p:nvPicPr>
        <p:blipFill>
          <a:blip r:embed="rId3"/>
          <a:stretch>
            <a:fillRect/>
          </a:stretch>
        </p:blipFill>
        <p:spPr>
          <a:xfrm>
            <a:off x="6067766" y="1634393"/>
            <a:ext cx="5357870" cy="3560316"/>
          </a:xfrm>
          <a:prstGeom prst="round2SameRect">
            <a:avLst/>
          </a:prstGeom>
        </p:spPr>
      </p:pic>
      <p:pic>
        <p:nvPicPr>
          <p:cNvPr id="14" name="Graphic 13">
            <a:extLst>
              <a:ext uri="{FF2B5EF4-FFF2-40B4-BE49-F238E27FC236}">
                <a16:creationId xmlns:a16="http://schemas.microsoft.com/office/drawing/2014/main" id="{2C7281BA-3472-4710-A410-85DA080FC8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5691190" y="3326810"/>
            <a:ext cx="809618" cy="404809"/>
          </a:xfrm>
          <a:prstGeom prst="rect">
            <a:avLst/>
          </a:prstGeom>
        </p:spPr>
      </p:pic>
    </p:spTree>
    <p:extLst>
      <p:ext uri="{BB962C8B-B14F-4D97-AF65-F5344CB8AC3E}">
        <p14:creationId xmlns:p14="http://schemas.microsoft.com/office/powerpoint/2010/main" val="2831532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B5F504-7EE3-4E15-97BE-2BAD9C1BAD2F}"/>
              </a:ext>
            </a:extLst>
          </p:cNvPr>
          <p:cNvSpPr>
            <a:spLocks noGrp="1"/>
          </p:cNvSpPr>
          <p:nvPr>
            <p:ph type="ctrTitle"/>
          </p:nvPr>
        </p:nvSpPr>
        <p:spPr/>
        <p:txBody>
          <a:bodyPr/>
          <a:lstStyle/>
          <a:p>
            <a:r>
              <a:rPr lang="en-US" dirty="0"/>
              <a:t>Thank You</a:t>
            </a:r>
          </a:p>
        </p:txBody>
      </p:sp>
      <p:sp>
        <p:nvSpPr>
          <p:cNvPr id="4" name="TextBox 3">
            <a:extLst>
              <a:ext uri="{FF2B5EF4-FFF2-40B4-BE49-F238E27FC236}">
                <a16:creationId xmlns:a16="http://schemas.microsoft.com/office/drawing/2014/main" id="{B3C7CE00-E1AF-458E-866D-30BAEED638D8}"/>
              </a:ext>
            </a:extLst>
          </p:cNvPr>
          <p:cNvSpPr txBox="1"/>
          <p:nvPr/>
        </p:nvSpPr>
        <p:spPr>
          <a:xfrm>
            <a:off x="1542473" y="5209309"/>
            <a:ext cx="1508618" cy="461665"/>
          </a:xfrm>
          <a:prstGeom prst="rect">
            <a:avLst/>
          </a:prstGeom>
          <a:noFill/>
        </p:spPr>
        <p:txBody>
          <a:bodyPr wrap="none" rtlCol="0">
            <a:spAutoFit/>
          </a:bodyPr>
          <a:lstStyle/>
          <a:p>
            <a:r>
              <a:rPr lang="en-US" sz="2400" b="1" dirty="0">
                <a:solidFill>
                  <a:schemeClr val="bg1"/>
                </a:solidFill>
              </a:rPr>
              <a:t>Thank you</a:t>
            </a:r>
          </a:p>
        </p:txBody>
      </p:sp>
    </p:spTree>
    <p:extLst>
      <p:ext uri="{BB962C8B-B14F-4D97-AF65-F5344CB8AC3E}">
        <p14:creationId xmlns:p14="http://schemas.microsoft.com/office/powerpoint/2010/main" val="1406412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22BD-56DC-4C14-86B3-E80E964BD5CC}"/>
              </a:ext>
            </a:extLst>
          </p:cNvPr>
          <p:cNvSpPr>
            <a:spLocks noGrp="1"/>
          </p:cNvSpPr>
          <p:nvPr>
            <p:ph type="title"/>
          </p:nvPr>
        </p:nvSpPr>
        <p:spPr>
          <a:xfrm>
            <a:off x="723900" y="313507"/>
            <a:ext cx="10515600" cy="1001585"/>
          </a:xfrm>
        </p:spPr>
        <p:txBody>
          <a:bodyPr vert="horz" lIns="91440" tIns="45720" rIns="91440" bIns="45720" rtlCol="0" anchor="b">
            <a:normAutofit/>
          </a:bodyPr>
          <a:lstStyle/>
          <a:p>
            <a:r>
              <a:rPr lang="en-US" dirty="0">
                <a:solidFill>
                  <a:srgbClr val="59656C"/>
                </a:solidFill>
              </a:rPr>
              <a:t>The Container Revolution</a:t>
            </a:r>
          </a:p>
        </p:txBody>
      </p:sp>
      <p:pic>
        <p:nvPicPr>
          <p:cNvPr id="4" name="Picture 3">
            <a:extLst>
              <a:ext uri="{FF2B5EF4-FFF2-40B4-BE49-F238E27FC236}">
                <a16:creationId xmlns:a16="http://schemas.microsoft.com/office/drawing/2014/main" id="{5A2C78E2-F6FC-4286-BD7C-B14C26AD83CA}"/>
              </a:ext>
            </a:extLst>
          </p:cNvPr>
          <p:cNvPicPr>
            <a:picLocks noChangeAspect="1"/>
          </p:cNvPicPr>
          <p:nvPr/>
        </p:nvPicPr>
        <p:blipFill>
          <a:blip r:embed="rId3"/>
          <a:stretch>
            <a:fillRect/>
          </a:stretch>
        </p:blipFill>
        <p:spPr>
          <a:xfrm>
            <a:off x="331567" y="1950987"/>
            <a:ext cx="5455917" cy="3819141"/>
          </a:xfrm>
          <a:prstGeom prst="rect">
            <a:avLst/>
          </a:prstGeom>
        </p:spPr>
      </p:pic>
      <p:pic>
        <p:nvPicPr>
          <p:cNvPr id="7" name="Picture 6">
            <a:extLst>
              <a:ext uri="{FF2B5EF4-FFF2-40B4-BE49-F238E27FC236}">
                <a16:creationId xmlns:a16="http://schemas.microsoft.com/office/drawing/2014/main" id="{FCFA3FB3-7361-4F4E-9250-0FA4AB8B184A}"/>
              </a:ext>
            </a:extLst>
          </p:cNvPr>
          <p:cNvPicPr>
            <a:picLocks noChangeAspect="1"/>
          </p:cNvPicPr>
          <p:nvPr/>
        </p:nvPicPr>
        <p:blipFill>
          <a:blip r:embed="rId4"/>
          <a:stretch>
            <a:fillRect/>
          </a:stretch>
        </p:blipFill>
        <p:spPr>
          <a:xfrm>
            <a:off x="6445073" y="2537498"/>
            <a:ext cx="5455917" cy="264611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013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B111B5-2F7C-4AA0-A0A6-7B1D6E1C58A7}"/>
              </a:ext>
            </a:extLst>
          </p:cNvPr>
          <p:cNvPicPr>
            <a:picLocks noGrp="1" noChangeAspect="1"/>
          </p:cNvPicPr>
          <p:nvPr>
            <p:ph idx="1"/>
          </p:nvPr>
        </p:nvPicPr>
        <p:blipFill>
          <a:blip r:embed="rId3"/>
          <a:stretch>
            <a:fillRect/>
          </a:stretch>
        </p:blipFill>
        <p:spPr>
          <a:xfrm>
            <a:off x="4594895" y="1486279"/>
            <a:ext cx="7225748" cy="4534157"/>
          </a:xfrm>
          <a:prstGeom prst="rect">
            <a:avLst/>
          </a:prstGeom>
        </p:spPr>
      </p:pic>
      <p:sp>
        <p:nvSpPr>
          <p:cNvPr id="9" name="Rectangle 8">
            <a:extLst>
              <a:ext uri="{FF2B5EF4-FFF2-40B4-BE49-F238E27FC236}">
                <a16:creationId xmlns:a16="http://schemas.microsoft.com/office/drawing/2014/main" id="{F7006C48-697D-4FFB-9A2B-3C29004B2C3D}"/>
              </a:ext>
            </a:extLst>
          </p:cNvPr>
          <p:cNvSpPr/>
          <p:nvPr/>
        </p:nvSpPr>
        <p:spPr>
          <a:xfrm>
            <a:off x="0" y="0"/>
            <a:ext cx="474666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0C2ECD-8370-47B5-8858-7C3B6A81D097}"/>
              </a:ext>
            </a:extLst>
          </p:cNvPr>
          <p:cNvSpPr>
            <a:spLocks noGrp="1"/>
          </p:cNvSpPr>
          <p:nvPr>
            <p:ph type="title"/>
          </p:nvPr>
        </p:nvSpPr>
        <p:spPr>
          <a:xfrm>
            <a:off x="693283" y="2043668"/>
            <a:ext cx="2165353" cy="2072022"/>
          </a:xfrm>
        </p:spPr>
        <p:txBody>
          <a:bodyPr vert="horz" lIns="91440" tIns="45720" rIns="91440" bIns="45720" rtlCol="0" anchor="t">
            <a:normAutofit/>
          </a:bodyPr>
          <a:lstStyle/>
          <a:p>
            <a:r>
              <a:rPr lang="en-US" sz="4000" kern="1200" dirty="0">
                <a:solidFill>
                  <a:schemeClr val="bg1"/>
                </a:solidFill>
                <a:latin typeface="+mj-lt"/>
                <a:ea typeface="+mj-ea"/>
                <a:cs typeface="+mj-cs"/>
              </a:rPr>
              <a:t>Big Ships Getting Bigger</a:t>
            </a:r>
          </a:p>
        </p:txBody>
      </p:sp>
      <p:pic>
        <p:nvPicPr>
          <p:cNvPr id="11" name="Graphic 10">
            <a:extLst>
              <a:ext uri="{FF2B5EF4-FFF2-40B4-BE49-F238E27FC236}">
                <a16:creationId xmlns:a16="http://schemas.microsoft.com/office/drawing/2014/main" id="{83055B94-B133-4026-BC55-0741E508FA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7070" y="3343275"/>
            <a:ext cx="1647825" cy="3514725"/>
          </a:xfrm>
          <a:prstGeom prst="rect">
            <a:avLst/>
          </a:prstGeom>
        </p:spPr>
      </p:pic>
    </p:spTree>
    <p:extLst>
      <p:ext uri="{BB962C8B-B14F-4D97-AF65-F5344CB8AC3E}">
        <p14:creationId xmlns:p14="http://schemas.microsoft.com/office/powerpoint/2010/main" val="470001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F016C3-8A85-4E3A-9BB2-43F762F1CC85}"/>
              </a:ext>
            </a:extLst>
          </p:cNvPr>
          <p:cNvPicPr>
            <a:picLocks noChangeAspect="1"/>
          </p:cNvPicPr>
          <p:nvPr/>
        </p:nvPicPr>
        <p:blipFill>
          <a:blip r:embed="rId3"/>
          <a:stretch>
            <a:fillRect/>
          </a:stretch>
        </p:blipFill>
        <p:spPr>
          <a:xfrm>
            <a:off x="806302" y="457200"/>
            <a:ext cx="4650867" cy="5943600"/>
          </a:xfrm>
          <a:prstGeom prst="rect">
            <a:avLst/>
          </a:prstGeom>
        </p:spPr>
      </p:pic>
      <p:pic>
        <p:nvPicPr>
          <p:cNvPr id="4" name="Picture 3">
            <a:extLst>
              <a:ext uri="{FF2B5EF4-FFF2-40B4-BE49-F238E27FC236}">
                <a16:creationId xmlns:a16="http://schemas.microsoft.com/office/drawing/2014/main" id="{6DD211D3-1E7F-4303-9F61-5EDE9EE09775}"/>
              </a:ext>
            </a:extLst>
          </p:cNvPr>
          <p:cNvPicPr>
            <a:picLocks noChangeAspect="1"/>
          </p:cNvPicPr>
          <p:nvPr/>
        </p:nvPicPr>
        <p:blipFill>
          <a:blip r:embed="rId4"/>
          <a:stretch>
            <a:fillRect/>
          </a:stretch>
        </p:blipFill>
        <p:spPr>
          <a:xfrm>
            <a:off x="5870645" y="1842251"/>
            <a:ext cx="5625226" cy="3173498"/>
          </a:xfrm>
          <a:prstGeom prst="rect">
            <a:avLst/>
          </a:prstGeom>
        </p:spPr>
      </p:pic>
    </p:spTree>
    <p:extLst>
      <p:ext uri="{BB962C8B-B14F-4D97-AF65-F5344CB8AC3E}">
        <p14:creationId xmlns:p14="http://schemas.microsoft.com/office/powerpoint/2010/main" val="220376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AB11-1544-4BDC-91B3-AF08C4730EB6}"/>
              </a:ext>
            </a:extLst>
          </p:cNvPr>
          <p:cNvSpPr>
            <a:spLocks noGrp="1"/>
          </p:cNvSpPr>
          <p:nvPr>
            <p:ph type="title"/>
          </p:nvPr>
        </p:nvSpPr>
        <p:spPr/>
        <p:txBody>
          <a:bodyPr anchor="ctr">
            <a:normAutofit/>
          </a:bodyPr>
          <a:lstStyle/>
          <a:p>
            <a:r>
              <a:rPr lang="en-US" sz="4000" dirty="0">
                <a:solidFill>
                  <a:srgbClr val="59656C"/>
                </a:solidFill>
              </a:rPr>
              <a:t>Freight Rates unchanged in the last 10+ years </a:t>
            </a:r>
          </a:p>
        </p:txBody>
      </p:sp>
      <p:grpSp>
        <p:nvGrpSpPr>
          <p:cNvPr id="9" name="Group 8">
            <a:extLst>
              <a:ext uri="{FF2B5EF4-FFF2-40B4-BE49-F238E27FC236}">
                <a16:creationId xmlns:a16="http://schemas.microsoft.com/office/drawing/2014/main" id="{2CBD7D0C-076E-497E-B26C-7022738E8B0F}"/>
              </a:ext>
            </a:extLst>
          </p:cNvPr>
          <p:cNvGrpSpPr/>
          <p:nvPr/>
        </p:nvGrpSpPr>
        <p:grpSpPr>
          <a:xfrm>
            <a:off x="1789620" y="1394772"/>
            <a:ext cx="7693427" cy="5231545"/>
            <a:chOff x="1789620" y="1394772"/>
            <a:chExt cx="7693427" cy="5231545"/>
          </a:xfrm>
        </p:grpSpPr>
        <p:pic>
          <p:nvPicPr>
            <p:cNvPr id="5" name="Picture 4">
              <a:extLst>
                <a:ext uri="{FF2B5EF4-FFF2-40B4-BE49-F238E27FC236}">
                  <a16:creationId xmlns:a16="http://schemas.microsoft.com/office/drawing/2014/main" id="{B4195B5B-FEC6-45C5-833B-7382FB336AFA}"/>
                </a:ext>
              </a:extLst>
            </p:cNvPr>
            <p:cNvPicPr>
              <a:picLocks noChangeAspect="1"/>
            </p:cNvPicPr>
            <p:nvPr/>
          </p:nvPicPr>
          <p:blipFill rotWithShape="1">
            <a:blip r:embed="rId3"/>
            <a:srcRect r="9545"/>
            <a:stretch/>
          </p:blipFill>
          <p:spPr>
            <a:xfrm>
              <a:off x="1789620" y="1394772"/>
              <a:ext cx="7693427" cy="5231545"/>
            </a:xfrm>
            <a:prstGeom prst="rect">
              <a:avLst/>
            </a:prstGeom>
          </p:spPr>
        </p:pic>
        <p:sp>
          <p:nvSpPr>
            <p:cNvPr id="14" name="Rectangle 13">
              <a:extLst>
                <a:ext uri="{FF2B5EF4-FFF2-40B4-BE49-F238E27FC236}">
                  <a16:creationId xmlns:a16="http://schemas.microsoft.com/office/drawing/2014/main" id="{49BF7BD4-585E-4376-9D78-F02DCF6B455E}"/>
                </a:ext>
              </a:extLst>
            </p:cNvPr>
            <p:cNvSpPr/>
            <p:nvPr/>
          </p:nvSpPr>
          <p:spPr>
            <a:xfrm>
              <a:off x="6255186" y="1900720"/>
              <a:ext cx="2884557" cy="727624"/>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9173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D54B95-B148-4982-B57D-408632D97478}"/>
              </a:ext>
            </a:extLst>
          </p:cNvPr>
          <p:cNvGrpSpPr/>
          <p:nvPr/>
        </p:nvGrpSpPr>
        <p:grpSpPr>
          <a:xfrm>
            <a:off x="382255" y="3531763"/>
            <a:ext cx="7184154" cy="3131305"/>
            <a:chOff x="457200" y="1479479"/>
            <a:chExt cx="11277600" cy="4915486"/>
          </a:xfrm>
        </p:grpSpPr>
        <p:pic>
          <p:nvPicPr>
            <p:cNvPr id="5" name="Picture 4">
              <a:extLst>
                <a:ext uri="{FF2B5EF4-FFF2-40B4-BE49-F238E27FC236}">
                  <a16:creationId xmlns:a16="http://schemas.microsoft.com/office/drawing/2014/main" id="{39C1EEA7-1FC5-409C-A0AA-F7EFDCC3E7B9}"/>
                </a:ext>
              </a:extLst>
            </p:cNvPr>
            <p:cNvPicPr>
              <a:picLocks noChangeAspect="1"/>
            </p:cNvPicPr>
            <p:nvPr/>
          </p:nvPicPr>
          <p:blipFill rotWithShape="1">
            <a:blip r:embed="rId3"/>
            <a:srcRect t="17135"/>
            <a:stretch/>
          </p:blipFill>
          <p:spPr>
            <a:xfrm>
              <a:off x="457200" y="1479479"/>
              <a:ext cx="11277600" cy="4915486"/>
            </a:xfrm>
            <a:prstGeom prst="rect">
              <a:avLst/>
            </a:prstGeom>
          </p:spPr>
        </p:pic>
        <p:sp>
          <p:nvSpPr>
            <p:cNvPr id="6" name="Rectangle 5">
              <a:extLst>
                <a:ext uri="{FF2B5EF4-FFF2-40B4-BE49-F238E27FC236}">
                  <a16:creationId xmlns:a16="http://schemas.microsoft.com/office/drawing/2014/main" id="{A7D4E301-DE90-46AC-9319-D16CF109A8A2}"/>
                </a:ext>
              </a:extLst>
            </p:cNvPr>
            <p:cNvSpPr/>
            <p:nvPr/>
          </p:nvSpPr>
          <p:spPr>
            <a:xfrm>
              <a:off x="10325100" y="5950696"/>
              <a:ext cx="1409700" cy="444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CC5AFE1-D77F-4471-AEAF-59DB188E5ABC}"/>
              </a:ext>
            </a:extLst>
          </p:cNvPr>
          <p:cNvSpPr>
            <a:spLocks noGrp="1"/>
          </p:cNvSpPr>
          <p:nvPr>
            <p:ph type="title"/>
          </p:nvPr>
        </p:nvSpPr>
        <p:spPr>
          <a:xfrm>
            <a:off x="472690" y="300479"/>
            <a:ext cx="4692163" cy="2173113"/>
          </a:xfrm>
        </p:spPr>
        <p:txBody>
          <a:bodyPr>
            <a:noAutofit/>
          </a:bodyPr>
          <a:lstStyle/>
          <a:p>
            <a:r>
              <a:rPr lang="en-US" sz="3200" dirty="0"/>
              <a:t>Lack of sustainable profit level has triggered acceleration in industry consolidation</a:t>
            </a:r>
          </a:p>
        </p:txBody>
      </p:sp>
      <p:grpSp>
        <p:nvGrpSpPr>
          <p:cNvPr id="7" name="Group 6">
            <a:extLst>
              <a:ext uri="{FF2B5EF4-FFF2-40B4-BE49-F238E27FC236}">
                <a16:creationId xmlns:a16="http://schemas.microsoft.com/office/drawing/2014/main" id="{44693856-036B-4512-A7FA-282A1319C4A8}"/>
              </a:ext>
            </a:extLst>
          </p:cNvPr>
          <p:cNvGrpSpPr/>
          <p:nvPr/>
        </p:nvGrpSpPr>
        <p:grpSpPr>
          <a:xfrm>
            <a:off x="5164853" y="105547"/>
            <a:ext cx="6677769" cy="3364500"/>
            <a:chOff x="0" y="496481"/>
            <a:chExt cx="12192000" cy="5978210"/>
          </a:xfrm>
        </p:grpSpPr>
        <p:pic>
          <p:nvPicPr>
            <p:cNvPr id="8" name="Picture 7">
              <a:extLst>
                <a:ext uri="{FF2B5EF4-FFF2-40B4-BE49-F238E27FC236}">
                  <a16:creationId xmlns:a16="http://schemas.microsoft.com/office/drawing/2014/main" id="{F7CEAE9B-3741-4686-90D6-6AD2A3A3412E}"/>
                </a:ext>
              </a:extLst>
            </p:cNvPr>
            <p:cNvPicPr>
              <a:picLocks noChangeAspect="1"/>
            </p:cNvPicPr>
            <p:nvPr/>
          </p:nvPicPr>
          <p:blipFill>
            <a:blip r:embed="rId4"/>
            <a:stretch>
              <a:fillRect/>
            </a:stretch>
          </p:blipFill>
          <p:spPr>
            <a:xfrm>
              <a:off x="0" y="496481"/>
              <a:ext cx="12192000" cy="5865038"/>
            </a:xfrm>
            <a:prstGeom prst="rect">
              <a:avLst/>
            </a:prstGeom>
          </p:spPr>
        </p:pic>
        <p:sp>
          <p:nvSpPr>
            <p:cNvPr id="9" name="Rectangle 8">
              <a:extLst>
                <a:ext uri="{FF2B5EF4-FFF2-40B4-BE49-F238E27FC236}">
                  <a16:creationId xmlns:a16="http://schemas.microsoft.com/office/drawing/2014/main" id="{8A49DF9A-368A-4362-BDB6-E9D125B75D12}"/>
                </a:ext>
              </a:extLst>
            </p:cNvPr>
            <p:cNvSpPr/>
            <p:nvPr/>
          </p:nvSpPr>
          <p:spPr>
            <a:xfrm>
              <a:off x="10695709" y="5781964"/>
              <a:ext cx="1431636" cy="692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56A0D4EB-5648-46EA-AF64-E62A8ECB2FE5}"/>
              </a:ext>
            </a:extLst>
          </p:cNvPr>
          <p:cNvGrpSpPr/>
          <p:nvPr/>
        </p:nvGrpSpPr>
        <p:grpSpPr>
          <a:xfrm>
            <a:off x="5135381" y="123577"/>
            <a:ext cx="6583929" cy="3314623"/>
            <a:chOff x="1726058" y="2112579"/>
            <a:chExt cx="8229600" cy="4143122"/>
          </a:xfrm>
        </p:grpSpPr>
        <p:pic>
          <p:nvPicPr>
            <p:cNvPr id="11" name="Picture 10">
              <a:extLst>
                <a:ext uri="{FF2B5EF4-FFF2-40B4-BE49-F238E27FC236}">
                  <a16:creationId xmlns:a16="http://schemas.microsoft.com/office/drawing/2014/main" id="{736D9DC4-7BC4-41E2-868A-D29D2EE8B3CF}"/>
                </a:ext>
              </a:extLst>
            </p:cNvPr>
            <p:cNvPicPr>
              <a:picLocks noChangeAspect="1"/>
            </p:cNvPicPr>
            <p:nvPr/>
          </p:nvPicPr>
          <p:blipFill rotWithShape="1">
            <a:blip r:embed="rId5"/>
            <a:srcRect l="2805" r="8558"/>
            <a:stretch/>
          </p:blipFill>
          <p:spPr>
            <a:xfrm>
              <a:off x="1726058" y="2112579"/>
              <a:ext cx="8229600" cy="4143122"/>
            </a:xfrm>
            <a:prstGeom prst="rect">
              <a:avLst/>
            </a:prstGeom>
          </p:spPr>
        </p:pic>
        <p:sp>
          <p:nvSpPr>
            <p:cNvPr id="12" name="Rectangle 11">
              <a:extLst>
                <a:ext uri="{FF2B5EF4-FFF2-40B4-BE49-F238E27FC236}">
                  <a16:creationId xmlns:a16="http://schemas.microsoft.com/office/drawing/2014/main" id="{434A37CE-77F9-45DE-BB66-706B51B5C86F}"/>
                </a:ext>
              </a:extLst>
            </p:cNvPr>
            <p:cNvSpPr/>
            <p:nvPr/>
          </p:nvSpPr>
          <p:spPr>
            <a:xfrm>
              <a:off x="8865430" y="5819610"/>
              <a:ext cx="1090228" cy="436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8973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4109D7-EDDF-4D03-999C-70156FE3A59F}"/>
              </a:ext>
            </a:extLst>
          </p:cNvPr>
          <p:cNvSpPr/>
          <p:nvPr/>
        </p:nvSpPr>
        <p:spPr>
          <a:xfrm>
            <a:off x="-15137" y="0"/>
            <a:ext cx="47466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6754310F-2564-4155-BF1E-9849866CA4A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3143" t="21805"/>
          <a:stretch/>
        </p:blipFill>
        <p:spPr>
          <a:xfrm>
            <a:off x="3493213" y="4109663"/>
            <a:ext cx="1101682" cy="2748337"/>
          </a:xfrm>
          <a:prstGeom prst="rect">
            <a:avLst/>
          </a:prstGeom>
        </p:spPr>
      </p:pic>
      <p:sp>
        <p:nvSpPr>
          <p:cNvPr id="2" name="Title 1">
            <a:extLst>
              <a:ext uri="{FF2B5EF4-FFF2-40B4-BE49-F238E27FC236}">
                <a16:creationId xmlns:a16="http://schemas.microsoft.com/office/drawing/2014/main" id="{744020AE-ADCB-45E5-9349-9733F1C39E07}"/>
              </a:ext>
            </a:extLst>
          </p:cNvPr>
          <p:cNvSpPr>
            <a:spLocks noGrp="1"/>
          </p:cNvSpPr>
          <p:nvPr>
            <p:ph type="title"/>
          </p:nvPr>
        </p:nvSpPr>
        <p:spPr>
          <a:xfrm>
            <a:off x="646519" y="838942"/>
            <a:ext cx="2561545" cy="2244373"/>
          </a:xfrm>
        </p:spPr>
        <p:txBody>
          <a:bodyPr vert="horz" lIns="91440" tIns="45720" rIns="91440" bIns="45720" rtlCol="0" anchor="t">
            <a:normAutofit/>
          </a:bodyPr>
          <a:lstStyle/>
          <a:p>
            <a:r>
              <a:rPr lang="en-US" sz="4000" kern="1200" dirty="0">
                <a:solidFill>
                  <a:srgbClr val="FFFFFF"/>
                </a:solidFill>
                <a:latin typeface="+mj-lt"/>
                <a:ea typeface="+mj-ea"/>
                <a:cs typeface="+mj-cs"/>
              </a:rPr>
              <a:t>Big Three of the Seas</a:t>
            </a:r>
          </a:p>
        </p:txBody>
      </p:sp>
      <p:pic>
        <p:nvPicPr>
          <p:cNvPr id="5" name="Picture 4">
            <a:extLst>
              <a:ext uri="{FF2B5EF4-FFF2-40B4-BE49-F238E27FC236}">
                <a16:creationId xmlns:a16="http://schemas.microsoft.com/office/drawing/2014/main" id="{11C3DC55-14DB-40C3-9459-C33637D235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66252" y="1349034"/>
            <a:ext cx="7225748" cy="4331640"/>
          </a:xfrm>
          <a:prstGeom prst="rect">
            <a:avLst/>
          </a:prstGeom>
        </p:spPr>
      </p:pic>
      <p:pic>
        <p:nvPicPr>
          <p:cNvPr id="3074" name="Picture 2" descr="Shipping Alliances: 2M, Ocean Alliance &amp;amp; THE Alliance">
            <a:extLst>
              <a:ext uri="{FF2B5EF4-FFF2-40B4-BE49-F238E27FC236}">
                <a16:creationId xmlns:a16="http://schemas.microsoft.com/office/drawing/2014/main" id="{A03E183D-EA7C-4094-BD6F-050BB637B0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710" y="2426708"/>
            <a:ext cx="2405161" cy="340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728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BCD7-781D-4B20-A891-677B538E73DB}"/>
              </a:ext>
            </a:extLst>
          </p:cNvPr>
          <p:cNvSpPr>
            <a:spLocks noGrp="1"/>
          </p:cNvSpPr>
          <p:nvPr>
            <p:ph type="title"/>
          </p:nvPr>
        </p:nvSpPr>
        <p:spPr>
          <a:xfrm>
            <a:off x="524256" y="737840"/>
            <a:ext cx="9308113" cy="1625210"/>
          </a:xfrm>
        </p:spPr>
        <p:txBody>
          <a:bodyPr>
            <a:noAutofit/>
          </a:bodyPr>
          <a:lstStyle/>
          <a:p>
            <a:r>
              <a:rPr lang="en-US" dirty="0">
                <a:solidFill>
                  <a:srgbClr val="59656C"/>
                </a:solidFill>
              </a:rPr>
              <a:t>Pre-covid container situation</a:t>
            </a:r>
            <a:br>
              <a:rPr lang="en-US" dirty="0">
                <a:solidFill>
                  <a:srgbClr val="59656C"/>
                </a:solidFill>
              </a:rPr>
            </a:br>
            <a:endParaRPr lang="en-US" dirty="0">
              <a:solidFill>
                <a:srgbClr val="59656C"/>
              </a:solidFill>
            </a:endParaRPr>
          </a:p>
        </p:txBody>
      </p:sp>
      <p:sp>
        <p:nvSpPr>
          <p:cNvPr id="5" name="Content Placeholder 2">
            <a:extLst>
              <a:ext uri="{FF2B5EF4-FFF2-40B4-BE49-F238E27FC236}">
                <a16:creationId xmlns:a16="http://schemas.microsoft.com/office/drawing/2014/main" id="{DB11BF99-79CF-47D4-8C80-0558BB332340}"/>
              </a:ext>
            </a:extLst>
          </p:cNvPr>
          <p:cNvSpPr>
            <a:spLocks noGrp="1"/>
          </p:cNvSpPr>
          <p:nvPr>
            <p:ph idx="1"/>
          </p:nvPr>
        </p:nvSpPr>
        <p:spPr>
          <a:xfrm>
            <a:off x="652475" y="2201995"/>
            <a:ext cx="4464056" cy="3746742"/>
          </a:xfrm>
        </p:spPr>
        <p:txBody>
          <a:bodyPr anchor="ctr">
            <a:normAutofit/>
          </a:bodyPr>
          <a:lstStyle/>
          <a:p>
            <a:r>
              <a:rPr lang="en-US" dirty="0">
                <a:solidFill>
                  <a:srgbClr val="59656C"/>
                </a:solidFill>
              </a:rPr>
              <a:t>January 2020</a:t>
            </a:r>
          </a:p>
          <a:p>
            <a:r>
              <a:rPr lang="en-US" dirty="0">
                <a:solidFill>
                  <a:srgbClr val="59656C"/>
                </a:solidFill>
              </a:rPr>
              <a:t>Container ships idled 13% of their capacity</a:t>
            </a:r>
          </a:p>
          <a:p>
            <a:r>
              <a:rPr lang="en-US" dirty="0">
                <a:solidFill>
                  <a:srgbClr val="59656C"/>
                </a:solidFill>
              </a:rPr>
              <a:t>Approximately 3 million container</a:t>
            </a:r>
          </a:p>
          <a:p>
            <a:r>
              <a:rPr lang="en-US" dirty="0">
                <a:solidFill>
                  <a:srgbClr val="59656C"/>
                </a:solidFill>
              </a:rPr>
              <a:t>250 schedule sailing cancelled Q2</a:t>
            </a:r>
          </a:p>
          <a:p>
            <a:r>
              <a:rPr lang="en-US" dirty="0">
                <a:solidFill>
                  <a:srgbClr val="59656C"/>
                </a:solidFill>
              </a:rPr>
              <a:t>Vessels less than “half full”</a:t>
            </a:r>
          </a:p>
        </p:txBody>
      </p:sp>
      <p:sp>
        <p:nvSpPr>
          <p:cNvPr id="3" name="Rectangle: Single Corner Rounded 2">
            <a:extLst>
              <a:ext uri="{FF2B5EF4-FFF2-40B4-BE49-F238E27FC236}">
                <a16:creationId xmlns:a16="http://schemas.microsoft.com/office/drawing/2014/main" id="{6800A890-2582-49D8-926D-DBB9181584A1}"/>
              </a:ext>
            </a:extLst>
          </p:cNvPr>
          <p:cNvSpPr/>
          <p:nvPr/>
        </p:nvSpPr>
        <p:spPr>
          <a:xfrm flipH="1">
            <a:off x="6095999" y="2269683"/>
            <a:ext cx="6095999" cy="3746742"/>
          </a:xfrm>
          <a:prstGeom prst="round1Rect">
            <a:avLst>
              <a:gd name="adj" fmla="val 38330"/>
            </a:avLst>
          </a:prstGeom>
          <a:blipFill dpi="0" rotWithShape="0">
            <a:blip r:embed="rId3"/>
            <a:srcRect/>
            <a:stretch>
              <a:fillRect l="-5281" t="-1806" r="-1518" b="-27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1CCC1BE-81FC-466C-A8FF-DACFD0978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5743574" y="4251579"/>
            <a:ext cx="704850" cy="352425"/>
          </a:xfrm>
          <a:prstGeom prst="rect">
            <a:avLst/>
          </a:prstGeom>
        </p:spPr>
      </p:pic>
    </p:spTree>
    <p:extLst>
      <p:ext uri="{BB962C8B-B14F-4D97-AF65-F5344CB8AC3E}">
        <p14:creationId xmlns:p14="http://schemas.microsoft.com/office/powerpoint/2010/main" val="346600094"/>
      </p:ext>
    </p:extLst>
  </p:cSld>
  <p:clrMapOvr>
    <a:masterClrMapping/>
  </p:clrMapOvr>
</p:sld>
</file>

<file path=ppt/theme/theme1.xml><?xml version="1.0" encoding="utf-8"?>
<a:theme xmlns:a="http://schemas.openxmlformats.org/drawingml/2006/main" name="1_Office Theme">
  <a:themeElements>
    <a:clrScheme name="Custom 10">
      <a:dk1>
        <a:srgbClr val="000000"/>
      </a:dk1>
      <a:lt1>
        <a:sysClr val="window" lastClr="FFFFFF"/>
      </a:lt1>
      <a:dk2>
        <a:srgbClr val="00395D"/>
      </a:dk2>
      <a:lt2>
        <a:srgbClr val="EF4623"/>
      </a:lt2>
      <a:accent1>
        <a:srgbClr val="00588E"/>
      </a:accent1>
      <a:accent2>
        <a:srgbClr val="007CC0"/>
      </a:accent2>
      <a:accent3>
        <a:srgbClr val="E8B30D"/>
      </a:accent3>
      <a:accent4>
        <a:srgbClr val="FFD400"/>
      </a:accent4>
      <a:accent5>
        <a:srgbClr val="1CB3B4"/>
      </a:accent5>
      <a:accent6>
        <a:srgbClr val="00A36F"/>
      </a:accent6>
      <a:hlink>
        <a:srgbClr val="007CC0"/>
      </a:hlink>
      <a:folHlink>
        <a:srgbClr val="EF462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oular Template 2020.potx" id="{74D215F2-3B49-427C-8D0E-EC075ACF319E}" vid="{6CD87980-E2E7-42B7-8784-F8E427BB58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10207</TotalTime>
  <Words>1127</Words>
  <Application>Microsoft Office PowerPoint</Application>
  <PresentationFormat>Widescreen</PresentationFormat>
  <Paragraphs>90</Paragraphs>
  <Slides>21</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Calibri Light</vt:lpstr>
      <vt:lpstr>Georgia</vt:lpstr>
      <vt:lpstr>Lato</vt:lpstr>
      <vt:lpstr>nimbus-sans</vt:lpstr>
      <vt:lpstr>TiemposTextWeb</vt:lpstr>
      <vt:lpstr>Verdana</vt:lpstr>
      <vt:lpstr>Wingdings</vt:lpstr>
      <vt:lpstr>1_Office Theme</vt:lpstr>
      <vt:lpstr>Global Freight Market &amp;  Supply Chain Challenges</vt:lpstr>
      <vt:lpstr>Shipping Before Containers</vt:lpstr>
      <vt:lpstr>The Container Revolution</vt:lpstr>
      <vt:lpstr>Big Ships Getting Bigger</vt:lpstr>
      <vt:lpstr>PowerPoint Presentation</vt:lpstr>
      <vt:lpstr>Freight Rates unchanged in the last 10+ years </vt:lpstr>
      <vt:lpstr>Lack of sustainable profit level has triggered acceleration in industry consolidation</vt:lpstr>
      <vt:lpstr>Big Three of the Seas</vt:lpstr>
      <vt:lpstr>Pre-covid container situation </vt:lpstr>
      <vt:lpstr>Consumer Spending – Before &amp; After Covid</vt:lpstr>
      <vt:lpstr>Strong Sales and  No Inventory</vt:lpstr>
      <vt:lpstr>PowerPoint Presentation</vt:lpstr>
      <vt:lpstr>Lowest Inventories to Sales Ratio in 25+ Years</vt:lpstr>
      <vt:lpstr>PowerPoint Presentation</vt:lpstr>
      <vt:lpstr>Record Profits</vt:lpstr>
      <vt:lpstr>What’s the bottleneck problem?</vt:lpstr>
      <vt:lpstr>Reliability All Time low</vt:lpstr>
      <vt:lpstr>Competition for resources</vt:lpstr>
      <vt:lpstr>What can we expect in 2022?</vt:lpstr>
      <vt:lpstr>Challenges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Lanza</dc:creator>
  <cp:lastModifiedBy>Walter Lanza</cp:lastModifiedBy>
  <cp:revision>13</cp:revision>
  <dcterms:created xsi:type="dcterms:W3CDTF">2021-10-09T20:10:25Z</dcterms:created>
  <dcterms:modified xsi:type="dcterms:W3CDTF">2022-02-10T21:00:50Z</dcterms:modified>
</cp:coreProperties>
</file>