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9"/>
  </p:notesMasterIdLst>
  <p:handoutMasterIdLst>
    <p:handoutMasterId r:id="rId10"/>
  </p:handoutMasterIdLst>
  <p:sldIdLst>
    <p:sldId id="280" r:id="rId3"/>
    <p:sldId id="1124" r:id="rId4"/>
    <p:sldId id="1125" r:id="rId5"/>
    <p:sldId id="1126" r:id="rId6"/>
    <p:sldId id="1127" r:id="rId7"/>
    <p:sldId id="3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4" autoAdjust="0"/>
    <p:restoredTop sz="95300" autoAdjust="0"/>
  </p:normalViewPr>
  <p:slideViewPr>
    <p:cSldViewPr snapToGrid="0">
      <p:cViewPr varScale="1">
        <p:scale>
          <a:sx n="68" d="100"/>
          <a:sy n="68" d="100"/>
        </p:scale>
        <p:origin x="930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7C4F66-3398-49A8-9D1F-A915259B4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D68B2-12F5-40D9-BDB7-6700E839FD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E1285-D82F-4A03-B66A-1C921CCAE2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2814E-12D5-457F-BE6F-8C3FD73158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650C9-7882-48BA-BAAE-A276A9F3D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96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79483-B6FC-428E-9E9E-62EEFF9D2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809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C329-ADA9-412A-AA01-ED84E114C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88D71-04C5-47D0-9D1B-8BF60A70B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B99F9-4199-4F54-A714-C88E0906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8C-B4B4-47BB-B578-496DC131994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ADE07-818F-44A0-AF57-F1E8641D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AB228-78C8-49C3-AA52-C51A17AA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BCAB-F47F-4D8C-867F-788C92486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0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BEE7-6291-45EC-9896-D8EEFD78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2C849-9AA2-4E25-BB06-3F926352A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02A3-7CD1-4CEA-9418-7F2F281F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8C-B4B4-47BB-B578-496DC131994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4C9DE-BD82-482C-8EE7-67CA69C8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31D96-3183-4A22-81E6-F7245768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BCAB-F47F-4D8C-867F-788C92486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2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209C2-CEC4-4896-99FF-1698A7D94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635AE-C04B-41AF-89AA-C997F9C29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78BD2-324A-4E7F-8B7B-B6417928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8C-B4B4-47BB-B578-496DC131994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21E0C-5A00-44B2-A073-3A346237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13E4B-6591-4978-8261-7BCF7004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BCAB-F47F-4D8C-867F-788C92486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7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5-Section-One-Third-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6F77E04-1E0E-C84F-829E-F34EACAF4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8621" t="3098" r="22161" b="11458"/>
          <a:stretch/>
        </p:blipFill>
        <p:spPr>
          <a:xfrm>
            <a:off x="1" y="0"/>
            <a:ext cx="474025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05715-E68F-C141-93AF-FFCA416F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B1EB33B-E8AD-D044-B8AF-9F81EC0E1322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82C1A-2A7F-2740-8D4F-C9544D8B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BD21-EEC8-2941-A1FF-9978F3D094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D6C17-520B-2741-9852-226CDBC3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355" y="1373043"/>
            <a:ext cx="3453245" cy="2741757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2.5:</a:t>
            </a:r>
            <a:br>
              <a:rPr lang="en-US" dirty="0"/>
            </a:br>
            <a:r>
              <a:rPr lang="en-US" dirty="0"/>
              <a:t>Section-One-Third-Photo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529D3C-37CA-6642-8006-4C71CDEDE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1008063"/>
            <a:ext cx="5975350" cy="550573"/>
          </a:xfrm>
        </p:spPr>
        <p:txBody>
          <a:bodyPr/>
          <a:lstStyle>
            <a:lvl1pPr marL="0" indent="0">
              <a:buNone/>
              <a:defRPr sz="24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 dirty="0"/>
              <a:t>Heading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E2B521-BDE3-594A-9F16-C8A7C33506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6400" y="1746250"/>
            <a:ext cx="5975350" cy="12874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8299EC6-F720-BC4F-AF60-E2344D85B3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0" y="3682206"/>
            <a:ext cx="5975350" cy="550573"/>
          </a:xfrm>
        </p:spPr>
        <p:txBody>
          <a:bodyPr/>
          <a:lstStyle>
            <a:lvl1pPr marL="0" indent="0">
              <a:buNone/>
              <a:defRPr sz="24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 dirty="0"/>
              <a:t>Heading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49C86D9-D185-CA40-98A4-E07C691B7B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0" y="4420393"/>
            <a:ext cx="5975350" cy="12874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91B63D-443E-7441-9A01-7C567A1B92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5355" y="6430198"/>
            <a:ext cx="1799394" cy="2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5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0EAA-1844-40B6-90E4-C0DDABD3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74DA0-A10F-4FA0-908B-FDB5E1570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4F698-377F-4C94-8718-061F24A0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08BA-EF6B-47FA-BE08-9277D1F0569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A7FB0-9513-44EC-96E5-C47F8D3F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63E3B-EA97-4106-B18C-76B60A4C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975B-3C2A-4224-856C-D43263F53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81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A6ED-3126-4C2A-A0B4-7C7D914D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52790-1465-490F-8CB4-F28FB3230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03127-5DB4-455C-832C-188D9067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08BA-EF6B-47FA-BE08-9277D1F0569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E368F-DAEF-49C0-8047-E5CF38102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BF378-E6A1-4A35-93E2-A1B46551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975B-3C2A-4224-856C-D43263F53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0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B9201-207C-454F-A223-E115EC00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DA8D2-56A9-4C19-8B83-90C8337CF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DDFA4-A9FA-428B-8E02-97F2352C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08BA-EF6B-47FA-BE08-9277D1F0569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D0423-A372-447D-A40F-EAB287B3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743C-6A72-4683-94F5-5BC46A24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975B-3C2A-4224-856C-D43263F53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54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AEB2-8A54-41F9-80C1-40620570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BDAD2-223C-4F5D-8D8B-622B931E7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2CE69-2C1E-46CF-9F31-E345BFD68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5759C-EED3-4D93-95FB-50D423A8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08BA-EF6B-47FA-BE08-9277D1F0569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BD468-A79D-4C84-8DEB-190F83F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B6D71-B24A-46CB-81FB-FBCC3CD9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975B-3C2A-4224-856C-D43263F53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99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3391-0EEE-4616-867D-9099066A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3F2ED-6DB4-4C0F-8DA2-292368186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4EA49-2C90-4F31-AEF0-B97AA98B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0C525-AE0B-427F-B5DE-5F9E98449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A6135D-4F12-4834-B801-6E0A7A3B2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46968-1684-49BB-8C7C-F60478FC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08BA-EF6B-47FA-BE08-9277D1F0569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D7743-8994-4541-B5B4-72C381C4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C4898-5126-4E49-A9DF-726787CA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975B-3C2A-4224-856C-D43263F53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19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F78A-4C45-4C89-8374-4FE04DAAB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35A67-92AB-495D-8F8A-8B8EE6841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08BA-EF6B-47FA-BE08-9277D1F0569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9ABB4-01C0-4024-810B-5D56A41D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DE10E-7B18-4595-B8F5-2F3FCE51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975B-3C2A-4224-856C-D43263F53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50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3AACE-EB43-47A2-B6F2-0E88DDD0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08BA-EF6B-47FA-BE08-9277D1F0569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FBCE0-146B-453A-80CD-90C46CA9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ED179-E754-4E6C-A0B1-C3B8E8C3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975B-3C2A-4224-856C-D43263F53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6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BEC3-AEC2-40E2-801D-3EC60AE0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BFB09-85C4-405D-BB30-8C2EEF861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14B55-4D98-4B88-9696-835CE96D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8C-B4B4-47BB-B578-496DC131994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D8A9B-C3AB-4C7F-9133-814FCE2B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BA327-06AA-465E-A7C8-908FDB58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BCAB-F47F-4D8C-867F-788C92486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65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B2D0-2711-41A3-8871-8FAA570C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0D19-5474-42EC-ACFD-B663C753E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DF30-95BA-4C0D-9030-7C7B77959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2CA3D-4A72-44EB-A698-AE5AB800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08BA-EF6B-47FA-BE08-9277D1F0569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3C817-C8C1-4488-AA33-742ED654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039C5-9571-4EC8-B954-08782A3A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975B-3C2A-4224-856C-D43263F53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16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3201-692C-4935-9F8F-A3653806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617C9B-2B16-4D8E-9BDB-CFE5AC07C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811A5-4198-4A77-B8C5-B772DB62C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688EE-6F94-43CA-AF07-8329AADBF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08BA-EF6B-47FA-BE08-9277D1F0569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F4DA6-2DE3-4AE1-A3F9-B16241D6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2496D-018F-45E7-9A20-5285DD54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975B-3C2A-4224-856C-D43263F53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17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DDA9-3B54-4617-B3EB-11A188F4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E7A91-A236-4E4D-BC14-A53132519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7D8F2-C666-41B1-B14E-E9A44C86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08BA-EF6B-47FA-BE08-9277D1F0569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4641D-250E-4CCB-8EA4-E3141995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7991E-72D0-441B-B4EB-6CE8110C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975B-3C2A-4224-856C-D43263F53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71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1F2B2A-73DE-4C1F-8A2C-156E930ED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C9D9C-23BA-497F-AEF6-44684BBE3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62A40-8BBB-46B3-BC31-CC71C8E1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08BA-EF6B-47FA-BE08-9277D1F0569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684E-90B1-41AA-9513-3FC1B703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85F-4E59-459C-ADA7-A6E2EAD0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975B-3C2A-4224-856C-D43263F53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48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5-Section-One-Third-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6F77E04-1E0E-C84F-829E-F34EACAF4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8621" t="3098" r="22161" b="11458"/>
          <a:stretch/>
        </p:blipFill>
        <p:spPr>
          <a:xfrm>
            <a:off x="1" y="0"/>
            <a:ext cx="474025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05715-E68F-C141-93AF-FFCA416F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B1EB33B-E8AD-D044-B8AF-9F81EC0E1322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82C1A-2A7F-2740-8D4F-C9544D8B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BD21-EEC8-2941-A1FF-9978F3D094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D6C17-520B-2741-9852-226CDBC3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355" y="1373043"/>
            <a:ext cx="3453245" cy="2741757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2.5:</a:t>
            </a:r>
            <a:br>
              <a:rPr lang="en-US" dirty="0"/>
            </a:br>
            <a:r>
              <a:rPr lang="en-US" dirty="0"/>
              <a:t>Section-One-Third-Photo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529D3C-37CA-6642-8006-4C71CDEDE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1008063"/>
            <a:ext cx="5975350" cy="550573"/>
          </a:xfrm>
        </p:spPr>
        <p:txBody>
          <a:bodyPr/>
          <a:lstStyle>
            <a:lvl1pPr marL="0" indent="0">
              <a:buNone/>
              <a:defRPr sz="24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 dirty="0"/>
              <a:t>Heading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E2B521-BDE3-594A-9F16-C8A7C33506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6400" y="1746250"/>
            <a:ext cx="5975350" cy="12874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8299EC6-F720-BC4F-AF60-E2344D85B3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0" y="3682206"/>
            <a:ext cx="5975350" cy="550573"/>
          </a:xfrm>
        </p:spPr>
        <p:txBody>
          <a:bodyPr/>
          <a:lstStyle>
            <a:lvl1pPr marL="0" indent="0">
              <a:buNone/>
              <a:defRPr sz="24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 dirty="0"/>
              <a:t>Heading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49C86D9-D185-CA40-98A4-E07C691B7B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0" y="4420393"/>
            <a:ext cx="5975350" cy="12874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91B63D-443E-7441-9A01-7C567A1B92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5355" y="6430198"/>
            <a:ext cx="1799394" cy="2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3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2-Intro-Slide-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CFF675-1095-FB45-BB5D-B9CEBA5E5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00" t="6422" r="961" b="122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189BC5-CC0C-0C42-8827-2373CB1A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EB33B-E8AD-D044-B8AF-9F81EC0E132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83052">
                    <a:tint val="75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83052">
                  <a:tint val="7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3834-2766-B745-8560-3ADF9628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83052">
                  <a:tint val="7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007AC-0C6B-4840-B9AD-40A7E25D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6BD21-EEC8-2941-A1FF-9978F3D094D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83052">
                    <a:tint val="75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83052">
                  <a:tint val="7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3DC77E-3421-C84E-9A73-737F778646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1186" y="2227404"/>
            <a:ext cx="6227762" cy="1042444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 algn="ctr">
              <a:buNone/>
              <a:defRPr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 algn="ctr">
              <a:buNone/>
              <a:defRPr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 algn="ctr">
              <a:buNone/>
              <a:defRPr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1.2: Intro-Slide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D253D7-7BD0-2649-B026-22029C235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1186" y="3368233"/>
            <a:ext cx="5428707" cy="61345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Subheading copy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54C17D-5BE8-4F4A-BDCF-AAEF157F2136}"/>
              </a:ext>
            </a:extLst>
          </p:cNvPr>
          <p:cNvCxnSpPr/>
          <p:nvPr userDrawn="1"/>
        </p:nvCxnSpPr>
        <p:spPr>
          <a:xfrm>
            <a:off x="4444678" y="2227404"/>
            <a:ext cx="0" cy="17542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9818434-3146-DB4A-9DB7-7311BC4AA7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96129" y="2095017"/>
            <a:ext cx="1504535" cy="16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8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A6883-0B1C-4577-8FF7-7D3849CE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4609D-28C7-46E9-8A86-B20E31FB5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97BBA-4BE4-40CC-90D2-A40354B0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8C-B4B4-47BB-B578-496DC131994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B1E57-A8D7-4E74-B294-A6527C34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A2A7E-A9F6-4A44-9326-20F3B21A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BCAB-F47F-4D8C-867F-788C92486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8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238D-DCB9-4F22-A020-C7BB6E24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EE98-7C3F-4614-8B18-B9583DFDB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8C0D0-A345-48C3-B11E-26F455CD0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D50B8-9559-473F-B61A-42684E5B6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8C-B4B4-47BB-B578-496DC131994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C60AC-2398-4551-9C6C-BB9E0686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1DD91-8FC6-44DD-BA0B-107241EC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BCAB-F47F-4D8C-867F-788C92486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8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FF46-4A0D-403A-8FCE-D70106F5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F524B-F2FF-4395-B2B5-19DDF5FAA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5D65E-A0A8-456A-8BE4-37D965868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91D79-B169-423E-AA56-8DC93863F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DA755-B764-4DBD-9E15-27B23CADF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F9232-9964-4D29-A9F8-6E466083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8C-B4B4-47BB-B578-496DC131994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9367BE-BC19-48DE-B49E-634466E7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17BCB-C872-4048-9E39-31B891E1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BCAB-F47F-4D8C-867F-788C92486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17C6-D866-435C-AC42-CD0D753A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CA3609-1331-49FF-9F5D-D7F55598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8C-B4B4-47BB-B578-496DC131994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60E4C-33D5-49ED-8B90-89A6AE3B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548B1-F897-43FD-8A0E-55B95E7F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BCAB-F47F-4D8C-867F-788C92486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1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563E3-4610-47DF-A24D-89C54554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8C-B4B4-47BB-B578-496DC131994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41C9B-897B-45BC-B355-44FCDAD8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CB093-B7E7-49E1-AFA4-7718B899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BCAB-F47F-4D8C-867F-788C92486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0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6A40A-236B-405D-BB5F-202A9074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541B-9C4A-43A0-A42E-1E4E7B668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A8ECD-587C-4008-946C-8784E8EFA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6D06F-6B84-4D76-B372-FB7597D3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8C-B4B4-47BB-B578-496DC131994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FB335-B1A9-4970-9721-63B603D2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4458F-EC57-4444-B0D4-1FC1D4AB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BCAB-F47F-4D8C-867F-788C92486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5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9395-D20E-4682-BAAA-A230A41F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28ED3-02F2-4650-94CD-F68DBAC72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37FE5-C241-4E58-90C6-DB33592CB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EE456-A039-46F8-92E6-F7F609F2A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1D8C-B4B4-47BB-B578-496DC131994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586BE-7B7F-4047-911A-7E3ED25F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A0643-95C3-48B0-A1E3-5D1F9979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BCAB-F47F-4D8C-867F-788C92486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AF9DD-FCE0-40A0-91BD-E557EE54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D0469-978C-48C4-B530-FE44D7F9F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558DD-35ED-4221-9D42-2B8E7471E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1D8C-B4B4-47BB-B578-496DC131994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6424B-7C9E-43D2-9545-C217E0090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495B5-DBAF-44B0-961C-7AF9CDEE8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BCAB-F47F-4D8C-867F-788C92486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0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41E561-F12A-430F-B7F5-087C8F7F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F7E85-609A-4DD6-A281-9BE0C820D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30722-364D-4F02-ACE2-B7B3F3799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08BA-EF6B-47FA-BE08-9277D1F0569A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4A12F-7251-4B1C-BA3E-E6D480142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E9199-C59C-4E5A-9D96-862294FBE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975B-3C2A-4224-856C-D43263F53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8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092C7-3BDB-48AB-8031-0E5C32AFA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1718" y="3758490"/>
            <a:ext cx="6772940" cy="550573"/>
          </a:xfrm>
        </p:spPr>
        <p:txBody>
          <a:bodyPr>
            <a:noAutofit/>
          </a:bodyPr>
          <a:lstStyle/>
          <a:p>
            <a:r>
              <a:rPr lang="en-US" sz="3600" dirty="0"/>
              <a:t>American Bakers Association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92CF8-4D03-4B7D-B276-061D0B6A30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7483" y="4720627"/>
            <a:ext cx="5975350" cy="12874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 Neue" panose="02000503000000020004"/>
              </a:rPr>
              <a:t>Hayden Wands</a:t>
            </a:r>
          </a:p>
          <a:p>
            <a:r>
              <a:rPr lang="en-US" sz="2400" dirty="0">
                <a:latin typeface="Helvetica Neue" panose="02000503000000020004"/>
              </a:rPr>
              <a:t>Chairman, Commodity and Agricultural Policy Committee (CAPC)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7B6673-20CB-4344-BDA8-5697F2DADC58}"/>
              </a:ext>
            </a:extLst>
          </p:cNvPr>
          <p:cNvSpPr txBox="1"/>
          <p:nvPr/>
        </p:nvSpPr>
        <p:spPr>
          <a:xfrm>
            <a:off x="4759569" y="945668"/>
            <a:ext cx="70150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lvl="1"/>
            <a:r>
              <a:rPr lang="en-US" sz="3600" b="1" dirty="0">
                <a:latin typeface="Helvetica Neue" panose="02000503000000020004" pitchFamily="2" charset="0"/>
              </a:rPr>
              <a:t>The Baking industry perspective on the future of U.S. sugar consumption </a:t>
            </a:r>
          </a:p>
        </p:txBody>
      </p:sp>
    </p:spTree>
    <p:extLst>
      <p:ext uri="{BB962C8B-B14F-4D97-AF65-F5344CB8AC3E}">
        <p14:creationId xmlns:p14="http://schemas.microsoft.com/office/powerpoint/2010/main" val="221167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0ABC-1112-4A9A-83CC-15E40901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Helvetica Neue" panose="02000503000000020004"/>
              </a:rPr>
              <a:t>The Sugar Situation:</a:t>
            </a:r>
            <a:br>
              <a:rPr lang="en-US" sz="3600" b="1" dirty="0">
                <a:latin typeface="Helvetica Neue" panose="02000503000000020004"/>
              </a:rPr>
            </a:br>
            <a:r>
              <a:rPr lang="en-US" sz="3600" b="1" dirty="0">
                <a:latin typeface="Helvetica Neue" panose="02000503000000020004"/>
              </a:rPr>
              <a:t>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3171C-A8BF-4BC1-84AA-4DDD743FE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65DB0-FFD5-46A1-8028-09323DF8A8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4975" y="198204"/>
            <a:ext cx="6536854" cy="9053999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Helvetica Neue Light" panose="020004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Helvetica Neue Light" panose="020004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Helvetica Neue Light" panose="020004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b="1" dirty="0">
                <a:latin typeface="Helvetica Neue" panose="02000503000000020004"/>
              </a:rPr>
              <a:t>Within the US Food manufacturing sector: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/>
              </a:rPr>
              <a:t>The Baking industry consumes 23% of the US sugar supply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/>
              </a:rPr>
              <a:t>Our industry is the largest consumer in the 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900" b="1" dirty="0"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b="1" dirty="0">
                <a:latin typeface="Helvetica Neue" panose="02000503000000020004"/>
              </a:rPr>
              <a:t>There has been a trend within our industry to move away from HFCS to natural sugar due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/>
              </a:rPr>
              <a:t>Changing consumer preferences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/>
              </a:rPr>
              <a:t>Clean label movement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/>
              </a:rPr>
              <a:t>Sugar consumption in the baking industry has been on the rise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900" b="1" dirty="0"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b="1" dirty="0">
                <a:latin typeface="Helvetica Neue" panose="02000503000000020004"/>
              </a:rPr>
              <a:t>Overall 19/20 US sugar production is forecasted to be 9% lower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100" dirty="0">
                <a:latin typeface="Helvetica Neue" panose="02000503000000020004"/>
              </a:rPr>
              <a:t>Cane production is relatively flat while beet production is has been declining over the last two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100" b="1" dirty="0"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b="1" dirty="0"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b="1" dirty="0">
              <a:latin typeface="Helvetica Neue" panose="020005030000000200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500" b="1" dirty="0"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b="1" dirty="0">
              <a:latin typeface="Helvetica Neue" panose="02000503000000020004"/>
            </a:endParaRPr>
          </a:p>
          <a:p>
            <a:pPr algn="ctr"/>
            <a:endParaRPr lang="en-US" sz="2100" b="1" dirty="0">
              <a:latin typeface="Helvetica Neue" panose="02000503000000020004"/>
            </a:endParaRPr>
          </a:p>
          <a:p>
            <a:pPr algn="ctr"/>
            <a:r>
              <a:rPr lang="en-US" sz="2100" b="1" dirty="0">
                <a:latin typeface="Helvetica Neue" panose="02000503000000020004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C8130C-CB0B-41DD-9FD8-E455060ACC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4896" y="198204"/>
            <a:ext cx="5975350" cy="55057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Our Industry</a:t>
            </a:r>
          </a:p>
        </p:txBody>
      </p:sp>
    </p:spTree>
    <p:extLst>
      <p:ext uri="{BB962C8B-B14F-4D97-AF65-F5344CB8AC3E}">
        <p14:creationId xmlns:p14="http://schemas.microsoft.com/office/powerpoint/2010/main" val="52476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3171C-A8BF-4BC1-84AA-4DDD743FE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4B353-76DC-4EAB-80D0-E01BF24732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C84ACC-90A7-4ACD-9247-9AE6E3322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FF1BE4-6901-4FDE-B049-0DCE1573535F}"/>
              </a:ext>
            </a:extLst>
          </p:cNvPr>
          <p:cNvSpPr txBox="1">
            <a:spLocks/>
          </p:cNvSpPr>
          <p:nvPr/>
        </p:nvSpPr>
        <p:spPr>
          <a:xfrm>
            <a:off x="737755" y="1525443"/>
            <a:ext cx="3453245" cy="2741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Helvetica Neue" panose="02000503000000020004"/>
              </a:rPr>
              <a:t>The Sugar Situation:</a:t>
            </a:r>
            <a:br>
              <a:rPr lang="en-US" sz="3600" b="1" dirty="0">
                <a:latin typeface="Helvetica Neue" panose="02000503000000020004"/>
              </a:rPr>
            </a:br>
            <a:r>
              <a:rPr lang="en-US" sz="3600" b="1" dirty="0">
                <a:latin typeface="Helvetica Neue" panose="02000503000000020004"/>
              </a:rPr>
              <a:t>Current Challenges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0B7D6B-F0B8-4301-868E-91A83281C594}"/>
              </a:ext>
            </a:extLst>
          </p:cNvPr>
          <p:cNvSpPr txBox="1">
            <a:spLocks/>
          </p:cNvSpPr>
          <p:nvPr/>
        </p:nvSpPr>
        <p:spPr>
          <a:xfrm>
            <a:off x="4893173" y="-659922"/>
            <a:ext cx="6536854" cy="9846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Helvetica Neue Light" panose="020004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Helvetica Neue Light" panose="020004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Helvetica Neue Light" panose="020004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900" b="1" dirty="0">
                <a:latin typeface="Helvetica Neue" panose="02000503000000020004"/>
              </a:rPr>
              <a:t>With the declared Force Majeure, the industry had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 Neue" panose="02000503000000020004"/>
              </a:rPr>
              <a:t>Realign logistics to compensate for the lack of supply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 Neue" panose="02000503000000020004"/>
              </a:rPr>
              <a:t>Extend ordering lead times which may lead to delays and/or cancellations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900" b="1" dirty="0"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900" b="1" dirty="0">
                <a:latin typeface="Helvetica Neue" panose="02000503000000020004"/>
              </a:rPr>
              <a:t>The actions taken by the USDA to allow additional sugar into the US has not alleviated the short supplies: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 Neue" panose="02000503000000020004"/>
              </a:rPr>
              <a:t>Mexico is reluctant to sell additional quantities due to the smaller crop and harvest delays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 Neue" panose="02000503000000020004"/>
              </a:rPr>
              <a:t>Refining capacity in the US is near or at capacit</a:t>
            </a:r>
            <a:r>
              <a:rPr lang="en-US" sz="3200" dirty="0">
                <a:latin typeface="Helvetica Neue" panose="02000503000000020004"/>
              </a:rPr>
              <a:t>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900" b="1" dirty="0"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900" b="1" dirty="0">
                <a:latin typeface="Helvetica Neue" panose="02000503000000020004"/>
              </a:rPr>
              <a:t>The summer months are a major concern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 Neue" panose="02000503000000020004"/>
              </a:rPr>
              <a:t>The supply chain should be tested due to increased consumption prior to the new crop beet harvest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 Neue" panose="02000503000000020004"/>
              </a:rPr>
              <a:t>Potential additional delays on other ingredients that incorporate sugar (i.e. cocoa powder, etc.)</a:t>
            </a:r>
            <a:endParaRPr lang="en-US" sz="3300" dirty="0">
              <a:latin typeface="Helvetica Neue" panose="020005030000000200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100" b="1" dirty="0"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b="1" dirty="0"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b="1" dirty="0">
              <a:latin typeface="Helvetica Neue" panose="020005030000000200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500" b="1" dirty="0"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b="1" dirty="0">
              <a:latin typeface="Helvetica Neue" panose="02000503000000020004"/>
            </a:endParaRPr>
          </a:p>
          <a:p>
            <a:pPr algn="ctr"/>
            <a:endParaRPr lang="en-US" sz="2100" b="1" dirty="0">
              <a:latin typeface="Helvetica Neue" panose="02000503000000020004"/>
            </a:endParaRPr>
          </a:p>
          <a:p>
            <a:pPr algn="ctr"/>
            <a:r>
              <a:rPr lang="en-US" sz="2100" b="1" dirty="0">
                <a:latin typeface="Helvetica Neue" panose="02000503000000020004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8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590287-70E5-442E-8FDF-7AA176824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Helvetica Neue" panose="02000503000000020004"/>
              </a:rPr>
              <a:t>The Sugar Situation:</a:t>
            </a:r>
            <a:br>
              <a:rPr lang="en-US" sz="3600" b="1" dirty="0">
                <a:latin typeface="Helvetica Neue" panose="02000503000000020004"/>
              </a:rPr>
            </a:br>
            <a:r>
              <a:rPr lang="en-US" sz="3600" b="1" dirty="0">
                <a:latin typeface="Helvetica Neue" panose="02000503000000020004"/>
              </a:rPr>
              <a:t>Potential Solutions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1A82BD-3290-411B-ABAB-82CBD227D53E}"/>
              </a:ext>
            </a:extLst>
          </p:cNvPr>
          <p:cNvSpPr txBox="1">
            <a:spLocks/>
          </p:cNvSpPr>
          <p:nvPr/>
        </p:nvSpPr>
        <p:spPr>
          <a:xfrm>
            <a:off x="5132326" y="-392642"/>
            <a:ext cx="6536854" cy="9846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Helvetica Neue Light" panose="020004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Helvetica Neue Light" panose="020004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Helvetica Neue Light" panose="020004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300" b="1" dirty="0">
                <a:latin typeface="Helvetica Neue" panose="02000503000000020004"/>
              </a:rPr>
              <a:t>Our industry does appreciate the swiftness in which the USDA moved to address the current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300" b="1" dirty="0">
                <a:latin typeface="Helvetica Neue" panose="02000503000000020004"/>
              </a:rPr>
              <a:t>Looking forward, we would ask the USDA to 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300" b="1" dirty="0">
              <a:latin typeface="Helvetica Neue" panose="020005030000000200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 Neue" panose="02000503000000020004"/>
              </a:rPr>
              <a:t>Allowing additional quantities of refined sugar to be imported from the world’s major sugar producing countries (i.e. The Philippines, Brazil, and Thailand)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0" dirty="0">
              <a:latin typeface="Helvetica Neue" panose="020005030000000200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 Neue" panose="02000503000000020004"/>
              </a:rPr>
              <a:t>Consider allowing additional sugar imports to bring the stocks to use ratio up to 15.5%.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0" dirty="0">
              <a:latin typeface="Helvetica Neue" panose="020005030000000200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elvetica Neue" panose="02000503000000020004"/>
              </a:rPr>
              <a:t>Provide leadership on transportation logistics to ensure once the access to the additional refined sugar is gained, it can be swiftly transported throughout the US to end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100" b="1" dirty="0"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b="1" dirty="0"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b="1" dirty="0">
              <a:latin typeface="Helvetica Neue" panose="020005030000000200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500" b="1" dirty="0">
              <a:latin typeface="Helvetica Neue" panose="020005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b="1" dirty="0">
              <a:latin typeface="Helvetica Neue" panose="02000503000000020004"/>
            </a:endParaRPr>
          </a:p>
          <a:p>
            <a:pPr algn="ctr"/>
            <a:endParaRPr lang="en-US" sz="2100" b="1" dirty="0">
              <a:latin typeface="Helvetica Neue" panose="02000503000000020004"/>
            </a:endParaRPr>
          </a:p>
          <a:p>
            <a:pPr algn="ctr"/>
            <a:r>
              <a:rPr lang="en-US" sz="2100" b="1" dirty="0">
                <a:latin typeface="Helvetica Neue" panose="02000503000000020004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1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590287-70E5-442E-8FDF-7AA176824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Helvetica Neue" panose="02000503000000020004"/>
              </a:rPr>
              <a:t>The Sugar Situation:</a:t>
            </a:r>
            <a:br>
              <a:rPr lang="en-US" sz="3600" b="1" dirty="0">
                <a:latin typeface="Helvetica Neue" panose="02000503000000020004"/>
              </a:rPr>
            </a:br>
            <a:r>
              <a:rPr lang="en-US" sz="3600" b="1" dirty="0">
                <a:latin typeface="Helvetica Neue" panose="02000503000000020004"/>
              </a:rPr>
              <a:t>The Fair Sugar Policy Act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1A82BD-3290-411B-ABAB-82CBD227D53E}"/>
              </a:ext>
            </a:extLst>
          </p:cNvPr>
          <p:cNvSpPr txBox="1">
            <a:spLocks/>
          </p:cNvSpPr>
          <p:nvPr/>
        </p:nvSpPr>
        <p:spPr>
          <a:xfrm>
            <a:off x="5132326" y="-955354"/>
            <a:ext cx="6536854" cy="9846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Helvetica Neue Light" panose="020004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Helvetica Neue Light" panose="020004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Helvetica Neue Light" panose="0200040300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latin typeface="Helvetica Neue" panose="02000503000000020004"/>
              </a:rPr>
              <a:t>The ABA supports the adoption of The Fair Sugar Policy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latin typeface="Helvetica Neue" panose="02000503000000020004"/>
              </a:rPr>
              <a:t>The ABA believes The Fair Sugar Policies Act would: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/>
              </a:rPr>
              <a:t>Provide realistic realignment of marketing allotments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/>
              </a:rPr>
              <a:t>Provide more flexibility to USDA to ensure an adequate supply to the domestic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/>
              </a:rPr>
              <a:t>Adjust Tariff rate quotas (TRQ) to reflect the current world production.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Helvetica Neue" panose="020005030000000200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Neue" panose="02000503000000020004"/>
              </a:rPr>
              <a:t>Allow the end user market the ability to purchase forfeited surpluses instead of selling them at below market values to the ethanol industry by eliminating the Feedstock Flexibility Program</a:t>
            </a:r>
          </a:p>
          <a:p>
            <a:pPr algn="ctr"/>
            <a:endParaRPr lang="en-US" sz="2200" b="1" dirty="0">
              <a:latin typeface="Helvetica Neue" panose="02000503000000020004"/>
            </a:endParaRPr>
          </a:p>
          <a:p>
            <a:pPr algn="ctr"/>
            <a:r>
              <a:rPr lang="en-US" sz="2700" b="1" dirty="0">
                <a:latin typeface="Helvetica Neue" panose="02000503000000020004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7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F8D5-9994-48FC-A8F1-279D22FA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40" y="1642051"/>
            <a:ext cx="3453245" cy="274175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Helvetica Neue" panose="02000503000000020004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E2327-0F15-40CF-B97E-678DDEE878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262" y="2378941"/>
            <a:ext cx="5975350" cy="550573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Questions?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2101CD-7B44-4130-A340-02B20AAA58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3414" y="3012930"/>
            <a:ext cx="6221046" cy="1287463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latin typeface="Helvetica Neue" panose="02000503000000020004"/>
              </a:rPr>
              <a:t>Hayden Wands, </a:t>
            </a:r>
          </a:p>
          <a:p>
            <a:pPr algn="ctr"/>
            <a:r>
              <a:rPr lang="en-US" sz="2500" dirty="0">
                <a:latin typeface="Helvetica Neue" panose="02000503000000020004"/>
              </a:rPr>
              <a:t>Chairman of the ABA Commodity and Agricultural Policy Committee</a:t>
            </a:r>
            <a:r>
              <a:rPr lang="en-US" dirty="0">
                <a:latin typeface="Helvetica Neue" panose="02000503000000020004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533894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474</Words>
  <Application>Microsoft Office PowerPoint</Application>
  <PresentationFormat>Widescreen</PresentationFormat>
  <Paragraphs>92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Helvetica Neue Light</vt:lpstr>
      <vt:lpstr>Office Theme</vt:lpstr>
      <vt:lpstr>2_Office Theme</vt:lpstr>
      <vt:lpstr>PowerPoint Presentation</vt:lpstr>
      <vt:lpstr>The Sugar Situation: Today</vt:lpstr>
      <vt:lpstr>PowerPoint Presentation</vt:lpstr>
      <vt:lpstr>The Sugar Situation: Potential Solutions</vt:lpstr>
      <vt:lpstr>The Sugar Situation: The Fair Sugar Policy Act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Detiveaux</dc:creator>
  <cp:lastModifiedBy>Hayden Wands</cp:lastModifiedBy>
  <cp:revision>91</cp:revision>
  <cp:lastPrinted>2020-02-07T15:28:54Z</cp:lastPrinted>
  <dcterms:created xsi:type="dcterms:W3CDTF">2019-01-15T00:09:04Z</dcterms:created>
  <dcterms:modified xsi:type="dcterms:W3CDTF">2020-02-21T01:59:22Z</dcterms:modified>
</cp:coreProperties>
</file>