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3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86" r:id="rId3"/>
    <p:sldId id="292" r:id="rId4"/>
    <p:sldId id="259" r:id="rId5"/>
    <p:sldId id="291" r:id="rId6"/>
    <p:sldId id="262" r:id="rId7"/>
    <p:sldId id="293" r:id="rId8"/>
    <p:sldId id="281" r:id="rId9"/>
    <p:sldId id="271" r:id="rId10"/>
    <p:sldId id="272" r:id="rId11"/>
    <p:sldId id="287" r:id="rId12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9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7" autoAdjust="0"/>
    <p:restoredTop sz="84324" autoAdjust="0"/>
  </p:normalViewPr>
  <p:slideViewPr>
    <p:cSldViewPr snapToGrid="0" snapToObjects="1">
      <p:cViewPr varScale="1">
        <p:scale>
          <a:sx n="34" d="100"/>
          <a:sy n="34" d="100"/>
        </p:scale>
        <p:origin x="137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326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2400" b="1" dirty="0">
                <a:latin typeface="Corbel" panose="020B0503020204020204" pitchFamily="34" charset="0"/>
              </a:rPr>
              <a:t>China's Live Hog and Sow Inventories</a:t>
            </a:r>
          </a:p>
        </c:rich>
      </c:tx>
      <c:layout>
        <c:manualLayout>
          <c:xMode val="edge"/>
          <c:yMode val="edge"/>
          <c:x val="0.16052925343681479"/>
          <c:y val="0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5116216485597525E-2"/>
          <c:y val="7.7948717948717952E-2"/>
          <c:w val="0.78389684042659225"/>
          <c:h val="0.78139969042331248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'Monthly Hog&amp;Sow Inventory'!$C$2</c:f>
              <c:strCache>
                <c:ptCount val="1"/>
                <c:pt idx="0">
                  <c:v>Hogs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cat>
            <c:numRef>
              <c:f>'Monthly Hog&amp;Sow Inventory'!$A$13:$A$144</c:f>
              <c:numCache>
                <c:formatCode>[$-409]mmm\-yy;@</c:formatCode>
                <c:ptCount val="130"/>
                <c:pt idx="0">
                  <c:v>40179</c:v>
                </c:pt>
                <c:pt idx="1">
                  <c:v>40210</c:v>
                </c:pt>
                <c:pt idx="2" formatCode="[$-409]mmmm\-yy;@">
                  <c:v>40238</c:v>
                </c:pt>
                <c:pt idx="3">
                  <c:v>40269</c:v>
                </c:pt>
                <c:pt idx="4" formatCode="[$-409]mmmm\-yy;@">
                  <c:v>40299</c:v>
                </c:pt>
                <c:pt idx="5">
                  <c:v>40330</c:v>
                </c:pt>
                <c:pt idx="6" formatCode="[$-409]mmmm\-yy;@">
                  <c:v>40360</c:v>
                </c:pt>
                <c:pt idx="7">
                  <c:v>40391</c:v>
                </c:pt>
                <c:pt idx="8" formatCode="[$-409]mmmm\-yy;@">
                  <c:v>40422</c:v>
                </c:pt>
                <c:pt idx="9">
                  <c:v>40452</c:v>
                </c:pt>
                <c:pt idx="10" formatCode="[$-409]mmmm\-yy;@">
                  <c:v>40483</c:v>
                </c:pt>
                <c:pt idx="11">
                  <c:v>40513</c:v>
                </c:pt>
                <c:pt idx="12" formatCode="[$-409]mmmm\-yy;@">
                  <c:v>40544</c:v>
                </c:pt>
                <c:pt idx="13">
                  <c:v>40575</c:v>
                </c:pt>
                <c:pt idx="14" formatCode="[$-409]mmmm\-yy;@">
                  <c:v>40603</c:v>
                </c:pt>
                <c:pt idx="15">
                  <c:v>40634</c:v>
                </c:pt>
                <c:pt idx="16" formatCode="[$-409]mmmm\-yy;@">
                  <c:v>40664</c:v>
                </c:pt>
                <c:pt idx="17">
                  <c:v>40695</c:v>
                </c:pt>
                <c:pt idx="18">
                  <c:v>40725</c:v>
                </c:pt>
                <c:pt idx="19" formatCode="[$-409]mmmm\-yy;@">
                  <c:v>40756</c:v>
                </c:pt>
                <c:pt idx="20">
                  <c:v>40787</c:v>
                </c:pt>
                <c:pt idx="21" formatCode="[$-409]mmmm\-yy;@">
                  <c:v>40817</c:v>
                </c:pt>
                <c:pt idx="22">
                  <c:v>40848</c:v>
                </c:pt>
                <c:pt idx="23" formatCode="[$-409]mmmm\-yy;@">
                  <c:v>40878</c:v>
                </c:pt>
                <c:pt idx="24">
                  <c:v>40909</c:v>
                </c:pt>
                <c:pt idx="25" formatCode="[$-409]mmmm\-yy;@">
                  <c:v>40940</c:v>
                </c:pt>
                <c:pt idx="26">
                  <c:v>40969</c:v>
                </c:pt>
                <c:pt idx="27" formatCode="[$-409]mmmm\-yy;@">
                  <c:v>41000</c:v>
                </c:pt>
                <c:pt idx="28">
                  <c:v>41030</c:v>
                </c:pt>
                <c:pt idx="29" formatCode="[$-409]mmmm\-yy;@">
                  <c:v>41061</c:v>
                </c:pt>
                <c:pt idx="30">
                  <c:v>41091</c:v>
                </c:pt>
                <c:pt idx="31" formatCode="[$-409]mmmm\-yy;@">
                  <c:v>41122</c:v>
                </c:pt>
                <c:pt idx="32">
                  <c:v>41153</c:v>
                </c:pt>
                <c:pt idx="33" formatCode="[$-409]mmmm\-yy;@">
                  <c:v>41183</c:v>
                </c:pt>
                <c:pt idx="34">
                  <c:v>41214</c:v>
                </c:pt>
                <c:pt idx="35">
                  <c:v>41244</c:v>
                </c:pt>
                <c:pt idx="36" formatCode="[$-409]mmmm\-yy;@">
                  <c:v>41275</c:v>
                </c:pt>
                <c:pt idx="37">
                  <c:v>41306</c:v>
                </c:pt>
                <c:pt idx="38" formatCode="[$-409]mmmm\-yy;@">
                  <c:v>41334</c:v>
                </c:pt>
                <c:pt idx="39">
                  <c:v>41365</c:v>
                </c:pt>
                <c:pt idx="40" formatCode="[$-409]mmmm\-yy;@">
                  <c:v>41395</c:v>
                </c:pt>
                <c:pt idx="41">
                  <c:v>41426</c:v>
                </c:pt>
                <c:pt idx="42" formatCode="[$-409]mmmm\-yy;@">
                  <c:v>41456</c:v>
                </c:pt>
                <c:pt idx="43">
                  <c:v>41487</c:v>
                </c:pt>
                <c:pt idx="44" formatCode="[$-409]mmmm\-yy;@">
                  <c:v>41518</c:v>
                </c:pt>
                <c:pt idx="45">
                  <c:v>41548</c:v>
                </c:pt>
                <c:pt idx="46" formatCode="[$-409]mmmm\-yy;@">
                  <c:v>41579</c:v>
                </c:pt>
                <c:pt idx="47">
                  <c:v>41609</c:v>
                </c:pt>
                <c:pt idx="48" formatCode="[$-409]mmmm\-yy;@">
                  <c:v>41640</c:v>
                </c:pt>
                <c:pt idx="49">
                  <c:v>41671</c:v>
                </c:pt>
                <c:pt idx="50" formatCode="[$-409]mmmm\-yy;@">
                  <c:v>41699</c:v>
                </c:pt>
                <c:pt idx="51">
                  <c:v>41730</c:v>
                </c:pt>
                <c:pt idx="52">
                  <c:v>41760</c:v>
                </c:pt>
                <c:pt idx="53" formatCode="[$-409]mmmm\-yy;@">
                  <c:v>41791</c:v>
                </c:pt>
                <c:pt idx="54">
                  <c:v>41821</c:v>
                </c:pt>
                <c:pt idx="55" formatCode="[$-409]mmmm\-yy;@">
                  <c:v>41852</c:v>
                </c:pt>
                <c:pt idx="56">
                  <c:v>41883</c:v>
                </c:pt>
                <c:pt idx="57" formatCode="[$-409]mmmm\-yy;@">
                  <c:v>41913</c:v>
                </c:pt>
                <c:pt idx="58">
                  <c:v>41944</c:v>
                </c:pt>
                <c:pt idx="59" formatCode="[$-409]mmmm\-yy;@">
                  <c:v>41974</c:v>
                </c:pt>
                <c:pt idx="60">
                  <c:v>42005</c:v>
                </c:pt>
                <c:pt idx="61" formatCode="[$-409]mmmm\-yy;@">
                  <c:v>42036</c:v>
                </c:pt>
                <c:pt idx="62">
                  <c:v>42064</c:v>
                </c:pt>
                <c:pt idx="63" formatCode="[$-409]mmmm\-yy;@">
                  <c:v>42095</c:v>
                </c:pt>
                <c:pt idx="64">
                  <c:v>42125</c:v>
                </c:pt>
                <c:pt idx="65" formatCode="[$-409]mmmm\-yy;@">
                  <c:v>42156</c:v>
                </c:pt>
                <c:pt idx="66">
                  <c:v>42186</c:v>
                </c:pt>
                <c:pt idx="67" formatCode="[$-409]mmmm\-yy;@">
                  <c:v>42217</c:v>
                </c:pt>
                <c:pt idx="68">
                  <c:v>42248</c:v>
                </c:pt>
                <c:pt idx="69">
                  <c:v>42278</c:v>
                </c:pt>
                <c:pt idx="70" formatCode="[$-409]mmmm\-yy;@">
                  <c:v>42309</c:v>
                </c:pt>
                <c:pt idx="71">
                  <c:v>42339</c:v>
                </c:pt>
                <c:pt idx="72" formatCode="[$-409]mmmm\-yy;@">
                  <c:v>42370</c:v>
                </c:pt>
                <c:pt idx="73">
                  <c:v>42401</c:v>
                </c:pt>
                <c:pt idx="74" formatCode="[$-409]mmmm\-yy;@">
                  <c:v>42430</c:v>
                </c:pt>
                <c:pt idx="75">
                  <c:v>42461</c:v>
                </c:pt>
                <c:pt idx="76" formatCode="[$-409]mmmm\-yy;@">
                  <c:v>42491</c:v>
                </c:pt>
                <c:pt idx="77">
                  <c:v>42522</c:v>
                </c:pt>
                <c:pt idx="78" formatCode="[$-409]mmmm\-yy;@">
                  <c:v>42552</c:v>
                </c:pt>
                <c:pt idx="79">
                  <c:v>42583</c:v>
                </c:pt>
                <c:pt idx="80" formatCode="[$-409]mmmm\-yy;@">
                  <c:v>42614</c:v>
                </c:pt>
                <c:pt idx="81">
                  <c:v>42644</c:v>
                </c:pt>
                <c:pt idx="82" formatCode="[$-409]mmmm\-yy;@">
                  <c:v>42675</c:v>
                </c:pt>
                <c:pt idx="83">
                  <c:v>42705</c:v>
                </c:pt>
                <c:pt idx="84" formatCode="[$-409]mmmm\-yy;@">
                  <c:v>42736</c:v>
                </c:pt>
                <c:pt idx="85">
                  <c:v>42767</c:v>
                </c:pt>
                <c:pt idx="86">
                  <c:v>42795</c:v>
                </c:pt>
                <c:pt idx="87" formatCode="[$-409]mmmm\-yy;@">
                  <c:v>42826</c:v>
                </c:pt>
                <c:pt idx="88">
                  <c:v>42856</c:v>
                </c:pt>
                <c:pt idx="89" formatCode="[$-409]mmmm\-yy;@">
                  <c:v>42887</c:v>
                </c:pt>
                <c:pt idx="90">
                  <c:v>42917</c:v>
                </c:pt>
                <c:pt idx="91" formatCode="[$-409]mmmm\-yy;@">
                  <c:v>42948</c:v>
                </c:pt>
                <c:pt idx="92">
                  <c:v>42979</c:v>
                </c:pt>
                <c:pt idx="93" formatCode="[$-409]mmmm\-yy;@">
                  <c:v>43009</c:v>
                </c:pt>
                <c:pt idx="94">
                  <c:v>43040</c:v>
                </c:pt>
                <c:pt idx="95" formatCode="[$-409]mmmm\-yy;@">
                  <c:v>43070</c:v>
                </c:pt>
                <c:pt idx="96">
                  <c:v>43101</c:v>
                </c:pt>
                <c:pt idx="97" formatCode="[$-409]mmmm\-yy;@">
                  <c:v>43132</c:v>
                </c:pt>
                <c:pt idx="98">
                  <c:v>43160</c:v>
                </c:pt>
                <c:pt idx="99" formatCode="[$-409]mmmm\-yy;@">
                  <c:v>43191</c:v>
                </c:pt>
                <c:pt idx="100">
                  <c:v>43221</c:v>
                </c:pt>
                <c:pt idx="101" formatCode="[$-409]mmmm\-yy;@">
                  <c:v>43252</c:v>
                </c:pt>
                <c:pt idx="102">
                  <c:v>43282</c:v>
                </c:pt>
                <c:pt idx="103">
                  <c:v>43313</c:v>
                </c:pt>
                <c:pt idx="104" formatCode="[$-409]mmmm\-yy;@">
                  <c:v>43344</c:v>
                </c:pt>
                <c:pt idx="105">
                  <c:v>43374</c:v>
                </c:pt>
                <c:pt idx="106" formatCode="[$-409]mmmm\-yy;@">
                  <c:v>43405</c:v>
                </c:pt>
                <c:pt idx="107">
                  <c:v>43435</c:v>
                </c:pt>
                <c:pt idx="108" formatCode="[$-409]mmmm\-yy;@">
                  <c:v>43466</c:v>
                </c:pt>
                <c:pt idx="109">
                  <c:v>43497</c:v>
                </c:pt>
                <c:pt idx="110" formatCode="[$-409]mmmm\-yy;@">
                  <c:v>43525</c:v>
                </c:pt>
                <c:pt idx="111">
                  <c:v>43556</c:v>
                </c:pt>
                <c:pt idx="112" formatCode="[$-409]mmmm\-yy;@">
                  <c:v>43586</c:v>
                </c:pt>
                <c:pt idx="113">
                  <c:v>43617</c:v>
                </c:pt>
                <c:pt idx="114" formatCode="[$-409]mmmm\-yy;@">
                  <c:v>43647</c:v>
                </c:pt>
                <c:pt idx="115">
                  <c:v>43678</c:v>
                </c:pt>
                <c:pt idx="116" formatCode="[$-409]mmmm\-yy;@">
                  <c:v>43709</c:v>
                </c:pt>
                <c:pt idx="117">
                  <c:v>43739</c:v>
                </c:pt>
                <c:pt idx="118" formatCode="[$-409]mmmm\-yy;@">
                  <c:v>43770</c:v>
                </c:pt>
                <c:pt idx="119">
                  <c:v>43800</c:v>
                </c:pt>
              </c:numCache>
            </c:numRef>
          </c:cat>
          <c:val>
            <c:numRef>
              <c:f>'Monthly Hog&amp;Sow Inventory'!$C$3:$C$134</c:f>
              <c:numCache>
                <c:formatCode>#,##0_ </c:formatCode>
                <c:ptCount val="120"/>
                <c:pt idx="0">
                  <c:v>455000</c:v>
                </c:pt>
                <c:pt idx="1">
                  <c:v>443300</c:v>
                </c:pt>
                <c:pt idx="2">
                  <c:v>441300</c:v>
                </c:pt>
                <c:pt idx="3">
                  <c:v>436000</c:v>
                </c:pt>
                <c:pt idx="4">
                  <c:v>433700</c:v>
                </c:pt>
                <c:pt idx="5">
                  <c:v>436700</c:v>
                </c:pt>
                <c:pt idx="6">
                  <c:v>440000</c:v>
                </c:pt>
                <c:pt idx="7">
                  <c:v>441800</c:v>
                </c:pt>
                <c:pt idx="8">
                  <c:v>454500</c:v>
                </c:pt>
                <c:pt idx="9">
                  <c:v>454400</c:v>
                </c:pt>
                <c:pt idx="10">
                  <c:v>454700</c:v>
                </c:pt>
                <c:pt idx="11">
                  <c:v>453800</c:v>
                </c:pt>
                <c:pt idx="12">
                  <c:v>445100</c:v>
                </c:pt>
                <c:pt idx="13">
                  <c:v>444100</c:v>
                </c:pt>
                <c:pt idx="14">
                  <c:v>447500</c:v>
                </c:pt>
                <c:pt idx="15">
                  <c:v>449200</c:v>
                </c:pt>
                <c:pt idx="16">
                  <c:v>452800</c:v>
                </c:pt>
                <c:pt idx="17">
                  <c:v>456400</c:v>
                </c:pt>
                <c:pt idx="18">
                  <c:v>461420</c:v>
                </c:pt>
                <c:pt idx="19">
                  <c:v>465570</c:v>
                </c:pt>
                <c:pt idx="20">
                  <c:v>471580</c:v>
                </c:pt>
                <c:pt idx="21">
                  <c:v>475160</c:v>
                </c:pt>
                <c:pt idx="22">
                  <c:v>476250</c:v>
                </c:pt>
                <c:pt idx="23">
                  <c:v>473340</c:v>
                </c:pt>
                <c:pt idx="24">
                  <c:v>464670</c:v>
                </c:pt>
                <c:pt idx="25">
                  <c:v>458460</c:v>
                </c:pt>
                <c:pt idx="26">
                  <c:v>461670</c:v>
                </c:pt>
                <c:pt idx="27">
                  <c:v>463055.00999999995</c:v>
                </c:pt>
                <c:pt idx="28">
                  <c:v>461202.78995999997</c:v>
                </c:pt>
                <c:pt idx="29">
                  <c:v>462125.19553991995</c:v>
                </c:pt>
                <c:pt idx="30">
                  <c:v>462125.19553991995</c:v>
                </c:pt>
                <c:pt idx="31">
                  <c:v>466284.32229977916</c:v>
                </c:pt>
                <c:pt idx="32">
                  <c:v>472346.01848967624</c:v>
                </c:pt>
                <c:pt idx="33">
                  <c:v>472818.36450816586</c:v>
                </c:pt>
                <c:pt idx="34">
                  <c:v>469035.81759210053</c:v>
                </c:pt>
                <c:pt idx="35">
                  <c:v>463407.38778099534</c:v>
                </c:pt>
                <c:pt idx="36">
                  <c:v>448578.3513720035</c:v>
                </c:pt>
                <c:pt idx="37">
                  <c:v>440055.36269593542</c:v>
                </c:pt>
                <c:pt idx="38">
                  <c:v>444015.8609601988</c:v>
                </c:pt>
                <c:pt idx="39">
                  <c:v>447123.97198692017</c:v>
                </c:pt>
                <c:pt idx="40">
                  <c:v>448018.21993089403</c:v>
                </c:pt>
                <c:pt idx="41">
                  <c:v>452498.40213020297</c:v>
                </c:pt>
                <c:pt idx="42">
                  <c:v>457928.38295576541</c:v>
                </c:pt>
                <c:pt idx="43">
                  <c:v>462049.73840236728</c:v>
                </c:pt>
                <c:pt idx="44">
                  <c:v>465284.08657118381</c:v>
                </c:pt>
                <c:pt idx="45">
                  <c:v>468075.7910906109</c:v>
                </c:pt>
                <c:pt idx="46">
                  <c:v>469011.94267279212</c:v>
                </c:pt>
                <c:pt idx="47">
                  <c:v>457755.65604864509</c:v>
                </c:pt>
                <c:pt idx="48">
                  <c:v>438529.91849460197</c:v>
                </c:pt>
                <c:pt idx="49">
                  <c:v>434583.14922815055</c:v>
                </c:pt>
                <c:pt idx="50">
                  <c:v>434583.14922815055</c:v>
                </c:pt>
                <c:pt idx="51">
                  <c:v>428933.56828818459</c:v>
                </c:pt>
                <c:pt idx="52">
                  <c:v>428504.63471989642</c:v>
                </c:pt>
                <c:pt idx="53">
                  <c:v>429361.64398933621</c:v>
                </c:pt>
                <c:pt idx="54">
                  <c:v>430649.72892130417</c:v>
                </c:pt>
                <c:pt idx="55">
                  <c:v>433233.62729483197</c:v>
                </c:pt>
                <c:pt idx="56">
                  <c:v>436699.49631319061</c:v>
                </c:pt>
                <c:pt idx="57">
                  <c:v>435826.09732056421</c:v>
                </c:pt>
                <c:pt idx="58">
                  <c:v>431903.66244467912</c:v>
                </c:pt>
                <c:pt idx="59">
                  <c:v>421969.8782084515</c:v>
                </c:pt>
                <c:pt idx="60">
                  <c:v>405935.02283653035</c:v>
                </c:pt>
                <c:pt idx="61">
                  <c:v>390103.55694590567</c:v>
                </c:pt>
                <c:pt idx="62">
                  <c:v>387372.83204728435</c:v>
                </c:pt>
                <c:pt idx="63">
                  <c:v>387295.35748087493</c:v>
                </c:pt>
                <c:pt idx="64">
                  <c:v>382647.81319110445</c:v>
                </c:pt>
                <c:pt idx="65">
                  <c:v>381117.22193834005</c:v>
                </c:pt>
                <c:pt idx="66">
                  <c:v>381879.45638221671</c:v>
                </c:pt>
                <c:pt idx="67">
                  <c:v>383788.85366412776</c:v>
                </c:pt>
                <c:pt idx="68">
                  <c:v>386091.58678611252</c:v>
                </c:pt>
                <c:pt idx="69">
                  <c:v>387249.86154647078</c:v>
                </c:pt>
                <c:pt idx="70">
                  <c:v>384539.11251564551</c:v>
                </c:pt>
                <c:pt idx="71">
                  <c:v>380309.18227797339</c:v>
                </c:pt>
                <c:pt idx="72">
                  <c:v>370040.83435646811</c:v>
                </c:pt>
                <c:pt idx="73">
                  <c:v>363380.09933805169</c:v>
                </c:pt>
                <c:pt idx="74">
                  <c:v>366650.5202320941</c:v>
                </c:pt>
                <c:pt idx="75">
                  <c:v>368850.42335348669</c:v>
                </c:pt>
                <c:pt idx="76">
                  <c:v>370325.82504690066</c:v>
                </c:pt>
                <c:pt idx="77">
                  <c:v>372918.10582222894</c:v>
                </c:pt>
                <c:pt idx="78">
                  <c:v>372545.18771640671</c:v>
                </c:pt>
                <c:pt idx="79">
                  <c:v>373290.27809183951</c:v>
                </c:pt>
                <c:pt idx="80">
                  <c:v>373663.56836993131</c:v>
                </c:pt>
                <c:pt idx="81">
                  <c:v>373663.56836993131</c:v>
                </c:pt>
                <c:pt idx="82">
                  <c:v>371421.58695971174</c:v>
                </c:pt>
                <c:pt idx="83">
                  <c:v>363993.15522051748</c:v>
                </c:pt>
                <c:pt idx="84">
                  <c:v>353437.35371912248</c:v>
                </c:pt>
                <c:pt idx="85">
                  <c:v>352730.47901168425</c:v>
                </c:pt>
                <c:pt idx="86">
                  <c:v>356257.7838018011</c:v>
                </c:pt>
                <c:pt idx="87">
                  <c:v>357682.81493700831</c:v>
                </c:pt>
                <c:pt idx="88">
                  <c:v>352317.5727129532</c:v>
                </c:pt>
                <c:pt idx="89">
                  <c:v>351612.93756752729</c:v>
                </c:pt>
                <c:pt idx="90">
                  <c:v>349151.64700455457</c:v>
                </c:pt>
                <c:pt idx="91">
                  <c:v>347405.8887695318</c:v>
                </c:pt>
                <c:pt idx="92">
                  <c:v>346711.07699199271</c:v>
                </c:pt>
                <c:pt idx="94">
                  <c:v>350123</c:v>
                </c:pt>
                <c:pt idx="95">
                  <c:v>342770.41700000002</c:v>
                </c:pt>
                <c:pt idx="96">
                  <c:v>338657.17199599999</c:v>
                </c:pt>
                <c:pt idx="97">
                  <c:v>333577.31441605999</c:v>
                </c:pt>
                <c:pt idx="98">
                  <c:v>338247.39681788482</c:v>
                </c:pt>
                <c:pt idx="99">
                  <c:v>335541.41764334176</c:v>
                </c:pt>
                <c:pt idx="100">
                  <c:v>329166.13070811826</c:v>
                </c:pt>
                <c:pt idx="101">
                  <c:v>325216.13713962084</c:v>
                </c:pt>
                <c:pt idx="102">
                  <c:v>322614.40804250387</c:v>
                </c:pt>
                <c:pt idx="103">
                  <c:v>321646.56481837638</c:v>
                </c:pt>
                <c:pt idx="104">
                  <c:v>324219.73733692343</c:v>
                </c:pt>
                <c:pt idx="105">
                  <c:v>324543.95707426034</c:v>
                </c:pt>
                <c:pt idx="106">
                  <c:v>322272.14937474049</c:v>
                </c:pt>
                <c:pt idx="107">
                  <c:v>310348.07984787511</c:v>
                </c:pt>
                <c:pt idx="108">
                  <c:v>292658.23929654621</c:v>
                </c:pt>
                <c:pt idx="109">
                  <c:v>276854.69437453267</c:v>
                </c:pt>
                <c:pt idx="110">
                  <c:v>273532.43804203829</c:v>
                </c:pt>
                <c:pt idx="111">
                  <c:v>265599.9973388192</c:v>
                </c:pt>
                <c:pt idx="112">
                  <c:v>254444.79745058878</c:v>
                </c:pt>
                <c:pt idx="113">
                  <c:v>241468.11278060873</c:v>
                </c:pt>
                <c:pt idx="114">
                  <c:v>218770.11017923153</c:v>
                </c:pt>
                <c:pt idx="115">
                  <c:v>197330.63938166684</c:v>
                </c:pt>
                <c:pt idx="116">
                  <c:v>191410.72020021683</c:v>
                </c:pt>
                <c:pt idx="117">
                  <c:v>190262.25587901555</c:v>
                </c:pt>
                <c:pt idx="118">
                  <c:v>194067.50099659586</c:v>
                </c:pt>
                <c:pt idx="119" formatCode="General">
                  <c:v>197948.85101652777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59-400F-88E6-6E345D9D82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506166424"/>
        <c:axId val="1"/>
      </c:barChart>
      <c:lineChart>
        <c:grouping val="standard"/>
        <c:varyColors val="0"/>
        <c:ser>
          <c:idx val="0"/>
          <c:order val="0"/>
          <c:tx>
            <c:strRef>
              <c:f>'Monthly Hog&amp;Sow Inventory'!$B$2</c:f>
              <c:strCache>
                <c:ptCount val="1"/>
                <c:pt idx="0">
                  <c:v>Sows</c:v>
                </c:pt>
              </c:strCache>
            </c:strRef>
          </c:tx>
          <c:spPr>
            <a:ln w="25400">
              <a:solidFill>
                <a:srgbClr val="666699"/>
              </a:solidFill>
              <a:prstDash val="solid"/>
            </a:ln>
          </c:spPr>
          <c:marker>
            <c:spPr>
              <a:solidFill>
                <a:srgbClr val="4F81BD"/>
              </a:solidFill>
              <a:ln>
                <a:solidFill>
                  <a:srgbClr val="666699"/>
                </a:solidFill>
                <a:prstDash val="solid"/>
              </a:ln>
            </c:spPr>
          </c:marker>
          <c:cat>
            <c:numRef>
              <c:f>'Monthly Hog&amp;Sow Inventory'!$A$3:$A$133</c:f>
              <c:numCache>
                <c:formatCode>[$-409]mmm\-yy;@</c:formatCode>
                <c:ptCount val="119"/>
                <c:pt idx="0">
                  <c:v>40179</c:v>
                </c:pt>
                <c:pt idx="1">
                  <c:v>40210</c:v>
                </c:pt>
                <c:pt idx="2" formatCode="[$-409]mmmm\-yy;@">
                  <c:v>40238</c:v>
                </c:pt>
                <c:pt idx="3">
                  <c:v>40269</c:v>
                </c:pt>
                <c:pt idx="4" formatCode="[$-409]mmmm\-yy;@">
                  <c:v>40299</c:v>
                </c:pt>
                <c:pt idx="5">
                  <c:v>40330</c:v>
                </c:pt>
                <c:pt idx="6" formatCode="[$-409]mmmm\-yy;@">
                  <c:v>40360</c:v>
                </c:pt>
                <c:pt idx="7">
                  <c:v>40391</c:v>
                </c:pt>
                <c:pt idx="8" formatCode="[$-409]mmmm\-yy;@">
                  <c:v>40422</c:v>
                </c:pt>
                <c:pt idx="9">
                  <c:v>40452</c:v>
                </c:pt>
                <c:pt idx="10" formatCode="[$-409]mmmm\-yy;@">
                  <c:v>40483</c:v>
                </c:pt>
                <c:pt idx="11">
                  <c:v>40513</c:v>
                </c:pt>
                <c:pt idx="12" formatCode="[$-409]mmmm\-yy;@">
                  <c:v>40544</c:v>
                </c:pt>
                <c:pt idx="13">
                  <c:v>40575</c:v>
                </c:pt>
                <c:pt idx="14" formatCode="[$-409]mmmm\-yy;@">
                  <c:v>40603</c:v>
                </c:pt>
                <c:pt idx="15">
                  <c:v>40634</c:v>
                </c:pt>
                <c:pt idx="16" formatCode="[$-409]mmmm\-yy;@">
                  <c:v>40664</c:v>
                </c:pt>
                <c:pt idx="17">
                  <c:v>40695</c:v>
                </c:pt>
                <c:pt idx="18">
                  <c:v>40725</c:v>
                </c:pt>
                <c:pt idx="19" formatCode="[$-409]mmmm\-yy;@">
                  <c:v>40756</c:v>
                </c:pt>
                <c:pt idx="20">
                  <c:v>40787</c:v>
                </c:pt>
                <c:pt idx="21" formatCode="[$-409]mmmm\-yy;@">
                  <c:v>40817</c:v>
                </c:pt>
                <c:pt idx="22">
                  <c:v>40848</c:v>
                </c:pt>
                <c:pt idx="23" formatCode="[$-409]mmmm\-yy;@">
                  <c:v>40878</c:v>
                </c:pt>
                <c:pt idx="24">
                  <c:v>40909</c:v>
                </c:pt>
                <c:pt idx="25" formatCode="[$-409]mmmm\-yy;@">
                  <c:v>40940</c:v>
                </c:pt>
                <c:pt idx="26">
                  <c:v>40969</c:v>
                </c:pt>
                <c:pt idx="27" formatCode="[$-409]mmmm\-yy;@">
                  <c:v>41000</c:v>
                </c:pt>
                <c:pt idx="28">
                  <c:v>41030</c:v>
                </c:pt>
                <c:pt idx="29" formatCode="[$-409]mmmm\-yy;@">
                  <c:v>41061</c:v>
                </c:pt>
                <c:pt idx="30">
                  <c:v>41091</c:v>
                </c:pt>
                <c:pt idx="31" formatCode="[$-409]mmmm\-yy;@">
                  <c:v>41122</c:v>
                </c:pt>
                <c:pt idx="32">
                  <c:v>41153</c:v>
                </c:pt>
                <c:pt idx="33" formatCode="[$-409]mmmm\-yy;@">
                  <c:v>41183</c:v>
                </c:pt>
                <c:pt idx="34">
                  <c:v>41214</c:v>
                </c:pt>
                <c:pt idx="35">
                  <c:v>41244</c:v>
                </c:pt>
                <c:pt idx="36" formatCode="[$-409]mmmm\-yy;@">
                  <c:v>41275</c:v>
                </c:pt>
                <c:pt idx="37">
                  <c:v>41306</c:v>
                </c:pt>
                <c:pt idx="38" formatCode="[$-409]mmmm\-yy;@">
                  <c:v>41334</c:v>
                </c:pt>
                <c:pt idx="39">
                  <c:v>41365</c:v>
                </c:pt>
                <c:pt idx="40" formatCode="[$-409]mmmm\-yy;@">
                  <c:v>41395</c:v>
                </c:pt>
                <c:pt idx="41">
                  <c:v>41426</c:v>
                </c:pt>
                <c:pt idx="42" formatCode="[$-409]mmmm\-yy;@">
                  <c:v>41456</c:v>
                </c:pt>
                <c:pt idx="43">
                  <c:v>41487</c:v>
                </c:pt>
                <c:pt idx="44" formatCode="[$-409]mmmm\-yy;@">
                  <c:v>41518</c:v>
                </c:pt>
                <c:pt idx="45">
                  <c:v>41548</c:v>
                </c:pt>
                <c:pt idx="46" formatCode="[$-409]mmmm\-yy;@">
                  <c:v>41579</c:v>
                </c:pt>
                <c:pt idx="47">
                  <c:v>41609</c:v>
                </c:pt>
                <c:pt idx="48" formatCode="[$-409]mmmm\-yy;@">
                  <c:v>41640</c:v>
                </c:pt>
                <c:pt idx="49">
                  <c:v>41671</c:v>
                </c:pt>
                <c:pt idx="50" formatCode="[$-409]mmmm\-yy;@">
                  <c:v>41699</c:v>
                </c:pt>
                <c:pt idx="51">
                  <c:v>41730</c:v>
                </c:pt>
                <c:pt idx="52">
                  <c:v>41760</c:v>
                </c:pt>
                <c:pt idx="53" formatCode="[$-409]mmmm\-yy;@">
                  <c:v>41791</c:v>
                </c:pt>
                <c:pt idx="54">
                  <c:v>41821</c:v>
                </c:pt>
                <c:pt idx="55" formatCode="[$-409]mmmm\-yy;@">
                  <c:v>41852</c:v>
                </c:pt>
                <c:pt idx="56">
                  <c:v>41883</c:v>
                </c:pt>
                <c:pt idx="57" formatCode="[$-409]mmmm\-yy;@">
                  <c:v>41913</c:v>
                </c:pt>
                <c:pt idx="58">
                  <c:v>41944</c:v>
                </c:pt>
                <c:pt idx="59" formatCode="[$-409]mmmm\-yy;@">
                  <c:v>41974</c:v>
                </c:pt>
                <c:pt idx="60">
                  <c:v>42005</c:v>
                </c:pt>
                <c:pt idx="61" formatCode="[$-409]mmmm\-yy;@">
                  <c:v>42036</c:v>
                </c:pt>
                <c:pt idx="62">
                  <c:v>42064</c:v>
                </c:pt>
                <c:pt idx="63" formatCode="[$-409]mmmm\-yy;@">
                  <c:v>42095</c:v>
                </c:pt>
                <c:pt idx="64">
                  <c:v>42125</c:v>
                </c:pt>
                <c:pt idx="65" formatCode="[$-409]mmmm\-yy;@">
                  <c:v>42156</c:v>
                </c:pt>
                <c:pt idx="66">
                  <c:v>42186</c:v>
                </c:pt>
                <c:pt idx="67" formatCode="[$-409]mmmm\-yy;@">
                  <c:v>42217</c:v>
                </c:pt>
                <c:pt idx="68">
                  <c:v>42248</c:v>
                </c:pt>
                <c:pt idx="69">
                  <c:v>42278</c:v>
                </c:pt>
                <c:pt idx="70" formatCode="[$-409]mmmm\-yy;@">
                  <c:v>42309</c:v>
                </c:pt>
                <c:pt idx="71">
                  <c:v>42339</c:v>
                </c:pt>
                <c:pt idx="72" formatCode="[$-409]mmmm\-yy;@">
                  <c:v>42370</c:v>
                </c:pt>
                <c:pt idx="73">
                  <c:v>42401</c:v>
                </c:pt>
                <c:pt idx="74" formatCode="[$-409]mmmm\-yy;@">
                  <c:v>42430</c:v>
                </c:pt>
                <c:pt idx="75">
                  <c:v>42461</c:v>
                </c:pt>
                <c:pt idx="76" formatCode="[$-409]mmmm\-yy;@">
                  <c:v>42491</c:v>
                </c:pt>
                <c:pt idx="77">
                  <c:v>42522</c:v>
                </c:pt>
                <c:pt idx="78" formatCode="[$-409]mmmm\-yy;@">
                  <c:v>42552</c:v>
                </c:pt>
                <c:pt idx="79">
                  <c:v>42583</c:v>
                </c:pt>
                <c:pt idx="80" formatCode="[$-409]mmmm\-yy;@">
                  <c:v>42614</c:v>
                </c:pt>
                <c:pt idx="81">
                  <c:v>42644</c:v>
                </c:pt>
                <c:pt idx="82" formatCode="[$-409]mmmm\-yy;@">
                  <c:v>42675</c:v>
                </c:pt>
                <c:pt idx="83">
                  <c:v>42705</c:v>
                </c:pt>
                <c:pt idx="84" formatCode="[$-409]mmmm\-yy;@">
                  <c:v>42736</c:v>
                </c:pt>
                <c:pt idx="85">
                  <c:v>42767</c:v>
                </c:pt>
                <c:pt idx="86">
                  <c:v>42795</c:v>
                </c:pt>
                <c:pt idx="87" formatCode="[$-409]mmmm\-yy;@">
                  <c:v>42826</c:v>
                </c:pt>
                <c:pt idx="88">
                  <c:v>42856</c:v>
                </c:pt>
                <c:pt idx="89" formatCode="[$-409]mmmm\-yy;@">
                  <c:v>42887</c:v>
                </c:pt>
                <c:pt idx="90">
                  <c:v>42917</c:v>
                </c:pt>
                <c:pt idx="91" formatCode="[$-409]mmmm\-yy;@">
                  <c:v>42948</c:v>
                </c:pt>
                <c:pt idx="92">
                  <c:v>42979</c:v>
                </c:pt>
                <c:pt idx="93" formatCode="[$-409]mmmm\-yy;@">
                  <c:v>43009</c:v>
                </c:pt>
                <c:pt idx="94">
                  <c:v>43040</c:v>
                </c:pt>
                <c:pt idx="95" formatCode="[$-409]mmmm\-yy;@">
                  <c:v>43070</c:v>
                </c:pt>
                <c:pt idx="96">
                  <c:v>43101</c:v>
                </c:pt>
                <c:pt idx="97" formatCode="[$-409]mmmm\-yy;@">
                  <c:v>43132</c:v>
                </c:pt>
                <c:pt idx="98">
                  <c:v>43160</c:v>
                </c:pt>
                <c:pt idx="99" formatCode="[$-409]mmmm\-yy;@">
                  <c:v>43191</c:v>
                </c:pt>
                <c:pt idx="100">
                  <c:v>43221</c:v>
                </c:pt>
                <c:pt idx="101" formatCode="[$-409]mmmm\-yy;@">
                  <c:v>43252</c:v>
                </c:pt>
                <c:pt idx="102">
                  <c:v>43282</c:v>
                </c:pt>
                <c:pt idx="103">
                  <c:v>43313</c:v>
                </c:pt>
                <c:pt idx="104" formatCode="[$-409]mmmm\-yy;@">
                  <c:v>43344</c:v>
                </c:pt>
                <c:pt idx="105">
                  <c:v>43374</c:v>
                </c:pt>
                <c:pt idx="106" formatCode="[$-409]mmmm\-yy;@">
                  <c:v>43405</c:v>
                </c:pt>
                <c:pt idx="107">
                  <c:v>43435</c:v>
                </c:pt>
                <c:pt idx="108" formatCode="[$-409]mmmm\-yy;@">
                  <c:v>43466</c:v>
                </c:pt>
                <c:pt idx="109">
                  <c:v>43497</c:v>
                </c:pt>
                <c:pt idx="110" formatCode="[$-409]mmmm\-yy;@">
                  <c:v>43525</c:v>
                </c:pt>
                <c:pt idx="111">
                  <c:v>43556</c:v>
                </c:pt>
                <c:pt idx="112" formatCode="[$-409]mmmm\-yy;@">
                  <c:v>43586</c:v>
                </c:pt>
                <c:pt idx="113">
                  <c:v>43617</c:v>
                </c:pt>
                <c:pt idx="114" formatCode="[$-409]mmmm\-yy;@">
                  <c:v>43647</c:v>
                </c:pt>
                <c:pt idx="115">
                  <c:v>43678</c:v>
                </c:pt>
                <c:pt idx="116" formatCode="[$-409]mmmm\-yy;@">
                  <c:v>43709</c:v>
                </c:pt>
                <c:pt idx="117">
                  <c:v>43739</c:v>
                </c:pt>
                <c:pt idx="118" formatCode="[$-409]mmmm\-yy;@">
                  <c:v>43770</c:v>
                </c:pt>
              </c:numCache>
            </c:numRef>
          </c:cat>
          <c:val>
            <c:numRef>
              <c:f>'Monthly Hog&amp;Sow Inventory'!$B$3:$B$133</c:f>
              <c:numCache>
                <c:formatCode>#,##0_ </c:formatCode>
                <c:ptCount val="119"/>
                <c:pt idx="0">
                  <c:v>48700</c:v>
                </c:pt>
                <c:pt idx="1">
                  <c:v>48900</c:v>
                </c:pt>
                <c:pt idx="2">
                  <c:v>48400</c:v>
                </c:pt>
                <c:pt idx="3">
                  <c:v>47600</c:v>
                </c:pt>
                <c:pt idx="4">
                  <c:v>47000</c:v>
                </c:pt>
                <c:pt idx="5">
                  <c:v>46800</c:v>
                </c:pt>
                <c:pt idx="6">
                  <c:v>46300</c:v>
                </c:pt>
                <c:pt idx="7">
                  <c:v>45800</c:v>
                </c:pt>
                <c:pt idx="8">
                  <c:v>47000</c:v>
                </c:pt>
                <c:pt idx="9">
                  <c:v>46900</c:v>
                </c:pt>
                <c:pt idx="10">
                  <c:v>46600</c:v>
                </c:pt>
                <c:pt idx="11">
                  <c:v>47500</c:v>
                </c:pt>
                <c:pt idx="12">
                  <c:v>47400</c:v>
                </c:pt>
                <c:pt idx="13">
                  <c:v>47300</c:v>
                </c:pt>
                <c:pt idx="14">
                  <c:v>47100</c:v>
                </c:pt>
                <c:pt idx="15">
                  <c:v>46950</c:v>
                </c:pt>
                <c:pt idx="16">
                  <c:v>47100</c:v>
                </c:pt>
                <c:pt idx="17">
                  <c:v>47200</c:v>
                </c:pt>
                <c:pt idx="18">
                  <c:v>47860</c:v>
                </c:pt>
                <c:pt idx="19">
                  <c:v>48150</c:v>
                </c:pt>
                <c:pt idx="20">
                  <c:v>48450</c:v>
                </c:pt>
                <c:pt idx="21">
                  <c:v>48800</c:v>
                </c:pt>
                <c:pt idx="22">
                  <c:v>49050</c:v>
                </c:pt>
                <c:pt idx="23">
                  <c:v>49280</c:v>
                </c:pt>
                <c:pt idx="24">
                  <c:v>49500</c:v>
                </c:pt>
                <c:pt idx="25">
                  <c:v>49490</c:v>
                </c:pt>
                <c:pt idx="26">
                  <c:v>49540</c:v>
                </c:pt>
                <c:pt idx="27">
                  <c:v>49540</c:v>
                </c:pt>
                <c:pt idx="28">
                  <c:v>49490.46</c:v>
                </c:pt>
                <c:pt idx="29">
                  <c:v>49539.950459999993</c:v>
                </c:pt>
                <c:pt idx="30">
                  <c:v>49391.330608619995</c:v>
                </c:pt>
                <c:pt idx="31">
                  <c:v>49588.895931054474</c:v>
                </c:pt>
                <c:pt idx="32">
                  <c:v>50630.262745606611</c:v>
                </c:pt>
                <c:pt idx="33">
                  <c:v>50782.153533843426</c:v>
                </c:pt>
                <c:pt idx="34">
                  <c:v>50629.807073241893</c:v>
                </c:pt>
                <c:pt idx="35">
                  <c:v>50680.43688031513</c:v>
                </c:pt>
                <c:pt idx="36">
                  <c:v>50680.43688031513</c:v>
                </c:pt>
                <c:pt idx="37">
                  <c:v>50579.076006554496</c:v>
                </c:pt>
                <c:pt idx="38">
                  <c:v>50326.180626521724</c:v>
                </c:pt>
                <c:pt idx="39">
                  <c:v>50124.875904015636</c:v>
                </c:pt>
                <c:pt idx="40">
                  <c:v>50124.875904015636</c:v>
                </c:pt>
                <c:pt idx="41">
                  <c:v>50074.751028111619</c:v>
                </c:pt>
                <c:pt idx="42">
                  <c:v>49974.601526055398</c:v>
                </c:pt>
                <c:pt idx="43">
                  <c:v>50124.525330633558</c:v>
                </c:pt>
                <c:pt idx="44">
                  <c:v>50074.400805302925</c:v>
                </c:pt>
                <c:pt idx="45">
                  <c:v>49974.252003692316</c:v>
                </c:pt>
                <c:pt idx="46">
                  <c:v>49724.380743673857</c:v>
                </c:pt>
                <c:pt idx="47">
                  <c:v>49376.310078468137</c:v>
                </c:pt>
                <c:pt idx="48">
                  <c:v>49080.052217997327</c:v>
                </c:pt>
                <c:pt idx="49">
                  <c:v>48687.411800253351</c:v>
                </c:pt>
                <c:pt idx="50">
                  <c:v>47908.413211449297</c:v>
                </c:pt>
                <c:pt idx="51">
                  <c:v>46854.428120797413</c:v>
                </c:pt>
                <c:pt idx="52">
                  <c:v>46385.883839589442</c:v>
                </c:pt>
                <c:pt idx="53">
                  <c:v>45922.02500119355</c:v>
                </c:pt>
                <c:pt idx="54">
                  <c:v>45370.960701179225</c:v>
                </c:pt>
                <c:pt idx="55">
                  <c:v>45007.993015569788</c:v>
                </c:pt>
                <c:pt idx="56">
                  <c:v>44782.953050491938</c:v>
                </c:pt>
                <c:pt idx="57">
                  <c:v>44200.774660835545</c:v>
                </c:pt>
                <c:pt idx="58">
                  <c:v>43670.36536490552</c:v>
                </c:pt>
                <c:pt idx="59">
                  <c:v>42884.298788337219</c:v>
                </c:pt>
                <c:pt idx="60">
                  <c:v>41897.959916205466</c:v>
                </c:pt>
                <c:pt idx="61">
                  <c:v>41101.898677797559</c:v>
                </c:pt>
                <c:pt idx="62">
                  <c:v>40403.166400274997</c:v>
                </c:pt>
                <c:pt idx="63">
                  <c:v>39716.31257147032</c:v>
                </c:pt>
                <c:pt idx="64">
                  <c:v>39636.879946327383</c:v>
                </c:pt>
                <c:pt idx="65">
                  <c:v>39399.05866664942</c:v>
                </c:pt>
                <c:pt idx="66">
                  <c:v>39162.664314649526</c:v>
                </c:pt>
                <c:pt idx="67">
                  <c:v>39006.013657390926</c:v>
                </c:pt>
                <c:pt idx="68">
                  <c:v>38928.001630076142</c:v>
                </c:pt>
                <c:pt idx="69">
                  <c:v>38889.073628446065</c:v>
                </c:pt>
                <c:pt idx="70">
                  <c:v>38655.73918667539</c:v>
                </c:pt>
                <c:pt idx="71">
                  <c:v>38385.14901236866</c:v>
                </c:pt>
                <c:pt idx="72">
                  <c:v>38231.608416319184</c:v>
                </c:pt>
                <c:pt idx="73">
                  <c:v>38002.218765821272</c:v>
                </c:pt>
                <c:pt idx="74">
                  <c:v>38002.218765821272</c:v>
                </c:pt>
                <c:pt idx="75">
                  <c:v>38116.225422118732</c:v>
                </c:pt>
                <c:pt idx="76">
                  <c:v>38001.876745852373</c:v>
                </c:pt>
                <c:pt idx="77">
                  <c:v>38001.876745852373</c:v>
                </c:pt>
                <c:pt idx="78">
                  <c:v>37925.872992360666</c:v>
                </c:pt>
                <c:pt idx="79">
                  <c:v>37698.317754406504</c:v>
                </c:pt>
                <c:pt idx="80">
                  <c:v>37509.826165634469</c:v>
                </c:pt>
                <c:pt idx="81">
                  <c:v>37584.845817965739</c:v>
                </c:pt>
                <c:pt idx="82">
                  <c:v>37396.921588875914</c:v>
                </c:pt>
                <c:pt idx="83">
                  <c:v>37209.936980931532</c:v>
                </c:pt>
                <c:pt idx="84">
                  <c:v>37061.097233007808</c:v>
                </c:pt>
                <c:pt idx="85">
                  <c:v>36875.791746842769</c:v>
                </c:pt>
                <c:pt idx="86">
                  <c:v>36875.791746842769</c:v>
                </c:pt>
                <c:pt idx="87">
                  <c:v>36875.791746842769</c:v>
                </c:pt>
                <c:pt idx="88">
                  <c:v>36580.785412868026</c:v>
                </c:pt>
                <c:pt idx="89">
                  <c:v>36397.881485803686</c:v>
                </c:pt>
                <c:pt idx="90">
                  <c:v>36070.30055243145</c:v>
                </c:pt>
                <c:pt idx="91">
                  <c:v>35745.667847459568</c:v>
                </c:pt>
                <c:pt idx="92">
                  <c:v>35495.448172527351</c:v>
                </c:pt>
                <c:pt idx="94">
                  <c:v>35480</c:v>
                </c:pt>
                <c:pt idx="95">
                  <c:v>35054.239999999998</c:v>
                </c:pt>
                <c:pt idx="96">
                  <c:v>34949.077279999998</c:v>
                </c:pt>
                <c:pt idx="97">
                  <c:v>34774.3318936</c:v>
                </c:pt>
                <c:pt idx="98">
                  <c:v>34809.106225493597</c:v>
                </c:pt>
                <c:pt idx="99">
                  <c:v>34321.778738336689</c:v>
                </c:pt>
                <c:pt idx="100">
                  <c:v>33463.734269878274</c:v>
                </c:pt>
                <c:pt idx="101">
                  <c:v>33028.705724369858</c:v>
                </c:pt>
                <c:pt idx="102">
                  <c:v>32401.16031560683</c:v>
                </c:pt>
                <c:pt idx="103">
                  <c:v>32044.747552135155</c:v>
                </c:pt>
                <c:pt idx="104">
                  <c:v>31948.613309478751</c:v>
                </c:pt>
                <c:pt idx="105">
                  <c:v>31565.229949765006</c:v>
                </c:pt>
                <c:pt idx="106">
                  <c:v>31154.881960418061</c:v>
                </c:pt>
                <c:pt idx="107">
                  <c:v>30438.319675328446</c:v>
                </c:pt>
                <c:pt idx="108">
                  <c:v>29354.715494886754</c:v>
                </c:pt>
                <c:pt idx="109">
                  <c:v>27886.979720142415</c:v>
                </c:pt>
                <c:pt idx="110">
                  <c:v>27245.57918657914</c:v>
                </c:pt>
                <c:pt idx="111">
                  <c:v>26564.439706914662</c:v>
                </c:pt>
                <c:pt idx="112">
                  <c:v>25475.297678931158</c:v>
                </c:pt>
                <c:pt idx="113">
                  <c:v>24201.5327949846</c:v>
                </c:pt>
                <c:pt idx="114">
                  <c:v>22047.596376230969</c:v>
                </c:pt>
                <c:pt idx="115">
                  <c:v>20041.265105993953</c:v>
                </c:pt>
                <c:pt idx="116">
                  <c:v>19480.109683026123</c:v>
                </c:pt>
                <c:pt idx="117">
                  <c:v>19596.990341124281</c:v>
                </c:pt>
                <c:pt idx="118">
                  <c:v>20381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59-400F-88E6-6E345D9D82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dateAx>
        <c:axId val="506166424"/>
        <c:scaling>
          <c:orientation val="minMax"/>
        </c:scaling>
        <c:delete val="1"/>
        <c:axPos val="b"/>
        <c:numFmt formatCode="[$-409]mmmmm;@" sourceLinked="0"/>
        <c:majorTickMark val="none"/>
        <c:minorTickMark val="none"/>
        <c:tickLblPos val="nextTo"/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  <c:max val="550000"/>
          <c:min val="150000"/>
        </c:scaling>
        <c:delete val="0"/>
        <c:axPos val="l"/>
        <c:majorGridlines>
          <c:spPr>
            <a:ln w="3175">
              <a:solidFill>
                <a:srgbClr val="808080"/>
              </a:solidFill>
              <a:prstDash val="solid"/>
            </a:ln>
          </c:spPr>
        </c:majorGridlines>
        <c:numFmt formatCode="#,##0_ 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Corbel" panose="020B0503020204020204" pitchFamily="34" charset="0"/>
                <a:ea typeface="Calibri"/>
                <a:cs typeface="Calibri"/>
              </a:defRPr>
            </a:pPr>
            <a:endParaRPr lang="en-US"/>
          </a:p>
        </c:txPr>
        <c:crossAx val="506166424"/>
        <c:crosses val="autoZero"/>
        <c:crossBetween val="between"/>
        <c:dispUnits>
          <c:builtInUnit val="tenThousands"/>
        </c:dispUnits>
      </c:valAx>
      <c:dateAx>
        <c:axId val="3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4"/>
        <c:crosses val="autoZero"/>
        <c:auto val="1"/>
        <c:lblOffset val="100"/>
        <c:baseTimeUnit val="months"/>
      </c:dateAx>
      <c:valAx>
        <c:axId val="4"/>
        <c:scaling>
          <c:orientation val="minMax"/>
          <c:max val="55000"/>
          <c:min val="15000"/>
        </c:scaling>
        <c:delete val="0"/>
        <c:axPos val="r"/>
        <c:numFmt formatCode="General" sourceLinked="0"/>
        <c:majorTickMark val="out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Corbel" panose="020B0503020204020204" pitchFamily="34" charset="0"/>
                <a:ea typeface="Calibri"/>
                <a:cs typeface="Calibri"/>
              </a:defRPr>
            </a:pPr>
            <a:endParaRPr lang="en-US"/>
          </a:p>
        </c:txPr>
        <c:crossAx val="3"/>
        <c:crosses val="max"/>
        <c:crossBetween val="between"/>
        <c:dispUnits>
          <c:builtInUnit val="tenThousands"/>
          <c:dispUnitsLbl>
            <c:layout>
              <c:manualLayout>
                <c:xMode val="edge"/>
                <c:yMode val="edge"/>
                <c:x val="0.92726883463547216"/>
                <c:y val="0.34186445010260569"/>
              </c:manualLayout>
            </c:layout>
            <c:tx>
              <c:rich>
                <a:bodyPr/>
                <a:lstStyle/>
                <a:p>
                  <a:pPr>
                    <a:defRPr sz="2000">
                      <a:latin typeface="Corbel" panose="020B0503020204020204" pitchFamily="34" charset="0"/>
                    </a:defRPr>
                  </a:pPr>
                  <a:r>
                    <a:rPr lang="en-US" sz="2000" b="1" dirty="0">
                      <a:latin typeface="Corbel" panose="020B0503020204020204" pitchFamily="34" charset="0"/>
                    </a:rPr>
                    <a:t>Sows (Millions)</a:t>
                  </a:r>
                </a:p>
              </c:rich>
            </c:tx>
          </c:dispUnitsLbl>
        </c:dispUnits>
      </c:valAx>
      <c:spPr>
        <a:solidFill>
          <a:srgbClr val="FFFFFF"/>
        </a:solidFill>
        <a:ln w="25400">
          <a:noFill/>
        </a:ln>
      </c:spPr>
    </c:plotArea>
    <c:legend>
      <c:legendPos val="t"/>
      <c:layout>
        <c:manualLayout>
          <c:xMode val="edge"/>
          <c:yMode val="edge"/>
          <c:x val="0.32891710923257039"/>
          <c:y val="7.0925803237902457E-2"/>
          <c:w val="0.42433059801052236"/>
          <c:h val="0.1531220960454989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orbel" panose="020B0503020204020204" pitchFamily="34" charset="0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803147248103414E-2"/>
          <c:y val="4.8763187112821668E-2"/>
          <c:w val="0.87870101143017498"/>
          <c:h val="0.7161093652531102"/>
        </c:manualLayout>
      </c:layout>
      <c:lineChart>
        <c:grouping val="standard"/>
        <c:varyColors val="0"/>
        <c:ser>
          <c:idx val="0"/>
          <c:order val="0"/>
          <c:tx>
            <c:v> Pork</c:v>
          </c:tx>
          <c:spPr>
            <a:ln w="57150"/>
          </c:spPr>
          <c:marker>
            <c:symbol val="none"/>
          </c:marker>
          <c:cat>
            <c:numRef>
              <c:f>'2019'!$A$5:$A$60</c:f>
              <c:numCache>
                <c:formatCode>m/d/yyyy</c:formatCode>
                <c:ptCount val="56"/>
                <c:pt idx="0">
                  <c:v>43467</c:v>
                </c:pt>
                <c:pt idx="1">
                  <c:v>43474</c:v>
                </c:pt>
                <c:pt idx="2">
                  <c:v>43481</c:v>
                </c:pt>
                <c:pt idx="3">
                  <c:v>43488</c:v>
                </c:pt>
                <c:pt idx="4">
                  <c:v>43502</c:v>
                </c:pt>
                <c:pt idx="5">
                  <c:v>43509</c:v>
                </c:pt>
                <c:pt idx="6">
                  <c:v>43516</c:v>
                </c:pt>
                <c:pt idx="7">
                  <c:v>43523</c:v>
                </c:pt>
                <c:pt idx="8">
                  <c:v>43530</c:v>
                </c:pt>
                <c:pt idx="9">
                  <c:v>43537</c:v>
                </c:pt>
                <c:pt idx="10">
                  <c:v>43544</c:v>
                </c:pt>
                <c:pt idx="11">
                  <c:v>43551</c:v>
                </c:pt>
                <c:pt idx="12">
                  <c:v>43558</c:v>
                </c:pt>
                <c:pt idx="13">
                  <c:v>43565</c:v>
                </c:pt>
                <c:pt idx="14">
                  <c:v>43572</c:v>
                </c:pt>
                <c:pt idx="15">
                  <c:v>43579</c:v>
                </c:pt>
                <c:pt idx="16">
                  <c:v>43586</c:v>
                </c:pt>
                <c:pt idx="17">
                  <c:v>43593</c:v>
                </c:pt>
                <c:pt idx="18">
                  <c:v>43600</c:v>
                </c:pt>
                <c:pt idx="19">
                  <c:v>43607</c:v>
                </c:pt>
                <c:pt idx="20">
                  <c:v>43614</c:v>
                </c:pt>
                <c:pt idx="21">
                  <c:v>43621</c:v>
                </c:pt>
                <c:pt idx="22">
                  <c:v>43628</c:v>
                </c:pt>
                <c:pt idx="23">
                  <c:v>43635</c:v>
                </c:pt>
                <c:pt idx="24">
                  <c:v>43642</c:v>
                </c:pt>
                <c:pt idx="25">
                  <c:v>43649</c:v>
                </c:pt>
                <c:pt idx="26">
                  <c:v>43656</c:v>
                </c:pt>
                <c:pt idx="27">
                  <c:v>43663</c:v>
                </c:pt>
                <c:pt idx="28">
                  <c:v>43670</c:v>
                </c:pt>
                <c:pt idx="29">
                  <c:v>43677</c:v>
                </c:pt>
                <c:pt idx="30">
                  <c:v>43684</c:v>
                </c:pt>
                <c:pt idx="31">
                  <c:v>43691</c:v>
                </c:pt>
                <c:pt idx="32">
                  <c:v>43698</c:v>
                </c:pt>
                <c:pt idx="33">
                  <c:v>43705</c:v>
                </c:pt>
                <c:pt idx="34">
                  <c:v>43712</c:v>
                </c:pt>
                <c:pt idx="35">
                  <c:v>43719</c:v>
                </c:pt>
                <c:pt idx="36">
                  <c:v>43726</c:v>
                </c:pt>
                <c:pt idx="37">
                  <c:v>43740</c:v>
                </c:pt>
                <c:pt idx="38">
                  <c:v>43747</c:v>
                </c:pt>
                <c:pt idx="39">
                  <c:v>43754</c:v>
                </c:pt>
                <c:pt idx="40">
                  <c:v>43761</c:v>
                </c:pt>
                <c:pt idx="41">
                  <c:v>43768</c:v>
                </c:pt>
                <c:pt idx="42">
                  <c:v>43775</c:v>
                </c:pt>
                <c:pt idx="43">
                  <c:v>43782</c:v>
                </c:pt>
                <c:pt idx="44">
                  <c:v>43789</c:v>
                </c:pt>
                <c:pt idx="45">
                  <c:v>43796</c:v>
                </c:pt>
                <c:pt idx="46">
                  <c:v>43803</c:v>
                </c:pt>
                <c:pt idx="47">
                  <c:v>43810</c:v>
                </c:pt>
                <c:pt idx="48">
                  <c:v>43817</c:v>
                </c:pt>
                <c:pt idx="49">
                  <c:v>43824</c:v>
                </c:pt>
                <c:pt idx="50">
                  <c:v>43831</c:v>
                </c:pt>
                <c:pt idx="51">
                  <c:v>43838</c:v>
                </c:pt>
                <c:pt idx="52">
                  <c:v>43845</c:v>
                </c:pt>
                <c:pt idx="53">
                  <c:v>43852</c:v>
                </c:pt>
                <c:pt idx="54">
                  <c:v>43859</c:v>
                </c:pt>
                <c:pt idx="55">
                  <c:v>43866</c:v>
                </c:pt>
              </c:numCache>
            </c:numRef>
          </c:cat>
          <c:val>
            <c:numRef>
              <c:f>'2019'!$D$5:$D$60</c:f>
              <c:numCache>
                <c:formatCode>0.00</c:formatCode>
                <c:ptCount val="56"/>
                <c:pt idx="0">
                  <c:v>23.77</c:v>
                </c:pt>
                <c:pt idx="1">
                  <c:v>23.55</c:v>
                </c:pt>
                <c:pt idx="2">
                  <c:v>23.25</c:v>
                </c:pt>
                <c:pt idx="3">
                  <c:v>22.78</c:v>
                </c:pt>
                <c:pt idx="4">
                  <c:v>22.64</c:v>
                </c:pt>
                <c:pt idx="5">
                  <c:v>22.65</c:v>
                </c:pt>
                <c:pt idx="6">
                  <c:v>22.55</c:v>
                </c:pt>
                <c:pt idx="7">
                  <c:v>22.36</c:v>
                </c:pt>
                <c:pt idx="8">
                  <c:v>22.4</c:v>
                </c:pt>
                <c:pt idx="10">
                  <c:v>24.08</c:v>
                </c:pt>
                <c:pt idx="11">
                  <c:v>24.33</c:v>
                </c:pt>
                <c:pt idx="12">
                  <c:v>24.54</c:v>
                </c:pt>
                <c:pt idx="13">
                  <c:v>24.59</c:v>
                </c:pt>
                <c:pt idx="14">
                  <c:v>24.6</c:v>
                </c:pt>
                <c:pt idx="15">
                  <c:v>24.58</c:v>
                </c:pt>
                <c:pt idx="16">
                  <c:v>24.67</c:v>
                </c:pt>
                <c:pt idx="17">
                  <c:v>24.68</c:v>
                </c:pt>
                <c:pt idx="18">
                  <c:v>24.68</c:v>
                </c:pt>
                <c:pt idx="19">
                  <c:v>24.72</c:v>
                </c:pt>
                <c:pt idx="20">
                  <c:v>24.8</c:v>
                </c:pt>
                <c:pt idx="21">
                  <c:v>25.13</c:v>
                </c:pt>
                <c:pt idx="22">
                  <c:v>25.22</c:v>
                </c:pt>
                <c:pt idx="23">
                  <c:v>25.68</c:v>
                </c:pt>
                <c:pt idx="24">
                  <c:v>26.45</c:v>
                </c:pt>
                <c:pt idx="25">
                  <c:v>26.86</c:v>
                </c:pt>
                <c:pt idx="26">
                  <c:v>27.29</c:v>
                </c:pt>
                <c:pt idx="27">
                  <c:v>28.11</c:v>
                </c:pt>
                <c:pt idx="28">
                  <c:v>28.78</c:v>
                </c:pt>
                <c:pt idx="29">
                  <c:v>29.18</c:v>
                </c:pt>
                <c:pt idx="30">
                  <c:v>30.1</c:v>
                </c:pt>
                <c:pt idx="31">
                  <c:v>32.44</c:v>
                </c:pt>
                <c:pt idx="32">
                  <c:v>35.119999999999997</c:v>
                </c:pt>
                <c:pt idx="33">
                  <c:v>38.15</c:v>
                </c:pt>
                <c:pt idx="34">
                  <c:v>40.54</c:v>
                </c:pt>
                <c:pt idx="35">
                  <c:v>41.9</c:v>
                </c:pt>
                <c:pt idx="36">
                  <c:v>42.57</c:v>
                </c:pt>
                <c:pt idx="37">
                  <c:v>43.4</c:v>
                </c:pt>
                <c:pt idx="38">
                  <c:v>45.68</c:v>
                </c:pt>
                <c:pt idx="39">
                  <c:v>49.86</c:v>
                </c:pt>
                <c:pt idx="40">
                  <c:v>54.95</c:v>
                </c:pt>
                <c:pt idx="41">
                  <c:v>58.58</c:v>
                </c:pt>
                <c:pt idx="42">
                  <c:v>58.71</c:v>
                </c:pt>
                <c:pt idx="43">
                  <c:v>56.69</c:v>
                </c:pt>
                <c:pt idx="44">
                  <c:v>53.02</c:v>
                </c:pt>
                <c:pt idx="45">
                  <c:v>51.22</c:v>
                </c:pt>
                <c:pt idx="46">
                  <c:v>51.27</c:v>
                </c:pt>
                <c:pt idx="47">
                  <c:v>51.21</c:v>
                </c:pt>
                <c:pt idx="48">
                  <c:v>50.99</c:v>
                </c:pt>
                <c:pt idx="50">
                  <c:v>51.23</c:v>
                </c:pt>
                <c:pt idx="51">
                  <c:v>52.46</c:v>
                </c:pt>
                <c:pt idx="52">
                  <c:v>53.46</c:v>
                </c:pt>
                <c:pt idx="54">
                  <c:v>57.61</c:v>
                </c:pt>
                <c:pt idx="55">
                  <c:v>57.61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F7-4AA6-9DF3-F8A0E5DFFD7A}"/>
            </c:ext>
          </c:extLst>
        </c:ser>
        <c:ser>
          <c:idx val="1"/>
          <c:order val="1"/>
          <c:tx>
            <c:v> Chicken</c:v>
          </c:tx>
          <c:spPr>
            <a:ln w="57150"/>
          </c:spPr>
          <c:marker>
            <c:symbol val="none"/>
          </c:marker>
          <c:val>
            <c:numRef>
              <c:f>'2019'!$I$5:$I$60</c:f>
              <c:numCache>
                <c:formatCode>0.00</c:formatCode>
                <c:ptCount val="56"/>
                <c:pt idx="0">
                  <c:v>20.38</c:v>
                </c:pt>
                <c:pt idx="1">
                  <c:v>20.399999999999999</c:v>
                </c:pt>
                <c:pt idx="2">
                  <c:v>20.420000000000002</c:v>
                </c:pt>
                <c:pt idx="3">
                  <c:v>20.41</c:v>
                </c:pt>
                <c:pt idx="4">
                  <c:v>20.71</c:v>
                </c:pt>
                <c:pt idx="5">
                  <c:v>20.48</c:v>
                </c:pt>
                <c:pt idx="6">
                  <c:v>20.29</c:v>
                </c:pt>
                <c:pt idx="7">
                  <c:v>20.079999999999998</c:v>
                </c:pt>
                <c:pt idx="8">
                  <c:v>20.03</c:v>
                </c:pt>
                <c:pt idx="10">
                  <c:v>20.059999999999999</c:v>
                </c:pt>
                <c:pt idx="11">
                  <c:v>20.04</c:v>
                </c:pt>
                <c:pt idx="12">
                  <c:v>20.05</c:v>
                </c:pt>
                <c:pt idx="13">
                  <c:v>20.05</c:v>
                </c:pt>
                <c:pt idx="14">
                  <c:v>20.079999999999998</c:v>
                </c:pt>
                <c:pt idx="15">
                  <c:v>20.14</c:v>
                </c:pt>
                <c:pt idx="16">
                  <c:v>20.25</c:v>
                </c:pt>
                <c:pt idx="17">
                  <c:v>20.350000000000001</c:v>
                </c:pt>
                <c:pt idx="18">
                  <c:v>20.5</c:v>
                </c:pt>
                <c:pt idx="19">
                  <c:v>20.65</c:v>
                </c:pt>
                <c:pt idx="20">
                  <c:v>20.72</c:v>
                </c:pt>
                <c:pt idx="21">
                  <c:v>20.73</c:v>
                </c:pt>
                <c:pt idx="22">
                  <c:v>20.72</c:v>
                </c:pt>
                <c:pt idx="23">
                  <c:v>20.68</c:v>
                </c:pt>
                <c:pt idx="24">
                  <c:v>20.7</c:v>
                </c:pt>
                <c:pt idx="25">
                  <c:v>20.7</c:v>
                </c:pt>
                <c:pt idx="26">
                  <c:v>20.77</c:v>
                </c:pt>
                <c:pt idx="27">
                  <c:v>20.98</c:v>
                </c:pt>
                <c:pt idx="28">
                  <c:v>21.15</c:v>
                </c:pt>
                <c:pt idx="29">
                  <c:v>21.31</c:v>
                </c:pt>
                <c:pt idx="30">
                  <c:v>21.6</c:v>
                </c:pt>
                <c:pt idx="31">
                  <c:v>21.93</c:v>
                </c:pt>
                <c:pt idx="32">
                  <c:v>22.35</c:v>
                </c:pt>
                <c:pt idx="33">
                  <c:v>22.83</c:v>
                </c:pt>
                <c:pt idx="34">
                  <c:v>23.5</c:v>
                </c:pt>
                <c:pt idx="35">
                  <c:v>24.02</c:v>
                </c:pt>
                <c:pt idx="36">
                  <c:v>24.28</c:v>
                </c:pt>
                <c:pt idx="37">
                  <c:v>24.41</c:v>
                </c:pt>
                <c:pt idx="38">
                  <c:v>24.61</c:v>
                </c:pt>
                <c:pt idx="39">
                  <c:v>25.01</c:v>
                </c:pt>
                <c:pt idx="40">
                  <c:v>25.65</c:v>
                </c:pt>
                <c:pt idx="41">
                  <c:v>26.59</c:v>
                </c:pt>
                <c:pt idx="42">
                  <c:v>26.92</c:v>
                </c:pt>
                <c:pt idx="43">
                  <c:v>25.42</c:v>
                </c:pt>
                <c:pt idx="44">
                  <c:v>26.17</c:v>
                </c:pt>
                <c:pt idx="45">
                  <c:v>25.88</c:v>
                </c:pt>
                <c:pt idx="46">
                  <c:v>25.64</c:v>
                </c:pt>
                <c:pt idx="47">
                  <c:v>25.5</c:v>
                </c:pt>
                <c:pt idx="48">
                  <c:v>25.28</c:v>
                </c:pt>
                <c:pt idx="50">
                  <c:v>24.68</c:v>
                </c:pt>
                <c:pt idx="51">
                  <c:v>24.5</c:v>
                </c:pt>
                <c:pt idx="52">
                  <c:v>24.31</c:v>
                </c:pt>
                <c:pt idx="54">
                  <c:v>23.67</c:v>
                </c:pt>
                <c:pt idx="55">
                  <c:v>23.67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F7-4AA6-9DF3-F8A0E5DFFD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8309184"/>
        <c:axId val="1"/>
      </c:lineChart>
      <c:dateAx>
        <c:axId val="298309184"/>
        <c:scaling>
          <c:orientation val="minMax"/>
        </c:scaling>
        <c:delete val="0"/>
        <c:axPos val="b"/>
        <c:numFmt formatCode="m/d/yyyy" sourceLinked="0"/>
        <c:majorTickMark val="none"/>
        <c:minorTickMark val="none"/>
        <c:tickLblPos val="nextTo"/>
        <c:txPr>
          <a:bodyPr rot="-60000000" vert="horz"/>
          <a:lstStyle/>
          <a:p>
            <a:pPr>
              <a:defRPr sz="1600">
                <a:latin typeface="Corbel" panose="020B0503020204020204" pitchFamily="34" charset="0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days"/>
      </c:date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b="1" dirty="0"/>
                  <a:t>RMB/KG</a:t>
                </a:r>
              </a:p>
            </c:rich>
          </c:tx>
          <c:overlay val="0"/>
        </c:title>
        <c:numFmt formatCode="0" sourceLinked="0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298309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5004410066109444E-2"/>
          <c:y val="0.92038887515742152"/>
          <c:w val="0.76319832476842697"/>
          <c:h val="7.961112484257854E-2"/>
        </c:manualLayout>
      </c:layout>
      <c:overlay val="0"/>
      <c:txPr>
        <a:bodyPr rot="0" vert="horz"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CN" sz="2400" b="1" dirty="0">
                <a:solidFill>
                  <a:schemeClr val="tx1"/>
                </a:solidFill>
                <a:latin typeface="Corbel" panose="020B0503020204020204" pitchFamily="34" charset="0"/>
              </a:rPr>
              <a:t>China’s Total Feed Production by Sector (2019)</a:t>
            </a:r>
          </a:p>
        </c:rich>
      </c:tx>
      <c:layout>
        <c:manualLayout>
          <c:xMode val="edge"/>
          <c:yMode val="edge"/>
          <c:x val="0.20905319458473248"/>
          <c:y val="3.39336034636870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4233814523184602E-2"/>
          <c:y val="0.1562426995487998"/>
          <c:w val="0.8757661854768154"/>
          <c:h val="0.5764899266112227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Sheet1!$F$10</c:f>
              <c:strCache>
                <c:ptCount val="1"/>
                <c:pt idx="0">
                  <c:v>Jan-March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Sheet1!$G$9:$K$9</c:f>
              <c:strCache>
                <c:ptCount val="5"/>
                <c:pt idx="0">
                  <c:v>Swine</c:v>
                </c:pt>
                <c:pt idx="1">
                  <c:v>Layers</c:v>
                </c:pt>
                <c:pt idx="2">
                  <c:v>Broilers</c:v>
                </c:pt>
                <c:pt idx="3">
                  <c:v>Aquaculture</c:v>
                </c:pt>
                <c:pt idx="4">
                  <c:v>Ruminants</c:v>
                </c:pt>
              </c:strCache>
            </c:strRef>
          </c:cat>
          <c:val>
            <c:numRef>
              <c:f>Sheet1!$G$10:$K$10</c:f>
              <c:numCache>
                <c:formatCode>General</c:formatCode>
                <c:ptCount val="5"/>
                <c:pt idx="0">
                  <c:v>-12.6</c:v>
                </c:pt>
                <c:pt idx="1">
                  <c:v>9.6999999999999993</c:v>
                </c:pt>
                <c:pt idx="2">
                  <c:v>9.8000000000000007</c:v>
                </c:pt>
                <c:pt idx="3">
                  <c:v>7.5</c:v>
                </c:pt>
                <c:pt idx="4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49-41E2-B526-CB1365C7C273}"/>
            </c:ext>
          </c:extLst>
        </c:ser>
        <c:ser>
          <c:idx val="1"/>
          <c:order val="1"/>
          <c:tx>
            <c:strRef>
              <c:f>Sheet1!$F$11</c:f>
              <c:strCache>
                <c:ptCount val="1"/>
                <c:pt idx="0">
                  <c:v>April-June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Sheet1!$G$9:$K$9</c:f>
              <c:strCache>
                <c:ptCount val="5"/>
                <c:pt idx="0">
                  <c:v>Swine</c:v>
                </c:pt>
                <c:pt idx="1">
                  <c:v>Layers</c:v>
                </c:pt>
                <c:pt idx="2">
                  <c:v>Broilers</c:v>
                </c:pt>
                <c:pt idx="3">
                  <c:v>Aquaculture</c:v>
                </c:pt>
                <c:pt idx="4">
                  <c:v>Ruminants</c:v>
                </c:pt>
              </c:strCache>
            </c:strRef>
          </c:cat>
          <c:val>
            <c:numRef>
              <c:f>Sheet1!$G$11:$K$11</c:f>
              <c:numCache>
                <c:formatCode>General</c:formatCode>
                <c:ptCount val="5"/>
                <c:pt idx="0">
                  <c:v>-16.3</c:v>
                </c:pt>
                <c:pt idx="1">
                  <c:v>8.6</c:v>
                </c:pt>
                <c:pt idx="2">
                  <c:v>13.3</c:v>
                </c:pt>
                <c:pt idx="3">
                  <c:v>5.5</c:v>
                </c:pt>
                <c:pt idx="4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49-41E2-B526-CB1365C7C273}"/>
            </c:ext>
          </c:extLst>
        </c:ser>
        <c:ser>
          <c:idx val="2"/>
          <c:order val="2"/>
          <c:tx>
            <c:strRef>
              <c:f>Sheet1!$F$12</c:f>
              <c:strCache>
                <c:ptCount val="1"/>
                <c:pt idx="0">
                  <c:v>July-Sept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Sheet1!$G$9:$K$9</c:f>
              <c:strCache>
                <c:ptCount val="5"/>
                <c:pt idx="0">
                  <c:v>Swine</c:v>
                </c:pt>
                <c:pt idx="1">
                  <c:v>Layers</c:v>
                </c:pt>
                <c:pt idx="2">
                  <c:v>Broilers</c:v>
                </c:pt>
                <c:pt idx="3">
                  <c:v>Aquaculture</c:v>
                </c:pt>
                <c:pt idx="4">
                  <c:v>Ruminants</c:v>
                </c:pt>
              </c:strCache>
            </c:strRef>
          </c:cat>
          <c:val>
            <c:numRef>
              <c:f>Sheet1!$G$12:$K$12</c:f>
              <c:numCache>
                <c:formatCode>General</c:formatCode>
                <c:ptCount val="5"/>
                <c:pt idx="0">
                  <c:v>-40.799999999999997</c:v>
                </c:pt>
                <c:pt idx="1">
                  <c:v>9.6999999999999993</c:v>
                </c:pt>
                <c:pt idx="2">
                  <c:v>17.399999999999999</c:v>
                </c:pt>
                <c:pt idx="3">
                  <c:v>-2.9</c:v>
                </c:pt>
                <c:pt idx="4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49-41E2-B526-CB1365C7C2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7299840"/>
        <c:axId val="367304760"/>
      </c:barChart>
      <c:catAx>
        <c:axId val="367299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en-US"/>
          </a:p>
        </c:txPr>
        <c:crossAx val="367304760"/>
        <c:crosses val="autoZero"/>
        <c:auto val="1"/>
        <c:lblAlgn val="ctr"/>
        <c:lblOffset val="100"/>
        <c:noMultiLvlLbl val="0"/>
      </c:catAx>
      <c:valAx>
        <c:axId val="367304760"/>
        <c:scaling>
          <c:orientation val="minMax"/>
          <c:max val="50"/>
          <c:min val="-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orbel" panose="020B0503020204020204" pitchFamily="34" charset="0"/>
                    <a:ea typeface="+mn-ea"/>
                    <a:cs typeface="+mn-cs"/>
                  </a:defRPr>
                </a:pPr>
                <a:r>
                  <a:rPr lang="en-US" sz="20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Percentage Change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rbel" panose="020B0503020204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en-US"/>
          </a:p>
        </c:txPr>
        <c:crossAx val="367299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2312020025274618E-2"/>
          <c:y val="0.89924707523654046"/>
          <c:w val="0.5744500340235249"/>
          <c:h val="0.1007529247634595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chemeClr val="tx1"/>
                </a:solidFill>
                <a:latin typeface="Corbel" panose="020B0503020204020204" pitchFamily="34" charset="0"/>
              </a:rPr>
              <a:t>Total</a:t>
            </a:r>
            <a:r>
              <a:rPr lang="en-US" sz="2400" b="1" baseline="0" dirty="0">
                <a:solidFill>
                  <a:schemeClr val="tx1"/>
                </a:solidFill>
                <a:latin typeface="Corbel" panose="020B0503020204020204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rbel" panose="020B0503020204020204" pitchFamily="34" charset="0"/>
              </a:rPr>
              <a:t>Chinese Meat Production:</a:t>
            </a:r>
          </a:p>
          <a:p>
            <a:pPr>
              <a:defRPr/>
            </a:pPr>
            <a:r>
              <a:rPr lang="en-US" sz="2400" b="1" dirty="0">
                <a:solidFill>
                  <a:schemeClr val="tx1"/>
                </a:solidFill>
                <a:latin typeface="Corbel" panose="020B0503020204020204" pitchFamily="34" charset="0"/>
              </a:rPr>
              <a:t> Significant</a:t>
            </a:r>
            <a:r>
              <a:rPr lang="en-US" sz="2400" b="1" baseline="0" dirty="0">
                <a:solidFill>
                  <a:schemeClr val="tx1"/>
                </a:solidFill>
                <a:latin typeface="Corbel" panose="020B0503020204020204" pitchFamily="34" charset="0"/>
              </a:rPr>
              <a:t> Decline in 2020 as Pork Collapses</a:t>
            </a:r>
            <a:endParaRPr lang="en-US" sz="2400" b="1" dirty="0">
              <a:solidFill>
                <a:schemeClr val="tx1"/>
              </a:solidFill>
              <a:latin typeface="Corbel" panose="020B0503020204020204" pitchFamily="34" charset="0"/>
            </a:endParaRPr>
          </a:p>
        </c:rich>
      </c:tx>
      <c:layout>
        <c:manualLayout>
          <c:xMode val="edge"/>
          <c:yMode val="edge"/>
          <c:x val="0.1946491195642798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184725148793021"/>
          <c:y val="0.18936842592408945"/>
          <c:w val="0.86446718310004433"/>
          <c:h val="0.6440053550353185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'china production falls'!$A$7</c:f>
              <c:strCache>
                <c:ptCount val="1"/>
                <c:pt idx="0">
                  <c:v>Beef and Veal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'china production falls'!$B$2:$L$2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 (F)</c:v>
                </c:pt>
              </c:strCache>
            </c:strRef>
          </c:cat>
          <c:val>
            <c:numRef>
              <c:f>'china production falls'!$B$7:$L$7</c:f>
              <c:numCache>
                <c:formatCode>General</c:formatCode>
                <c:ptCount val="11"/>
                <c:pt idx="0">
                  <c:v>6.2910000000000004</c:v>
                </c:pt>
                <c:pt idx="1">
                  <c:v>6.1070000000000002</c:v>
                </c:pt>
                <c:pt idx="2">
                  <c:v>6.1470000000000002</c:v>
                </c:pt>
                <c:pt idx="3">
                  <c:v>6.1310000000000002</c:v>
                </c:pt>
                <c:pt idx="4">
                  <c:v>6.157</c:v>
                </c:pt>
                <c:pt idx="5">
                  <c:v>6.1689999999999996</c:v>
                </c:pt>
                <c:pt idx="6">
                  <c:v>6.1689999999999996</c:v>
                </c:pt>
                <c:pt idx="7">
                  <c:v>6.3460000000000001</c:v>
                </c:pt>
                <c:pt idx="8">
                  <c:v>6.44</c:v>
                </c:pt>
                <c:pt idx="9">
                  <c:v>6.85</c:v>
                </c:pt>
                <c:pt idx="10">
                  <c:v>6.625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47-4217-B5EA-1DA0A032EC0F}"/>
            </c:ext>
          </c:extLst>
        </c:ser>
        <c:ser>
          <c:idx val="1"/>
          <c:order val="1"/>
          <c:tx>
            <c:strRef>
              <c:f>'china production falls'!$A$8</c:f>
              <c:strCache>
                <c:ptCount val="1"/>
                <c:pt idx="0">
                  <c:v>Chicken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'china production falls'!$B$2:$L$2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 (F)</c:v>
                </c:pt>
              </c:strCache>
            </c:strRef>
          </c:cat>
          <c:val>
            <c:numRef>
              <c:f>'china production falls'!$B$8:$L$8</c:f>
              <c:numCache>
                <c:formatCode>General</c:formatCode>
                <c:ptCount val="11"/>
                <c:pt idx="0">
                  <c:v>12.701000000000001</c:v>
                </c:pt>
                <c:pt idx="1">
                  <c:v>13.358000000000001</c:v>
                </c:pt>
                <c:pt idx="2">
                  <c:v>13.864000000000001</c:v>
                </c:pt>
                <c:pt idx="3">
                  <c:v>13.51</c:v>
                </c:pt>
                <c:pt idx="4">
                  <c:v>13.156000000000001</c:v>
                </c:pt>
                <c:pt idx="5">
                  <c:v>13.561</c:v>
                </c:pt>
                <c:pt idx="6">
                  <c:v>12.448</c:v>
                </c:pt>
                <c:pt idx="7">
                  <c:v>11.6</c:v>
                </c:pt>
                <c:pt idx="8">
                  <c:v>11.7</c:v>
                </c:pt>
                <c:pt idx="9">
                  <c:v>13.1</c:v>
                </c:pt>
                <c:pt idx="10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47-4217-B5EA-1DA0A032EC0F}"/>
            </c:ext>
          </c:extLst>
        </c:ser>
        <c:ser>
          <c:idx val="2"/>
          <c:order val="2"/>
          <c:tx>
            <c:strRef>
              <c:f>'china production falls'!$A$9</c:f>
              <c:strCache>
                <c:ptCount val="1"/>
                <c:pt idx="0">
                  <c:v>Pork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'china production falls'!$B$2:$L$2</c:f>
              <c:strCache>
                <c:ptCount val="1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 (F)</c:v>
                </c:pt>
              </c:strCache>
            </c:strRef>
          </c:cat>
          <c:val>
            <c:numRef>
              <c:f>'china production falls'!$B$9:$L$9</c:f>
              <c:numCache>
                <c:formatCode>General</c:formatCode>
                <c:ptCount val="11"/>
                <c:pt idx="0">
                  <c:v>51.384</c:v>
                </c:pt>
                <c:pt idx="1">
                  <c:v>51.316000000000003</c:v>
                </c:pt>
                <c:pt idx="2">
                  <c:v>54.435000000000002</c:v>
                </c:pt>
                <c:pt idx="3">
                  <c:v>56.183</c:v>
                </c:pt>
                <c:pt idx="4">
                  <c:v>58.207999999999998</c:v>
                </c:pt>
                <c:pt idx="5">
                  <c:v>56.454000000000001</c:v>
                </c:pt>
                <c:pt idx="6">
                  <c:v>54.255000000000003</c:v>
                </c:pt>
                <c:pt idx="7">
                  <c:v>54.518000000000001</c:v>
                </c:pt>
                <c:pt idx="8">
                  <c:v>54.04</c:v>
                </c:pt>
                <c:pt idx="9">
                  <c:v>46.5</c:v>
                </c:pt>
                <c:pt idx="10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47-4217-B5EA-1DA0A032EC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4762959"/>
        <c:axId val="143120111"/>
      </c:barChart>
      <c:catAx>
        <c:axId val="144762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en-US"/>
          </a:p>
        </c:txPr>
        <c:crossAx val="143120111"/>
        <c:crosses val="autoZero"/>
        <c:auto val="1"/>
        <c:lblAlgn val="ctr"/>
        <c:lblOffset val="100"/>
        <c:noMultiLvlLbl val="0"/>
      </c:catAx>
      <c:valAx>
        <c:axId val="143120111"/>
        <c:scaling>
          <c:orientation val="minMax"/>
          <c:max val="8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Corbel" panose="020B0503020204020204" pitchFamily="34" charset="0"/>
                    <a:ea typeface="+mn-ea"/>
                    <a:cs typeface="+mn-cs"/>
                  </a:defRPr>
                </a:pPr>
                <a:r>
                  <a:rPr lang="en-US" sz="20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Million MT  RTC/CWE</a:t>
                </a:r>
              </a:p>
            </c:rich>
          </c:tx>
          <c:layout>
            <c:manualLayout>
              <c:xMode val="edge"/>
              <c:yMode val="edge"/>
              <c:x val="7.4635518945118618E-3"/>
              <c:y val="0.292556853212140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/>
                  </a:solidFill>
                  <a:latin typeface="Corbel" panose="020B0503020204020204" pitchFamily="34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762959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8650696831910148E-3"/>
          <c:y val="0.94795999265523911"/>
          <c:w val="0.71649094919473089"/>
          <c:h val="5.2040007344760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dirty="0"/>
              <a:t>2017</a:t>
            </a:r>
          </a:p>
        </c:rich>
      </c:tx>
      <c:layout>
        <c:manualLayout>
          <c:xMode val="edge"/>
          <c:yMode val="edge"/>
          <c:x val="0.39783965370471591"/>
          <c:y val="1.874338244150133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7841359196717498E-2"/>
          <c:y val="0.11997462532709539"/>
          <c:w val="0.88117735656780527"/>
          <c:h val="0.8524004417193485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3A9-49F3-9777-D2AD835D01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3A9-49F3-9777-D2AD835D010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3A9-49F3-9777-D2AD835D010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3A9-49F3-9777-D2AD835D010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3A9-49F3-9777-D2AD835D010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33A9-49F3-9777-D2AD835D0109}"/>
              </c:ext>
            </c:extLst>
          </c:dPt>
          <c:dLbls>
            <c:dLbl>
              <c:idx val="0"/>
              <c:layout>
                <c:manualLayout>
                  <c:x val="-0.19368900136705347"/>
                  <c:y val="7.30032709975602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72FEFA87-8803-419C-AB30-3ADB9F7B51D5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1E511428-2A56-401D-8C1F-961D60382B7F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3A9-49F3-9777-D2AD835D0109}"/>
                </c:ext>
              </c:extLst>
            </c:dLbl>
            <c:dLbl>
              <c:idx val="1"/>
              <c:layout>
                <c:manualLayout>
                  <c:x val="0.1349953645891584"/>
                  <c:y val="-0.2105863586468085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BE141562-536B-4036-BE51-870EDDB8ABF9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305E8DF7-C12E-4FC0-B13E-8FC9A08B46E4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A9-49F3-9777-D2AD835D0109}"/>
                </c:ext>
              </c:extLst>
            </c:dLbl>
            <c:dLbl>
              <c:idx val="2"/>
              <c:layout>
                <c:manualLayout>
                  <c:x val="0.14379941010584266"/>
                  <c:y val="5.89641804211063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1DEA4488-3951-4C6E-8678-EC7C24C88300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C39B712B-4EBE-4A4D-A5D3-412DD68C6DE2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3A9-49F3-9777-D2AD835D0109}"/>
                </c:ext>
              </c:extLst>
            </c:dLbl>
            <c:dLbl>
              <c:idx val="3"/>
              <c:layout>
                <c:manualLayout>
                  <c:x val="0.12912600091136892"/>
                  <c:y val="0.129159633303375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1DBD5EA6-4283-41FD-B8EC-50FE2A17704D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D28A7E1F-159A-4545-958B-CFB16F7D4815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3A9-49F3-9777-D2AD835D0109}"/>
                </c:ext>
              </c:extLst>
            </c:dLbl>
            <c:dLbl>
              <c:idx val="4"/>
              <c:layout>
                <c:manualLayout>
                  <c:x val="-2.8671732781989667E-3"/>
                  <c:y val="4.782563753017883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5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3A9-49F3-9777-D2AD835D0109}"/>
                </c:ext>
              </c:extLst>
            </c:dLbl>
            <c:dLbl>
              <c:idx val="5"/>
              <c:layout>
                <c:manualLayout>
                  <c:x val="7.6301727811263445E-2"/>
                  <c:y val="0.1431987238798297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5594B711-4685-4557-8FC4-A4E8F82963C1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498C7285-4DC9-4AF6-8C06-D790861FF5BB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3A9-49F3-9777-D2AD835D01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Corbel" panose="020B0503020204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6"/>
                <c:pt idx="0">
                  <c:v>Australia</c:v>
                </c:pt>
                <c:pt idx="1">
                  <c:v>United States</c:v>
                </c:pt>
                <c:pt idx="2">
                  <c:v>Ukraine</c:v>
                </c:pt>
                <c:pt idx="3">
                  <c:v>Canada</c:v>
                </c:pt>
                <c:pt idx="4">
                  <c:v>France</c:v>
                </c:pt>
                <c:pt idx="5">
                  <c:v>All Others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6"/>
                <c:pt idx="0">
                  <c:v>39</c:v>
                </c:pt>
                <c:pt idx="1">
                  <c:v>34</c:v>
                </c:pt>
                <c:pt idx="2">
                  <c:v>14</c:v>
                </c:pt>
                <c:pt idx="3">
                  <c:v>7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E4-40BF-A39D-9DBE71E4535A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3600" dirty="0"/>
              <a:t>2019</a:t>
            </a:r>
          </a:p>
        </c:rich>
      </c:tx>
      <c:layout>
        <c:manualLayout>
          <c:xMode val="edge"/>
          <c:yMode val="edge"/>
          <c:x val="0.37534821647058053"/>
          <c:y val="2.037756523121062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381010808720613E-2"/>
          <c:y val="0.12135911773193203"/>
          <c:w val="0.84035997471991652"/>
          <c:h val="0.8638902016218409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C38-4007-9B0D-4311E03FB55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C38-4007-9B0D-4311E03FB55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C38-4007-9B0D-4311E03FB55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C38-4007-9B0D-4311E03FB55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C38-4007-9B0D-4311E03FB55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6C38-4007-9B0D-4311E03FB559}"/>
              </c:ext>
            </c:extLst>
          </c:dPt>
          <c:dLbls>
            <c:dLbl>
              <c:idx val="0"/>
              <c:layout>
                <c:manualLayout>
                  <c:x val="-0.19922715936152757"/>
                  <c:y val="0.1458888783588517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C07F6760-F34D-46CD-8C6D-988BFBA8B6E4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BADA9A9F-3652-4023-9B1E-BA47BA5B702B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C38-4007-9B0D-4311E03FB559}"/>
                </c:ext>
              </c:extLst>
            </c:dLbl>
            <c:dLbl>
              <c:idx val="1"/>
              <c:layout>
                <c:manualLayout>
                  <c:x val="-0.17739404600683961"/>
                  <c:y val="-4.76944410019322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04132E9F-D80B-42A4-80AA-79EBF2CD8E6C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D495178F-3897-492E-9F4E-38D93FCCC251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C38-4007-9B0D-4311E03FB559}"/>
                </c:ext>
              </c:extLst>
            </c:dLbl>
            <c:dLbl>
              <c:idx val="2"/>
              <c:layout>
                <c:manualLayout>
                  <c:x val="-4.6395365878711896E-2"/>
                  <c:y val="-0.227249983597442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D8BA1CE6-4A21-43A5-AA03-D7C549772744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3430C93D-BC66-4156-9312-D3DB20614045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C38-4007-9B0D-4311E03FB559}"/>
                </c:ext>
              </c:extLst>
            </c:dLbl>
            <c:dLbl>
              <c:idx val="3"/>
              <c:layout>
                <c:manualLayout>
                  <c:x val="0.12826954095879173"/>
                  <c:y val="4.488888564887745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3C114D30-D967-4FD9-9B3A-C8E010934696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228881ED-98D2-407B-A2F4-3231857759B0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C38-4007-9B0D-4311E03FB559}"/>
                </c:ext>
              </c:extLst>
            </c:dLbl>
            <c:dLbl>
              <c:idx val="4"/>
              <c:layout>
                <c:manualLayout>
                  <c:x val="0.15556093265215168"/>
                  <c:y val="0.1290555462405226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40A80940-489B-48AA-93E5-41FE24AC65DA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D2B64DD3-0364-4BFD-801F-8FD4254D630D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6C38-4007-9B0D-4311E03FB559}"/>
                </c:ext>
              </c:extLst>
            </c:dLbl>
            <c:dLbl>
              <c:idx val="5"/>
              <c:layout>
                <c:manualLayout>
                  <c:x val="7.6415896741407779E-2"/>
                  <c:y val="0.134666656946632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chemeClr val="accent1"/>
                        </a:solidFill>
                        <a:latin typeface="Corbel" panose="020B0503020204020204" pitchFamily="34" charset="0"/>
                        <a:ea typeface="+mn-ea"/>
                        <a:cs typeface="+mn-cs"/>
                      </a:defRPr>
                    </a:pPr>
                    <a:fld id="{2FB25F57-08BE-419A-81F2-02CB4E2B13AE}" type="CATEGORYNAME">
                      <a:rPr lang="en-US" sz="160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[CATEGORY NAME]</a:t>
                    </a:fld>
                    <a:r>
                      <a:rPr lang="en-US" sz="1600" baseline="0" dirty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t>
</a:t>
                    </a:r>
                    <a:fld id="{1E4753E6-B3B7-4B5F-B3C3-50716F47C2DF}" type="PERCENTAGE">
                      <a:rPr lang="en-US" sz="1600" baseline="0">
                        <a:solidFill>
                          <a:schemeClr val="bg1"/>
                        </a:solidFill>
                        <a:latin typeface="Corbel" panose="020B0503020204020204" pitchFamily="34" charset="0"/>
                      </a:rPr>
                      <a:pPr>
                        <a:defRPr sz="1600">
                          <a:solidFill>
                            <a:schemeClr val="accent1"/>
                          </a:solidFill>
                          <a:latin typeface="Corbel" panose="020B0503020204020204" pitchFamily="34" charset="0"/>
                        </a:defRPr>
                      </a:pPr>
                      <a:t>[PERCENTAGE]</a:t>
                    </a:fld>
                    <a:endParaRPr lang="en-US" sz="1600" baseline="0" dirty="0">
                      <a:solidFill>
                        <a:schemeClr val="bg1"/>
                      </a:solidFill>
                      <a:latin typeface="Corbel" panose="020B0503020204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chemeClr val="accent1"/>
                      </a:solidFill>
                      <a:latin typeface="Corbel" panose="020B0503020204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6C38-4007-9B0D-4311E03FB5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spc="0" baseline="0">
                    <a:solidFill>
                      <a:schemeClr val="accent1"/>
                    </a:solidFill>
                    <a:latin typeface="Corbel" panose="020B0503020204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6"/>
                <c:pt idx="0">
                  <c:v>Australia</c:v>
                </c:pt>
                <c:pt idx="1">
                  <c:v>United States</c:v>
                </c:pt>
                <c:pt idx="2">
                  <c:v>Ukraine</c:v>
                </c:pt>
                <c:pt idx="3">
                  <c:v>Canada</c:v>
                </c:pt>
                <c:pt idx="4">
                  <c:v>France</c:v>
                </c:pt>
                <c:pt idx="5">
                  <c:v>All Others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6"/>
                <c:pt idx="0">
                  <c:v>22</c:v>
                </c:pt>
                <c:pt idx="1">
                  <c:v>10</c:v>
                </c:pt>
                <c:pt idx="2">
                  <c:v>39</c:v>
                </c:pt>
                <c:pt idx="3">
                  <c:v>11</c:v>
                </c:pt>
                <c:pt idx="4">
                  <c:v>10</c:v>
                </c:pt>
                <c:pt idx="5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9F-4249-AE49-A12930DFF329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i="0" baseline="0" dirty="0">
                <a:solidFill>
                  <a:schemeClr val="tx1"/>
                </a:solidFill>
                <a:effectLst/>
                <a:latin typeface="Corbel" panose="020B0503020204020204" pitchFamily="34" charset="0"/>
              </a:rPr>
              <a:t>China's Soybean Imports by Origin</a:t>
            </a:r>
            <a:endParaRPr lang="en-US" sz="2400" dirty="0">
              <a:solidFill>
                <a:schemeClr val="tx1"/>
              </a:solidFill>
              <a:effectLst/>
              <a:latin typeface="Corbel" panose="020B0503020204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114115637506095"/>
          <c:y val="0.18581871345029241"/>
          <c:w val="0.78818603556908329"/>
          <c:h val="0.602363068103329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Sheet1!$A$4</c:f>
              <c:strCache>
                <c:ptCount val="1"/>
                <c:pt idx="0">
                  <c:v>Brazil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Sheet1!$B$3:$H$3</c:f>
              <c:strCache>
                <c:ptCount val="7"/>
                <c:pt idx="0">
                  <c:v>MY13/14</c:v>
                </c:pt>
                <c:pt idx="1">
                  <c:v>MY14/15</c:v>
                </c:pt>
                <c:pt idx="2">
                  <c:v>MY15/16</c:v>
                </c:pt>
                <c:pt idx="3">
                  <c:v>MY16/17</c:v>
                </c:pt>
                <c:pt idx="4">
                  <c:v>MY17/18</c:v>
                </c:pt>
                <c:pt idx="5">
                  <c:v>MY18/19</c:v>
                </c:pt>
                <c:pt idx="6">
                  <c:v>MY19/20</c:v>
                </c:pt>
              </c:strCache>
            </c:strRef>
          </c:cat>
          <c:val>
            <c:numRef>
              <c:f>Sheet1!$B$4:$H$4</c:f>
              <c:numCache>
                <c:formatCode>#,##0.0</c:formatCode>
                <c:ptCount val="7"/>
                <c:pt idx="0">
                  <c:v>32.920780000000001</c:v>
                </c:pt>
                <c:pt idx="1">
                  <c:v>36.435305</c:v>
                </c:pt>
                <c:pt idx="2">
                  <c:v>42.583491000000002</c:v>
                </c:pt>
                <c:pt idx="3">
                  <c:v>45.341926999999998</c:v>
                </c:pt>
                <c:pt idx="4">
                  <c:v>58.174126999999999</c:v>
                </c:pt>
                <c:pt idx="5">
                  <c:v>61.176957000000002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B4-4C48-8D13-A9F090CA61AB}"/>
            </c:ext>
          </c:extLst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United States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Sheet1!$B$3:$H$3</c:f>
              <c:strCache>
                <c:ptCount val="7"/>
                <c:pt idx="0">
                  <c:v>MY13/14</c:v>
                </c:pt>
                <c:pt idx="1">
                  <c:v>MY14/15</c:v>
                </c:pt>
                <c:pt idx="2">
                  <c:v>MY15/16</c:v>
                </c:pt>
                <c:pt idx="3">
                  <c:v>MY16/17</c:v>
                </c:pt>
                <c:pt idx="4">
                  <c:v>MY17/18</c:v>
                </c:pt>
                <c:pt idx="5">
                  <c:v>MY18/19</c:v>
                </c:pt>
                <c:pt idx="6">
                  <c:v>MY19/20</c:v>
                </c:pt>
              </c:strCache>
            </c:strRef>
          </c:cat>
          <c:val>
            <c:numRef>
              <c:f>Sheet1!$B$5:$H$5</c:f>
              <c:numCache>
                <c:formatCode>#,##0.0</c:formatCode>
                <c:ptCount val="7"/>
                <c:pt idx="0">
                  <c:v>27.040692</c:v>
                </c:pt>
                <c:pt idx="1">
                  <c:v>29.696653000000001</c:v>
                </c:pt>
                <c:pt idx="2">
                  <c:v>28.910053000000001</c:v>
                </c:pt>
                <c:pt idx="3">
                  <c:v>36.838293</c:v>
                </c:pt>
                <c:pt idx="4">
                  <c:v>28.680295999999998</c:v>
                </c:pt>
                <c:pt idx="5">
                  <c:v>10.284001999999999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B4-4C48-8D13-A9F090CA61AB}"/>
            </c:ext>
          </c:extLst>
        </c:ser>
        <c:ser>
          <c:idx val="2"/>
          <c:order val="2"/>
          <c:tx>
            <c:strRef>
              <c:f>Sheet1!$A$6</c:f>
              <c:strCache>
                <c:ptCount val="1"/>
                <c:pt idx="0">
                  <c:v>Argentina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Sheet1!$B$3:$H$3</c:f>
              <c:strCache>
                <c:ptCount val="7"/>
                <c:pt idx="0">
                  <c:v>MY13/14</c:v>
                </c:pt>
                <c:pt idx="1">
                  <c:v>MY14/15</c:v>
                </c:pt>
                <c:pt idx="2">
                  <c:v>MY15/16</c:v>
                </c:pt>
                <c:pt idx="3">
                  <c:v>MY16/17</c:v>
                </c:pt>
                <c:pt idx="4">
                  <c:v>MY17/18</c:v>
                </c:pt>
                <c:pt idx="5">
                  <c:v>MY18/19</c:v>
                </c:pt>
                <c:pt idx="6">
                  <c:v>MY19/20</c:v>
                </c:pt>
              </c:strCache>
            </c:strRef>
          </c:cat>
          <c:val>
            <c:numRef>
              <c:f>Sheet1!$B$6:$H$6</c:f>
              <c:numCache>
                <c:formatCode>#,##0.0</c:formatCode>
                <c:ptCount val="7"/>
                <c:pt idx="0">
                  <c:v>7.1392470000000001</c:v>
                </c:pt>
                <c:pt idx="1">
                  <c:v>8.3166499999999992</c:v>
                </c:pt>
                <c:pt idx="2">
                  <c:v>8.3746179999999999</c:v>
                </c:pt>
                <c:pt idx="3">
                  <c:v>6.6651499999999997</c:v>
                </c:pt>
                <c:pt idx="4">
                  <c:v>3.2857460000000001</c:v>
                </c:pt>
                <c:pt idx="5">
                  <c:v>5.3649750000000003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B4-4C48-8D13-A9F090CA61AB}"/>
            </c:ext>
          </c:extLst>
        </c:ser>
        <c:ser>
          <c:idx val="3"/>
          <c:order val="3"/>
          <c:tx>
            <c:strRef>
              <c:f>Sheet1!$A$7</c:f>
              <c:strCache>
                <c:ptCount val="1"/>
                <c:pt idx="0">
                  <c:v>Others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Sheet1!$B$3:$H$3</c:f>
              <c:strCache>
                <c:ptCount val="7"/>
                <c:pt idx="0">
                  <c:v>MY13/14</c:v>
                </c:pt>
                <c:pt idx="1">
                  <c:v>MY14/15</c:v>
                </c:pt>
                <c:pt idx="2">
                  <c:v>MY15/16</c:v>
                </c:pt>
                <c:pt idx="3">
                  <c:v>MY16/17</c:v>
                </c:pt>
                <c:pt idx="4">
                  <c:v>MY17/18</c:v>
                </c:pt>
                <c:pt idx="5">
                  <c:v>MY18/19</c:v>
                </c:pt>
                <c:pt idx="6">
                  <c:v>MY19/20</c:v>
                </c:pt>
              </c:strCache>
            </c:strRef>
          </c:cat>
          <c:val>
            <c:numRef>
              <c:f>Sheet1!$B$7:$H$7</c:f>
              <c:numCache>
                <c:formatCode>#,##0.0</c:formatCode>
                <c:ptCount val="7"/>
                <c:pt idx="0">
                  <c:v>3.262807</c:v>
                </c:pt>
                <c:pt idx="1">
                  <c:v>3.901071</c:v>
                </c:pt>
                <c:pt idx="2">
                  <c:v>3.3617849999999998</c:v>
                </c:pt>
                <c:pt idx="3">
                  <c:v>4.6492909999999998</c:v>
                </c:pt>
                <c:pt idx="4">
                  <c:v>3.9557389999999999</c:v>
                </c:pt>
                <c:pt idx="5">
                  <c:v>5.7118229999999999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B4-4C48-8D13-A9F090CA6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22369000"/>
        <c:axId val="422368016"/>
      </c:barChart>
      <c:lineChart>
        <c:grouping val="standard"/>
        <c:varyColors val="0"/>
        <c:ser>
          <c:idx val="4"/>
          <c:order val="4"/>
          <c:tx>
            <c:strRef>
              <c:f>Sheet1!$A$8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Sheet1!$B$3:$H$3</c:f>
              <c:strCache>
                <c:ptCount val="7"/>
                <c:pt idx="0">
                  <c:v>MY13/14</c:v>
                </c:pt>
                <c:pt idx="1">
                  <c:v>MY14/15</c:v>
                </c:pt>
                <c:pt idx="2">
                  <c:v>MY15/16</c:v>
                </c:pt>
                <c:pt idx="3">
                  <c:v>MY16/17</c:v>
                </c:pt>
                <c:pt idx="4">
                  <c:v>MY17/18</c:v>
                </c:pt>
                <c:pt idx="5">
                  <c:v>MY18/19</c:v>
                </c:pt>
                <c:pt idx="6">
                  <c:v>MY19/20</c:v>
                </c:pt>
              </c:strCache>
            </c:strRef>
          </c:cat>
          <c:val>
            <c:numRef>
              <c:f>Sheet1!$B$8:$H$8</c:f>
              <c:numCache>
                <c:formatCode>#,##0.0</c:formatCode>
                <c:ptCount val="7"/>
                <c:pt idx="0">
                  <c:v>70.363705999999993</c:v>
                </c:pt>
                <c:pt idx="1">
                  <c:v>78.349681000000004</c:v>
                </c:pt>
                <c:pt idx="2">
                  <c:v>83.229947999999993</c:v>
                </c:pt>
                <c:pt idx="3">
                  <c:v>93.494660999999994</c:v>
                </c:pt>
                <c:pt idx="4">
                  <c:v>94.095906999999997</c:v>
                </c:pt>
                <c:pt idx="5">
                  <c:v>82.537756999999999</c:v>
                </c:pt>
                <c:pt idx="6">
                  <c:v>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2B4-4C48-8D13-A9F090CA61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875520"/>
        <c:axId val="419873880"/>
      </c:lineChart>
      <c:catAx>
        <c:axId val="422369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en-US"/>
          </a:p>
        </c:txPr>
        <c:crossAx val="422368016"/>
        <c:crosses val="autoZero"/>
        <c:auto val="1"/>
        <c:lblAlgn val="ctr"/>
        <c:lblOffset val="100"/>
        <c:noMultiLvlLbl val="0"/>
      </c:catAx>
      <c:valAx>
        <c:axId val="42236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Per Exporting Country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en-US"/>
          </a:p>
        </c:txPr>
        <c:crossAx val="422369000"/>
        <c:crosses val="autoZero"/>
        <c:crossBetween val="between"/>
      </c:valAx>
      <c:valAx>
        <c:axId val="419873880"/>
        <c:scaling>
          <c:orientation val="minMax"/>
          <c:min val="5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1" dirty="0">
                    <a:solidFill>
                      <a:schemeClr val="tx1"/>
                    </a:solidFill>
                    <a:latin typeface="Corbel" panose="020B0503020204020204" pitchFamily="34" charset="0"/>
                  </a:rPr>
                  <a:t>Total Imports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pPr>
            <a:endParaRPr lang="en-US"/>
          </a:p>
        </c:txPr>
        <c:crossAx val="419875520"/>
        <c:crosses val="max"/>
        <c:crossBetween val="between"/>
      </c:valAx>
      <c:catAx>
        <c:axId val="4198755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9873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orbel" panose="020B0503020204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0.74614</cdr:x>
      <cdr:y>0.07538</cdr:y>
    </cdr:from>
    <cdr:to>
      <cdr:x>0.74614</cdr:x>
      <cdr:y>0.86047</cdr:y>
    </cdr:to>
    <cdr:cxnSp macro="">
      <cdr:nvCxnSpPr>
        <cdr:cNvPr id="5" name="Straight Connector 4">
          <a:extLst xmlns:a="http://schemas.openxmlformats.org/drawingml/2006/main">
            <a:ext uri="{FF2B5EF4-FFF2-40B4-BE49-F238E27FC236}">
              <a16:creationId xmlns:a16="http://schemas.microsoft.com/office/drawing/2014/main" id="{78CAF0BF-BED3-43FE-B10C-E5767F42FC72}"/>
            </a:ext>
          </a:extLst>
        </cdr:cNvPr>
        <cdr:cNvCxnSpPr/>
      </cdr:nvCxnSpPr>
      <cdr:spPr>
        <a:xfrm xmlns:a="http://schemas.openxmlformats.org/drawingml/2006/main">
          <a:off x="5535787" y="380362"/>
          <a:ext cx="0" cy="396150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0.70967</cdr:x>
      <cdr:y>0.33616</cdr:y>
    </cdr:from>
    <cdr:to>
      <cdr:x>0.80163</cdr:x>
      <cdr:y>0.46152</cdr:y>
    </cdr:to>
    <cdr:sp macro="" textlink="">
      <cdr:nvSpPr>
        <cdr:cNvPr id="6" name="TextBox 5"/>
        <cdr:cNvSpPr txBox="1"/>
      </cdr:nvSpPr>
      <cdr:spPr>
        <a:xfrm xmlns:a="http://schemas.openxmlformats.org/drawingml/2006/main" rot="16200000">
          <a:off x="5434519" y="1788133"/>
          <a:ext cx="672397" cy="7022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>
              <a:latin typeface="Corbel" panose="020B0503020204020204" pitchFamily="34" charset="0"/>
            </a:rPr>
            <a:t>August 2018 - ASF </a:t>
          </a:r>
        </a:p>
      </cdr:txBody>
    </cdr:sp>
  </cdr:relSizeAnchor>
  <cdr:relSizeAnchor xmlns:cdr="http://schemas.openxmlformats.org/drawingml/2006/chartDrawing">
    <cdr:from>
      <cdr:x>0.44013</cdr:x>
      <cdr:y>0.41476</cdr:y>
    </cdr:from>
    <cdr:to>
      <cdr:x>0.55987</cdr:x>
      <cdr:y>0.58524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53EA902-AB78-4E89-9B52-48EFEE0368A6}"/>
            </a:ext>
          </a:extLst>
        </cdr:cNvPr>
        <cdr:cNvSpPr txBox="1"/>
      </cdr:nvSpPr>
      <cdr:spPr>
        <a:xfrm xmlns:a="http://schemas.openxmlformats.org/drawingml/2006/main">
          <a:off x="3361197" y="222466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0.06844</cdr:x>
      <cdr:y>0.90614</cdr:y>
    </cdr:from>
    <cdr:to>
      <cdr:x>0.16722</cdr:x>
      <cdr:y>0.94212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94EF7749-AD4A-4155-BE7B-CAA18A188371}"/>
            </a:ext>
          </a:extLst>
        </cdr:cNvPr>
        <cdr:cNvSpPr txBox="1"/>
      </cdr:nvSpPr>
      <cdr:spPr>
        <a:xfrm xmlns:a="http://schemas.openxmlformats.org/drawingml/2006/main">
          <a:off x="522628" y="4860294"/>
          <a:ext cx="754380" cy="1929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0.05796</cdr:x>
      <cdr:y>0.87393</cdr:y>
    </cdr:from>
    <cdr:to>
      <cdr:x>0.18967</cdr:x>
      <cdr:y>0.95277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7FB45FEE-07F5-451A-BA80-092720248AFF}"/>
            </a:ext>
          </a:extLst>
        </cdr:cNvPr>
        <cdr:cNvSpPr txBox="1"/>
      </cdr:nvSpPr>
      <cdr:spPr>
        <a:xfrm xmlns:a="http://schemas.openxmlformats.org/drawingml/2006/main">
          <a:off x="442618" y="4687514"/>
          <a:ext cx="1005840" cy="4229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/>
            <a:t>2010</a:t>
          </a:r>
        </a:p>
      </cdr:txBody>
    </cdr:sp>
  </cdr:relSizeAnchor>
  <cdr:relSizeAnchor xmlns:cdr="http://schemas.openxmlformats.org/drawingml/2006/chartDrawing">
    <cdr:from>
      <cdr:x>0.43513</cdr:x>
      <cdr:y>0.90614</cdr:y>
    </cdr:from>
    <cdr:to>
      <cdr:x>0.52643</cdr:x>
      <cdr:y>0.95064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7D16807F-7966-48AB-B3A3-09597F22D4DC}"/>
            </a:ext>
          </a:extLst>
        </cdr:cNvPr>
        <cdr:cNvSpPr txBox="1"/>
      </cdr:nvSpPr>
      <cdr:spPr>
        <a:xfrm xmlns:a="http://schemas.openxmlformats.org/drawingml/2006/main">
          <a:off x="3322978" y="4860294"/>
          <a:ext cx="697230" cy="2387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0.45009</cdr:x>
      <cdr:y>0.87687</cdr:y>
    </cdr:from>
    <cdr:to>
      <cdr:x>0.55037</cdr:x>
      <cdr:y>0.93999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DBEA8872-9D80-46A3-B2BA-B7C18F80DE46}"/>
            </a:ext>
          </a:extLst>
        </cdr:cNvPr>
        <cdr:cNvSpPr txBox="1"/>
      </cdr:nvSpPr>
      <cdr:spPr>
        <a:xfrm xmlns:a="http://schemas.openxmlformats.org/drawingml/2006/main">
          <a:off x="3437278" y="4703292"/>
          <a:ext cx="765810" cy="3385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/>
            <a:t>2015</a:t>
          </a:r>
        </a:p>
      </cdr:txBody>
    </cdr:sp>
  </cdr:relSizeAnchor>
  <cdr:relSizeAnchor xmlns:cdr="http://schemas.openxmlformats.org/drawingml/2006/chartDrawing">
    <cdr:from>
      <cdr:x>0.81828</cdr:x>
      <cdr:y>0.86967</cdr:y>
    </cdr:from>
    <cdr:to>
      <cdr:x>0.88264</cdr:x>
      <cdr:y>0.90614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1BD591FB-79E3-4565-A8F6-DF477AEC2ED8}"/>
            </a:ext>
          </a:extLst>
        </cdr:cNvPr>
        <cdr:cNvSpPr txBox="1"/>
      </cdr:nvSpPr>
      <cdr:spPr>
        <a:xfrm xmlns:a="http://schemas.openxmlformats.org/drawingml/2006/main">
          <a:off x="6249058" y="4664655"/>
          <a:ext cx="491490" cy="1956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2000" dirty="0"/>
        </a:p>
      </cdr:txBody>
    </cdr:sp>
  </cdr:relSizeAnchor>
  <cdr:relSizeAnchor xmlns:cdr="http://schemas.openxmlformats.org/drawingml/2006/chartDrawing">
    <cdr:from>
      <cdr:x>0.67662</cdr:x>
      <cdr:y>0.87393</cdr:y>
    </cdr:from>
    <cdr:to>
      <cdr:x>0.78764</cdr:x>
      <cdr:y>0.94557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AC4E7C20-FD97-4C94-865A-23A9E9A4F2F8}"/>
            </a:ext>
          </a:extLst>
        </cdr:cNvPr>
        <cdr:cNvSpPr txBox="1"/>
      </cdr:nvSpPr>
      <cdr:spPr>
        <a:xfrm xmlns:a="http://schemas.openxmlformats.org/drawingml/2006/main">
          <a:off x="5167182" y="4687515"/>
          <a:ext cx="847838" cy="3842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dirty="0"/>
            <a:t>2018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0.13881</cdr:x>
      <cdr:y>0.05205</cdr:y>
    </cdr:from>
    <cdr:to>
      <cdr:x>0.90431</cdr:x>
      <cdr:y>0.14622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AB1511B-EDE9-4E0A-9620-9B4CDE205C14}"/>
            </a:ext>
          </a:extLst>
        </cdr:cNvPr>
        <cdr:cNvSpPr txBox="1"/>
      </cdr:nvSpPr>
      <cdr:spPr>
        <a:xfrm xmlns:a="http://schemas.openxmlformats.org/drawingml/2006/main">
          <a:off x="1177290" y="265331"/>
          <a:ext cx="6492240" cy="4800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 rtl="0"/>
          <a:r>
            <a:rPr lang="en-US" sz="2400" b="1" dirty="0">
              <a:latin typeface="Corbel" panose="020B0503020204020204" pitchFamily="34" charset="0"/>
            </a:rPr>
            <a:t>China’s Pork and Chicken Meat Prices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0.04375</cdr:x>
      <cdr:y>0.24132</cdr:y>
    </cdr:from>
    <cdr:to>
      <cdr:x>0.24792</cdr:x>
      <cdr:y>0.32812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D3F59F2-F130-4D8A-90B7-8A520C28364E}"/>
            </a:ext>
          </a:extLst>
        </cdr:cNvPr>
        <cdr:cNvSpPr txBox="1"/>
      </cdr:nvSpPr>
      <cdr:spPr>
        <a:xfrm xmlns:a="http://schemas.openxmlformats.org/drawingml/2006/main">
          <a:off x="200025" y="661987"/>
          <a:ext cx="933450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0.79236</cdr:x>
      <cdr:y>0.2456</cdr:y>
    </cdr:from>
    <cdr:to>
      <cdr:x>0.85261</cdr:x>
      <cdr:y>0.28264</cdr:y>
    </cdr:to>
    <cdr:cxnSp macro="">
      <cdr:nvCxnSpPr>
        <cdr:cNvPr id="3" name="Straight Arrow Connector 2">
          <a:extLst xmlns:a="http://schemas.openxmlformats.org/drawingml/2006/main">
            <a:ext uri="{FF2B5EF4-FFF2-40B4-BE49-F238E27FC236}">
              <a16:creationId xmlns:a16="http://schemas.microsoft.com/office/drawing/2014/main" id="{D3BCE145-18C4-44BF-BA42-6FC8B4BF20BB}"/>
            </a:ext>
          </a:extLst>
        </cdr:cNvPr>
        <cdr:cNvCxnSpPr/>
      </cdr:nvCxnSpPr>
      <cdr:spPr>
        <a:xfrm xmlns:a="http://schemas.openxmlformats.org/drawingml/2006/main">
          <a:off x="4455380" y="697119"/>
          <a:ext cx="338782" cy="105137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rgbClr val="0070C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0.8741</cdr:x>
      <cdr:y>0.31042</cdr:y>
    </cdr:from>
    <cdr:to>
      <cdr:x>0.93632</cdr:x>
      <cdr:y>0.3544</cdr:y>
    </cdr:to>
    <cdr:cxnSp macro="">
      <cdr:nvCxnSpPr>
        <cdr:cNvPr id="5" name="Straight Arrow Connector 4">
          <a:extLst xmlns:a="http://schemas.openxmlformats.org/drawingml/2006/main">
            <a:ext uri="{FF2B5EF4-FFF2-40B4-BE49-F238E27FC236}">
              <a16:creationId xmlns:a16="http://schemas.microsoft.com/office/drawing/2014/main" id="{B347960E-A8F1-48A4-8B11-7A64E16841C4}"/>
            </a:ext>
          </a:extLst>
        </cdr:cNvPr>
        <cdr:cNvCxnSpPr/>
      </cdr:nvCxnSpPr>
      <cdr:spPr>
        <a:xfrm xmlns:a="http://schemas.openxmlformats.org/drawingml/2006/main">
          <a:off x="4915010" y="881108"/>
          <a:ext cx="349859" cy="124835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rgbClr val="0070C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0.80307</cdr:x>
      <cdr:y>0.1772</cdr:y>
    </cdr:from>
    <cdr:to>
      <cdr:x>0.9013</cdr:x>
      <cdr:y>0.26053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72DEE4FF-0163-4387-B2DC-2358A3293682}"/>
            </a:ext>
          </a:extLst>
        </cdr:cNvPr>
        <cdr:cNvSpPr txBox="1"/>
      </cdr:nvSpPr>
      <cdr:spPr>
        <a:xfrm xmlns:a="http://schemas.openxmlformats.org/drawingml/2006/main">
          <a:off x="4515579" y="502986"/>
          <a:ext cx="552340" cy="2365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000" b="1" dirty="0">
              <a:solidFill>
                <a:srgbClr val="0070C0"/>
              </a:solidFill>
              <a:latin typeface="Corbel" panose="020B0503020204020204" pitchFamily="34" charset="0"/>
            </a:rPr>
            <a:t>-8%</a:t>
          </a:r>
        </a:p>
      </cdr:txBody>
    </cdr:sp>
  </cdr:relSizeAnchor>
  <cdr:relSizeAnchor xmlns:cdr="http://schemas.openxmlformats.org/drawingml/2006/chartDrawing">
    <cdr:from>
      <cdr:x>0.8865</cdr:x>
      <cdr:y>0.24769</cdr:y>
    </cdr:from>
    <cdr:to>
      <cdr:x>0.98997</cdr:x>
      <cdr:y>0.34491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A3664748-8AD6-47E7-BF02-D9891B9162DF}"/>
            </a:ext>
          </a:extLst>
        </cdr:cNvPr>
        <cdr:cNvSpPr txBox="1"/>
      </cdr:nvSpPr>
      <cdr:spPr>
        <a:xfrm xmlns:a="http://schemas.openxmlformats.org/drawingml/2006/main">
          <a:off x="4984733" y="703056"/>
          <a:ext cx="581804" cy="2759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000" b="1" dirty="0">
              <a:solidFill>
                <a:srgbClr val="0070C0"/>
              </a:solidFill>
              <a:latin typeface="Corbel" panose="020B0503020204020204" pitchFamily="34" charset="0"/>
            </a:rPr>
            <a:t>-14%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A530DA-5BD6-4D2E-B1CB-522FECAAFF55}" type="datetimeFigureOut">
              <a:rPr lang="en-US" smtClean="0"/>
              <a:t>2/19/2020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40169E-E300-413C-96CD-43A48BF3345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662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40169E-E300-413C-96CD-43A48BF3345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281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40169E-E300-413C-96CD-43A48BF3345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177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40169E-E300-413C-96CD-43A48BF3345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9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40169E-E300-413C-96CD-43A48BF3345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068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Million MT (metric tons) RTC (ready-to-cook) / CWE (carcass-weight equivalent)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40169E-E300-413C-96CD-43A48BF3345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153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888302" cy="14700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888302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569CBE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9D1F6-FC07-4A7D-B4AE-5E42DF22A5DF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A9771-A7B1-4DE5-81A8-0659EF3560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308AF-FD5E-49C5-9393-61233D560AA8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E743C-57F5-4D37-95DD-BD4A918D76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DB494-AC93-4B52-B418-008048780524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32B2-29DF-4F39-A94E-295C3CD838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rbel" pitchFamily="34" charset="0"/>
              </a:defRPr>
            </a:lvl1pPr>
            <a:lvl2pPr>
              <a:defRPr>
                <a:latin typeface="Corbel" pitchFamily="34" charset="0"/>
              </a:defRPr>
            </a:lvl2pPr>
            <a:lvl3pPr>
              <a:defRPr>
                <a:latin typeface="Corbel" pitchFamily="34" charset="0"/>
              </a:defRPr>
            </a:lvl3pPr>
            <a:lvl4pPr>
              <a:defRPr>
                <a:latin typeface="Corbel" pitchFamily="34" charset="0"/>
              </a:defRPr>
            </a:lvl4pPr>
            <a:lvl5pPr>
              <a:defRPr>
                <a:latin typeface="Corbe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93976-BF92-4F28-980C-8C2049E030F4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31DC9-93A9-413C-9BD3-7086B0CBB0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1B7D6-5512-49AD-8B0D-53903792B9E2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79A34-3CCB-4F65-A335-04DA88D208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EECC3-0B84-456C-B86F-12F0D421BA99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18C0-ABA1-400A-84C1-D119465FE0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5E4F3-ED11-4A8D-8EA9-9F1ED48F5AC8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B2E62-E21B-4C18-B891-2F7453BDE5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D15FD-0B76-49C5-8D44-9865977D01CE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F6F7C-8C8E-42A7-A665-79B9FF9FD6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AB81C-528D-4A81-A361-10671499801B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08985-9074-42A8-A054-5441E0DF8C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FB4EB-6EAE-47B0-B4AA-6EFE5B91B8BF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C6564-A5D2-4D43-AD9A-BD73A1FD36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1BC31-F2DC-4E8F-B8E8-C5910601BF12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01271-6FA5-4B51-AAD1-FA6A8ECDBC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51938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621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3005138"/>
            <a:ext cx="8229600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3A1F7E-3A59-42B7-B034-4AF4DC5FC26B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315DCA-96B3-4D7E-8E94-25EE186982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3" name="Picture 10" descr="USDA symbol_white.eps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231774" y="243541"/>
            <a:ext cx="987862" cy="676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 userDrawn="1"/>
        </p:nvSpPr>
        <p:spPr>
          <a:xfrm>
            <a:off x="1246072" y="76200"/>
            <a:ext cx="1206500" cy="50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Arial"/>
                <a:cs typeface="Arial-BoldMT"/>
              </a:rPr>
              <a:t>United States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Arial"/>
                <a:cs typeface="Arial-BoldMT"/>
              </a:rPr>
              <a:t>Department of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Arial"/>
                <a:cs typeface="Arial-BoldMT"/>
              </a:rPr>
              <a:t>Agriculture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1246072" y="641350"/>
            <a:ext cx="1206500" cy="508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Arial"/>
                <a:cs typeface="Arial-BoldMT"/>
              </a:rPr>
              <a:t>Foreign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Arial"/>
                <a:cs typeface="Arial-BoldMT"/>
              </a:rPr>
              <a:t>Agricultural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/>
                </a:solidFill>
                <a:latin typeface="Arial"/>
                <a:cs typeface="Arial-BoldMT"/>
              </a:rPr>
              <a:t>Service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400" b="1" kern="1200">
          <a:solidFill>
            <a:srgbClr val="7F7F7F"/>
          </a:solidFill>
          <a:latin typeface="Arial"/>
          <a:ea typeface="+mj-ea"/>
          <a:cs typeface="Arial"/>
        </a:defRPr>
      </a:lvl1pPr>
      <a:lvl2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7F7F7F"/>
          </a:solidFill>
          <a:latin typeface="Arial" charset="0"/>
          <a:cs typeface="Arial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7F7F7F"/>
          </a:solidFill>
          <a:latin typeface="Arial" charset="0"/>
          <a:cs typeface="Arial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7F7F7F"/>
          </a:solidFill>
          <a:latin typeface="Arial" charset="0"/>
          <a:cs typeface="Arial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400" b="1">
          <a:solidFill>
            <a:srgbClr val="7F7F7F"/>
          </a:solidFill>
          <a:latin typeface="Arial" charset="0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7F7F7F"/>
          </a:solidFill>
          <a:latin typeface="Arial" charset="0"/>
          <a:cs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7F7F7F"/>
          </a:solidFill>
          <a:latin typeface="Arial" charset="0"/>
          <a:cs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7F7F7F"/>
          </a:solidFill>
          <a:latin typeface="Arial" charset="0"/>
          <a:cs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rgbClr val="7F7F7F"/>
          </a:solidFill>
          <a:latin typeface="Arial" charset="0"/>
          <a:cs typeface="Arial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b="1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210312" y="2130425"/>
            <a:ext cx="8363790" cy="1470025"/>
          </a:xfrm>
        </p:spPr>
        <p:txBody>
          <a:bodyPr/>
          <a:lstStyle/>
          <a:p>
            <a:pPr algn="ctr"/>
            <a:r>
              <a:rPr lang="en-US" sz="4800" dirty="0">
                <a:solidFill>
                  <a:schemeClr val="tx1"/>
                </a:solidFill>
                <a:latin typeface="Corbel" panose="020B0503020204020204" pitchFamily="34" charset="0"/>
              </a:rPr>
              <a:t>Changes in China’s Feed Sector</a:t>
            </a:r>
            <a:br>
              <a:rPr lang="en-US" sz="4800" dirty="0">
                <a:solidFill>
                  <a:schemeClr val="tx1"/>
                </a:solidFill>
                <a:latin typeface="Corbel" panose="020B0503020204020204" pitchFamily="34" charset="0"/>
              </a:rPr>
            </a:br>
            <a:r>
              <a:rPr lang="en-US" sz="4800" dirty="0">
                <a:solidFill>
                  <a:schemeClr val="tx1"/>
                </a:solidFill>
                <a:latin typeface="Corbel" panose="020B0503020204020204" pitchFamily="34" charset="0"/>
              </a:rPr>
              <a:t>2018-2020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23876" y="4476750"/>
            <a:ext cx="7953150" cy="1781175"/>
          </a:xfrm>
        </p:spPr>
        <p:txBody>
          <a:bodyPr/>
          <a:lstStyle/>
          <a:p>
            <a:pPr algn="ctr"/>
            <a:r>
              <a:rPr lang="en-US" dirty="0">
                <a:latin typeface="Corbel" panose="020B0503020204020204" pitchFamily="34" charset="0"/>
                <a:cs typeface="Arial" charset="0"/>
              </a:rPr>
              <a:t>Michael Ward – FAS Beijing</a:t>
            </a:r>
          </a:p>
          <a:p>
            <a:pPr algn="ctr"/>
            <a:r>
              <a:rPr lang="en-US" dirty="0">
                <a:latin typeface="Corbel" panose="020B0503020204020204" pitchFamily="34" charset="0"/>
              </a:rPr>
              <a:t>Agricultural Outlook Forum</a:t>
            </a:r>
          </a:p>
          <a:p>
            <a:pPr algn="ctr"/>
            <a:r>
              <a:rPr lang="en-US" dirty="0">
                <a:latin typeface="Corbel" panose="020B0503020204020204" pitchFamily="34" charset="0"/>
                <a:cs typeface="Arial" charset="0"/>
              </a:rPr>
              <a:t>February 20, 2020</a:t>
            </a:r>
          </a:p>
        </p:txBody>
      </p:sp>
      <p:pic>
        <p:nvPicPr>
          <p:cNvPr id="13315" name="Picture 5" descr="4up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02550" y="466725"/>
            <a:ext cx="1444625" cy="14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05C058-1178-4F42-A0BD-EABFF60D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A9771-A7B1-4DE5-81A8-0659EF35606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DC39BDB-77C0-4020-8C5C-8CB4F00AF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457" y="1333948"/>
            <a:ext cx="8713694" cy="5292763"/>
          </a:xfrm>
        </p:spPr>
        <p:txBody>
          <a:bodyPr/>
          <a:lstStyle/>
          <a:p>
            <a:r>
              <a:rPr lang="en-US" dirty="0"/>
              <a:t>Decreased demand with uncertain timeline for recovery – </a:t>
            </a:r>
          </a:p>
          <a:p>
            <a:pPr marL="0" indent="0">
              <a:buNone/>
            </a:pPr>
            <a:r>
              <a:rPr lang="en-US" dirty="0"/>
              <a:t> 		Lasting effects of ASF</a:t>
            </a:r>
          </a:p>
          <a:p>
            <a:pPr marL="0" indent="0">
              <a:buNone/>
            </a:pPr>
            <a:r>
              <a:rPr lang="en-US" dirty="0"/>
              <a:t>		Short-term effects of Coronavirus &amp; HPAI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Efforts to diversify suppliers – </a:t>
            </a:r>
          </a:p>
          <a:p>
            <a:pPr marL="0" indent="0">
              <a:buNone/>
            </a:pPr>
            <a:r>
              <a:rPr lang="en-US" dirty="0"/>
              <a:t>		New suppliers / Dynamic market share</a:t>
            </a:r>
          </a:p>
          <a:p>
            <a:endParaRPr lang="en-US" dirty="0"/>
          </a:p>
          <a:p>
            <a:r>
              <a:rPr lang="en-US" dirty="0"/>
              <a:t>Outcomes of the Phase One Trade Agreement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18128F-D8BE-4D69-A244-E41EB8F8440B}"/>
              </a:ext>
            </a:extLst>
          </p:cNvPr>
          <p:cNvSpPr txBox="1"/>
          <p:nvPr/>
        </p:nvSpPr>
        <p:spPr>
          <a:xfrm>
            <a:off x="1710465" y="-96819"/>
            <a:ext cx="76594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China’s Feed Sector Today: 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New Challenges &amp; Opportunities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7D9A82-1A5E-4B7A-A358-9AF513221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231DC9-93A9-413C-9BD3-7086B0CBB06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865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C75B6B-9637-4D83-927D-C04525CC109B}"/>
              </a:ext>
            </a:extLst>
          </p:cNvPr>
          <p:cNvSpPr txBox="1"/>
          <p:nvPr/>
        </p:nvSpPr>
        <p:spPr>
          <a:xfrm>
            <a:off x="1366221" y="1409252"/>
            <a:ext cx="647610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Corbel" panose="020B0503020204020204" pitchFamily="34" charset="0"/>
              </a:rPr>
              <a:t>Thank You</a:t>
            </a:r>
          </a:p>
          <a:p>
            <a:pPr algn="ctr"/>
            <a:endParaRPr lang="en-US" sz="4000" dirty="0">
              <a:latin typeface="Corbel" panose="020B0503020204020204" pitchFamily="34" charset="0"/>
            </a:endParaRPr>
          </a:p>
          <a:p>
            <a:pPr algn="ctr"/>
            <a:endParaRPr lang="en-US" sz="4000" dirty="0">
              <a:latin typeface="Corbel" panose="020B0503020204020204" pitchFamily="34" charset="0"/>
            </a:endParaRPr>
          </a:p>
          <a:p>
            <a:pPr algn="ctr"/>
            <a:r>
              <a:rPr lang="en-US" sz="4000" dirty="0">
                <a:latin typeface="Corbel" panose="020B0503020204020204" pitchFamily="34" charset="0"/>
              </a:rPr>
              <a:t>Michael Ward</a:t>
            </a:r>
          </a:p>
          <a:p>
            <a:pPr algn="ctr"/>
            <a:r>
              <a:rPr lang="en-US" sz="4000" dirty="0">
                <a:latin typeface="Corbel" panose="020B0503020204020204" pitchFamily="34" charset="0"/>
              </a:rPr>
              <a:t>Foreign Agricultural Service</a:t>
            </a:r>
          </a:p>
          <a:p>
            <a:pPr algn="ctr"/>
            <a:r>
              <a:rPr lang="en-US" sz="4000" dirty="0">
                <a:latin typeface="Corbel" panose="020B0503020204020204" pitchFamily="34" charset="0"/>
              </a:rPr>
              <a:t>Beijing, China</a:t>
            </a:r>
          </a:p>
          <a:p>
            <a:pPr algn="ctr"/>
            <a:endParaRPr lang="en-US" sz="4000" dirty="0">
              <a:latin typeface="Corbel" panose="020B0503020204020204" pitchFamily="34" charset="0"/>
            </a:endParaRPr>
          </a:p>
          <a:p>
            <a:pPr algn="ctr"/>
            <a:r>
              <a:rPr lang="en-US" sz="4000" dirty="0">
                <a:latin typeface="Corbel" panose="020B0503020204020204" pitchFamily="34" charset="0"/>
              </a:rPr>
              <a:t>Michael.Ward@fas.usda.gov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721F06-500B-4275-BF12-98C9C867A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08985-9074-42A8-A054-5441E0DF8CD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284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67709-4BFF-424A-ABA6-672D21717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7008" y="86849"/>
            <a:ext cx="6761443" cy="1054249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Corbel" panose="020B0503020204020204" pitchFamily="34" charset="0"/>
              </a:rPr>
              <a:t>African Swine Fever Decimates Swine Herd</a:t>
            </a:r>
          </a:p>
        </p:txBody>
      </p:sp>
      <p:graphicFrame>
        <p:nvGraphicFramePr>
          <p:cNvPr id="4" name="图表 1">
            <a:extLst>
              <a:ext uri="{FF2B5EF4-FFF2-40B4-BE49-F238E27FC236}">
                <a16:creationId xmlns:a16="http://schemas.microsoft.com/office/drawing/2014/main" id="{D763BE4F-BD8D-4EC9-B13A-60329CE689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6933700"/>
              </p:ext>
            </p:extLst>
          </p:nvPr>
        </p:nvGraphicFramePr>
        <p:xfrm>
          <a:off x="1439358" y="1370385"/>
          <a:ext cx="7636795" cy="5363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07B1512-0DAA-427D-BDDF-B8164A49FB27}"/>
              </a:ext>
            </a:extLst>
          </p:cNvPr>
          <p:cNvSpPr txBox="1"/>
          <p:nvPr/>
        </p:nvSpPr>
        <p:spPr>
          <a:xfrm>
            <a:off x="651511" y="2487706"/>
            <a:ext cx="492443" cy="238147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2000" b="1" dirty="0">
                <a:latin typeface="Corbel" panose="020B0503020204020204" pitchFamily="34" charset="0"/>
              </a:rPr>
              <a:t>Hogs (Millions)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F83AD2-7B4D-4342-9FF0-7B62CAD2B956}"/>
              </a:ext>
            </a:extLst>
          </p:cNvPr>
          <p:cNvSpPr txBox="1"/>
          <p:nvPr/>
        </p:nvSpPr>
        <p:spPr>
          <a:xfrm>
            <a:off x="7336465" y="6230679"/>
            <a:ext cx="1562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rbel" panose="020B0503020204020204" pitchFamily="34" charset="0"/>
              </a:rPr>
              <a:t>Source: MARA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C15A8E-928D-4F12-94C2-8F060DE16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BF6F7C-8C8E-42A7-A665-79B9FF9FD6F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26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CDDE741-C651-4DBF-863D-431641E6EC0D}"/>
              </a:ext>
            </a:extLst>
          </p:cNvPr>
          <p:cNvSpPr txBox="1"/>
          <p:nvPr/>
        </p:nvSpPr>
        <p:spPr>
          <a:xfrm>
            <a:off x="2045970" y="0"/>
            <a:ext cx="6949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Pork Shortage Pushes Up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Animal Protein Prices</a:t>
            </a:r>
            <a:endParaRPr lang="en-US" sz="4000" b="1" dirty="0">
              <a:latin typeface="Corbel" panose="020B050302020402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D35F933-0970-4D66-B941-C6E28E3C39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9998642"/>
              </p:ext>
            </p:extLst>
          </p:nvPr>
        </p:nvGraphicFramePr>
        <p:xfrm>
          <a:off x="217170" y="1346299"/>
          <a:ext cx="8481060" cy="5097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6116FFE-7E47-4AA8-9947-B46C34FFCD8A}"/>
              </a:ext>
            </a:extLst>
          </p:cNvPr>
          <p:cNvSpPr txBox="1"/>
          <p:nvPr/>
        </p:nvSpPr>
        <p:spPr>
          <a:xfrm>
            <a:off x="6515100" y="6206490"/>
            <a:ext cx="248031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rbel" panose="020B0503020204020204" pitchFamily="34" charset="0"/>
              </a:rPr>
              <a:t>Source: MARA (data for some weeks unavailable)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46672CE-61A8-4761-AF0D-037260193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08985-9074-42A8-A054-5441E0DF8CD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276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18C673CE-E497-4BD9-8692-3D76FE0E88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4673776"/>
              </p:ext>
            </p:extLst>
          </p:nvPr>
        </p:nvGraphicFramePr>
        <p:xfrm>
          <a:off x="251459" y="1366221"/>
          <a:ext cx="8774207" cy="4927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A7925A5-03D0-4775-B986-9D19FBA3E8F8}"/>
              </a:ext>
            </a:extLst>
          </p:cNvPr>
          <p:cNvSpPr txBox="1"/>
          <p:nvPr/>
        </p:nvSpPr>
        <p:spPr>
          <a:xfrm>
            <a:off x="7066773" y="6153374"/>
            <a:ext cx="24527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rbel" panose="020B0503020204020204" pitchFamily="34" charset="0"/>
              </a:rPr>
              <a:t>Source: MARA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92A256-FF6B-4D5D-8125-2E352BD11142}"/>
              </a:ext>
            </a:extLst>
          </p:cNvPr>
          <p:cNvSpPr txBox="1"/>
          <p:nvPr/>
        </p:nvSpPr>
        <p:spPr>
          <a:xfrm>
            <a:off x="1936377" y="1"/>
            <a:ext cx="70892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As Swine Feed Production Drops, Other Sectors Ramp Up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53F34B-7115-496D-86E0-443AB840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231DC9-93A9-413C-9BD3-7086B0CBB06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7744A80-FA17-4AC8-AD11-2015C2F138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7627133"/>
              </p:ext>
            </p:extLst>
          </p:nvPr>
        </p:nvGraphicFramePr>
        <p:xfrm>
          <a:off x="400050" y="1428750"/>
          <a:ext cx="8115300" cy="4857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ED52C01-9084-4783-933F-1BD0878300B6}"/>
              </a:ext>
            </a:extLst>
          </p:cNvPr>
          <p:cNvSpPr txBox="1"/>
          <p:nvPr/>
        </p:nvSpPr>
        <p:spPr>
          <a:xfrm>
            <a:off x="2205990" y="0"/>
            <a:ext cx="67208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But Growth in Other Proteins Dwarfed by Pork Decline</a:t>
            </a:r>
            <a:endParaRPr lang="en-US" sz="4000" b="1" dirty="0">
              <a:latin typeface="Corbel" panose="020B0503020204020204" pitchFamily="34" charset="0"/>
            </a:endParaRP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89A960-1D20-44A0-B0E2-D0494064DEF0}"/>
              </a:ext>
            </a:extLst>
          </p:cNvPr>
          <p:cNvSpPr txBox="1"/>
          <p:nvPr/>
        </p:nvSpPr>
        <p:spPr>
          <a:xfrm>
            <a:off x="7040880" y="6286500"/>
            <a:ext cx="18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Source: USDA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03D61-23FD-4C9E-9DAE-0CBE80A1E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08985-9074-42A8-A054-5441E0DF8CD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594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E13E56F-9878-46DB-85BE-2AC35CDDFB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4464294"/>
              </p:ext>
            </p:extLst>
          </p:nvPr>
        </p:nvGraphicFramePr>
        <p:xfrm>
          <a:off x="0" y="1626609"/>
          <a:ext cx="4725909" cy="5215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6C174611-1A43-413D-A1E1-B5921AF775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7154725"/>
              </p:ext>
            </p:extLst>
          </p:nvPr>
        </p:nvGraphicFramePr>
        <p:xfrm>
          <a:off x="4227877" y="1669820"/>
          <a:ext cx="4916123" cy="5050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D329FAE1-547B-40B2-B886-21C8EB56C3EE}"/>
              </a:ext>
            </a:extLst>
          </p:cNvPr>
          <p:cNvSpPr txBox="1">
            <a:spLocks/>
          </p:cNvSpPr>
          <p:nvPr/>
        </p:nvSpPr>
        <p:spPr>
          <a:xfrm>
            <a:off x="1075765" y="16228"/>
            <a:ext cx="8984339" cy="1134839"/>
          </a:xfrm>
          <a:prstGeom prst="rect">
            <a:avLst/>
          </a:prstGeom>
        </p:spPr>
        <p:txBody>
          <a:bodyPr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rgbClr val="7F7F7F"/>
                </a:solidFill>
                <a:latin typeface="Arial"/>
                <a:ea typeface="+mj-ea"/>
                <a:cs typeface="Arial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F7F7F"/>
                </a:solidFill>
                <a:latin typeface="Arial" charset="0"/>
                <a:cs typeface="Arial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F7F7F"/>
                </a:solidFill>
                <a:latin typeface="Arial" charset="0"/>
                <a:cs typeface="Arial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F7F7F"/>
                </a:solidFill>
                <a:latin typeface="Arial" charset="0"/>
                <a:cs typeface="Arial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F7F7F"/>
                </a:solidFill>
                <a:latin typeface="Arial" charset="0"/>
                <a:cs typeface="Arial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F7F7F"/>
                </a:solidFill>
                <a:latin typeface="Arial" charset="0"/>
                <a:cs typeface="Arial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F7F7F"/>
                </a:solidFill>
                <a:latin typeface="Arial" charset="0"/>
                <a:cs typeface="Arial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F7F7F"/>
                </a:solidFill>
                <a:latin typeface="Arial" charset="0"/>
                <a:cs typeface="Arial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7F7F7F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3600" dirty="0">
                <a:solidFill>
                  <a:schemeClr val="bg1"/>
                </a:solidFill>
                <a:latin typeface="Corbel" panose="020B0503020204020204" pitchFamily="34" charset="0"/>
              </a:rPr>
              <a:t>Diminished U.S. Share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Corbel" panose="020B0503020204020204" pitchFamily="34" charset="0"/>
              </a:rPr>
              <a:t>of Feed Ingredient Imports *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0EC5D45-724F-4690-AD2B-65658CBC5F9D}"/>
              </a:ext>
            </a:extLst>
          </p:cNvPr>
          <p:cNvSpPr/>
          <p:nvPr/>
        </p:nvSpPr>
        <p:spPr>
          <a:xfrm>
            <a:off x="98896" y="6523902"/>
            <a:ext cx="411992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orbel" panose="020B0503020204020204" pitchFamily="34" charset="0"/>
              </a:rPr>
              <a:t>*Includes corn, coarse grains, and DDGS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A67A1D-B1DD-459C-A7D0-DAD0F6EA7A7A}"/>
              </a:ext>
            </a:extLst>
          </p:cNvPr>
          <p:cNvSpPr txBox="1"/>
          <p:nvPr/>
        </p:nvSpPr>
        <p:spPr>
          <a:xfrm>
            <a:off x="6647688" y="6523902"/>
            <a:ext cx="24963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rbel" panose="020B0503020204020204" pitchFamily="34" charset="0"/>
              </a:rPr>
              <a:t>Source: Trade Data Monitor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50D7B2-4FB2-4719-BE5B-846ADAA2F67B}"/>
              </a:ext>
            </a:extLst>
          </p:cNvPr>
          <p:cNvSpPr txBox="1"/>
          <p:nvPr/>
        </p:nvSpPr>
        <p:spPr>
          <a:xfrm>
            <a:off x="204396" y="1188783"/>
            <a:ext cx="8840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rbel" panose="020B0503020204020204" pitchFamily="34" charset="0"/>
              </a:rPr>
              <a:t>China’s imports of feed ingredients were down by 22% in 2019 compared to 2017.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271341-8909-4F59-8A88-6F07DC8D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08985-9074-42A8-A054-5441E0DF8CD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155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946EA37-4272-4BF1-8C41-CA4D0B48B3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0350443"/>
              </p:ext>
            </p:extLst>
          </p:nvPr>
        </p:nvGraphicFramePr>
        <p:xfrm>
          <a:off x="160020" y="1337310"/>
          <a:ext cx="8789670" cy="3634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4ADE445-A961-4289-AFA0-A847D5B240B6}"/>
              </a:ext>
            </a:extLst>
          </p:cNvPr>
          <p:cNvSpPr txBox="1"/>
          <p:nvPr/>
        </p:nvSpPr>
        <p:spPr>
          <a:xfrm>
            <a:off x="1771650" y="-114299"/>
            <a:ext cx="708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Soybean Imports Begin Gradual Recovery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D9C262-ED57-46F0-89E9-5A0E6085969A}"/>
              </a:ext>
            </a:extLst>
          </p:cNvPr>
          <p:cNvSpPr txBox="1"/>
          <p:nvPr/>
        </p:nvSpPr>
        <p:spPr>
          <a:xfrm>
            <a:off x="525780" y="5143500"/>
            <a:ext cx="833247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>
                <a:latin typeface="Corbel" panose="020B0503020204020204" pitchFamily="34" charset="0"/>
              </a:rPr>
              <a:t>Million Metric Tons</a:t>
            </a:r>
            <a:r>
              <a:rPr lang="en-US" sz="2000" dirty="0">
                <a:latin typeface="Corbel" panose="020B0503020204020204" pitchFamily="34" charset="0"/>
              </a:rPr>
              <a:t>				</a:t>
            </a:r>
            <a:r>
              <a:rPr lang="en-US" sz="2000" u="sng" dirty="0">
                <a:latin typeface="Corbel" panose="020B0503020204020204" pitchFamily="34" charset="0"/>
              </a:rPr>
              <a:t>MY17/18	</a:t>
            </a:r>
            <a:r>
              <a:rPr lang="en-US" sz="2000" dirty="0">
                <a:latin typeface="Corbel" panose="020B0503020204020204" pitchFamily="34" charset="0"/>
              </a:rPr>
              <a:t>	</a:t>
            </a:r>
            <a:r>
              <a:rPr lang="en-US" sz="2000" u="sng" dirty="0">
                <a:latin typeface="Corbel" panose="020B0503020204020204" pitchFamily="34" charset="0"/>
              </a:rPr>
              <a:t>MY18/19</a:t>
            </a:r>
            <a:r>
              <a:rPr lang="en-US" sz="2000" dirty="0">
                <a:latin typeface="Corbel" panose="020B0503020204020204" pitchFamily="34" charset="0"/>
              </a:rPr>
              <a:t>	</a:t>
            </a:r>
            <a:r>
              <a:rPr lang="en-US" sz="2000" u="sng" dirty="0">
                <a:latin typeface="Corbel" panose="020B0503020204020204" pitchFamily="34" charset="0"/>
              </a:rPr>
              <a:t>MY19/20</a:t>
            </a:r>
          </a:p>
          <a:p>
            <a:r>
              <a:rPr lang="en-US" sz="2000" b="1" dirty="0">
                <a:latin typeface="Corbel" panose="020B0503020204020204" pitchFamily="34" charset="0"/>
              </a:rPr>
              <a:t>China’s Total Soybean Imports:</a:t>
            </a:r>
            <a:r>
              <a:rPr lang="en-US" sz="2000" dirty="0">
                <a:latin typeface="Corbel" panose="020B0503020204020204" pitchFamily="34" charset="0"/>
              </a:rPr>
              <a:t>		94			83		88 (forecast)</a:t>
            </a:r>
          </a:p>
          <a:p>
            <a:r>
              <a:rPr lang="en-US" sz="2000" b="1" dirty="0">
                <a:latin typeface="Corbel" panose="020B0503020204020204" pitchFamily="34" charset="0"/>
              </a:rPr>
              <a:t>Domestic Production: </a:t>
            </a:r>
            <a:r>
              <a:rPr lang="en-US" sz="2000" dirty="0">
                <a:latin typeface="Corbel" panose="020B0503020204020204" pitchFamily="34" charset="0"/>
              </a:rPr>
              <a:t>				15			16		18 (estimate)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1988A6-B6B5-4456-BB65-894FE0F5B53C}"/>
              </a:ext>
            </a:extLst>
          </p:cNvPr>
          <p:cNvSpPr txBox="1"/>
          <p:nvPr/>
        </p:nvSpPr>
        <p:spPr>
          <a:xfrm>
            <a:off x="5406390" y="6206490"/>
            <a:ext cx="3451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Source: Trade Data Monitor, USDA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4F5149-381D-43E0-BF6E-FDE77A8E9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C08985-9074-42A8-A054-5441E0DF8CD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744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358E7-8C90-4CE0-889E-C99D110B6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1525"/>
            <a:ext cx="8229600" cy="5238973"/>
          </a:xfrm>
        </p:spPr>
        <p:txBody>
          <a:bodyPr/>
          <a:lstStyle/>
          <a:p>
            <a:pPr marL="0" indent="0" algn="ctr">
              <a:buNone/>
            </a:pPr>
            <a:r>
              <a:rPr lang="en-US" u="sng" dirty="0"/>
              <a:t>New Market Access Since 2018:</a:t>
            </a:r>
          </a:p>
          <a:p>
            <a:r>
              <a:rPr lang="en-US" dirty="0"/>
              <a:t>Russia </a:t>
            </a:r>
            <a:r>
              <a:rPr lang="en-US" b="0" dirty="0"/>
              <a:t>– </a:t>
            </a:r>
            <a:r>
              <a:rPr lang="en-US" sz="2800" b="0" dirty="0"/>
              <a:t>soybean meal, rapeseed meal, barley, sunflower seed meal, sugar beet pulp</a:t>
            </a:r>
          </a:p>
          <a:p>
            <a:endParaRPr lang="en-US" sz="800" b="0" dirty="0"/>
          </a:p>
          <a:p>
            <a:r>
              <a:rPr lang="en-US" dirty="0"/>
              <a:t>India</a:t>
            </a:r>
            <a:r>
              <a:rPr lang="en-US" b="0" dirty="0"/>
              <a:t> – </a:t>
            </a:r>
            <a:r>
              <a:rPr lang="en-US" sz="2800" b="0" dirty="0"/>
              <a:t>soybean meal, rapeseed meal</a:t>
            </a:r>
          </a:p>
          <a:p>
            <a:endParaRPr lang="en-US" sz="800" b="0" dirty="0"/>
          </a:p>
          <a:p>
            <a:r>
              <a:rPr lang="en-US" dirty="0"/>
              <a:t>Argentina</a:t>
            </a:r>
            <a:r>
              <a:rPr lang="en-US" b="0" dirty="0"/>
              <a:t> – </a:t>
            </a:r>
            <a:r>
              <a:rPr lang="en-US" sz="2800" b="0" dirty="0"/>
              <a:t>soybean meal</a:t>
            </a:r>
          </a:p>
          <a:p>
            <a:endParaRPr lang="en-US" sz="800" b="0" dirty="0"/>
          </a:p>
          <a:p>
            <a:r>
              <a:rPr lang="en-US" dirty="0"/>
              <a:t>Kazakhstan</a:t>
            </a:r>
            <a:r>
              <a:rPr lang="en-US" b="0" dirty="0"/>
              <a:t> – </a:t>
            </a:r>
            <a:r>
              <a:rPr lang="en-US" sz="2800" b="0" dirty="0"/>
              <a:t>corn, barley, rapeseed meal</a:t>
            </a:r>
          </a:p>
          <a:p>
            <a:endParaRPr lang="en-US" sz="800" b="0" dirty="0"/>
          </a:p>
          <a:p>
            <a:r>
              <a:rPr lang="en-US" dirty="0"/>
              <a:t>Bulgaria</a:t>
            </a:r>
            <a:r>
              <a:rPr lang="en-US" b="0" dirty="0"/>
              <a:t> – </a:t>
            </a:r>
            <a:r>
              <a:rPr lang="en-US" sz="2800" b="0" dirty="0"/>
              <a:t>DDGS</a:t>
            </a:r>
          </a:p>
          <a:p>
            <a:endParaRPr lang="en-US" sz="800" b="0" dirty="0"/>
          </a:p>
          <a:p>
            <a:r>
              <a:rPr lang="en-US" dirty="0"/>
              <a:t>Nigeria</a:t>
            </a:r>
            <a:r>
              <a:rPr lang="en-US" b="0" dirty="0"/>
              <a:t> - </a:t>
            </a:r>
            <a:r>
              <a:rPr lang="en-US" sz="2800" b="0" dirty="0"/>
              <a:t>barley</a:t>
            </a: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FEEB-9D0E-4633-8734-7C3B43912FF8}"/>
              </a:ext>
            </a:extLst>
          </p:cNvPr>
          <p:cNvSpPr txBox="1"/>
          <p:nvPr/>
        </p:nvSpPr>
        <p:spPr>
          <a:xfrm>
            <a:off x="7198242" y="6070594"/>
            <a:ext cx="1601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rbel" panose="020B0503020204020204" pitchFamily="34" charset="0"/>
              </a:rPr>
              <a:t>Source: GACC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D31B58-229D-4BDF-BB18-39C21A91FD99}"/>
              </a:ext>
            </a:extLst>
          </p:cNvPr>
          <p:cNvSpPr txBox="1"/>
          <p:nvPr/>
        </p:nvSpPr>
        <p:spPr>
          <a:xfrm>
            <a:off x="2032001" y="0"/>
            <a:ext cx="67677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China Makes a Show of Diversifying Its Feed Suppliers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4204364-6DE2-4BE6-9694-85CE18CC9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231DC9-93A9-413C-9BD3-7086B0CBB06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34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A6E3064-4F63-49AD-A504-A655A9F36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638" y="1323191"/>
            <a:ext cx="8832028" cy="5292761"/>
          </a:xfrm>
        </p:spPr>
        <p:txBody>
          <a:bodyPr/>
          <a:lstStyle/>
          <a:p>
            <a:r>
              <a:rPr lang="en-US" sz="3000" dirty="0"/>
              <a:t>Agricultural purchases commitment </a:t>
            </a:r>
          </a:p>
          <a:p>
            <a:endParaRPr lang="en-US" sz="2000" dirty="0"/>
          </a:p>
          <a:p>
            <a:r>
              <a:rPr lang="en-US" sz="3000" dirty="0"/>
              <a:t>New import protocols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3000" dirty="0"/>
              <a:t>Streamlined facilities registration and licensing </a:t>
            </a:r>
          </a:p>
          <a:p>
            <a:endParaRPr lang="en-US" sz="2000" dirty="0"/>
          </a:p>
          <a:p>
            <a:r>
              <a:rPr lang="en-US" sz="3000" dirty="0"/>
              <a:t>Filling of existing WTO TRQs for corn and wheat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3000" dirty="0"/>
              <a:t>Language on agricultural biotechnology, including low level presence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F61F45-F63F-4321-852F-248399F3CAA2}"/>
              </a:ext>
            </a:extLst>
          </p:cNvPr>
          <p:cNvSpPr txBox="1"/>
          <p:nvPr/>
        </p:nvSpPr>
        <p:spPr>
          <a:xfrm>
            <a:off x="2108499" y="1"/>
            <a:ext cx="70355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</a:rPr>
              <a:t>Phase One Trade Agreement Expands Market Opportunities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6B9921-B442-4FCC-A16E-FADB57934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231DC9-93A9-413C-9BD3-7086B0CBB06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379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2838</TotalTime>
  <Words>373</Words>
  <Application>Microsoft Office PowerPoint</Application>
  <PresentationFormat>On-screen Show (4:3)</PresentationFormat>
  <Paragraphs>113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Corbel</vt:lpstr>
      <vt:lpstr>Office Theme</vt:lpstr>
      <vt:lpstr>Changes in China’s Feed Sector 2018-2020</vt:lpstr>
      <vt:lpstr>African Swine Fever Decimates Swine Herd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Treese</dc:creator>
  <cp:lastModifiedBy>Nguema, Abigail - FAS, BEIJING, CHINA</cp:lastModifiedBy>
  <cp:revision>189</cp:revision>
  <cp:lastPrinted>2020-01-21T04:33:56Z</cp:lastPrinted>
  <dcterms:created xsi:type="dcterms:W3CDTF">2010-11-05T16:42:23Z</dcterms:created>
  <dcterms:modified xsi:type="dcterms:W3CDTF">2020-02-19T18:43:16Z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665d9ee-429a-4d5f-97cc-cfb56e044a6e_Enabled">
    <vt:lpwstr>True</vt:lpwstr>
  </property>
  <property fmtid="{D5CDD505-2E9C-101B-9397-08002B2CF9AE}" pid="3" name="MSIP_Label_1665d9ee-429a-4d5f-97cc-cfb56e044a6e_SiteId">
    <vt:lpwstr>66cf5074-5afe-48d1-a691-a12b2121f44b</vt:lpwstr>
  </property>
  <property fmtid="{D5CDD505-2E9C-101B-9397-08002B2CF9AE}" pid="4" name="MSIP_Label_1665d9ee-429a-4d5f-97cc-cfb56e044a6e_Owner">
    <vt:lpwstr>LiuJX@state.gov</vt:lpwstr>
  </property>
  <property fmtid="{D5CDD505-2E9C-101B-9397-08002B2CF9AE}" pid="5" name="MSIP_Label_1665d9ee-429a-4d5f-97cc-cfb56e044a6e_SetDate">
    <vt:lpwstr>2020-01-08T07:18:46.3896976Z</vt:lpwstr>
  </property>
  <property fmtid="{D5CDD505-2E9C-101B-9397-08002B2CF9AE}" pid="6" name="MSIP_Label_1665d9ee-429a-4d5f-97cc-cfb56e044a6e_Name">
    <vt:lpwstr>Unclassified</vt:lpwstr>
  </property>
  <property fmtid="{D5CDD505-2E9C-101B-9397-08002B2CF9AE}" pid="7" name="MSIP_Label_1665d9ee-429a-4d5f-97cc-cfb56e044a6e_Application">
    <vt:lpwstr>Microsoft Azure Information Protection</vt:lpwstr>
  </property>
  <property fmtid="{D5CDD505-2E9C-101B-9397-08002B2CF9AE}" pid="8" name="MSIP_Label_1665d9ee-429a-4d5f-97cc-cfb56e044a6e_ActionId">
    <vt:lpwstr>daf9ab17-46a5-41eb-b6ae-e7052345c4f8</vt:lpwstr>
  </property>
  <property fmtid="{D5CDD505-2E9C-101B-9397-08002B2CF9AE}" pid="9" name="MSIP_Label_1665d9ee-429a-4d5f-97cc-cfb56e044a6e_Extended_MSFT_Method">
    <vt:lpwstr>Manual</vt:lpwstr>
  </property>
  <property fmtid="{D5CDD505-2E9C-101B-9397-08002B2CF9AE}" pid="10" name="Sensitivity">
    <vt:lpwstr>Unclassified</vt:lpwstr>
  </property>
</Properties>
</file>