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6.jpg" ContentType="image/jpeg"/>
  <Override PartName="/ppt/media/image1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728" r:id="rId4"/>
    <p:sldId id="707" r:id="rId5"/>
    <p:sldId id="708" r:id="rId6"/>
    <p:sldId id="709" r:id="rId7"/>
    <p:sldId id="710" r:id="rId8"/>
    <p:sldId id="711" r:id="rId9"/>
    <p:sldId id="676" r:id="rId10"/>
    <p:sldId id="276" r:id="rId11"/>
    <p:sldId id="277" r:id="rId12"/>
    <p:sldId id="278" r:id="rId13"/>
    <p:sldId id="281" r:id="rId14"/>
    <p:sldId id="282" r:id="rId15"/>
    <p:sldId id="283" r:id="rId16"/>
    <p:sldId id="280" r:id="rId17"/>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6"/>
  </p:normalViewPr>
  <p:slideViewPr>
    <p:cSldViewPr>
      <p:cViewPr varScale="1">
        <p:scale>
          <a:sx n="109" d="100"/>
          <a:sy n="109" d="100"/>
        </p:scale>
        <p:origin x="680" y="19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8942" y="212852"/>
            <a:ext cx="3082925" cy="665480"/>
          </a:xfrm>
          <a:prstGeom prst="rect">
            <a:avLst/>
          </a:prstGeom>
        </p:spPr>
        <p:txBody>
          <a:bodyPr wrap="square" lIns="0" tIns="0" rIns="0" bIns="0">
            <a:spAutoFit/>
          </a:bodyPr>
          <a:lstStyle>
            <a:lvl1pPr>
              <a:defRPr sz="4200" b="0" i="0">
                <a:solidFill>
                  <a:schemeClr val="bg1"/>
                </a:solidFill>
                <a:latin typeface="Arial"/>
                <a:cs typeface="Arial"/>
              </a:defRPr>
            </a:lvl1pPr>
          </a:lstStyle>
          <a:p>
            <a:endParaRPr/>
          </a:p>
        </p:txBody>
      </p:sp>
      <p:sp>
        <p:nvSpPr>
          <p:cNvPr id="3" name="Holder 3"/>
          <p:cNvSpPr>
            <a:spLocks noGrp="1"/>
          </p:cNvSpPr>
          <p:nvPr>
            <p:ph type="body" idx="1"/>
          </p:nvPr>
        </p:nvSpPr>
        <p:spPr>
          <a:xfrm>
            <a:off x="962741" y="1354836"/>
            <a:ext cx="10266517" cy="41554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2/20/20</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4968" y="4191000"/>
            <a:ext cx="11942064" cy="224942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828800" y="2743200"/>
            <a:ext cx="9055735" cy="1303562"/>
          </a:xfrm>
          <a:prstGeom prst="rect">
            <a:avLst/>
          </a:prstGeom>
        </p:spPr>
        <p:txBody>
          <a:bodyPr vert="horz" wrap="square" lIns="0" tIns="13335" rIns="0" bIns="0" rtlCol="0">
            <a:spAutoFit/>
          </a:bodyPr>
          <a:lstStyle/>
          <a:p>
            <a:pPr marL="12700">
              <a:lnSpc>
                <a:spcPct val="100000"/>
              </a:lnSpc>
              <a:spcBef>
                <a:spcPts val="105"/>
              </a:spcBef>
            </a:pPr>
            <a:r>
              <a:rPr sz="4700" i="1" spc="-365" dirty="0">
                <a:solidFill>
                  <a:srgbClr val="FFC000"/>
                </a:solidFill>
                <a:latin typeface="Arial"/>
                <a:cs typeface="Arial"/>
              </a:rPr>
              <a:t>The </a:t>
            </a:r>
            <a:r>
              <a:rPr sz="4700" i="1" spc="-175" dirty="0">
                <a:solidFill>
                  <a:srgbClr val="FFC000"/>
                </a:solidFill>
                <a:latin typeface="Arial"/>
                <a:cs typeface="Arial"/>
              </a:rPr>
              <a:t>Dawning </a:t>
            </a:r>
            <a:r>
              <a:rPr sz="4700" i="1" spc="-120" dirty="0">
                <a:solidFill>
                  <a:srgbClr val="FFC000"/>
                </a:solidFill>
                <a:latin typeface="Arial"/>
                <a:cs typeface="Arial"/>
              </a:rPr>
              <a:t>of </a:t>
            </a:r>
            <a:r>
              <a:rPr sz="4700" i="1" spc="-185" dirty="0">
                <a:solidFill>
                  <a:srgbClr val="FFC000"/>
                </a:solidFill>
                <a:latin typeface="Arial"/>
                <a:cs typeface="Arial"/>
              </a:rPr>
              <a:t>a </a:t>
            </a:r>
            <a:r>
              <a:rPr sz="4700" i="1" spc="-254" dirty="0">
                <a:solidFill>
                  <a:srgbClr val="FFC000"/>
                </a:solidFill>
                <a:latin typeface="Arial"/>
                <a:cs typeface="Arial"/>
              </a:rPr>
              <a:t>New </a:t>
            </a:r>
            <a:r>
              <a:rPr sz="4700" i="1" spc="-110" dirty="0">
                <a:solidFill>
                  <a:srgbClr val="FFC000"/>
                </a:solidFill>
                <a:latin typeface="Arial"/>
                <a:cs typeface="Arial"/>
              </a:rPr>
              <a:t>National</a:t>
            </a:r>
            <a:r>
              <a:rPr sz="4700" i="1" spc="5" dirty="0">
                <a:solidFill>
                  <a:srgbClr val="FFC000"/>
                </a:solidFill>
                <a:latin typeface="Arial"/>
                <a:cs typeface="Arial"/>
              </a:rPr>
              <a:t> </a:t>
            </a:r>
            <a:r>
              <a:rPr sz="4700" i="1" spc="-300" dirty="0">
                <a:solidFill>
                  <a:srgbClr val="FFC000"/>
                </a:solidFill>
                <a:latin typeface="Arial"/>
                <a:cs typeface="Arial"/>
              </a:rPr>
              <a:t>Crop</a:t>
            </a:r>
            <a:endParaRPr lang="en-US" sz="4700" i="1" spc="-300" dirty="0">
              <a:solidFill>
                <a:srgbClr val="FFC000"/>
              </a:solidFill>
              <a:latin typeface="Arial"/>
              <a:cs typeface="Arial"/>
            </a:endParaRPr>
          </a:p>
          <a:p>
            <a:pPr marL="12700" algn="ctr">
              <a:lnSpc>
                <a:spcPct val="100000"/>
              </a:lnSpc>
              <a:spcBef>
                <a:spcPts val="105"/>
              </a:spcBef>
            </a:pPr>
            <a:r>
              <a:rPr lang="en-US" sz="3600" i="1" spc="-300" dirty="0">
                <a:solidFill>
                  <a:srgbClr val="FFC000"/>
                </a:solidFill>
                <a:latin typeface="Arial"/>
                <a:cs typeface="Arial"/>
              </a:rPr>
              <a:t>Where do we go from here?</a:t>
            </a:r>
            <a:endParaRPr sz="3600" dirty="0">
              <a:latin typeface="Arial"/>
              <a:cs typeface="Arial"/>
            </a:endParaRPr>
          </a:p>
        </p:txBody>
      </p:sp>
      <p:pic>
        <p:nvPicPr>
          <p:cNvPr id="7" name="Picture 6">
            <a:extLst>
              <a:ext uri="{FF2B5EF4-FFF2-40B4-BE49-F238E27FC236}">
                <a16:creationId xmlns:a16="http://schemas.microsoft.com/office/drawing/2014/main" id="{B83C1AE6-02D5-3142-B21F-2492662E708C}"/>
              </a:ext>
            </a:extLst>
          </p:cNvPr>
          <p:cNvPicPr>
            <a:picLocks noChangeAspect="1"/>
          </p:cNvPicPr>
          <p:nvPr/>
        </p:nvPicPr>
        <p:blipFill>
          <a:blip r:embed="rId3"/>
          <a:stretch>
            <a:fillRect/>
          </a:stretch>
        </p:blipFill>
        <p:spPr>
          <a:xfrm>
            <a:off x="438959" y="609600"/>
            <a:ext cx="11628073" cy="1857516"/>
          </a:xfrm>
          <a:prstGeom prst="rect">
            <a:avLst/>
          </a:prstGeom>
        </p:spPr>
      </p:pic>
      <p:sp>
        <p:nvSpPr>
          <p:cNvPr id="8" name="TextBox 7">
            <a:extLst>
              <a:ext uri="{FF2B5EF4-FFF2-40B4-BE49-F238E27FC236}">
                <a16:creationId xmlns:a16="http://schemas.microsoft.com/office/drawing/2014/main" id="{5B1732AF-A133-5E44-B8F0-21883F75FA0B}"/>
              </a:ext>
            </a:extLst>
          </p:cNvPr>
          <p:cNvSpPr txBox="1"/>
          <p:nvPr/>
        </p:nvSpPr>
        <p:spPr>
          <a:xfrm>
            <a:off x="438959" y="2097784"/>
            <a:ext cx="11628073" cy="369332"/>
          </a:xfrm>
          <a:prstGeom prst="rect">
            <a:avLst/>
          </a:prstGeom>
          <a:solidFill>
            <a:srgbClr val="006333"/>
          </a:solidFill>
        </p:spPr>
        <p:txBody>
          <a:bodyPr wrap="square" rtlCol="0">
            <a:spAutoFit/>
          </a:bodyPr>
          <a:lstStyle/>
          <a:p>
            <a:endParaRPr lang="en-US" dirty="0">
              <a:solidFill>
                <a:schemeClr val="accent3">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2034"/>
            <a:ext cx="12192000" cy="460954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930742" y="160916"/>
            <a:ext cx="5606415" cy="832485"/>
          </a:xfrm>
          <a:prstGeom prst="rect">
            <a:avLst/>
          </a:prstGeom>
        </p:spPr>
        <p:txBody>
          <a:bodyPr vert="horz" wrap="square" lIns="0" tIns="12065" rIns="0" bIns="0" rtlCol="0">
            <a:spAutoFit/>
          </a:bodyPr>
          <a:lstStyle/>
          <a:p>
            <a:pPr marL="12700">
              <a:lnSpc>
                <a:spcPct val="100000"/>
              </a:lnSpc>
              <a:spcBef>
                <a:spcPts val="95"/>
              </a:spcBef>
            </a:pPr>
            <a:r>
              <a:rPr sz="5300" spc="-185" dirty="0">
                <a:solidFill>
                  <a:srgbClr val="FCFEF2"/>
                </a:solidFill>
              </a:rPr>
              <a:t>Where </a:t>
            </a:r>
            <a:r>
              <a:rPr sz="5300" spc="-195" dirty="0">
                <a:solidFill>
                  <a:srgbClr val="FCFEF2"/>
                </a:solidFill>
              </a:rPr>
              <a:t>we </a:t>
            </a:r>
            <a:r>
              <a:rPr sz="5300" spc="-225" dirty="0">
                <a:solidFill>
                  <a:srgbClr val="FCFEF2"/>
                </a:solidFill>
              </a:rPr>
              <a:t>are</a:t>
            </a:r>
            <a:r>
              <a:rPr sz="5300" spc="-415" dirty="0">
                <a:solidFill>
                  <a:srgbClr val="FCFEF2"/>
                </a:solidFill>
              </a:rPr>
              <a:t> </a:t>
            </a:r>
            <a:r>
              <a:rPr sz="5300" spc="-165" dirty="0">
                <a:solidFill>
                  <a:srgbClr val="FCFEF2"/>
                </a:solidFill>
              </a:rPr>
              <a:t>today</a:t>
            </a:r>
            <a:endParaRPr sz="5300"/>
          </a:p>
        </p:txBody>
      </p:sp>
      <p:sp>
        <p:nvSpPr>
          <p:cNvPr id="4" name="object 4"/>
          <p:cNvSpPr/>
          <p:nvPr/>
        </p:nvSpPr>
        <p:spPr>
          <a:xfrm>
            <a:off x="124968" y="4608576"/>
            <a:ext cx="11942064" cy="224942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058452" y="1323340"/>
            <a:ext cx="5875747" cy="2731517"/>
          </a:xfrm>
          <a:prstGeom prst="rect">
            <a:avLst/>
          </a:prstGeom>
        </p:spPr>
        <p:txBody>
          <a:bodyPr vert="horz" wrap="square" lIns="0" tIns="12700" rIns="0" bIns="0" rtlCol="0">
            <a:spAutoFit/>
          </a:bodyPr>
          <a:lstStyle/>
          <a:p>
            <a:pPr marL="298450" indent="-285750">
              <a:lnSpc>
                <a:spcPct val="100000"/>
              </a:lnSpc>
              <a:spcBef>
                <a:spcPts val="100"/>
              </a:spcBef>
              <a:buChar char="•"/>
              <a:tabLst>
                <a:tab pos="297815" algn="l"/>
                <a:tab pos="298450" algn="l"/>
              </a:tabLst>
            </a:pPr>
            <a:r>
              <a:rPr sz="4000" spc="-350" dirty="0">
                <a:solidFill>
                  <a:srgbClr val="FFFFFF"/>
                </a:solidFill>
                <a:latin typeface="Arial"/>
                <a:cs typeface="Arial"/>
              </a:rPr>
              <a:t>USDA </a:t>
            </a:r>
            <a:r>
              <a:rPr lang="en-US" sz="4000" spc="-350" dirty="0">
                <a:solidFill>
                  <a:srgbClr val="FFFFFF"/>
                </a:solidFill>
                <a:latin typeface="Arial"/>
                <a:cs typeface="Arial"/>
              </a:rPr>
              <a:t> </a:t>
            </a:r>
            <a:r>
              <a:rPr sz="4000" spc="-40" dirty="0">
                <a:solidFill>
                  <a:srgbClr val="FFFFFF"/>
                </a:solidFill>
                <a:latin typeface="Arial"/>
                <a:cs typeface="Arial"/>
              </a:rPr>
              <a:t>Interim </a:t>
            </a:r>
            <a:r>
              <a:rPr sz="4000" spc="-140" dirty="0">
                <a:solidFill>
                  <a:srgbClr val="FFFFFF"/>
                </a:solidFill>
                <a:latin typeface="Arial"/>
                <a:cs typeface="Arial"/>
              </a:rPr>
              <a:t>Final</a:t>
            </a:r>
            <a:r>
              <a:rPr sz="4000" spc="-484" dirty="0">
                <a:solidFill>
                  <a:srgbClr val="FFFFFF"/>
                </a:solidFill>
                <a:latin typeface="Arial"/>
                <a:cs typeface="Arial"/>
              </a:rPr>
              <a:t> </a:t>
            </a:r>
            <a:r>
              <a:rPr lang="en-US" sz="4000" spc="-484" dirty="0">
                <a:solidFill>
                  <a:srgbClr val="FFFFFF"/>
                </a:solidFill>
                <a:latin typeface="Arial"/>
                <a:cs typeface="Arial"/>
              </a:rPr>
              <a:t> </a:t>
            </a:r>
            <a:r>
              <a:rPr sz="4000" spc="-185" dirty="0">
                <a:solidFill>
                  <a:srgbClr val="FFFFFF"/>
                </a:solidFill>
                <a:latin typeface="Arial"/>
                <a:cs typeface="Arial"/>
              </a:rPr>
              <a:t>Rule</a:t>
            </a:r>
            <a:endParaRPr lang="en-US" sz="4000" spc="-185" dirty="0">
              <a:solidFill>
                <a:srgbClr val="FFFFFF"/>
              </a:solidFill>
              <a:latin typeface="Arial"/>
              <a:cs typeface="Arial"/>
            </a:endParaRPr>
          </a:p>
          <a:p>
            <a:pPr marL="298450" indent="-285750">
              <a:lnSpc>
                <a:spcPct val="100000"/>
              </a:lnSpc>
              <a:spcBef>
                <a:spcPts val="100"/>
              </a:spcBef>
              <a:buChar char="•"/>
              <a:tabLst>
                <a:tab pos="297815" algn="l"/>
                <a:tab pos="298450" algn="l"/>
              </a:tabLst>
            </a:pPr>
            <a:endParaRPr sz="4000" dirty="0">
              <a:latin typeface="Arial"/>
              <a:cs typeface="Arial"/>
            </a:endParaRPr>
          </a:p>
          <a:p>
            <a:pPr marL="298450" indent="-285750">
              <a:lnSpc>
                <a:spcPts val="3335"/>
              </a:lnSpc>
              <a:spcBef>
                <a:spcPts val="45"/>
              </a:spcBef>
              <a:buChar char="•"/>
              <a:tabLst>
                <a:tab pos="297815" algn="l"/>
                <a:tab pos="298450" algn="l"/>
              </a:tabLst>
            </a:pPr>
            <a:r>
              <a:rPr sz="4000" spc="-340" dirty="0">
                <a:solidFill>
                  <a:srgbClr val="FFFFFF"/>
                </a:solidFill>
                <a:latin typeface="Arial"/>
                <a:cs typeface="Arial"/>
              </a:rPr>
              <a:t>FDA</a:t>
            </a:r>
            <a:r>
              <a:rPr sz="4000" spc="-140" dirty="0">
                <a:solidFill>
                  <a:srgbClr val="FFFFFF"/>
                </a:solidFill>
                <a:latin typeface="Arial"/>
                <a:cs typeface="Arial"/>
              </a:rPr>
              <a:t> </a:t>
            </a:r>
            <a:r>
              <a:rPr sz="4000" spc="-145" dirty="0">
                <a:solidFill>
                  <a:srgbClr val="FFFFFF"/>
                </a:solidFill>
                <a:latin typeface="Arial"/>
                <a:cs typeface="Arial"/>
              </a:rPr>
              <a:t>Regulations</a:t>
            </a:r>
            <a:endParaRPr lang="en-US" sz="4000" spc="-145" dirty="0">
              <a:solidFill>
                <a:srgbClr val="FFFFFF"/>
              </a:solidFill>
              <a:latin typeface="Arial"/>
              <a:cs typeface="Arial"/>
            </a:endParaRPr>
          </a:p>
          <a:p>
            <a:pPr marL="298450" indent="-285750">
              <a:lnSpc>
                <a:spcPts val="3335"/>
              </a:lnSpc>
              <a:spcBef>
                <a:spcPts val="45"/>
              </a:spcBef>
              <a:buChar char="•"/>
              <a:tabLst>
                <a:tab pos="297815" algn="l"/>
                <a:tab pos="298450" algn="l"/>
              </a:tabLst>
            </a:pPr>
            <a:endParaRPr sz="4000" dirty="0">
              <a:latin typeface="Arial"/>
              <a:cs typeface="Arial"/>
            </a:endParaRPr>
          </a:p>
          <a:p>
            <a:pPr marL="298450" indent="-285750">
              <a:lnSpc>
                <a:spcPct val="100000"/>
              </a:lnSpc>
              <a:spcBef>
                <a:spcPts val="50"/>
              </a:spcBef>
              <a:buChar char="•"/>
              <a:tabLst>
                <a:tab pos="297815" algn="l"/>
                <a:tab pos="298450" algn="l"/>
              </a:tabLst>
            </a:pPr>
            <a:r>
              <a:rPr sz="4000" spc="-180" dirty="0">
                <a:solidFill>
                  <a:srgbClr val="FFFFFF"/>
                </a:solidFill>
                <a:latin typeface="Arial"/>
                <a:cs typeface="Arial"/>
              </a:rPr>
              <a:t>Crop</a:t>
            </a:r>
            <a:r>
              <a:rPr sz="4000" spc="-140" dirty="0">
                <a:solidFill>
                  <a:srgbClr val="FFFFFF"/>
                </a:solidFill>
                <a:latin typeface="Arial"/>
                <a:cs typeface="Arial"/>
              </a:rPr>
              <a:t> Insurance</a:t>
            </a:r>
            <a:endParaRPr sz="4000"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0"/>
            <a:ext cx="12191998" cy="446248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21356" y="184573"/>
            <a:ext cx="7611109" cy="623570"/>
          </a:xfrm>
          <a:prstGeom prst="rect">
            <a:avLst/>
          </a:prstGeom>
        </p:spPr>
        <p:txBody>
          <a:bodyPr vert="horz" wrap="square" lIns="0" tIns="15240" rIns="0" bIns="0" rtlCol="0">
            <a:spAutoFit/>
          </a:bodyPr>
          <a:lstStyle/>
          <a:p>
            <a:pPr marL="12700">
              <a:lnSpc>
                <a:spcPct val="100000"/>
              </a:lnSpc>
              <a:spcBef>
                <a:spcPts val="120"/>
              </a:spcBef>
            </a:pPr>
            <a:r>
              <a:rPr sz="3900" spc="-200" dirty="0">
                <a:solidFill>
                  <a:srgbClr val="FCFEF2"/>
                </a:solidFill>
              </a:rPr>
              <a:t>Federal </a:t>
            </a:r>
            <a:r>
              <a:rPr sz="3900" spc="-204" dirty="0">
                <a:solidFill>
                  <a:srgbClr val="FCFEF2"/>
                </a:solidFill>
              </a:rPr>
              <a:t>Banking </a:t>
            </a:r>
            <a:r>
              <a:rPr sz="3900" spc="-170" dirty="0">
                <a:solidFill>
                  <a:srgbClr val="FCFEF2"/>
                </a:solidFill>
              </a:rPr>
              <a:t>Regulatory</a:t>
            </a:r>
            <a:r>
              <a:rPr sz="3900" spc="-95" dirty="0">
                <a:solidFill>
                  <a:srgbClr val="FCFEF2"/>
                </a:solidFill>
              </a:rPr>
              <a:t> </a:t>
            </a:r>
            <a:r>
              <a:rPr sz="3900" spc="-195" dirty="0">
                <a:solidFill>
                  <a:srgbClr val="FCFEF2"/>
                </a:solidFill>
              </a:rPr>
              <a:t>Guidance</a:t>
            </a:r>
            <a:endParaRPr sz="3900"/>
          </a:p>
        </p:txBody>
      </p:sp>
      <p:sp>
        <p:nvSpPr>
          <p:cNvPr id="4" name="object 4"/>
          <p:cNvSpPr/>
          <p:nvPr/>
        </p:nvSpPr>
        <p:spPr>
          <a:xfrm>
            <a:off x="124968" y="4608576"/>
            <a:ext cx="11942064" cy="224942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57200" y="1263300"/>
            <a:ext cx="7605395" cy="2173672"/>
          </a:xfrm>
          <a:prstGeom prst="rect">
            <a:avLst/>
          </a:prstGeom>
        </p:spPr>
        <p:txBody>
          <a:bodyPr vert="horz" wrap="square" lIns="0" tIns="26670" rIns="0" bIns="0" rtlCol="0">
            <a:spAutoFit/>
          </a:bodyPr>
          <a:lstStyle/>
          <a:p>
            <a:pPr>
              <a:lnSpc>
                <a:spcPct val="100000"/>
              </a:lnSpc>
              <a:spcBef>
                <a:spcPts val="40"/>
              </a:spcBef>
              <a:buClr>
                <a:srgbClr val="FFFFFF"/>
              </a:buClr>
            </a:pPr>
            <a:r>
              <a:rPr lang="en-US" sz="2400" dirty="0">
                <a:solidFill>
                  <a:schemeClr val="bg1"/>
                </a:solidFill>
                <a:latin typeface="+mj-lt"/>
                <a:cs typeface="Arial"/>
              </a:rPr>
              <a:t>On December 2,  the Board of Governors of the Federal Reserve, offered guidance stating “that hemp was no longer a controlled substance” </a:t>
            </a:r>
            <a:r>
              <a:rPr lang="en-US" sz="2400" b="1" u="sng" dirty="0">
                <a:solidFill>
                  <a:schemeClr val="bg1"/>
                </a:solidFill>
                <a:latin typeface="+mj-lt"/>
                <a:cs typeface="Arial"/>
              </a:rPr>
              <a:t>opening the door </a:t>
            </a:r>
            <a:r>
              <a:rPr lang="en-US" sz="2400" dirty="0">
                <a:solidFill>
                  <a:schemeClr val="bg1"/>
                </a:solidFill>
                <a:latin typeface="+mj-lt"/>
                <a:cs typeface="Arial"/>
              </a:rPr>
              <a:t>for all legally permitted hemp growers and business access to the US Banking system.  </a:t>
            </a:r>
          </a:p>
          <a:p>
            <a:pPr>
              <a:lnSpc>
                <a:spcPct val="100000"/>
              </a:lnSpc>
              <a:spcBef>
                <a:spcPts val="40"/>
              </a:spcBef>
              <a:buClr>
                <a:srgbClr val="FFFFFF"/>
              </a:buClr>
              <a:buFont typeface="Arial"/>
              <a:buChar char="•"/>
            </a:pPr>
            <a:endParaRPr sz="1950" dirty="0">
              <a:solidFill>
                <a:schemeClr val="bg1"/>
              </a:solidFill>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52400"/>
            <a:ext cx="12192000" cy="5105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04800" y="287873"/>
            <a:ext cx="7495032" cy="827791"/>
          </a:xfrm>
          <a:prstGeom prst="rect">
            <a:avLst/>
          </a:prstGeom>
        </p:spPr>
        <p:txBody>
          <a:bodyPr vert="horz" wrap="square" lIns="0" tIns="12065" rIns="0" bIns="0" rtlCol="0">
            <a:spAutoFit/>
          </a:bodyPr>
          <a:lstStyle/>
          <a:p>
            <a:pPr marL="12700">
              <a:lnSpc>
                <a:spcPct val="100000"/>
              </a:lnSpc>
              <a:spcBef>
                <a:spcPts val="95"/>
              </a:spcBef>
            </a:pPr>
            <a:r>
              <a:rPr lang="en-US" sz="5300" spc="-370" dirty="0">
                <a:solidFill>
                  <a:srgbClr val="FCFEF2"/>
                </a:solidFill>
              </a:rPr>
              <a:t>Challenges </a:t>
            </a:r>
            <a:r>
              <a:rPr sz="5300" spc="-370" dirty="0">
                <a:solidFill>
                  <a:srgbClr val="FCFEF2"/>
                </a:solidFill>
              </a:rPr>
              <a:t>On </a:t>
            </a:r>
            <a:r>
              <a:rPr sz="5300" spc="-40" dirty="0">
                <a:solidFill>
                  <a:srgbClr val="FCFEF2"/>
                </a:solidFill>
              </a:rPr>
              <a:t>the</a:t>
            </a:r>
            <a:r>
              <a:rPr sz="5300" spc="-165" dirty="0">
                <a:solidFill>
                  <a:srgbClr val="FCFEF2"/>
                </a:solidFill>
              </a:rPr>
              <a:t> </a:t>
            </a:r>
            <a:r>
              <a:rPr sz="5300" spc="-210" dirty="0">
                <a:solidFill>
                  <a:srgbClr val="FCFEF2"/>
                </a:solidFill>
              </a:rPr>
              <a:t>Horizon</a:t>
            </a:r>
            <a:endParaRPr sz="5300" dirty="0"/>
          </a:p>
        </p:txBody>
      </p:sp>
      <p:sp>
        <p:nvSpPr>
          <p:cNvPr id="4" name="object 4"/>
          <p:cNvSpPr/>
          <p:nvPr/>
        </p:nvSpPr>
        <p:spPr>
          <a:xfrm>
            <a:off x="124968" y="4608576"/>
            <a:ext cx="11942064" cy="224942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914400" y="1115664"/>
            <a:ext cx="8610600" cy="3398366"/>
          </a:xfrm>
          <a:prstGeom prst="rect">
            <a:avLst/>
          </a:prstGeom>
        </p:spPr>
        <p:txBody>
          <a:bodyPr vert="horz" wrap="square" lIns="0" tIns="12700" rIns="0" bIns="0" rtlCol="0">
            <a:spAutoFit/>
          </a:bodyPr>
          <a:lstStyle/>
          <a:p>
            <a:pPr marL="469900" indent="-457200">
              <a:lnSpc>
                <a:spcPts val="3335"/>
              </a:lnSpc>
              <a:buFont typeface="Arial" panose="020B0604020202020204" pitchFamily="34" charset="0"/>
              <a:buChar char="•"/>
              <a:tabLst>
                <a:tab pos="297815" algn="l"/>
                <a:tab pos="298450" algn="l"/>
              </a:tabLst>
            </a:pPr>
            <a:r>
              <a:rPr lang="en-US" sz="2800" spc="-160" dirty="0">
                <a:solidFill>
                  <a:srgbClr val="FFFFFF"/>
                </a:solidFill>
                <a:latin typeface="Arial"/>
                <a:cs typeface="Arial"/>
              </a:rPr>
              <a:t>Fixes to USDA Interim Final Rules </a:t>
            </a:r>
          </a:p>
          <a:p>
            <a:pPr marL="755650" lvl="1" indent="-285750">
              <a:lnSpc>
                <a:spcPts val="3335"/>
              </a:lnSpc>
              <a:buChar char="•"/>
              <a:tabLst>
                <a:tab pos="297815" algn="l"/>
                <a:tab pos="298450" algn="l"/>
              </a:tabLst>
            </a:pPr>
            <a:r>
              <a:rPr lang="en-US" sz="1600" spc="-160" dirty="0">
                <a:solidFill>
                  <a:srgbClr val="FFFFFF"/>
                </a:solidFill>
                <a:latin typeface="Arial"/>
                <a:cs typeface="Arial"/>
              </a:rPr>
              <a:t>Those that USDA have no authority</a:t>
            </a:r>
          </a:p>
          <a:p>
            <a:pPr marL="755650" lvl="1" indent="-285750">
              <a:lnSpc>
                <a:spcPts val="3335"/>
              </a:lnSpc>
              <a:buChar char="•"/>
              <a:tabLst>
                <a:tab pos="297815" algn="l"/>
                <a:tab pos="298450" algn="l"/>
              </a:tabLst>
            </a:pPr>
            <a:r>
              <a:rPr lang="en-US" sz="1600" spc="-160" dirty="0">
                <a:solidFill>
                  <a:srgbClr val="FFFFFF"/>
                </a:solidFill>
                <a:latin typeface="Arial"/>
                <a:cs typeface="Arial"/>
              </a:rPr>
              <a:t>Those that fall under other Federal Agencies</a:t>
            </a:r>
          </a:p>
          <a:p>
            <a:pPr marL="755650" lvl="1" indent="-285750">
              <a:lnSpc>
                <a:spcPts val="3335"/>
              </a:lnSpc>
              <a:buChar char="•"/>
              <a:tabLst>
                <a:tab pos="297815" algn="l"/>
                <a:tab pos="298450" algn="l"/>
              </a:tabLst>
            </a:pPr>
            <a:r>
              <a:rPr lang="en-US" sz="1600" spc="-160" dirty="0">
                <a:solidFill>
                  <a:srgbClr val="FFFFFF"/>
                </a:solidFill>
                <a:latin typeface="Arial"/>
                <a:cs typeface="Arial"/>
              </a:rPr>
              <a:t>Those that are not permitted under the Farm Bill – requiring Congressional fixes</a:t>
            </a:r>
          </a:p>
          <a:p>
            <a:pPr marL="298450" indent="-285750">
              <a:lnSpc>
                <a:spcPts val="3335"/>
              </a:lnSpc>
              <a:buChar char="•"/>
              <a:tabLst>
                <a:tab pos="297815" algn="l"/>
                <a:tab pos="298450" algn="l"/>
              </a:tabLst>
            </a:pPr>
            <a:r>
              <a:rPr lang="en-US" sz="2800" spc="-160" dirty="0">
                <a:solidFill>
                  <a:srgbClr val="FFFFFF"/>
                </a:solidFill>
                <a:latin typeface="Arial"/>
                <a:cs typeface="Arial"/>
              </a:rPr>
              <a:t>Bringing together a global solution to harvesting and decortication of Fiber crop on a commercial scale</a:t>
            </a:r>
          </a:p>
          <a:p>
            <a:pPr marL="298450" indent="-285750">
              <a:lnSpc>
                <a:spcPts val="3335"/>
              </a:lnSpc>
              <a:buChar char="•"/>
              <a:tabLst>
                <a:tab pos="297815" algn="l"/>
                <a:tab pos="298450" algn="l"/>
              </a:tabLst>
            </a:pPr>
            <a:r>
              <a:rPr lang="en-US" sz="2800" spc="-160" dirty="0">
                <a:solidFill>
                  <a:srgbClr val="FFFFFF"/>
                </a:solidFill>
                <a:latin typeface="Arial"/>
                <a:cs typeface="Arial"/>
              </a:rPr>
              <a:t>Farmer outreach and education</a:t>
            </a:r>
          </a:p>
          <a:p>
            <a:pPr marL="298450" indent="-285750">
              <a:lnSpc>
                <a:spcPts val="3335"/>
              </a:lnSpc>
              <a:buChar char="•"/>
              <a:tabLst>
                <a:tab pos="297815" algn="l"/>
                <a:tab pos="298450" algn="l"/>
              </a:tabLst>
            </a:pPr>
            <a:r>
              <a:rPr lang="en-US" sz="2800" spc="-160" dirty="0">
                <a:solidFill>
                  <a:srgbClr val="FFFFFF"/>
                </a:solidFill>
                <a:latin typeface="Arial"/>
                <a:cs typeface="Arial"/>
              </a:rPr>
              <a:t>Consumer Awareness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460954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81000" y="152400"/>
            <a:ext cx="6748725" cy="827791"/>
          </a:xfrm>
          <a:prstGeom prst="rect">
            <a:avLst/>
          </a:prstGeom>
        </p:spPr>
        <p:txBody>
          <a:bodyPr vert="horz" wrap="square" lIns="0" tIns="12065" rIns="0" bIns="0" rtlCol="0">
            <a:spAutoFit/>
          </a:bodyPr>
          <a:lstStyle/>
          <a:p>
            <a:pPr marL="12700">
              <a:lnSpc>
                <a:spcPct val="100000"/>
              </a:lnSpc>
              <a:spcBef>
                <a:spcPts val="95"/>
              </a:spcBef>
            </a:pPr>
            <a:r>
              <a:rPr lang="en-US" sz="5300" dirty="0"/>
              <a:t>National Collaboration </a:t>
            </a:r>
            <a:endParaRPr sz="5300" dirty="0"/>
          </a:p>
        </p:txBody>
      </p:sp>
      <p:sp>
        <p:nvSpPr>
          <p:cNvPr id="4" name="object 4"/>
          <p:cNvSpPr/>
          <p:nvPr/>
        </p:nvSpPr>
        <p:spPr>
          <a:xfrm>
            <a:off x="124968" y="4608576"/>
            <a:ext cx="11942064" cy="2249424"/>
          </a:xfrm>
          <a:prstGeom prst="rect">
            <a:avLst/>
          </a:prstGeom>
          <a:blipFill>
            <a:blip r:embed="rId3"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CB7B75D7-8500-9F4F-82E3-00AC58327EBA}"/>
              </a:ext>
            </a:extLst>
          </p:cNvPr>
          <p:cNvSpPr txBox="1"/>
          <p:nvPr/>
        </p:nvSpPr>
        <p:spPr>
          <a:xfrm>
            <a:off x="381000" y="1165928"/>
            <a:ext cx="7162801" cy="2677656"/>
          </a:xfrm>
          <a:prstGeom prst="rect">
            <a:avLst/>
          </a:prstGeom>
          <a:noFill/>
        </p:spPr>
        <p:txBody>
          <a:bodyPr wrap="square" rtlCol="0">
            <a:spAutoFit/>
          </a:bodyPr>
          <a:lstStyle/>
          <a:p>
            <a:pPr marL="342900" indent="-342900">
              <a:buFont typeface="Wingdings" pitchFamily="2" charset="2"/>
              <a:buChar char="§"/>
            </a:pPr>
            <a:r>
              <a:rPr lang="en-US" sz="2400" dirty="0">
                <a:solidFill>
                  <a:schemeClr val="bg1"/>
                </a:solidFill>
              </a:rPr>
              <a:t>NHA has embarked upon driving solutions to build a national industry</a:t>
            </a:r>
          </a:p>
          <a:p>
            <a:pPr marL="342900" indent="-342900">
              <a:buFont typeface="Wingdings" pitchFamily="2" charset="2"/>
              <a:buChar char="§"/>
            </a:pPr>
            <a:r>
              <a:rPr lang="en-US" sz="2400" dirty="0">
                <a:solidFill>
                  <a:schemeClr val="bg1"/>
                </a:solidFill>
              </a:rPr>
              <a:t>Working simultaneously with governments, agricultural sector, equipment manufacturers, seed suppliers, researchers, manufacturers and consumers</a:t>
            </a:r>
          </a:p>
          <a:p>
            <a:pPr marL="342900" indent="-342900">
              <a:buFont typeface="Wingdings" pitchFamily="2" charset="2"/>
              <a:buChar char="§"/>
            </a:pPr>
            <a:r>
              <a:rPr lang="en-US" sz="2400" dirty="0">
                <a:solidFill>
                  <a:schemeClr val="bg1"/>
                </a:solidFill>
              </a:rPr>
              <a:t>Goal is to have infrastructure and sustainable supply chain in place and operational within 2 years</a:t>
            </a:r>
          </a:p>
        </p:txBody>
      </p:sp>
    </p:spTree>
    <p:extLst>
      <p:ext uri="{BB962C8B-B14F-4D97-AF65-F5344CB8AC3E}">
        <p14:creationId xmlns:p14="http://schemas.microsoft.com/office/powerpoint/2010/main" val="4194924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4953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04800" y="327752"/>
            <a:ext cx="7543800" cy="843180"/>
          </a:xfrm>
          <a:prstGeom prst="rect">
            <a:avLst/>
          </a:prstGeom>
        </p:spPr>
        <p:txBody>
          <a:bodyPr vert="horz" wrap="square" lIns="0" tIns="12065" rIns="0" bIns="0" rtlCol="0">
            <a:spAutoFit/>
          </a:bodyPr>
          <a:lstStyle/>
          <a:p>
            <a:pPr marL="12700" algn="l">
              <a:lnSpc>
                <a:spcPct val="100000"/>
              </a:lnSpc>
              <a:spcBef>
                <a:spcPts val="95"/>
              </a:spcBef>
            </a:pPr>
            <a:r>
              <a:rPr lang="en-US" sz="5400" dirty="0"/>
              <a:t>Partnership with </a:t>
            </a:r>
            <a:endParaRPr sz="5400" dirty="0"/>
          </a:p>
        </p:txBody>
      </p:sp>
      <p:sp>
        <p:nvSpPr>
          <p:cNvPr id="4" name="object 4"/>
          <p:cNvSpPr/>
          <p:nvPr/>
        </p:nvSpPr>
        <p:spPr>
          <a:xfrm>
            <a:off x="17585" y="4736669"/>
            <a:ext cx="11942064" cy="2249424"/>
          </a:xfrm>
          <a:prstGeom prst="rect">
            <a:avLst/>
          </a:prstGeom>
          <a:blipFill>
            <a:blip r:embed="rId3"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CB7B75D7-8500-9F4F-82E3-00AC58327EBA}"/>
              </a:ext>
            </a:extLst>
          </p:cNvPr>
          <p:cNvSpPr txBox="1"/>
          <p:nvPr/>
        </p:nvSpPr>
        <p:spPr>
          <a:xfrm>
            <a:off x="293076" y="1191753"/>
            <a:ext cx="9079523" cy="3477875"/>
          </a:xfrm>
          <a:prstGeom prst="rect">
            <a:avLst/>
          </a:prstGeom>
          <a:noFill/>
        </p:spPr>
        <p:txBody>
          <a:bodyPr wrap="square" rtlCol="0">
            <a:spAutoFit/>
          </a:bodyPr>
          <a:lstStyle/>
          <a:p>
            <a:r>
              <a:rPr lang="en-US" sz="2000" b="1" i="1" dirty="0">
                <a:solidFill>
                  <a:schemeClr val="bg1"/>
                </a:solidFill>
              </a:rPr>
              <a:t>EXCLUSIVE ALLIANCE: “PUSHING PROGRESS TOGETHER”</a:t>
            </a:r>
            <a:endParaRPr lang="en-US" sz="2000" dirty="0">
              <a:solidFill>
                <a:schemeClr val="bg1"/>
              </a:solidFill>
            </a:endParaRPr>
          </a:p>
          <a:p>
            <a:r>
              <a:rPr lang="en-US" sz="2000" b="1" i="1" dirty="0">
                <a:solidFill>
                  <a:schemeClr val="bg1"/>
                </a:solidFill>
              </a:rPr>
              <a:t> </a:t>
            </a:r>
            <a:endParaRPr lang="en-US" sz="2000" dirty="0">
              <a:solidFill>
                <a:schemeClr val="bg1"/>
              </a:solidFill>
            </a:endParaRPr>
          </a:p>
          <a:p>
            <a:r>
              <a:rPr lang="en-US" sz="2000" b="1" i="1" dirty="0">
                <a:solidFill>
                  <a:schemeClr val="bg1"/>
                </a:solidFill>
              </a:rPr>
              <a:t>Partnership Will Develop Educational Outreach for Farmers to Build America’s Newest Sustainable and Versatile Commodity Crop</a:t>
            </a:r>
            <a:endParaRPr lang="en-US" sz="2000" dirty="0">
              <a:solidFill>
                <a:schemeClr val="bg1"/>
              </a:solidFill>
            </a:endParaRPr>
          </a:p>
          <a:p>
            <a:r>
              <a:rPr lang="en-US" sz="2000" b="1" i="1" dirty="0">
                <a:solidFill>
                  <a:schemeClr val="bg1"/>
                </a:solidFill>
              </a:rPr>
              <a:t> </a:t>
            </a:r>
            <a:endParaRPr lang="en-US" sz="2000" dirty="0">
              <a:solidFill>
                <a:schemeClr val="bg1"/>
              </a:solidFill>
            </a:endParaRPr>
          </a:p>
          <a:p>
            <a:r>
              <a:rPr lang="en-US" sz="2000" b="1" i="1" dirty="0">
                <a:solidFill>
                  <a:schemeClr val="bg1"/>
                </a:solidFill>
              </a:rPr>
              <a:t>Alliance to Lay the Foundation of an Integrated North American Hemp Supply Chain, develop harvesting and decortication equipment and Calls on Partners to Join </a:t>
            </a:r>
            <a:r>
              <a:rPr lang="en-US" sz="2000" b="1" i="1" dirty="0">
                <a:solidFill>
                  <a:srgbClr val="92D050"/>
                </a:solidFill>
              </a:rPr>
              <a:t>“Hemp Pledge”</a:t>
            </a:r>
            <a:endParaRPr lang="en-US" sz="2000" dirty="0">
              <a:solidFill>
                <a:srgbClr val="92D050"/>
              </a:solidFill>
            </a:endParaRPr>
          </a:p>
          <a:p>
            <a:r>
              <a:rPr lang="en-US" sz="2000" b="1" i="1" dirty="0">
                <a:solidFill>
                  <a:schemeClr val="bg1"/>
                </a:solidFill>
              </a:rPr>
              <a:t> </a:t>
            </a:r>
            <a:endParaRPr lang="en-US" sz="2000" dirty="0">
              <a:solidFill>
                <a:schemeClr val="bg1"/>
              </a:solidFill>
            </a:endParaRPr>
          </a:p>
          <a:p>
            <a:r>
              <a:rPr lang="en-US" sz="2000" b="1" i="1" dirty="0">
                <a:solidFill>
                  <a:schemeClr val="bg1"/>
                </a:solidFill>
              </a:rPr>
              <a:t>NHA Commits to Creating and Funding New “Hemp Farmer Educational Fund” to Assist Farmers in Converting to Hemp Production</a:t>
            </a:r>
            <a:endParaRPr lang="en-US" sz="2000" dirty="0">
              <a:solidFill>
                <a:schemeClr val="bg1"/>
              </a:solidFill>
            </a:endParaRPr>
          </a:p>
        </p:txBody>
      </p:sp>
      <p:pic>
        <p:nvPicPr>
          <p:cNvPr id="9" name="Picture 8">
            <a:extLst>
              <a:ext uri="{FF2B5EF4-FFF2-40B4-BE49-F238E27FC236}">
                <a16:creationId xmlns:a16="http://schemas.microsoft.com/office/drawing/2014/main" id="{81B2A8A7-6DD5-AA4D-A81F-1CB856371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3212" y="304800"/>
            <a:ext cx="2789238" cy="866132"/>
          </a:xfrm>
          <a:prstGeom prst="rect">
            <a:avLst/>
          </a:prstGeom>
        </p:spPr>
      </p:pic>
    </p:spTree>
    <p:extLst>
      <p:ext uri="{BB962C8B-B14F-4D97-AF65-F5344CB8AC3E}">
        <p14:creationId xmlns:p14="http://schemas.microsoft.com/office/powerpoint/2010/main" val="794752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460954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04800" y="327752"/>
            <a:ext cx="7543800" cy="843180"/>
          </a:xfrm>
          <a:prstGeom prst="rect">
            <a:avLst/>
          </a:prstGeom>
        </p:spPr>
        <p:txBody>
          <a:bodyPr vert="horz" wrap="square" lIns="0" tIns="12065" rIns="0" bIns="0" rtlCol="0">
            <a:spAutoFit/>
          </a:bodyPr>
          <a:lstStyle/>
          <a:p>
            <a:pPr marL="12700" algn="l">
              <a:lnSpc>
                <a:spcPct val="100000"/>
              </a:lnSpc>
              <a:spcBef>
                <a:spcPts val="95"/>
              </a:spcBef>
            </a:pPr>
            <a:r>
              <a:rPr lang="en-US" sz="5400" b="1" i="1" dirty="0">
                <a:solidFill>
                  <a:srgbClr val="92D050"/>
                </a:solidFill>
              </a:rPr>
              <a:t>HEMP PLEDGE</a:t>
            </a:r>
            <a:endParaRPr sz="5400" b="1" i="1" dirty="0">
              <a:solidFill>
                <a:srgbClr val="92D050"/>
              </a:solidFill>
            </a:endParaRPr>
          </a:p>
        </p:txBody>
      </p:sp>
      <p:sp>
        <p:nvSpPr>
          <p:cNvPr id="4" name="object 4"/>
          <p:cNvSpPr/>
          <p:nvPr/>
        </p:nvSpPr>
        <p:spPr>
          <a:xfrm>
            <a:off x="124968" y="4608576"/>
            <a:ext cx="11942064" cy="2249424"/>
          </a:xfrm>
          <a:prstGeom prst="rect">
            <a:avLst/>
          </a:prstGeom>
          <a:blipFill>
            <a:blip r:embed="rId3"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CB7B75D7-8500-9F4F-82E3-00AC58327EBA}"/>
              </a:ext>
            </a:extLst>
          </p:cNvPr>
          <p:cNvSpPr txBox="1"/>
          <p:nvPr/>
        </p:nvSpPr>
        <p:spPr>
          <a:xfrm>
            <a:off x="304800" y="1175694"/>
            <a:ext cx="8763000" cy="3477875"/>
          </a:xfrm>
          <a:prstGeom prst="rect">
            <a:avLst/>
          </a:prstGeom>
          <a:noFill/>
        </p:spPr>
        <p:txBody>
          <a:bodyPr wrap="square" rtlCol="0">
            <a:spAutoFit/>
          </a:bodyPr>
          <a:lstStyle/>
          <a:p>
            <a:r>
              <a:rPr lang="en-US" sz="2000" b="1" dirty="0">
                <a:solidFill>
                  <a:schemeClr val="bg1"/>
                </a:solidFill>
              </a:rPr>
              <a:t>BUILD A COLLECTIVE OF LIKE MINDED ENTITIES THAT WILL PLEDGE:</a:t>
            </a:r>
          </a:p>
          <a:p>
            <a:endParaRPr lang="en-US" sz="2000" b="1" dirty="0">
              <a:solidFill>
                <a:schemeClr val="bg1"/>
              </a:solidFill>
            </a:endParaRPr>
          </a:p>
          <a:p>
            <a:r>
              <a:rPr lang="en-US" dirty="0">
                <a:solidFill>
                  <a:schemeClr val="bg1"/>
                </a:solidFill>
              </a:rPr>
              <a:t>We recognize the responsibility to shift global manufacturing priorities away from nonrenewable materials and practices, acknowledging that hemp represents one of our best opportunities to achieve green agricultural and manufacturing solutions without sacrificing cost or quality.</a:t>
            </a:r>
          </a:p>
          <a:p>
            <a:endParaRPr lang="en-US" dirty="0">
              <a:solidFill>
                <a:schemeClr val="bg1"/>
              </a:solidFill>
            </a:endParaRPr>
          </a:p>
          <a:p>
            <a:r>
              <a:rPr lang="en-US" dirty="0">
                <a:solidFill>
                  <a:schemeClr val="bg1"/>
                </a:solidFill>
              </a:rPr>
              <a:t>We pledge to support the American farmer, to research the applications of American-grown hemp and begin to introduce it into our supply chains by 2022, whether for the production of food and supplements, fiber for textiles, </a:t>
            </a:r>
            <a:r>
              <a:rPr lang="en-US" dirty="0" err="1">
                <a:solidFill>
                  <a:schemeClr val="bg1"/>
                </a:solidFill>
              </a:rPr>
              <a:t>biocomposite</a:t>
            </a:r>
            <a:r>
              <a:rPr lang="en-US" dirty="0">
                <a:solidFill>
                  <a:schemeClr val="bg1"/>
                </a:solidFill>
              </a:rPr>
              <a:t>, green building materials, livestock bedding, animal feed,  bioplastics, biofuels, or any of the thousands of its practical industrial applications </a:t>
            </a:r>
            <a:r>
              <a:rPr lang="en-US" dirty="0" err="1">
                <a:solidFill>
                  <a:schemeClr val="bg1"/>
                </a:solidFill>
              </a:rPr>
              <a:t>thqt</a:t>
            </a:r>
            <a:r>
              <a:rPr lang="en-US" dirty="0">
                <a:solidFill>
                  <a:schemeClr val="bg1"/>
                </a:solidFill>
              </a:rPr>
              <a:t> can be derived from American-grown hemp</a:t>
            </a:r>
          </a:p>
        </p:txBody>
      </p:sp>
    </p:spTree>
    <p:extLst>
      <p:ext uri="{BB962C8B-B14F-4D97-AF65-F5344CB8AC3E}">
        <p14:creationId xmlns:p14="http://schemas.microsoft.com/office/powerpoint/2010/main" val="2397259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169" y="-82064"/>
            <a:ext cx="12188952" cy="511126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1092815" y="6421628"/>
            <a:ext cx="180975" cy="208279"/>
          </a:xfrm>
          <a:prstGeom prst="rect">
            <a:avLst/>
          </a:prstGeom>
        </p:spPr>
        <p:txBody>
          <a:bodyPr vert="horz" wrap="square" lIns="0" tIns="12700" rIns="0" bIns="0" rtlCol="0">
            <a:spAutoFit/>
          </a:bodyPr>
          <a:lstStyle/>
          <a:p>
            <a:pPr marL="12700">
              <a:lnSpc>
                <a:spcPct val="100000"/>
              </a:lnSpc>
              <a:spcBef>
                <a:spcPts val="100"/>
              </a:spcBef>
            </a:pPr>
            <a:r>
              <a:rPr sz="1200" spc="-60" dirty="0">
                <a:solidFill>
                  <a:srgbClr val="898989"/>
                </a:solidFill>
                <a:latin typeface="Arial"/>
                <a:cs typeface="Arial"/>
              </a:rPr>
              <a:t>25</a:t>
            </a:r>
            <a:endParaRPr sz="1200">
              <a:latin typeface="Arial"/>
              <a:cs typeface="Arial"/>
            </a:endParaRPr>
          </a:p>
        </p:txBody>
      </p:sp>
      <p:sp>
        <p:nvSpPr>
          <p:cNvPr id="4" name="object 4"/>
          <p:cNvSpPr txBox="1"/>
          <p:nvPr/>
        </p:nvSpPr>
        <p:spPr>
          <a:xfrm>
            <a:off x="397355" y="712723"/>
            <a:ext cx="11375390" cy="1087862"/>
          </a:xfrm>
          <a:prstGeom prst="rect">
            <a:avLst/>
          </a:prstGeom>
        </p:spPr>
        <p:txBody>
          <a:bodyPr vert="horz" wrap="square" lIns="0" tIns="9525" rIns="0" bIns="0" rtlCol="0">
            <a:spAutoFit/>
          </a:bodyPr>
          <a:lstStyle/>
          <a:p>
            <a:pPr marL="12065" marR="5080" algn="ctr">
              <a:lnSpc>
                <a:spcPct val="101099"/>
              </a:lnSpc>
              <a:spcBef>
                <a:spcPts val="75"/>
              </a:spcBef>
            </a:pPr>
            <a:r>
              <a:rPr sz="2000" spc="-50" dirty="0">
                <a:solidFill>
                  <a:srgbClr val="FFFFFF"/>
                </a:solidFill>
                <a:latin typeface="Arial"/>
                <a:cs typeface="Arial"/>
              </a:rPr>
              <a:t>“</a:t>
            </a:r>
            <a:r>
              <a:rPr sz="2000" spc="-50" dirty="0">
                <a:solidFill>
                  <a:srgbClr val="FFFFFF"/>
                </a:solidFill>
                <a:latin typeface="+mj-lt"/>
                <a:cs typeface="Arial"/>
              </a:rPr>
              <a:t>This </a:t>
            </a:r>
            <a:r>
              <a:rPr sz="2000" spc="-95" dirty="0">
                <a:solidFill>
                  <a:srgbClr val="FFFFFF"/>
                </a:solidFill>
                <a:latin typeface="+mj-lt"/>
                <a:cs typeface="Arial"/>
              </a:rPr>
              <a:t>is </a:t>
            </a:r>
            <a:r>
              <a:rPr sz="2000" spc="-140" dirty="0">
                <a:solidFill>
                  <a:srgbClr val="FFFFFF"/>
                </a:solidFill>
                <a:latin typeface="+mj-lt"/>
                <a:cs typeface="Arial"/>
              </a:rPr>
              <a:t>a </a:t>
            </a:r>
            <a:r>
              <a:rPr sz="2000" spc="-90" dirty="0">
                <a:solidFill>
                  <a:srgbClr val="FFFFFF"/>
                </a:solidFill>
                <a:latin typeface="+mj-lt"/>
                <a:cs typeface="Arial"/>
              </a:rPr>
              <a:t>once </a:t>
            </a:r>
            <a:r>
              <a:rPr sz="2000" spc="-25" dirty="0">
                <a:solidFill>
                  <a:srgbClr val="FFFFFF"/>
                </a:solidFill>
                <a:latin typeface="+mj-lt"/>
                <a:cs typeface="Arial"/>
              </a:rPr>
              <a:t>in </a:t>
            </a:r>
            <a:r>
              <a:rPr sz="2000" spc="-140" dirty="0">
                <a:solidFill>
                  <a:srgbClr val="FFFFFF"/>
                </a:solidFill>
                <a:latin typeface="+mj-lt"/>
                <a:cs typeface="Arial"/>
              </a:rPr>
              <a:t>a </a:t>
            </a:r>
            <a:r>
              <a:rPr sz="2000" spc="-25" dirty="0">
                <a:solidFill>
                  <a:srgbClr val="FFFFFF"/>
                </a:solidFill>
                <a:latin typeface="+mj-lt"/>
                <a:cs typeface="Arial"/>
              </a:rPr>
              <a:t>lifetime </a:t>
            </a:r>
            <a:r>
              <a:rPr sz="2000" spc="-30" dirty="0">
                <a:solidFill>
                  <a:srgbClr val="FFFFFF"/>
                </a:solidFill>
                <a:latin typeface="+mj-lt"/>
                <a:cs typeface="Arial"/>
              </a:rPr>
              <a:t>opportunity. </a:t>
            </a:r>
            <a:r>
              <a:rPr sz="2000" spc="-140" dirty="0">
                <a:solidFill>
                  <a:srgbClr val="FFFFFF"/>
                </a:solidFill>
                <a:latin typeface="+mj-lt"/>
                <a:cs typeface="Arial"/>
              </a:rPr>
              <a:t>We </a:t>
            </a:r>
            <a:r>
              <a:rPr sz="2000" dirty="0">
                <a:solidFill>
                  <a:srgbClr val="FFFFFF"/>
                </a:solidFill>
                <a:latin typeface="+mj-lt"/>
                <a:cs typeface="Arial"/>
              </a:rPr>
              <a:t>will </a:t>
            </a:r>
            <a:r>
              <a:rPr sz="2000" spc="-50" dirty="0">
                <a:solidFill>
                  <a:srgbClr val="FFFFFF"/>
                </a:solidFill>
                <a:latin typeface="+mj-lt"/>
                <a:cs typeface="Arial"/>
              </a:rPr>
              <a:t>only </a:t>
            </a:r>
            <a:r>
              <a:rPr sz="2000" spc="-114" dirty="0">
                <a:solidFill>
                  <a:srgbClr val="FFFFFF"/>
                </a:solidFill>
                <a:latin typeface="+mj-lt"/>
                <a:cs typeface="Arial"/>
              </a:rPr>
              <a:t>grasp </a:t>
            </a:r>
            <a:r>
              <a:rPr sz="2000" spc="-25" dirty="0">
                <a:solidFill>
                  <a:srgbClr val="FFFFFF"/>
                </a:solidFill>
                <a:latin typeface="+mj-lt"/>
                <a:cs typeface="Arial"/>
              </a:rPr>
              <a:t>the </a:t>
            </a:r>
            <a:r>
              <a:rPr sz="2000" spc="-90" dirty="0">
                <a:solidFill>
                  <a:srgbClr val="FFFFFF"/>
                </a:solidFill>
                <a:latin typeface="+mj-lt"/>
                <a:cs typeface="Arial"/>
              </a:rPr>
              <a:t>staggering </a:t>
            </a:r>
            <a:r>
              <a:rPr sz="2000" spc="-25" dirty="0">
                <a:solidFill>
                  <a:srgbClr val="FFFFFF"/>
                </a:solidFill>
                <a:latin typeface="+mj-lt"/>
                <a:cs typeface="Arial"/>
              </a:rPr>
              <a:t>potential </a:t>
            </a:r>
            <a:r>
              <a:rPr sz="2000" spc="-5" dirty="0">
                <a:solidFill>
                  <a:srgbClr val="FFFFFF"/>
                </a:solidFill>
                <a:latin typeface="+mj-lt"/>
                <a:cs typeface="Arial"/>
              </a:rPr>
              <a:t>of </a:t>
            </a:r>
            <a:r>
              <a:rPr sz="2000" spc="-75" dirty="0">
                <a:solidFill>
                  <a:srgbClr val="FFFFFF"/>
                </a:solidFill>
                <a:latin typeface="+mj-lt"/>
                <a:cs typeface="Arial"/>
              </a:rPr>
              <a:t>hemp </a:t>
            </a:r>
            <a:r>
              <a:rPr sz="2000" spc="25" dirty="0">
                <a:solidFill>
                  <a:srgbClr val="FFFFFF"/>
                </a:solidFill>
                <a:latin typeface="+mj-lt"/>
                <a:cs typeface="Arial"/>
              </a:rPr>
              <a:t>if </a:t>
            </a:r>
            <a:r>
              <a:rPr sz="2000" spc="-70" dirty="0">
                <a:solidFill>
                  <a:srgbClr val="FFFFFF"/>
                </a:solidFill>
                <a:latin typeface="+mj-lt"/>
                <a:cs typeface="Arial"/>
              </a:rPr>
              <a:t>we </a:t>
            </a:r>
            <a:r>
              <a:rPr sz="2000" spc="-60" dirty="0">
                <a:solidFill>
                  <a:srgbClr val="FFFFFF"/>
                </a:solidFill>
                <a:latin typeface="+mj-lt"/>
                <a:cs typeface="Arial"/>
              </a:rPr>
              <a:t>empower </a:t>
            </a:r>
            <a:r>
              <a:rPr sz="2000" i="1" spc="-220" dirty="0">
                <a:solidFill>
                  <a:srgbClr val="FFFFFF"/>
                </a:solidFill>
                <a:latin typeface="+mj-lt"/>
                <a:cs typeface="Arial"/>
              </a:rPr>
              <a:t>ALL </a:t>
            </a:r>
            <a:r>
              <a:rPr sz="2000" spc="-65" dirty="0">
                <a:solidFill>
                  <a:srgbClr val="FFFFFF"/>
                </a:solidFill>
                <a:latin typeface="+mj-lt"/>
                <a:cs typeface="Arial"/>
              </a:rPr>
              <a:t>people </a:t>
            </a:r>
            <a:r>
              <a:rPr sz="2000" spc="10" dirty="0">
                <a:solidFill>
                  <a:srgbClr val="FFFFFF"/>
                </a:solidFill>
                <a:latin typeface="+mj-lt"/>
                <a:cs typeface="Arial"/>
              </a:rPr>
              <a:t>to  </a:t>
            </a:r>
            <a:r>
              <a:rPr sz="2000" spc="-45" dirty="0">
                <a:solidFill>
                  <a:srgbClr val="FFFFFF"/>
                </a:solidFill>
                <a:latin typeface="+mj-lt"/>
                <a:cs typeface="Arial"/>
              </a:rPr>
              <a:t>participate, </a:t>
            </a:r>
            <a:r>
              <a:rPr sz="2000" spc="-100" dirty="0">
                <a:solidFill>
                  <a:srgbClr val="FFFFFF"/>
                </a:solidFill>
                <a:latin typeface="+mj-lt"/>
                <a:cs typeface="Arial"/>
              </a:rPr>
              <a:t>regardless </a:t>
            </a:r>
            <a:r>
              <a:rPr sz="2000" spc="-5" dirty="0">
                <a:solidFill>
                  <a:srgbClr val="FFFFFF"/>
                </a:solidFill>
                <a:latin typeface="+mj-lt"/>
                <a:cs typeface="Arial"/>
              </a:rPr>
              <a:t>of</a:t>
            </a:r>
            <a:r>
              <a:rPr sz="2000" spc="-135" dirty="0">
                <a:solidFill>
                  <a:srgbClr val="FFFFFF"/>
                </a:solidFill>
                <a:latin typeface="+mj-lt"/>
                <a:cs typeface="Arial"/>
              </a:rPr>
              <a:t> </a:t>
            </a:r>
            <a:r>
              <a:rPr sz="2000" spc="-70" dirty="0">
                <a:solidFill>
                  <a:srgbClr val="FFFFFF"/>
                </a:solidFill>
                <a:latin typeface="+mj-lt"/>
                <a:cs typeface="Arial"/>
              </a:rPr>
              <a:t>background.”</a:t>
            </a:r>
            <a:endParaRPr sz="2000" dirty="0">
              <a:latin typeface="+mj-lt"/>
              <a:cs typeface="Arial"/>
            </a:endParaRPr>
          </a:p>
          <a:p>
            <a:pPr marL="1270" algn="ctr">
              <a:lnSpc>
                <a:spcPct val="100000"/>
              </a:lnSpc>
              <a:spcBef>
                <a:spcPts val="1440"/>
              </a:spcBef>
            </a:pPr>
            <a:r>
              <a:rPr spc="-50" dirty="0">
                <a:solidFill>
                  <a:srgbClr val="FFFFFF"/>
                </a:solidFill>
                <a:latin typeface="+mj-lt"/>
                <a:cs typeface="Arial"/>
              </a:rPr>
              <a:t>Geoff Whaling, </a:t>
            </a:r>
            <a:r>
              <a:rPr spc="-65" dirty="0">
                <a:solidFill>
                  <a:srgbClr val="FFFFFF"/>
                </a:solidFill>
                <a:latin typeface="+mj-lt"/>
                <a:cs typeface="Arial"/>
              </a:rPr>
              <a:t>Cha</a:t>
            </a:r>
            <a:r>
              <a:rPr lang="en-US" spc="-65" dirty="0">
                <a:solidFill>
                  <a:srgbClr val="FFFFFF"/>
                </a:solidFill>
                <a:latin typeface="+mj-lt"/>
                <a:cs typeface="Arial"/>
              </a:rPr>
              <a:t>ir,</a:t>
            </a:r>
            <a:r>
              <a:rPr spc="-65" dirty="0">
                <a:solidFill>
                  <a:srgbClr val="FFFFFF"/>
                </a:solidFill>
                <a:latin typeface="+mj-lt"/>
                <a:cs typeface="Arial"/>
              </a:rPr>
              <a:t> </a:t>
            </a:r>
            <a:r>
              <a:rPr spc="-40" dirty="0">
                <a:solidFill>
                  <a:srgbClr val="FFFFFF"/>
                </a:solidFill>
                <a:latin typeface="+mj-lt"/>
                <a:cs typeface="Arial"/>
              </a:rPr>
              <a:t>National </a:t>
            </a:r>
            <a:r>
              <a:rPr spc="-70" dirty="0">
                <a:solidFill>
                  <a:srgbClr val="FFFFFF"/>
                </a:solidFill>
                <a:latin typeface="+mj-lt"/>
                <a:cs typeface="Arial"/>
              </a:rPr>
              <a:t>Hemp</a:t>
            </a:r>
            <a:r>
              <a:rPr spc="-105" dirty="0">
                <a:solidFill>
                  <a:srgbClr val="FFFFFF"/>
                </a:solidFill>
                <a:latin typeface="+mj-lt"/>
                <a:cs typeface="Arial"/>
              </a:rPr>
              <a:t> </a:t>
            </a:r>
            <a:r>
              <a:rPr spc="-55" dirty="0">
                <a:solidFill>
                  <a:srgbClr val="FFFFFF"/>
                </a:solidFill>
                <a:latin typeface="+mj-lt"/>
                <a:cs typeface="Arial"/>
              </a:rPr>
              <a:t>Association</a:t>
            </a:r>
            <a:endParaRPr dirty="0">
              <a:latin typeface="+mj-lt"/>
              <a:cs typeface="Arial"/>
            </a:endParaRPr>
          </a:p>
        </p:txBody>
      </p:sp>
      <p:sp>
        <p:nvSpPr>
          <p:cNvPr id="5" name="object 5"/>
          <p:cNvSpPr txBox="1"/>
          <p:nvPr/>
        </p:nvSpPr>
        <p:spPr>
          <a:xfrm>
            <a:off x="4092483" y="1931314"/>
            <a:ext cx="3985895" cy="2132330"/>
          </a:xfrm>
          <a:prstGeom prst="rect">
            <a:avLst/>
          </a:prstGeom>
        </p:spPr>
        <p:txBody>
          <a:bodyPr vert="horz" wrap="square" lIns="0" tIns="254000" rIns="0" bIns="0" rtlCol="0">
            <a:spAutoFit/>
          </a:bodyPr>
          <a:lstStyle/>
          <a:p>
            <a:pPr algn="ctr">
              <a:lnSpc>
                <a:spcPct val="100000"/>
              </a:lnSpc>
              <a:spcBef>
                <a:spcPts val="2000"/>
              </a:spcBef>
            </a:pPr>
            <a:r>
              <a:rPr sz="3600" spc="-229" dirty="0">
                <a:solidFill>
                  <a:srgbClr val="FFFFFF"/>
                </a:solidFill>
                <a:latin typeface="Arial"/>
                <a:cs typeface="Arial"/>
              </a:rPr>
              <a:t>Thank</a:t>
            </a:r>
            <a:r>
              <a:rPr sz="3600" spc="-200" dirty="0">
                <a:solidFill>
                  <a:srgbClr val="FFFFFF"/>
                </a:solidFill>
                <a:latin typeface="Arial"/>
                <a:cs typeface="Arial"/>
              </a:rPr>
              <a:t> </a:t>
            </a:r>
            <a:r>
              <a:rPr sz="3600" spc="-245" dirty="0">
                <a:solidFill>
                  <a:srgbClr val="FFFFFF"/>
                </a:solidFill>
                <a:latin typeface="Arial"/>
                <a:cs typeface="Arial"/>
              </a:rPr>
              <a:t>You!</a:t>
            </a:r>
            <a:endParaRPr sz="3600">
              <a:latin typeface="Arial"/>
              <a:cs typeface="Arial"/>
            </a:endParaRPr>
          </a:p>
          <a:p>
            <a:pPr algn="ctr">
              <a:lnSpc>
                <a:spcPct val="100000"/>
              </a:lnSpc>
              <a:spcBef>
                <a:spcPts val="3165"/>
              </a:spcBef>
            </a:pPr>
            <a:r>
              <a:rPr sz="6000" b="1" i="1" spc="-540" dirty="0">
                <a:solidFill>
                  <a:srgbClr val="FFFFFF"/>
                </a:solidFill>
                <a:latin typeface="Arial-BoldItalicMT"/>
                <a:cs typeface="Arial-BoldItalicMT"/>
              </a:rPr>
              <a:t>Let’s</a:t>
            </a:r>
            <a:r>
              <a:rPr sz="6000" b="1" i="1" spc="-380" dirty="0">
                <a:solidFill>
                  <a:srgbClr val="FFFFFF"/>
                </a:solidFill>
                <a:latin typeface="Arial-BoldItalicMT"/>
                <a:cs typeface="Arial-BoldItalicMT"/>
              </a:rPr>
              <a:t> </a:t>
            </a:r>
            <a:r>
              <a:rPr sz="6000" b="1" i="1" spc="-570" dirty="0">
                <a:solidFill>
                  <a:srgbClr val="FFFFFF"/>
                </a:solidFill>
                <a:latin typeface="Arial-BoldItalicMT"/>
                <a:cs typeface="Arial-BoldItalicMT"/>
              </a:rPr>
              <a:t>GROW!</a:t>
            </a:r>
            <a:endParaRPr sz="6000">
              <a:latin typeface="Arial-BoldItalicMT"/>
              <a:cs typeface="Arial-BoldItalicMT"/>
            </a:endParaRPr>
          </a:p>
        </p:txBody>
      </p:sp>
      <p:sp>
        <p:nvSpPr>
          <p:cNvPr id="6" name="object 6"/>
          <p:cNvSpPr/>
          <p:nvPr/>
        </p:nvSpPr>
        <p:spPr>
          <a:xfrm>
            <a:off x="57911" y="4724400"/>
            <a:ext cx="11939016" cy="207263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543728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 y="4951827"/>
            <a:ext cx="12192000" cy="1906270"/>
          </a:xfrm>
          <a:custGeom>
            <a:avLst/>
            <a:gdLst/>
            <a:ahLst/>
            <a:cxnLst/>
            <a:rect l="l" t="t" r="r" b="b"/>
            <a:pathLst>
              <a:path w="12192000" h="1906270">
                <a:moveTo>
                  <a:pt x="0" y="0"/>
                </a:moveTo>
                <a:lnTo>
                  <a:pt x="12191998" y="0"/>
                </a:lnTo>
                <a:lnTo>
                  <a:pt x="12191998" y="1906172"/>
                </a:lnTo>
                <a:lnTo>
                  <a:pt x="0" y="1906172"/>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124968" y="4837176"/>
            <a:ext cx="11942064" cy="202082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298987" y="1084155"/>
            <a:ext cx="8800465" cy="3578159"/>
          </a:xfrm>
          <a:prstGeom prst="rect">
            <a:avLst/>
          </a:prstGeom>
        </p:spPr>
        <p:txBody>
          <a:bodyPr vert="horz" wrap="square" lIns="0" tIns="45085" rIns="0" bIns="0" rtlCol="0">
            <a:spAutoFit/>
          </a:bodyPr>
          <a:lstStyle/>
          <a:p>
            <a:pPr marL="64135" marR="53340">
              <a:lnSpc>
                <a:spcPts val="2500"/>
              </a:lnSpc>
              <a:spcBef>
                <a:spcPts val="355"/>
              </a:spcBef>
            </a:pPr>
            <a:r>
              <a:rPr sz="2250" spc="-90" dirty="0">
                <a:solidFill>
                  <a:srgbClr val="FFFFFF"/>
                </a:solidFill>
                <a:latin typeface="Arial"/>
                <a:cs typeface="Arial"/>
              </a:rPr>
              <a:t>Our </a:t>
            </a:r>
            <a:r>
              <a:rPr sz="2250" spc="-65" dirty="0">
                <a:solidFill>
                  <a:srgbClr val="FFFFFF"/>
                </a:solidFill>
                <a:latin typeface="Arial"/>
                <a:cs typeface="Arial"/>
              </a:rPr>
              <a:t>Mission: </a:t>
            </a:r>
            <a:r>
              <a:rPr sz="2250" spc="-265" dirty="0">
                <a:solidFill>
                  <a:srgbClr val="FFFFFF"/>
                </a:solidFill>
                <a:latin typeface="Arial"/>
                <a:cs typeface="Arial"/>
              </a:rPr>
              <a:t>To </a:t>
            </a:r>
            <a:r>
              <a:rPr lang="en-US" sz="2250" spc="-265" dirty="0">
                <a:solidFill>
                  <a:srgbClr val="FFFFFF"/>
                </a:solidFill>
                <a:latin typeface="Arial"/>
                <a:cs typeface="Arial"/>
              </a:rPr>
              <a:t> </a:t>
            </a:r>
            <a:r>
              <a:rPr sz="2250" spc="-40" dirty="0">
                <a:solidFill>
                  <a:srgbClr val="FFFFFF"/>
                </a:solidFill>
                <a:latin typeface="Arial"/>
                <a:cs typeface="Arial"/>
              </a:rPr>
              <a:t>support </a:t>
            </a:r>
            <a:r>
              <a:rPr sz="2250" spc="-15" dirty="0">
                <a:solidFill>
                  <a:srgbClr val="FFFFFF"/>
                </a:solidFill>
                <a:latin typeface="Arial"/>
                <a:cs typeface="Arial"/>
              </a:rPr>
              <a:t>the </a:t>
            </a:r>
            <a:r>
              <a:rPr sz="2250" spc="-30" dirty="0">
                <a:solidFill>
                  <a:srgbClr val="FFFFFF"/>
                </a:solidFill>
                <a:latin typeface="Arial"/>
                <a:cs typeface="Arial"/>
              </a:rPr>
              <a:t>growth </a:t>
            </a:r>
            <a:r>
              <a:rPr sz="2250" spc="-95" dirty="0">
                <a:solidFill>
                  <a:srgbClr val="FFFFFF"/>
                </a:solidFill>
                <a:latin typeface="Arial"/>
                <a:cs typeface="Arial"/>
              </a:rPr>
              <a:t>and </a:t>
            </a:r>
            <a:r>
              <a:rPr sz="2250" spc="-60" dirty="0">
                <a:solidFill>
                  <a:srgbClr val="FFFFFF"/>
                </a:solidFill>
                <a:latin typeface="Arial"/>
                <a:cs typeface="Arial"/>
              </a:rPr>
              <a:t>development </a:t>
            </a:r>
            <a:r>
              <a:rPr sz="2250" spc="5" dirty="0">
                <a:solidFill>
                  <a:srgbClr val="FFFFFF"/>
                </a:solidFill>
                <a:latin typeface="Arial"/>
                <a:cs typeface="Arial"/>
              </a:rPr>
              <a:t>of </a:t>
            </a:r>
            <a:r>
              <a:rPr sz="2250" spc="-50" dirty="0">
                <a:solidFill>
                  <a:srgbClr val="FFFFFF"/>
                </a:solidFill>
                <a:latin typeface="Arial"/>
                <a:cs typeface="Arial"/>
              </a:rPr>
              <a:t>all </a:t>
            </a:r>
            <a:r>
              <a:rPr sz="2250" spc="-120" dirty="0">
                <a:solidFill>
                  <a:srgbClr val="FFFFFF"/>
                </a:solidFill>
                <a:latin typeface="Arial"/>
                <a:cs typeface="Arial"/>
              </a:rPr>
              <a:t>aspects </a:t>
            </a:r>
            <a:r>
              <a:rPr sz="2250" spc="5" dirty="0">
                <a:solidFill>
                  <a:srgbClr val="FFFFFF"/>
                </a:solidFill>
                <a:latin typeface="Arial"/>
                <a:cs typeface="Arial"/>
              </a:rPr>
              <a:t>of</a:t>
            </a:r>
            <a:r>
              <a:rPr sz="2250" spc="-315" dirty="0">
                <a:solidFill>
                  <a:srgbClr val="FFFFFF"/>
                </a:solidFill>
                <a:latin typeface="Arial"/>
                <a:cs typeface="Arial"/>
              </a:rPr>
              <a:t> </a:t>
            </a:r>
            <a:r>
              <a:rPr sz="2250" spc="-15" dirty="0">
                <a:solidFill>
                  <a:srgbClr val="FFFFFF"/>
                </a:solidFill>
                <a:latin typeface="Arial"/>
                <a:cs typeface="Arial"/>
              </a:rPr>
              <a:t>the  </a:t>
            </a:r>
            <a:r>
              <a:rPr sz="2250" spc="-40" dirty="0">
                <a:solidFill>
                  <a:srgbClr val="FFFFFF"/>
                </a:solidFill>
                <a:latin typeface="Arial"/>
                <a:cs typeface="Arial"/>
              </a:rPr>
              <a:t>industrial </a:t>
            </a:r>
            <a:r>
              <a:rPr sz="2250" spc="-70" dirty="0">
                <a:solidFill>
                  <a:srgbClr val="FFFFFF"/>
                </a:solidFill>
                <a:latin typeface="Arial"/>
                <a:cs typeface="Arial"/>
              </a:rPr>
              <a:t>hemp</a:t>
            </a:r>
            <a:r>
              <a:rPr sz="2250" spc="-160" dirty="0">
                <a:solidFill>
                  <a:srgbClr val="FFFFFF"/>
                </a:solidFill>
                <a:latin typeface="Arial"/>
                <a:cs typeface="Arial"/>
              </a:rPr>
              <a:t> </a:t>
            </a:r>
            <a:r>
              <a:rPr sz="2250" spc="-65" dirty="0">
                <a:solidFill>
                  <a:srgbClr val="FFFFFF"/>
                </a:solidFill>
                <a:latin typeface="Arial"/>
                <a:cs typeface="Arial"/>
              </a:rPr>
              <a:t>industry.</a:t>
            </a:r>
            <a:endParaRPr sz="2250" dirty="0">
              <a:latin typeface="Arial"/>
              <a:cs typeface="Arial"/>
            </a:endParaRPr>
          </a:p>
          <a:p>
            <a:pPr marL="12065" marR="5080" indent="-1270">
              <a:lnSpc>
                <a:spcPct val="88700"/>
              </a:lnSpc>
              <a:spcBef>
                <a:spcPts val="2210"/>
              </a:spcBef>
            </a:pPr>
            <a:r>
              <a:rPr sz="2000" spc="-165" dirty="0">
                <a:solidFill>
                  <a:srgbClr val="FFFFFF"/>
                </a:solidFill>
                <a:latin typeface="Arial"/>
                <a:cs typeface="Arial"/>
              </a:rPr>
              <a:t>We </a:t>
            </a:r>
            <a:r>
              <a:rPr sz="2000" spc="-30" dirty="0">
                <a:solidFill>
                  <a:srgbClr val="FFFFFF"/>
                </a:solidFill>
                <a:latin typeface="Arial"/>
                <a:cs typeface="Arial"/>
              </a:rPr>
              <a:t>firmly </a:t>
            </a:r>
            <a:r>
              <a:rPr sz="2000" spc="-95" dirty="0">
                <a:solidFill>
                  <a:srgbClr val="FFFFFF"/>
                </a:solidFill>
                <a:latin typeface="Arial"/>
                <a:cs typeface="Arial"/>
              </a:rPr>
              <a:t>believe </a:t>
            </a:r>
            <a:r>
              <a:rPr sz="2000" spc="-20" dirty="0">
                <a:solidFill>
                  <a:srgbClr val="FFFFFF"/>
                </a:solidFill>
                <a:latin typeface="Arial"/>
                <a:cs typeface="Arial"/>
              </a:rPr>
              <a:t>that </a:t>
            </a:r>
            <a:r>
              <a:rPr sz="2000" spc="-105" dirty="0">
                <a:solidFill>
                  <a:srgbClr val="FFFFFF"/>
                </a:solidFill>
                <a:latin typeface="Arial"/>
                <a:cs typeface="Arial"/>
              </a:rPr>
              <a:t>American </a:t>
            </a:r>
            <a:r>
              <a:rPr sz="2000" spc="-65" dirty="0">
                <a:solidFill>
                  <a:srgbClr val="FFFFFF"/>
                </a:solidFill>
                <a:latin typeface="Arial"/>
                <a:cs typeface="Arial"/>
              </a:rPr>
              <a:t>industry </a:t>
            </a:r>
            <a:r>
              <a:rPr sz="2000" spc="-120" dirty="0">
                <a:solidFill>
                  <a:srgbClr val="FFFFFF"/>
                </a:solidFill>
                <a:latin typeface="Arial"/>
                <a:cs typeface="Arial"/>
              </a:rPr>
              <a:t>is </a:t>
            </a:r>
            <a:r>
              <a:rPr sz="2000" spc="-60" dirty="0">
                <a:solidFill>
                  <a:srgbClr val="FFFFFF"/>
                </a:solidFill>
                <a:latin typeface="Arial"/>
                <a:cs typeface="Arial"/>
              </a:rPr>
              <a:t>trending </a:t>
            </a:r>
            <a:r>
              <a:rPr sz="2000" spc="-85" dirty="0">
                <a:solidFill>
                  <a:srgbClr val="FFFFFF"/>
                </a:solidFill>
                <a:latin typeface="Arial"/>
                <a:cs typeface="Arial"/>
              </a:rPr>
              <a:t>towards </a:t>
            </a:r>
            <a:r>
              <a:rPr sz="2000" spc="-70" dirty="0">
                <a:solidFill>
                  <a:srgbClr val="FFFFFF"/>
                </a:solidFill>
                <a:latin typeface="Arial"/>
                <a:cs typeface="Arial"/>
              </a:rPr>
              <a:t>bio-sustainability </a:t>
            </a:r>
            <a:r>
              <a:rPr sz="2000" spc="-110" dirty="0">
                <a:solidFill>
                  <a:srgbClr val="FFFFFF"/>
                </a:solidFill>
                <a:latin typeface="Arial"/>
                <a:cs typeface="Arial"/>
              </a:rPr>
              <a:t>and  </a:t>
            </a:r>
            <a:r>
              <a:rPr sz="2000" spc="-90" dirty="0">
                <a:solidFill>
                  <a:srgbClr val="FFFFFF"/>
                </a:solidFill>
                <a:latin typeface="Arial"/>
                <a:cs typeface="Arial"/>
              </a:rPr>
              <a:t>hemp </a:t>
            </a:r>
            <a:r>
              <a:rPr sz="2000" spc="-135" dirty="0">
                <a:solidFill>
                  <a:srgbClr val="FFFFFF"/>
                </a:solidFill>
                <a:latin typeface="Arial"/>
                <a:cs typeface="Arial"/>
              </a:rPr>
              <a:t>plays </a:t>
            </a:r>
            <a:r>
              <a:rPr sz="2000" spc="-175" dirty="0">
                <a:solidFill>
                  <a:srgbClr val="FFFFFF"/>
                </a:solidFill>
                <a:latin typeface="Arial"/>
                <a:cs typeface="Arial"/>
              </a:rPr>
              <a:t>a </a:t>
            </a:r>
            <a:r>
              <a:rPr sz="2000" spc="-50" dirty="0">
                <a:solidFill>
                  <a:srgbClr val="FFFFFF"/>
                </a:solidFill>
                <a:latin typeface="Arial"/>
                <a:cs typeface="Arial"/>
              </a:rPr>
              <a:t>critical </a:t>
            </a:r>
            <a:r>
              <a:rPr sz="2000" spc="-60" dirty="0">
                <a:solidFill>
                  <a:srgbClr val="FFFFFF"/>
                </a:solidFill>
                <a:latin typeface="Arial"/>
                <a:cs typeface="Arial"/>
              </a:rPr>
              <a:t>role </a:t>
            </a:r>
            <a:r>
              <a:rPr sz="2000" spc="-45" dirty="0">
                <a:solidFill>
                  <a:srgbClr val="FFFFFF"/>
                </a:solidFill>
                <a:latin typeface="Arial"/>
                <a:cs typeface="Arial"/>
              </a:rPr>
              <a:t>in </a:t>
            </a:r>
            <a:r>
              <a:rPr sz="2000" spc="-35" dirty="0">
                <a:solidFill>
                  <a:srgbClr val="FFFFFF"/>
                </a:solidFill>
                <a:latin typeface="Arial"/>
                <a:cs typeface="Arial"/>
              </a:rPr>
              <a:t>the </a:t>
            </a:r>
            <a:r>
              <a:rPr sz="2000" spc="-85" dirty="0">
                <a:solidFill>
                  <a:srgbClr val="FFFFFF"/>
                </a:solidFill>
                <a:latin typeface="Arial"/>
                <a:cs typeface="Arial"/>
              </a:rPr>
              <a:t>establishment </a:t>
            </a:r>
            <a:r>
              <a:rPr sz="2000" spc="-20" dirty="0">
                <a:solidFill>
                  <a:srgbClr val="FFFFFF"/>
                </a:solidFill>
                <a:latin typeface="Arial"/>
                <a:cs typeface="Arial"/>
              </a:rPr>
              <a:t>of </a:t>
            </a:r>
            <a:r>
              <a:rPr sz="2000" spc="-175" dirty="0">
                <a:solidFill>
                  <a:srgbClr val="FFFFFF"/>
                </a:solidFill>
                <a:latin typeface="Arial"/>
                <a:cs typeface="Arial"/>
              </a:rPr>
              <a:t>a </a:t>
            </a:r>
            <a:r>
              <a:rPr sz="2000" spc="-90" dirty="0">
                <a:solidFill>
                  <a:srgbClr val="FFFFFF"/>
                </a:solidFill>
                <a:latin typeface="Arial"/>
                <a:cs typeface="Arial"/>
              </a:rPr>
              <a:t>new </a:t>
            </a:r>
            <a:r>
              <a:rPr sz="2000" spc="-100" dirty="0">
                <a:solidFill>
                  <a:srgbClr val="FFFFFF"/>
                </a:solidFill>
                <a:latin typeface="Arial"/>
                <a:cs typeface="Arial"/>
              </a:rPr>
              <a:t>economic paradigm. </a:t>
            </a:r>
            <a:r>
              <a:rPr sz="2000" spc="-155" dirty="0">
                <a:solidFill>
                  <a:srgbClr val="FFFFFF"/>
                </a:solidFill>
                <a:latin typeface="Arial"/>
                <a:cs typeface="Arial"/>
              </a:rPr>
              <a:t>The  </a:t>
            </a:r>
            <a:r>
              <a:rPr sz="2000" spc="-80" dirty="0">
                <a:solidFill>
                  <a:srgbClr val="FFFFFF"/>
                </a:solidFill>
                <a:latin typeface="Arial"/>
                <a:cs typeface="Arial"/>
              </a:rPr>
              <a:t>National </a:t>
            </a:r>
            <a:r>
              <a:rPr sz="2000" spc="-125" dirty="0">
                <a:solidFill>
                  <a:srgbClr val="FFFFFF"/>
                </a:solidFill>
                <a:latin typeface="Arial"/>
                <a:cs typeface="Arial"/>
              </a:rPr>
              <a:t>Hemp </a:t>
            </a:r>
            <a:r>
              <a:rPr sz="2000" spc="-105" dirty="0">
                <a:solidFill>
                  <a:srgbClr val="FFFFFF"/>
                </a:solidFill>
                <a:latin typeface="Arial"/>
                <a:cs typeface="Arial"/>
              </a:rPr>
              <a:t>Association </a:t>
            </a:r>
            <a:r>
              <a:rPr sz="2000" spc="-120" dirty="0">
                <a:solidFill>
                  <a:srgbClr val="FFFFFF"/>
                </a:solidFill>
                <a:latin typeface="Arial"/>
                <a:cs typeface="Arial"/>
              </a:rPr>
              <a:t>is </a:t>
            </a:r>
            <a:r>
              <a:rPr sz="2000" spc="-90" dirty="0">
                <a:solidFill>
                  <a:srgbClr val="FFFFFF"/>
                </a:solidFill>
                <a:latin typeface="Arial"/>
                <a:cs typeface="Arial"/>
              </a:rPr>
              <a:t>dedicated </a:t>
            </a:r>
            <a:r>
              <a:rPr sz="2000" spc="5" dirty="0">
                <a:solidFill>
                  <a:srgbClr val="FFFFFF"/>
                </a:solidFill>
                <a:latin typeface="Arial"/>
                <a:cs typeface="Arial"/>
              </a:rPr>
              <a:t>to </a:t>
            </a:r>
            <a:r>
              <a:rPr sz="2000" spc="-55" dirty="0">
                <a:solidFill>
                  <a:srgbClr val="FFFFFF"/>
                </a:solidFill>
                <a:latin typeface="Arial"/>
                <a:cs typeface="Arial"/>
              </a:rPr>
              <a:t>shifting </a:t>
            </a:r>
            <a:r>
              <a:rPr sz="2000" spc="-35" dirty="0">
                <a:solidFill>
                  <a:srgbClr val="FFFFFF"/>
                </a:solidFill>
                <a:latin typeface="Arial"/>
                <a:cs typeface="Arial"/>
              </a:rPr>
              <a:t>the </a:t>
            </a:r>
            <a:r>
              <a:rPr sz="2000" spc="-65" dirty="0">
                <a:solidFill>
                  <a:srgbClr val="FFFFFF"/>
                </a:solidFill>
                <a:latin typeface="Arial"/>
                <a:cs typeface="Arial"/>
              </a:rPr>
              <a:t>perception </a:t>
            </a:r>
            <a:r>
              <a:rPr sz="2000" spc="-20" dirty="0">
                <a:solidFill>
                  <a:srgbClr val="FFFFFF"/>
                </a:solidFill>
                <a:latin typeface="Arial"/>
                <a:cs typeface="Arial"/>
              </a:rPr>
              <a:t>of </a:t>
            </a:r>
            <a:r>
              <a:rPr sz="2000" spc="-90" dirty="0">
                <a:solidFill>
                  <a:srgbClr val="FFFFFF"/>
                </a:solidFill>
                <a:latin typeface="Arial"/>
                <a:cs typeface="Arial"/>
              </a:rPr>
              <a:t>hemp </a:t>
            </a:r>
            <a:r>
              <a:rPr sz="2000" spc="-204" dirty="0">
                <a:solidFill>
                  <a:srgbClr val="FFFFFF"/>
                </a:solidFill>
                <a:latin typeface="Arial"/>
                <a:cs typeface="Arial"/>
              </a:rPr>
              <a:t>as </a:t>
            </a:r>
            <a:r>
              <a:rPr sz="2000" spc="-95" dirty="0">
                <a:solidFill>
                  <a:srgbClr val="FFFFFF"/>
                </a:solidFill>
                <a:latin typeface="Arial"/>
                <a:cs typeface="Arial"/>
              </a:rPr>
              <a:t>being</a:t>
            </a:r>
            <a:r>
              <a:rPr sz="2000" spc="-390" dirty="0">
                <a:solidFill>
                  <a:srgbClr val="FFFFFF"/>
                </a:solidFill>
                <a:latin typeface="Arial"/>
                <a:cs typeface="Arial"/>
              </a:rPr>
              <a:t> </a:t>
            </a:r>
            <a:r>
              <a:rPr lang="en-US" sz="2000" spc="-390" dirty="0">
                <a:solidFill>
                  <a:srgbClr val="FFFFFF"/>
                </a:solidFill>
                <a:latin typeface="Arial"/>
                <a:cs typeface="Arial"/>
              </a:rPr>
              <a:t> </a:t>
            </a:r>
            <a:r>
              <a:rPr sz="2000" spc="-125" dirty="0">
                <a:solidFill>
                  <a:srgbClr val="FFFFFF"/>
                </a:solidFill>
                <a:latin typeface="Arial"/>
                <a:cs typeface="Arial"/>
              </a:rPr>
              <a:t>an  </a:t>
            </a:r>
            <a:r>
              <a:rPr sz="2000" spc="-60" dirty="0">
                <a:solidFill>
                  <a:srgbClr val="FFFFFF"/>
                </a:solidFill>
                <a:latin typeface="Arial"/>
                <a:cs typeface="Arial"/>
              </a:rPr>
              <a:t>alternative </a:t>
            </a:r>
            <a:r>
              <a:rPr sz="2000" spc="-85" dirty="0">
                <a:solidFill>
                  <a:srgbClr val="FFFFFF"/>
                </a:solidFill>
                <a:latin typeface="Arial"/>
                <a:cs typeface="Arial"/>
              </a:rPr>
              <a:t>crop </a:t>
            </a:r>
            <a:r>
              <a:rPr sz="2000" spc="5" dirty="0">
                <a:solidFill>
                  <a:srgbClr val="FFFFFF"/>
                </a:solidFill>
                <a:latin typeface="Arial"/>
                <a:cs typeface="Arial"/>
              </a:rPr>
              <a:t>to </a:t>
            </a:r>
            <a:r>
              <a:rPr sz="2000" spc="-175" dirty="0">
                <a:solidFill>
                  <a:srgbClr val="FFFFFF"/>
                </a:solidFill>
                <a:latin typeface="Arial"/>
                <a:cs typeface="Arial"/>
              </a:rPr>
              <a:t>a </a:t>
            </a:r>
            <a:r>
              <a:rPr sz="2000" spc="-90" dirty="0">
                <a:solidFill>
                  <a:srgbClr val="FFFFFF"/>
                </a:solidFill>
                <a:latin typeface="Arial"/>
                <a:cs typeface="Arial"/>
              </a:rPr>
              <a:t>mainstream</a:t>
            </a:r>
            <a:r>
              <a:rPr sz="2000" spc="-245" dirty="0">
                <a:solidFill>
                  <a:srgbClr val="FFFFFF"/>
                </a:solidFill>
                <a:latin typeface="Arial"/>
                <a:cs typeface="Arial"/>
              </a:rPr>
              <a:t> </a:t>
            </a:r>
            <a:r>
              <a:rPr sz="2000" spc="-80" dirty="0">
                <a:solidFill>
                  <a:srgbClr val="FFFFFF"/>
                </a:solidFill>
                <a:latin typeface="Arial"/>
                <a:cs typeface="Arial"/>
              </a:rPr>
              <a:t>commodity.</a:t>
            </a:r>
            <a:endParaRPr lang="en-US" sz="2000" dirty="0">
              <a:latin typeface="Arial"/>
              <a:cs typeface="Arial"/>
            </a:endParaRPr>
          </a:p>
          <a:p>
            <a:pPr marL="12065" marR="5080" indent="-1270">
              <a:lnSpc>
                <a:spcPct val="88700"/>
              </a:lnSpc>
              <a:spcBef>
                <a:spcPts val="2210"/>
              </a:spcBef>
            </a:pPr>
            <a:r>
              <a:rPr sz="2250" spc="-5" dirty="0">
                <a:solidFill>
                  <a:srgbClr val="FFFFFF"/>
                </a:solidFill>
                <a:latin typeface="Arial"/>
                <a:cs typeface="Arial"/>
              </a:rPr>
              <a:t>With </a:t>
            </a:r>
            <a:r>
              <a:rPr sz="2250" spc="-55" dirty="0">
                <a:solidFill>
                  <a:srgbClr val="FFFFFF"/>
                </a:solidFill>
                <a:latin typeface="Arial"/>
                <a:cs typeface="Arial"/>
              </a:rPr>
              <a:t>more </a:t>
            </a:r>
            <a:r>
              <a:rPr sz="2250" spc="-40" dirty="0">
                <a:solidFill>
                  <a:srgbClr val="FFFFFF"/>
                </a:solidFill>
                <a:latin typeface="Arial"/>
                <a:cs typeface="Arial"/>
              </a:rPr>
              <a:t>than </a:t>
            </a:r>
            <a:r>
              <a:rPr sz="2250" spc="-175" dirty="0">
                <a:solidFill>
                  <a:srgbClr val="FFFFFF"/>
                </a:solidFill>
                <a:latin typeface="Arial"/>
                <a:cs typeface="Arial"/>
              </a:rPr>
              <a:t>50K </a:t>
            </a:r>
            <a:r>
              <a:rPr sz="2250" spc="-75" dirty="0">
                <a:solidFill>
                  <a:srgbClr val="FFFFFF"/>
                </a:solidFill>
                <a:latin typeface="Arial"/>
                <a:cs typeface="Arial"/>
              </a:rPr>
              <a:t>Members, </a:t>
            </a:r>
            <a:r>
              <a:rPr sz="2250" spc="-90" dirty="0">
                <a:solidFill>
                  <a:srgbClr val="FFFFFF"/>
                </a:solidFill>
                <a:latin typeface="Arial"/>
                <a:cs typeface="Arial"/>
              </a:rPr>
              <a:t>Supporters </a:t>
            </a:r>
            <a:r>
              <a:rPr sz="2250" spc="-95" dirty="0">
                <a:solidFill>
                  <a:srgbClr val="FFFFFF"/>
                </a:solidFill>
                <a:latin typeface="Arial"/>
                <a:cs typeface="Arial"/>
              </a:rPr>
              <a:t>and Followers </a:t>
            </a:r>
            <a:r>
              <a:rPr sz="2250" spc="-80" dirty="0">
                <a:solidFill>
                  <a:srgbClr val="FFFFFF"/>
                </a:solidFill>
                <a:latin typeface="Arial"/>
                <a:cs typeface="Arial"/>
              </a:rPr>
              <a:t>we</a:t>
            </a:r>
            <a:r>
              <a:rPr sz="2250" spc="-245" dirty="0">
                <a:solidFill>
                  <a:srgbClr val="FFFFFF"/>
                </a:solidFill>
                <a:latin typeface="Arial"/>
                <a:cs typeface="Arial"/>
              </a:rPr>
              <a:t> </a:t>
            </a:r>
            <a:r>
              <a:rPr sz="2250" spc="-60" dirty="0">
                <a:solidFill>
                  <a:srgbClr val="FFFFFF"/>
                </a:solidFill>
                <a:latin typeface="Arial"/>
                <a:cs typeface="Arial"/>
              </a:rPr>
              <a:t>represent:</a:t>
            </a:r>
            <a:endParaRPr sz="2250" dirty="0">
              <a:latin typeface="Arial"/>
              <a:cs typeface="Arial"/>
            </a:endParaRPr>
          </a:p>
          <a:p>
            <a:pPr marR="136525">
              <a:lnSpc>
                <a:spcPts val="2110"/>
              </a:lnSpc>
              <a:spcBef>
                <a:spcPts val="250"/>
              </a:spcBef>
              <a:buSzPct val="95000"/>
              <a:tabLst>
                <a:tab pos="234950" algn="l"/>
              </a:tabLst>
            </a:pPr>
            <a:r>
              <a:rPr sz="2000" spc="-90" dirty="0">
                <a:solidFill>
                  <a:srgbClr val="FFFFFF"/>
                </a:solidFill>
                <a:latin typeface="Arial"/>
                <a:cs typeface="Arial"/>
              </a:rPr>
              <a:t>farmers, </a:t>
            </a:r>
            <a:r>
              <a:rPr sz="2000" spc="-120" dirty="0">
                <a:solidFill>
                  <a:srgbClr val="FFFFFF"/>
                </a:solidFill>
                <a:latin typeface="Arial"/>
                <a:cs typeface="Arial"/>
              </a:rPr>
              <a:t>processors, </a:t>
            </a:r>
            <a:r>
              <a:rPr sz="2000" spc="-85" dirty="0">
                <a:solidFill>
                  <a:srgbClr val="FFFFFF"/>
                </a:solidFill>
                <a:latin typeface="Arial"/>
                <a:cs typeface="Arial"/>
              </a:rPr>
              <a:t>manufacturers, </a:t>
            </a:r>
            <a:r>
              <a:rPr sz="2000" spc="-65" dirty="0">
                <a:solidFill>
                  <a:srgbClr val="FFFFFF"/>
                </a:solidFill>
                <a:latin typeface="Arial"/>
                <a:cs typeface="Arial"/>
              </a:rPr>
              <a:t>start-up </a:t>
            </a:r>
            <a:r>
              <a:rPr sz="2000" spc="-135" dirty="0">
                <a:solidFill>
                  <a:srgbClr val="FFFFFF"/>
                </a:solidFill>
                <a:latin typeface="Arial"/>
                <a:cs typeface="Arial"/>
              </a:rPr>
              <a:t>businesses, </a:t>
            </a:r>
            <a:r>
              <a:rPr sz="2000" spc="-80" dirty="0">
                <a:solidFill>
                  <a:srgbClr val="FFFFFF"/>
                </a:solidFill>
                <a:latin typeface="Arial"/>
                <a:cs typeface="Arial"/>
              </a:rPr>
              <a:t>entrepreneurs </a:t>
            </a:r>
            <a:r>
              <a:rPr sz="2000" spc="-105" dirty="0">
                <a:solidFill>
                  <a:srgbClr val="FFFFFF"/>
                </a:solidFill>
                <a:latin typeface="Arial"/>
                <a:cs typeface="Arial"/>
              </a:rPr>
              <a:t>and,  </a:t>
            </a:r>
            <a:r>
              <a:rPr sz="2000" spc="-75" dirty="0">
                <a:solidFill>
                  <a:srgbClr val="FFFFFF"/>
                </a:solidFill>
                <a:latin typeface="Arial"/>
                <a:cs typeface="Arial"/>
              </a:rPr>
              <a:t>retailers</a:t>
            </a:r>
            <a:endParaRPr lang="en-US" sz="2000" spc="-75" dirty="0">
              <a:solidFill>
                <a:srgbClr val="FFFFFF"/>
              </a:solidFill>
              <a:latin typeface="Arial"/>
              <a:cs typeface="Arial"/>
            </a:endParaRPr>
          </a:p>
          <a:p>
            <a:pPr marR="136525">
              <a:lnSpc>
                <a:spcPts val="2110"/>
              </a:lnSpc>
              <a:spcBef>
                <a:spcPts val="250"/>
              </a:spcBef>
              <a:buSzPct val="95000"/>
              <a:tabLst>
                <a:tab pos="234950" algn="l"/>
              </a:tabLst>
            </a:pPr>
            <a:endParaRPr lang="en-US" sz="2000" spc="-75" dirty="0">
              <a:solidFill>
                <a:srgbClr val="FFFFFF"/>
              </a:solidFill>
              <a:latin typeface="Arial"/>
              <a:cs typeface="Arial"/>
            </a:endParaRPr>
          </a:p>
          <a:p>
            <a:pPr marR="136525" algn="ctr">
              <a:lnSpc>
                <a:spcPts val="2110"/>
              </a:lnSpc>
              <a:spcBef>
                <a:spcPts val="250"/>
              </a:spcBef>
              <a:buSzPct val="95000"/>
              <a:tabLst>
                <a:tab pos="234950" algn="l"/>
              </a:tabLst>
            </a:pPr>
            <a:r>
              <a:rPr lang="en-US" sz="2800" spc="-75" dirty="0" err="1">
                <a:solidFill>
                  <a:srgbClr val="FFFFFF"/>
                </a:solidFill>
                <a:latin typeface="Arial"/>
                <a:cs typeface="Arial"/>
              </a:rPr>
              <a:t>www.nationalhempassociation.org</a:t>
            </a:r>
            <a:endParaRPr sz="2800" dirty="0">
              <a:latin typeface="Arial"/>
              <a:cs typeface="Arial"/>
            </a:endParaRPr>
          </a:p>
        </p:txBody>
      </p:sp>
      <p:sp>
        <p:nvSpPr>
          <p:cNvPr id="6" name="object 6"/>
          <p:cNvSpPr txBox="1">
            <a:spLocks noGrp="1"/>
          </p:cNvSpPr>
          <p:nvPr>
            <p:ph type="title"/>
          </p:nvPr>
        </p:nvSpPr>
        <p:spPr>
          <a:xfrm>
            <a:off x="205737" y="213867"/>
            <a:ext cx="2750820" cy="635000"/>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BF9000"/>
                </a:solidFill>
                <a:latin typeface="Trebuchet MS"/>
                <a:cs typeface="Trebuchet MS"/>
              </a:rPr>
              <a:t>ABOUT</a:t>
            </a:r>
            <a:r>
              <a:rPr sz="4000" spc="385" dirty="0">
                <a:solidFill>
                  <a:srgbClr val="BF9000"/>
                </a:solidFill>
                <a:latin typeface="Trebuchet MS"/>
                <a:cs typeface="Trebuchet MS"/>
              </a:rPr>
              <a:t> </a:t>
            </a:r>
            <a:r>
              <a:rPr sz="4000" spc="-5" dirty="0">
                <a:solidFill>
                  <a:srgbClr val="BF9000"/>
                </a:solidFill>
                <a:latin typeface="Trebuchet MS"/>
                <a:cs typeface="Trebuchet MS"/>
              </a:rPr>
              <a:t>NHA</a:t>
            </a:r>
            <a:endParaRPr sz="400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38D78AF-B4DF-9D46-BB8D-7773E140FD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381000"/>
            <a:ext cx="11125200" cy="5516236"/>
          </a:xfrm>
        </p:spPr>
      </p:pic>
      <p:sp>
        <p:nvSpPr>
          <p:cNvPr id="3" name="Slide Number Placeholder 2">
            <a:extLst>
              <a:ext uri="{FF2B5EF4-FFF2-40B4-BE49-F238E27FC236}">
                <a16:creationId xmlns:a16="http://schemas.microsoft.com/office/drawing/2014/main" id="{0FA882F7-0897-EA49-A6FC-148DFF4BB256}"/>
              </a:ext>
            </a:extLst>
          </p:cNvPr>
          <p:cNvSpPr>
            <a:spLocks noGrp="1"/>
          </p:cNvSpPr>
          <p:nvPr>
            <p:ph type="sldNum" sz="quarter" idx="12"/>
          </p:nvPr>
        </p:nvSpPr>
        <p:spPr/>
        <p:txBody>
          <a:bodyPr/>
          <a:lstStyle/>
          <a:p>
            <a:fld id="{2066355A-084C-D24E-9AD2-7E4FC41EA627}" type="slidenum">
              <a:rPr lang="en-US" smtClean="0"/>
              <a:t>3</a:t>
            </a:fld>
            <a:endParaRPr lang="en-US"/>
          </a:p>
        </p:txBody>
      </p:sp>
      <p:sp>
        <p:nvSpPr>
          <p:cNvPr id="4" name="Title 3">
            <a:extLst>
              <a:ext uri="{FF2B5EF4-FFF2-40B4-BE49-F238E27FC236}">
                <a16:creationId xmlns:a16="http://schemas.microsoft.com/office/drawing/2014/main" id="{DABAD89A-195C-EF4C-9178-837B3C118A7D}"/>
              </a:ext>
            </a:extLst>
          </p:cNvPr>
          <p:cNvSpPr>
            <a:spLocks noGrp="1"/>
          </p:cNvSpPr>
          <p:nvPr>
            <p:ph type="title"/>
          </p:nvPr>
        </p:nvSpPr>
        <p:spPr>
          <a:xfrm>
            <a:off x="762000" y="409575"/>
            <a:ext cx="6172200" cy="809625"/>
          </a:xfrm>
        </p:spPr>
        <p:txBody>
          <a:bodyPr/>
          <a:lstStyle/>
          <a:p>
            <a:r>
              <a:rPr lang="en-US" dirty="0"/>
              <a:t>THIS IS HEMP!</a:t>
            </a:r>
          </a:p>
        </p:txBody>
      </p:sp>
      <p:sp>
        <p:nvSpPr>
          <p:cNvPr id="5" name="object 4">
            <a:extLst>
              <a:ext uri="{FF2B5EF4-FFF2-40B4-BE49-F238E27FC236}">
                <a16:creationId xmlns:a16="http://schemas.microsoft.com/office/drawing/2014/main" id="{74A6ACA5-E4CC-0A42-B5DC-2274E0B92CD7}"/>
              </a:ext>
            </a:extLst>
          </p:cNvPr>
          <p:cNvSpPr/>
          <p:nvPr/>
        </p:nvSpPr>
        <p:spPr>
          <a:xfrm>
            <a:off x="609600" y="5334000"/>
            <a:ext cx="10634663" cy="163982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26772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1F0C88FA-9971-D74D-8F67-7907EBE8553D}"/>
              </a:ext>
            </a:extLst>
          </p:cNvPr>
          <p:cNvSpPr/>
          <p:nvPr/>
        </p:nvSpPr>
        <p:spPr>
          <a:xfrm>
            <a:off x="0" y="0"/>
            <a:ext cx="12192000" cy="7162799"/>
          </a:xfrm>
          <a:prstGeom prst="rect">
            <a:avLst/>
          </a:prstGeom>
          <a:blipFill>
            <a:blip r:embed="rId2" cstate="print"/>
            <a:stretch>
              <a:fillRect/>
            </a:stretch>
          </a:blipFill>
        </p:spPr>
        <p:txBody>
          <a:bodyPr wrap="square" lIns="0" tIns="0" rIns="0" bIns="0" rtlCol="0"/>
          <a:lstStyle/>
          <a:p>
            <a:endParaRPr/>
          </a:p>
        </p:txBody>
      </p:sp>
      <p:sp>
        <p:nvSpPr>
          <p:cNvPr id="2" name="Content Placeholder 1"/>
          <p:cNvSpPr>
            <a:spLocks noGrp="1"/>
          </p:cNvSpPr>
          <p:nvPr>
            <p:ph idx="1"/>
          </p:nvPr>
        </p:nvSpPr>
        <p:spPr>
          <a:xfrm>
            <a:off x="609599" y="1045029"/>
            <a:ext cx="6419161" cy="4765331"/>
          </a:xfrm>
        </p:spPr>
        <p:txBody>
          <a:bodyPr>
            <a:noAutofit/>
          </a:bodyPr>
          <a:lstStyle/>
          <a:p>
            <a:pPr marL="0" indent="0">
              <a:buNone/>
            </a:pPr>
            <a:r>
              <a:rPr lang="en-US" sz="2000" b="1" cap="all" dirty="0">
                <a:solidFill>
                  <a:schemeClr val="bg1"/>
                </a:solidFill>
              </a:rPr>
              <a:t>CULTIVATION OF THE HEMP PLANT</a:t>
            </a:r>
            <a:endParaRPr lang="en-US" sz="2000" b="1" dirty="0">
              <a:solidFill>
                <a:schemeClr val="bg1"/>
              </a:solidFill>
            </a:endParaRPr>
          </a:p>
          <a:p>
            <a:pPr>
              <a:buFont typeface="Arial" charset="0"/>
              <a:buChar char="•"/>
            </a:pPr>
            <a:r>
              <a:rPr lang="en-US" sz="2000" dirty="0">
                <a:solidFill>
                  <a:schemeClr val="bg1"/>
                </a:solidFill>
              </a:rPr>
              <a:t>Compared to other crops, the advantages of hemp cultivation are limitless. Fiber hemp grows incredibly fast – it can grow to </a:t>
            </a:r>
            <a:r>
              <a:rPr lang="en-US" sz="2000" b="1" dirty="0">
                <a:solidFill>
                  <a:schemeClr val="bg1"/>
                </a:solidFill>
              </a:rPr>
              <a:t>21 feet  </a:t>
            </a:r>
            <a:r>
              <a:rPr lang="en-US" sz="2000" dirty="0">
                <a:solidFill>
                  <a:schemeClr val="bg1"/>
                </a:solidFill>
              </a:rPr>
              <a:t>- and will therefore be available in ample quantities. This miracle plant enriches the soil, can be used entirely and, perfectly represents the circular economy concept.</a:t>
            </a:r>
            <a:endParaRPr lang="en-US" sz="2000" cap="all" dirty="0">
              <a:solidFill>
                <a:schemeClr val="bg1"/>
              </a:solidFill>
            </a:endParaRPr>
          </a:p>
          <a:p>
            <a:pPr>
              <a:buFont typeface="Arial" charset="0"/>
              <a:buChar char="•"/>
            </a:pPr>
            <a:endParaRPr lang="en-US" sz="2000" b="1" cap="all" dirty="0">
              <a:solidFill>
                <a:schemeClr val="bg1"/>
              </a:solidFill>
            </a:endParaRPr>
          </a:p>
          <a:p>
            <a:pPr marL="0" indent="0">
              <a:buNone/>
            </a:pPr>
            <a:r>
              <a:rPr lang="en-US" sz="2000" b="1" cap="all" dirty="0">
                <a:solidFill>
                  <a:schemeClr val="bg1"/>
                </a:solidFill>
              </a:rPr>
              <a:t>BENEFITS OF INDUSTRIAL HEMP CULTIVATION</a:t>
            </a:r>
          </a:p>
          <a:p>
            <a:pPr>
              <a:buFont typeface="Arial" charset="0"/>
              <a:buChar char="•"/>
            </a:pPr>
            <a:r>
              <a:rPr lang="en-US" sz="2000" dirty="0">
                <a:solidFill>
                  <a:schemeClr val="bg1"/>
                </a:solidFill>
              </a:rPr>
              <a:t>Thrives in virtually any climate, grows quickly and </a:t>
            </a:r>
            <a:br>
              <a:rPr lang="en-US" sz="2000" dirty="0">
                <a:solidFill>
                  <a:schemeClr val="bg1"/>
                </a:solidFill>
              </a:rPr>
            </a:br>
            <a:r>
              <a:rPr lang="en-US" sz="2000" dirty="0">
                <a:solidFill>
                  <a:schemeClr val="bg1"/>
                </a:solidFill>
              </a:rPr>
              <a:t>requires little maintenance</a:t>
            </a:r>
          </a:p>
          <a:p>
            <a:pPr>
              <a:buFont typeface="Arial" charset="0"/>
              <a:buChar char="•"/>
            </a:pPr>
            <a:r>
              <a:rPr lang="en-US" sz="2000" dirty="0">
                <a:solidFill>
                  <a:schemeClr val="bg1"/>
                </a:solidFill>
              </a:rPr>
              <a:t>Uses very little water per pound of fiber </a:t>
            </a:r>
            <a:br>
              <a:rPr lang="en-US" sz="2000" dirty="0">
                <a:solidFill>
                  <a:schemeClr val="bg1"/>
                </a:solidFill>
              </a:rPr>
            </a:br>
            <a:r>
              <a:rPr lang="en-US" sz="2000" dirty="0">
                <a:solidFill>
                  <a:schemeClr val="bg1"/>
                </a:solidFill>
              </a:rPr>
              <a:t>(multitudes less than cotton!)</a:t>
            </a:r>
          </a:p>
          <a:p>
            <a:pPr>
              <a:buFont typeface="Arial" charset="0"/>
              <a:buChar char="•"/>
            </a:pPr>
            <a:r>
              <a:rPr lang="en-US" sz="2000" dirty="0">
                <a:solidFill>
                  <a:schemeClr val="bg1"/>
                </a:solidFill>
              </a:rPr>
              <a:t>Stores CO</a:t>
            </a:r>
            <a:r>
              <a:rPr lang="en-US" sz="2000" baseline="-25000" dirty="0">
                <a:solidFill>
                  <a:schemeClr val="bg1"/>
                </a:solidFill>
              </a:rPr>
              <a:t>2</a:t>
            </a:r>
            <a:r>
              <a:rPr lang="en-US" sz="2000" dirty="0">
                <a:solidFill>
                  <a:schemeClr val="bg1"/>
                </a:solidFill>
              </a:rPr>
              <a:t> during growth, positive for the CO</a:t>
            </a:r>
            <a:r>
              <a:rPr lang="en-US" sz="2000" baseline="-25000" dirty="0">
                <a:solidFill>
                  <a:schemeClr val="bg1"/>
                </a:solidFill>
              </a:rPr>
              <a:t>2</a:t>
            </a:r>
            <a:r>
              <a:rPr lang="en-US" sz="2000" dirty="0">
                <a:solidFill>
                  <a:schemeClr val="bg1"/>
                </a:solidFill>
              </a:rPr>
              <a:t>-balance</a:t>
            </a:r>
          </a:p>
          <a:p>
            <a:pPr>
              <a:buFont typeface="Arial" charset="0"/>
              <a:buChar char="•"/>
            </a:pPr>
            <a:r>
              <a:rPr lang="en-US" sz="2000" dirty="0">
                <a:solidFill>
                  <a:schemeClr val="bg1"/>
                </a:solidFill>
              </a:rPr>
              <a:t>Enriches the soil, ideal for crop rotation</a:t>
            </a:r>
          </a:p>
          <a:p>
            <a:pPr>
              <a:buFont typeface="Arial" charset="0"/>
              <a:buChar char="•"/>
            </a:pPr>
            <a:r>
              <a:rPr lang="en-US" sz="2000" dirty="0">
                <a:solidFill>
                  <a:schemeClr val="bg1"/>
                </a:solidFill>
              </a:rPr>
              <a:t>Thrives in neutral PH </a:t>
            </a:r>
          </a:p>
        </p:txBody>
      </p:sp>
      <p:sp>
        <p:nvSpPr>
          <p:cNvPr id="3" name="Slide Number Placeholder 2"/>
          <p:cNvSpPr>
            <a:spLocks noGrp="1"/>
          </p:cNvSpPr>
          <p:nvPr>
            <p:ph type="sldNum" sz="quarter" idx="12"/>
          </p:nvPr>
        </p:nvSpPr>
        <p:spPr/>
        <p:txBody>
          <a:bodyPr/>
          <a:lstStyle/>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736" r="14392"/>
          <a:stretch/>
        </p:blipFill>
        <p:spPr>
          <a:xfrm>
            <a:off x="7225393" y="609600"/>
            <a:ext cx="4960745" cy="5928162"/>
          </a:xfrm>
          <a:prstGeom prst="rect">
            <a:avLst/>
          </a:prstGeom>
        </p:spPr>
      </p:pic>
      <p:sp>
        <p:nvSpPr>
          <p:cNvPr id="9" name="TextBox 8">
            <a:extLst>
              <a:ext uri="{FF2B5EF4-FFF2-40B4-BE49-F238E27FC236}">
                <a16:creationId xmlns:a16="http://schemas.microsoft.com/office/drawing/2014/main" id="{01BD8946-3844-A54F-BBD4-82565A5937EB}"/>
              </a:ext>
            </a:extLst>
          </p:cNvPr>
          <p:cNvSpPr txBox="1"/>
          <p:nvPr/>
        </p:nvSpPr>
        <p:spPr>
          <a:xfrm>
            <a:off x="0" y="0"/>
            <a:ext cx="1447800" cy="369332"/>
          </a:xfrm>
          <a:prstGeom prst="rect">
            <a:avLst/>
          </a:prstGeom>
          <a:solidFill>
            <a:srgbClr val="C00000"/>
          </a:solidFill>
        </p:spPr>
        <p:txBody>
          <a:bodyPr wrap="square" rtlCol="0">
            <a:spAutoFit/>
          </a:bodyPr>
          <a:lstStyle/>
          <a:p>
            <a:endParaRPr lang="en-US" dirty="0"/>
          </a:p>
        </p:txBody>
      </p:sp>
    </p:spTree>
    <p:extLst>
      <p:ext uri="{BB962C8B-B14F-4D97-AF65-F5344CB8AC3E}">
        <p14:creationId xmlns:p14="http://schemas.microsoft.com/office/powerpoint/2010/main" val="2716778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17CA36A-55F2-C24A-B887-07422C812C6C}"/>
              </a:ext>
            </a:extLst>
          </p:cNvPr>
          <p:cNvSpPr/>
          <p:nvPr/>
        </p:nvSpPr>
        <p:spPr>
          <a:xfrm>
            <a:off x="-17585" y="0"/>
            <a:ext cx="12192000" cy="7082574"/>
          </a:xfrm>
          <a:prstGeom prst="rect">
            <a:avLst/>
          </a:prstGeom>
          <a:blipFill>
            <a:blip r:embed="rId2" cstate="print"/>
            <a:stretch>
              <a:fillRect/>
            </a:stretch>
          </a:blipFill>
        </p:spPr>
        <p:txBody>
          <a:bodyPr wrap="square" lIns="0" tIns="0" rIns="0" bIns="0" rtlCol="0"/>
          <a:lstStyle/>
          <a:p>
            <a:endParaRPr/>
          </a:p>
        </p:txBody>
      </p:sp>
      <p:sp>
        <p:nvSpPr>
          <p:cNvPr id="3" name="Slide Number Placeholder 2"/>
          <p:cNvSpPr>
            <a:spLocks noGrp="1"/>
          </p:cNvSpPr>
          <p:nvPr>
            <p:ph type="sldNum" sz="quarter" idx="12"/>
          </p:nvPr>
        </p:nvSpPr>
        <p:spPr/>
        <p:txBody>
          <a:bodyPr/>
          <a:lstStyle/>
          <a:p>
            <a:endParaRPr lang="en-US" dirty="0"/>
          </a:p>
        </p:txBody>
      </p:sp>
      <p:sp>
        <p:nvSpPr>
          <p:cNvPr id="4" name="Title 3"/>
          <p:cNvSpPr>
            <a:spLocks noGrp="1"/>
          </p:cNvSpPr>
          <p:nvPr>
            <p:ph type="title"/>
          </p:nvPr>
        </p:nvSpPr>
        <p:spPr>
          <a:xfrm>
            <a:off x="990600" y="499030"/>
            <a:ext cx="4629858" cy="665480"/>
          </a:xfrm>
        </p:spPr>
        <p:txBody>
          <a:bodyPr/>
          <a:lstStyle/>
          <a:p>
            <a:r>
              <a:rPr lang="en-US" dirty="0"/>
              <a:t>SEED AND FIBER</a:t>
            </a:r>
          </a:p>
        </p:txBody>
      </p:sp>
      <p:sp>
        <p:nvSpPr>
          <p:cNvPr id="5" name="Content Placeholder 1"/>
          <p:cNvSpPr txBox="1">
            <a:spLocks/>
          </p:cNvSpPr>
          <p:nvPr/>
        </p:nvSpPr>
        <p:spPr>
          <a:xfrm>
            <a:off x="533400" y="1349121"/>
            <a:ext cx="6333844" cy="4765331"/>
          </a:xfrm>
          <a:prstGeom prst="rect">
            <a:avLst/>
          </a:prstGeom>
        </p:spPr>
        <p:txBody>
          <a:bodyPr vert="horz" lIns="109728" tIns="54864" rIns="109728" bIns="54864" rtlCol="0">
            <a:noAutofit/>
          </a:bodyPr>
          <a:lstStyle>
            <a:lvl1pPr marL="342900" indent="-342900" algn="l" defTabSz="457200" rtl="0" eaLnBrk="1" latinLnBrk="0" hangingPunct="1">
              <a:spcBef>
                <a:spcPct val="20000"/>
              </a:spcBef>
              <a:buClr>
                <a:srgbClr val="9C7E2A"/>
              </a:buClr>
              <a:buSzPct val="80000"/>
              <a:buFont typeface="Wingdings" charset="2"/>
              <a:buChar char="v"/>
              <a:defRPr sz="2000" b="0" i="0" kern="1200" baseline="0">
                <a:solidFill>
                  <a:srgbClr val="000000"/>
                </a:solidFill>
                <a:latin typeface="Calibri" charset="0"/>
                <a:ea typeface="Calibri" charset="0"/>
                <a:cs typeface="Calibri" charset="0"/>
              </a:defRPr>
            </a:lvl1pPr>
            <a:lvl2pPr marL="742950" indent="-285750" algn="l" defTabSz="457200" rtl="0" eaLnBrk="1" latinLnBrk="0" hangingPunct="1">
              <a:spcBef>
                <a:spcPct val="20000"/>
              </a:spcBef>
              <a:buFont typeface="Courier New" charset="0"/>
              <a:buChar char="o"/>
              <a:defRPr sz="1700" b="0" i="0" kern="1200">
                <a:solidFill>
                  <a:srgbClr val="000000"/>
                </a:solidFill>
                <a:latin typeface="Calibri" charset="0"/>
                <a:ea typeface="Calibri" charset="0"/>
                <a:cs typeface="Calibri" charset="0"/>
              </a:defRPr>
            </a:lvl2pPr>
            <a:lvl3pPr marL="1143000" indent="-228600" algn="l" defTabSz="457200" rtl="0" eaLnBrk="1" latinLnBrk="0" hangingPunct="1">
              <a:spcBef>
                <a:spcPct val="20000"/>
              </a:spcBef>
              <a:buFont typeface="Courier New" charset="0"/>
              <a:buChar char="o"/>
              <a:defRPr sz="1600" b="0" i="0" kern="1200">
                <a:solidFill>
                  <a:srgbClr val="000000"/>
                </a:solidFill>
                <a:latin typeface="Calibri" charset="0"/>
                <a:ea typeface="Calibri" charset="0"/>
                <a:cs typeface="Calibri" charset="0"/>
              </a:defRPr>
            </a:lvl3pPr>
            <a:lvl4pPr marL="1600200" indent="-228600" algn="l" defTabSz="457200" rtl="0" eaLnBrk="1" latinLnBrk="0" hangingPunct="1">
              <a:spcBef>
                <a:spcPct val="20000"/>
              </a:spcBef>
              <a:buFont typeface="Courier New" charset="0"/>
              <a:buChar char="o"/>
              <a:defRPr sz="1500" b="0" i="0" kern="1200" baseline="0">
                <a:solidFill>
                  <a:srgbClr val="000000"/>
                </a:solidFill>
                <a:latin typeface="Calibri" charset="0"/>
                <a:ea typeface="Calibri" charset="0"/>
                <a:cs typeface="Calibri" charset="0"/>
              </a:defRPr>
            </a:lvl4pPr>
            <a:lvl5pPr marL="2057400" marR="0" indent="-228600" algn="l" defTabSz="457200" rtl="0" eaLnBrk="1" fontAlgn="auto" latinLnBrk="0" hangingPunct="1">
              <a:lnSpc>
                <a:spcPct val="100000"/>
              </a:lnSpc>
              <a:spcBef>
                <a:spcPct val="20000"/>
              </a:spcBef>
              <a:spcAft>
                <a:spcPts val="0"/>
              </a:spcAft>
              <a:buClrTx/>
              <a:buSzPct val="80000"/>
              <a:buFont typeface="Wingdings" charset="2"/>
              <a:buChar char="v"/>
              <a:tabLst/>
              <a:defRPr sz="1400" b="0" i="0" kern="1200">
                <a:solidFill>
                  <a:srgbClr val="000000"/>
                </a:solidFill>
                <a:latin typeface="Calibri" charset="0"/>
                <a:ea typeface="Calibri" charset="0"/>
                <a:cs typeface="Calibri"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rPr>
              <a:t>FEATURES</a:t>
            </a:r>
          </a:p>
          <a:p>
            <a:pPr>
              <a:buFont typeface="Arial" charset="0"/>
              <a:buChar char="•"/>
            </a:pPr>
            <a:r>
              <a:rPr lang="en-US" dirty="0">
                <a:solidFill>
                  <a:schemeClr val="bg1"/>
                </a:solidFill>
              </a:rPr>
              <a:t>Hemp seeds are among the most nutritious foods. They contain all the essential fatty acids (Omega 3, 6 and 9), essential amino acids and dietary fibers necessary for good health. Hempseed oil pressed from seeds has a diverse range of applications.</a:t>
            </a:r>
          </a:p>
          <a:p>
            <a:pPr marL="0" indent="0">
              <a:buNone/>
            </a:pPr>
            <a:endParaRPr lang="en-US" dirty="0">
              <a:solidFill>
                <a:schemeClr val="bg1"/>
              </a:solidFill>
            </a:endParaRPr>
          </a:p>
          <a:p>
            <a:pPr marL="0" indent="0">
              <a:buNone/>
            </a:pPr>
            <a:r>
              <a:rPr lang="en-US" b="1" dirty="0">
                <a:solidFill>
                  <a:schemeClr val="bg1"/>
                </a:solidFill>
              </a:rPr>
              <a:t>APPLICATIONS</a:t>
            </a:r>
          </a:p>
          <a:p>
            <a:pPr>
              <a:buFont typeface="Arial" charset="0"/>
              <a:buChar char="•"/>
            </a:pPr>
            <a:r>
              <a:rPr lang="en-US" dirty="0">
                <a:solidFill>
                  <a:schemeClr val="bg1"/>
                </a:solidFill>
              </a:rPr>
              <a:t>The oil and seeds are used for human consumption in nutrition and nutritional supplements (</a:t>
            </a:r>
            <a:r>
              <a:rPr lang="en-US" dirty="0" err="1">
                <a:solidFill>
                  <a:schemeClr val="bg1"/>
                </a:solidFill>
              </a:rPr>
              <a:t>nutraceuticals</a:t>
            </a:r>
            <a:r>
              <a:rPr lang="en-US" dirty="0">
                <a:solidFill>
                  <a:schemeClr val="bg1"/>
                </a:solidFill>
              </a:rPr>
              <a:t>) but are also processed in bird seed and other animal feed. Hempseed oil is also very suitable for cosmetic and health-promoting products as well as maintenance of leather. The seed is of course used in cultivation, and for propagating and breeding.</a:t>
            </a:r>
          </a:p>
        </p:txBody>
      </p:sp>
      <p:pic>
        <p:nvPicPr>
          <p:cNvPr id="7" name="Content Placeholder 3"/>
          <p:cNvPicPr>
            <a:picLocks noGrp="1" noChangeAspect="1"/>
          </p:cNvPicPr>
          <p:nvPr>
            <p:ph idx="1"/>
          </p:nvPr>
        </p:nvPicPr>
        <p:blipFill rotWithShape="1">
          <a:blip r:embed="rId3"/>
          <a:srcRect l="23786" r="21527"/>
          <a:stretch/>
        </p:blipFill>
        <p:spPr>
          <a:xfrm>
            <a:off x="7049451" y="499030"/>
            <a:ext cx="4942757" cy="5810359"/>
          </a:xfrm>
        </p:spPr>
      </p:pic>
      <p:sp>
        <p:nvSpPr>
          <p:cNvPr id="2" name="TextBox 1">
            <a:extLst>
              <a:ext uri="{FF2B5EF4-FFF2-40B4-BE49-F238E27FC236}">
                <a16:creationId xmlns:a16="http://schemas.microsoft.com/office/drawing/2014/main" id="{44C4915A-F166-D748-9F9D-2375A45C93EC}"/>
              </a:ext>
            </a:extLst>
          </p:cNvPr>
          <p:cNvSpPr txBox="1"/>
          <p:nvPr/>
        </p:nvSpPr>
        <p:spPr>
          <a:xfrm>
            <a:off x="0" y="1"/>
            <a:ext cx="1524000" cy="380999"/>
          </a:xfrm>
          <a:prstGeom prst="rect">
            <a:avLst/>
          </a:prstGeom>
          <a:solidFill>
            <a:srgbClr val="C00000"/>
          </a:solidFill>
        </p:spPr>
        <p:txBody>
          <a:bodyPr wrap="square" rtlCol="0">
            <a:spAutoFit/>
          </a:bodyPr>
          <a:lstStyle/>
          <a:p>
            <a:endParaRPr lang="en-US" dirty="0"/>
          </a:p>
        </p:txBody>
      </p:sp>
    </p:spTree>
    <p:extLst>
      <p:ext uri="{BB962C8B-B14F-4D97-AF65-F5344CB8AC3E}">
        <p14:creationId xmlns:p14="http://schemas.microsoft.com/office/powerpoint/2010/main" val="2280675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E973FD52-0C1B-2A45-9AB0-C76562F39D23}"/>
              </a:ext>
            </a:extLst>
          </p:cNvPr>
          <p:cNvSpPr/>
          <p:nvPr/>
        </p:nvSpPr>
        <p:spPr>
          <a:xfrm>
            <a:off x="0" y="0"/>
            <a:ext cx="12192000" cy="7162799"/>
          </a:xfrm>
          <a:prstGeom prst="rect">
            <a:avLst/>
          </a:prstGeom>
          <a:blipFill>
            <a:blip r:embed="rId2" cstate="print"/>
            <a:stretch>
              <a:fillRect/>
            </a:stretch>
          </a:blipFill>
        </p:spPr>
        <p:txBody>
          <a:bodyPr wrap="square" lIns="0" tIns="0" rIns="0" bIns="0" rtlCol="0"/>
          <a:lstStyle/>
          <a:p>
            <a:endParaRPr/>
          </a:p>
        </p:txBody>
      </p:sp>
      <p:sp>
        <p:nvSpPr>
          <p:cNvPr id="2" name="Content Placeholder 1"/>
          <p:cNvSpPr>
            <a:spLocks noGrp="1"/>
          </p:cNvSpPr>
          <p:nvPr>
            <p:ph idx="1"/>
          </p:nvPr>
        </p:nvSpPr>
        <p:spPr>
          <a:xfrm>
            <a:off x="5108648" y="1187222"/>
            <a:ext cx="6490163" cy="4623138"/>
          </a:xfrm>
        </p:spPr>
        <p:txBody>
          <a:bodyPr>
            <a:normAutofit/>
          </a:bodyPr>
          <a:lstStyle/>
          <a:p>
            <a:pPr marL="0" indent="0">
              <a:buNone/>
            </a:pPr>
            <a:r>
              <a:rPr lang="en-US" sz="2160" b="1" dirty="0">
                <a:solidFill>
                  <a:schemeClr val="bg1"/>
                </a:solidFill>
              </a:rPr>
              <a:t>FEATURES</a:t>
            </a:r>
          </a:p>
          <a:p>
            <a:pPr>
              <a:buFont typeface="Arial" charset="0"/>
              <a:buChar char="•"/>
            </a:pPr>
            <a:r>
              <a:rPr lang="en-US" sz="2160" dirty="0">
                <a:solidFill>
                  <a:schemeClr val="bg1"/>
                </a:solidFill>
              </a:rPr>
              <a:t>Hurd or </a:t>
            </a:r>
            <a:r>
              <a:rPr lang="en-US" sz="2160" dirty="0" err="1">
                <a:solidFill>
                  <a:schemeClr val="bg1"/>
                </a:solidFill>
              </a:rPr>
              <a:t>Shives</a:t>
            </a:r>
            <a:r>
              <a:rPr lang="en-US" sz="2160" dirty="0">
                <a:solidFill>
                  <a:schemeClr val="bg1"/>
                </a:solidFill>
              </a:rPr>
              <a:t>, the woody inside of the hemp stem, has an enormous absorption capacity and therefore binds well to materials such as lime and water. </a:t>
            </a:r>
            <a:br>
              <a:rPr lang="en-US" sz="2160" dirty="0">
                <a:solidFill>
                  <a:schemeClr val="bg1"/>
                </a:solidFill>
              </a:rPr>
            </a:br>
            <a:r>
              <a:rPr lang="en-US" sz="2160" dirty="0">
                <a:solidFill>
                  <a:schemeClr val="bg1"/>
                </a:solidFill>
              </a:rPr>
              <a:t>It’s also good in absorbing odors.</a:t>
            </a:r>
            <a:br>
              <a:rPr lang="en-US" sz="2160" dirty="0">
                <a:solidFill>
                  <a:schemeClr val="bg1"/>
                </a:solidFill>
              </a:rPr>
            </a:br>
            <a:endParaRPr lang="en-US" sz="2160" dirty="0">
              <a:solidFill>
                <a:schemeClr val="bg1"/>
              </a:solidFill>
            </a:endParaRPr>
          </a:p>
          <a:p>
            <a:pPr marL="0" indent="0">
              <a:buNone/>
            </a:pPr>
            <a:r>
              <a:rPr lang="en-US" sz="2160" b="1" dirty="0">
                <a:solidFill>
                  <a:schemeClr val="bg1"/>
                </a:solidFill>
              </a:rPr>
              <a:t>APPLICATIONS</a:t>
            </a:r>
          </a:p>
          <a:p>
            <a:pPr>
              <a:buFont typeface="Arial" charset="0"/>
              <a:buChar char="•"/>
            </a:pPr>
            <a:r>
              <a:rPr lang="en-US" sz="2160" dirty="0">
                <a:solidFill>
                  <a:schemeClr val="bg1"/>
                </a:solidFill>
              </a:rPr>
              <a:t>The woody inside of the hemp stem (</a:t>
            </a:r>
            <a:r>
              <a:rPr lang="en-US" sz="2160" dirty="0" err="1">
                <a:solidFill>
                  <a:schemeClr val="bg1"/>
                </a:solidFill>
              </a:rPr>
              <a:t>hurd</a:t>
            </a:r>
            <a:r>
              <a:rPr lang="en-US" sz="2160" dirty="0">
                <a:solidFill>
                  <a:schemeClr val="bg1"/>
                </a:solidFill>
              </a:rPr>
              <a:t> or </a:t>
            </a:r>
            <a:r>
              <a:rPr lang="en-US" sz="2160" dirty="0" err="1">
                <a:solidFill>
                  <a:schemeClr val="bg1"/>
                </a:solidFill>
              </a:rPr>
              <a:t>shives</a:t>
            </a:r>
            <a:r>
              <a:rPr lang="en-US" sz="2160" dirty="0">
                <a:solidFill>
                  <a:schemeClr val="bg1"/>
                </a:solidFill>
              </a:rPr>
              <a:t>) is extremely versatile. Highly suited as stable bedding (straw) for horses and smaller animal enclosures, horticulture mulch, but also for insulating panel material and hemp concrete.</a:t>
            </a:r>
          </a:p>
          <a:p>
            <a:endParaRPr lang="en-US" dirty="0"/>
          </a:p>
        </p:txBody>
      </p:sp>
      <p:sp>
        <p:nvSpPr>
          <p:cNvPr id="3" name="Slide Number Placeholder 2"/>
          <p:cNvSpPr>
            <a:spLocks noGrp="1"/>
          </p:cNvSpPr>
          <p:nvPr>
            <p:ph type="sldNum" sz="quarter" idx="12"/>
          </p:nvPr>
        </p:nvSpPr>
        <p:spPr/>
        <p:txBody>
          <a:bodyPr/>
          <a:lstStyle/>
          <a:p>
            <a:fld id="{2066355A-084C-D24E-9AD2-7E4FC41EA627}" type="slidenum">
              <a:rPr lang="en-US" smtClean="0"/>
              <a:t>6</a:t>
            </a:fld>
            <a:endParaRPr lang="en-US"/>
          </a:p>
        </p:txBody>
      </p:sp>
      <p:sp>
        <p:nvSpPr>
          <p:cNvPr id="4" name="Title 3"/>
          <p:cNvSpPr>
            <a:spLocks noGrp="1"/>
          </p:cNvSpPr>
          <p:nvPr>
            <p:ph type="title"/>
          </p:nvPr>
        </p:nvSpPr>
        <p:spPr>
          <a:xfrm>
            <a:off x="5108647" y="201975"/>
            <a:ext cx="6473753" cy="717443"/>
          </a:xfrm>
        </p:spPr>
        <p:txBody>
          <a:bodyPr/>
          <a:lstStyle/>
          <a:p>
            <a:r>
              <a:rPr lang="en-US" cap="all" dirty="0"/>
              <a:t>WOOD CORE</a:t>
            </a:r>
            <a:endParaRPr lang="en-US" dirty="0"/>
          </a:p>
        </p:txBody>
      </p:sp>
      <p:pic>
        <p:nvPicPr>
          <p:cNvPr id="5" name="Picture 4"/>
          <p:cNvPicPr>
            <a:picLocks noChangeAspect="1"/>
          </p:cNvPicPr>
          <p:nvPr/>
        </p:nvPicPr>
        <p:blipFill rotWithShape="1">
          <a:blip r:embed="rId3"/>
          <a:srcRect l="46932"/>
          <a:stretch/>
        </p:blipFill>
        <p:spPr>
          <a:xfrm>
            <a:off x="134911" y="567968"/>
            <a:ext cx="4838825" cy="5861645"/>
          </a:xfrm>
          <a:prstGeom prst="rect">
            <a:avLst/>
          </a:prstGeom>
        </p:spPr>
      </p:pic>
    </p:spTree>
    <p:extLst>
      <p:ext uri="{BB962C8B-B14F-4D97-AF65-F5344CB8AC3E}">
        <p14:creationId xmlns:p14="http://schemas.microsoft.com/office/powerpoint/2010/main" val="2660531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DFFEA0E1-0958-9D46-ADBB-C44CE519DB9A}"/>
              </a:ext>
            </a:extLst>
          </p:cNvPr>
          <p:cNvSpPr/>
          <p:nvPr/>
        </p:nvSpPr>
        <p:spPr>
          <a:xfrm>
            <a:off x="5862" y="1"/>
            <a:ext cx="12192000" cy="7238999"/>
          </a:xfrm>
          <a:prstGeom prst="rect">
            <a:avLst/>
          </a:prstGeom>
          <a:blipFill>
            <a:blip r:embed="rId2" cstate="print"/>
            <a:stretch>
              <a:fillRect/>
            </a:stretch>
          </a:blipFill>
        </p:spPr>
        <p:txBody>
          <a:bodyPr wrap="square" lIns="0" tIns="0" rIns="0" bIns="0" rtlCol="0"/>
          <a:lstStyle/>
          <a:p>
            <a:endParaRPr/>
          </a:p>
        </p:txBody>
      </p:sp>
      <p:sp>
        <p:nvSpPr>
          <p:cNvPr id="3" name="Slide Number Placeholder 2"/>
          <p:cNvSpPr>
            <a:spLocks noGrp="1"/>
          </p:cNvSpPr>
          <p:nvPr>
            <p:ph type="sldNum" sz="quarter" idx="12"/>
          </p:nvPr>
        </p:nvSpPr>
        <p:spPr/>
        <p:txBody>
          <a:bodyPr/>
          <a:lstStyle/>
          <a:p>
            <a:endParaRPr lang="en-US" dirty="0"/>
          </a:p>
        </p:txBody>
      </p:sp>
      <p:sp>
        <p:nvSpPr>
          <p:cNvPr id="5" name="Content Placeholder 1"/>
          <p:cNvSpPr txBox="1">
            <a:spLocks/>
          </p:cNvSpPr>
          <p:nvPr/>
        </p:nvSpPr>
        <p:spPr>
          <a:xfrm>
            <a:off x="609600" y="1197429"/>
            <a:ext cx="6333844" cy="5584371"/>
          </a:xfrm>
          <a:prstGeom prst="rect">
            <a:avLst/>
          </a:prstGeom>
        </p:spPr>
        <p:txBody>
          <a:bodyPr vert="horz" lIns="109728" tIns="54864" rIns="109728" bIns="54864" rtlCol="0">
            <a:noAutofit/>
          </a:bodyPr>
          <a:lstStyle>
            <a:lvl1pPr marL="342900" indent="-342900" algn="l" defTabSz="457200" rtl="0" eaLnBrk="1" latinLnBrk="0" hangingPunct="1">
              <a:spcBef>
                <a:spcPct val="20000"/>
              </a:spcBef>
              <a:buClr>
                <a:srgbClr val="9C7E2A"/>
              </a:buClr>
              <a:buSzPct val="80000"/>
              <a:buFont typeface="Wingdings" charset="2"/>
              <a:buChar char="v"/>
              <a:defRPr sz="2000" b="0" i="0" kern="1200" baseline="0">
                <a:solidFill>
                  <a:srgbClr val="000000"/>
                </a:solidFill>
                <a:latin typeface="Calibri" charset="0"/>
                <a:ea typeface="Calibri" charset="0"/>
                <a:cs typeface="Calibri" charset="0"/>
              </a:defRPr>
            </a:lvl1pPr>
            <a:lvl2pPr marL="742950" indent="-285750" algn="l" defTabSz="457200" rtl="0" eaLnBrk="1" latinLnBrk="0" hangingPunct="1">
              <a:spcBef>
                <a:spcPct val="20000"/>
              </a:spcBef>
              <a:buFont typeface="Courier New" charset="0"/>
              <a:buChar char="o"/>
              <a:defRPr sz="1700" b="0" i="0" kern="1200">
                <a:solidFill>
                  <a:srgbClr val="000000"/>
                </a:solidFill>
                <a:latin typeface="Calibri" charset="0"/>
                <a:ea typeface="Calibri" charset="0"/>
                <a:cs typeface="Calibri" charset="0"/>
              </a:defRPr>
            </a:lvl2pPr>
            <a:lvl3pPr marL="1143000" indent="-228600" algn="l" defTabSz="457200" rtl="0" eaLnBrk="1" latinLnBrk="0" hangingPunct="1">
              <a:spcBef>
                <a:spcPct val="20000"/>
              </a:spcBef>
              <a:buFont typeface="Courier New" charset="0"/>
              <a:buChar char="o"/>
              <a:defRPr sz="1600" b="0" i="0" kern="1200">
                <a:solidFill>
                  <a:srgbClr val="000000"/>
                </a:solidFill>
                <a:latin typeface="Calibri" charset="0"/>
                <a:ea typeface="Calibri" charset="0"/>
                <a:cs typeface="Calibri" charset="0"/>
              </a:defRPr>
            </a:lvl3pPr>
            <a:lvl4pPr marL="1600200" indent="-228600" algn="l" defTabSz="457200" rtl="0" eaLnBrk="1" latinLnBrk="0" hangingPunct="1">
              <a:spcBef>
                <a:spcPct val="20000"/>
              </a:spcBef>
              <a:buFont typeface="Courier New" charset="0"/>
              <a:buChar char="o"/>
              <a:defRPr sz="1500" b="0" i="0" kern="1200" baseline="0">
                <a:solidFill>
                  <a:srgbClr val="000000"/>
                </a:solidFill>
                <a:latin typeface="Calibri" charset="0"/>
                <a:ea typeface="Calibri" charset="0"/>
                <a:cs typeface="Calibri" charset="0"/>
              </a:defRPr>
            </a:lvl4pPr>
            <a:lvl5pPr marL="2057400" marR="0" indent="-228600" algn="l" defTabSz="457200" rtl="0" eaLnBrk="1" fontAlgn="auto" latinLnBrk="0" hangingPunct="1">
              <a:lnSpc>
                <a:spcPct val="100000"/>
              </a:lnSpc>
              <a:spcBef>
                <a:spcPct val="20000"/>
              </a:spcBef>
              <a:spcAft>
                <a:spcPts val="0"/>
              </a:spcAft>
              <a:buClrTx/>
              <a:buSzPct val="80000"/>
              <a:buFont typeface="Wingdings" charset="2"/>
              <a:buChar char="v"/>
              <a:tabLst/>
              <a:defRPr sz="1400" b="0" i="0" kern="1200">
                <a:solidFill>
                  <a:srgbClr val="000000"/>
                </a:solidFill>
                <a:latin typeface="Calibri" charset="0"/>
                <a:ea typeface="Calibri" charset="0"/>
                <a:cs typeface="Calibri"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rPr>
              <a:t>FEATURES</a:t>
            </a:r>
          </a:p>
          <a:p>
            <a:pPr>
              <a:buFont typeface="Arial" charset="0"/>
              <a:buChar char="•"/>
            </a:pPr>
            <a:r>
              <a:rPr lang="en-US" dirty="0">
                <a:solidFill>
                  <a:schemeClr val="bg1"/>
                </a:solidFill>
              </a:rPr>
              <a:t>The fibers are removed through a process called decortication. Hemp fibers have great moisture and temperature regulating properties. They’re also extremely strong, highly flexible and very light, which is an enormous advantage in the automotive and construction sectors. Plus, it has the same properties as copper – it can </a:t>
            </a:r>
            <a:r>
              <a:rPr lang="en-US" dirty="0" err="1">
                <a:solidFill>
                  <a:schemeClr val="bg1"/>
                </a:solidFill>
              </a:rPr>
              <a:t>bhold</a:t>
            </a:r>
            <a:r>
              <a:rPr lang="en-US" dirty="0">
                <a:solidFill>
                  <a:schemeClr val="bg1"/>
                </a:solidFill>
              </a:rPr>
              <a:t> an electrical charge and its strong antibacterial properties make it, for example, ideal for hospital clothing!</a:t>
            </a:r>
          </a:p>
          <a:p>
            <a:pPr marL="0" indent="0">
              <a:buNone/>
            </a:pPr>
            <a:endParaRPr lang="en-US" dirty="0">
              <a:solidFill>
                <a:schemeClr val="bg1"/>
              </a:solidFill>
            </a:endParaRPr>
          </a:p>
          <a:p>
            <a:pPr marL="0" indent="0">
              <a:buNone/>
            </a:pPr>
            <a:r>
              <a:rPr lang="en-US" b="1" dirty="0">
                <a:solidFill>
                  <a:schemeClr val="bg1"/>
                </a:solidFill>
              </a:rPr>
              <a:t>APPLICATIONS</a:t>
            </a:r>
          </a:p>
          <a:p>
            <a:pPr>
              <a:buFont typeface="Arial" charset="0"/>
              <a:buChar char="•"/>
            </a:pPr>
            <a:r>
              <a:rPr lang="en-US" dirty="0">
                <a:solidFill>
                  <a:schemeClr val="bg1"/>
                </a:solidFill>
              </a:rPr>
              <a:t>Hemp fibers can be turned into nearly anything. They’re used in construction and insulation materials, in felt, in growing mediums and tree disks, and in many industrial applications such as the furniture, paper and textile industry.</a:t>
            </a:r>
          </a:p>
        </p:txBody>
      </p:sp>
      <p:pic>
        <p:nvPicPr>
          <p:cNvPr id="6" name="Picture 5"/>
          <p:cNvPicPr>
            <a:picLocks noChangeAspect="1"/>
          </p:cNvPicPr>
          <p:nvPr/>
        </p:nvPicPr>
        <p:blipFill rotWithShape="1">
          <a:blip r:embed="rId3"/>
          <a:srcRect l="10374" r="48180" b="7153"/>
          <a:stretch/>
        </p:blipFill>
        <p:spPr>
          <a:xfrm>
            <a:off x="7072897" y="632459"/>
            <a:ext cx="4942757" cy="5897880"/>
          </a:xfrm>
          <a:prstGeom prst="rect">
            <a:avLst/>
          </a:prstGeom>
        </p:spPr>
      </p:pic>
      <p:sp>
        <p:nvSpPr>
          <p:cNvPr id="9" name="TextBox 8">
            <a:extLst>
              <a:ext uri="{FF2B5EF4-FFF2-40B4-BE49-F238E27FC236}">
                <a16:creationId xmlns:a16="http://schemas.microsoft.com/office/drawing/2014/main" id="{68472BA6-059A-D742-B5C6-0CA082444883}"/>
              </a:ext>
            </a:extLst>
          </p:cNvPr>
          <p:cNvSpPr txBox="1"/>
          <p:nvPr/>
        </p:nvSpPr>
        <p:spPr>
          <a:xfrm>
            <a:off x="0" y="0"/>
            <a:ext cx="1600200" cy="369332"/>
          </a:xfrm>
          <a:prstGeom prst="rect">
            <a:avLst/>
          </a:prstGeom>
          <a:solidFill>
            <a:srgbClr val="C00000"/>
          </a:solidFill>
        </p:spPr>
        <p:txBody>
          <a:bodyPr wrap="square" rtlCol="0">
            <a:spAutoFit/>
          </a:bodyPr>
          <a:lstStyle/>
          <a:p>
            <a:endParaRPr lang="en-US" dirty="0"/>
          </a:p>
        </p:txBody>
      </p:sp>
      <p:sp>
        <p:nvSpPr>
          <p:cNvPr id="10" name="Rectangle 9">
            <a:extLst>
              <a:ext uri="{FF2B5EF4-FFF2-40B4-BE49-F238E27FC236}">
                <a16:creationId xmlns:a16="http://schemas.microsoft.com/office/drawing/2014/main" id="{4F7D198F-3C99-5B49-88CC-1E2E91811CE9}"/>
              </a:ext>
            </a:extLst>
          </p:cNvPr>
          <p:cNvSpPr/>
          <p:nvPr/>
        </p:nvSpPr>
        <p:spPr>
          <a:xfrm>
            <a:off x="823546" y="282714"/>
            <a:ext cx="4561686" cy="738664"/>
          </a:xfrm>
          <a:prstGeom prst="rect">
            <a:avLst/>
          </a:prstGeom>
        </p:spPr>
        <p:txBody>
          <a:bodyPr wrap="square">
            <a:spAutoFit/>
          </a:bodyPr>
          <a:lstStyle/>
          <a:p>
            <a:r>
              <a:rPr lang="en-US" sz="4200" dirty="0">
                <a:solidFill>
                  <a:schemeClr val="bg1"/>
                </a:solidFill>
                <a:latin typeface="Arial" panose="020B0604020202020204" pitchFamily="34" charset="0"/>
                <a:cs typeface="Arial" panose="020B0604020202020204" pitchFamily="34" charset="0"/>
              </a:rPr>
              <a:t>OUTER FIBER</a:t>
            </a:r>
          </a:p>
        </p:txBody>
      </p:sp>
    </p:spTree>
    <p:extLst>
      <p:ext uri="{BB962C8B-B14F-4D97-AF65-F5344CB8AC3E}">
        <p14:creationId xmlns:p14="http://schemas.microsoft.com/office/powerpoint/2010/main" val="4211943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12EC574B-8376-B84E-9F68-90CDBEB210BC}"/>
              </a:ext>
            </a:extLst>
          </p:cNvPr>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p>
        </p:txBody>
      </p:sp>
      <p:sp>
        <p:nvSpPr>
          <p:cNvPr id="3" name="Slide Number Placeholder 2"/>
          <p:cNvSpPr>
            <a:spLocks noGrp="1"/>
          </p:cNvSpPr>
          <p:nvPr>
            <p:ph type="sldNum" sz="quarter" idx="12"/>
          </p:nvPr>
        </p:nvSpPr>
        <p:spPr/>
        <p:txBody>
          <a:bodyPr/>
          <a:lstStyle/>
          <a:p>
            <a:endParaRPr lang="en-US" dirty="0"/>
          </a:p>
        </p:txBody>
      </p:sp>
      <p:pic>
        <p:nvPicPr>
          <p:cNvPr id="5" name="Picture 4"/>
          <p:cNvPicPr>
            <a:picLocks noChangeAspect="1"/>
          </p:cNvPicPr>
          <p:nvPr/>
        </p:nvPicPr>
        <p:blipFill rotWithShape="1">
          <a:blip r:embed="rId3"/>
          <a:srcRect l="22711" r="20209"/>
          <a:stretch/>
        </p:blipFill>
        <p:spPr>
          <a:xfrm>
            <a:off x="6613128" y="609600"/>
            <a:ext cx="5248556" cy="5911153"/>
          </a:xfrm>
          <a:prstGeom prst="rect">
            <a:avLst/>
          </a:prstGeom>
        </p:spPr>
      </p:pic>
      <p:sp>
        <p:nvSpPr>
          <p:cNvPr id="6" name="Content Placeholder 1"/>
          <p:cNvSpPr txBox="1">
            <a:spLocks/>
          </p:cNvSpPr>
          <p:nvPr/>
        </p:nvSpPr>
        <p:spPr>
          <a:xfrm>
            <a:off x="609600" y="1755422"/>
            <a:ext cx="5673212" cy="4765331"/>
          </a:xfrm>
          <a:prstGeom prst="rect">
            <a:avLst/>
          </a:prstGeom>
        </p:spPr>
        <p:txBody>
          <a:bodyPr vert="horz" lIns="109728" tIns="54864" rIns="109728" bIns="54864" rtlCol="0">
            <a:noAutofit/>
          </a:bodyPr>
          <a:lstStyle>
            <a:lvl1pPr marL="342900" indent="-342900" algn="l" defTabSz="457200" rtl="0" eaLnBrk="1" latinLnBrk="0" hangingPunct="1">
              <a:spcBef>
                <a:spcPct val="20000"/>
              </a:spcBef>
              <a:buClr>
                <a:srgbClr val="9C7E2A"/>
              </a:buClr>
              <a:buSzPct val="80000"/>
              <a:buFont typeface="Wingdings" charset="2"/>
              <a:buChar char="v"/>
              <a:defRPr sz="2000" b="0" i="0" kern="1200" baseline="0">
                <a:solidFill>
                  <a:srgbClr val="000000"/>
                </a:solidFill>
                <a:latin typeface="Calibri" charset="0"/>
                <a:ea typeface="Calibri" charset="0"/>
                <a:cs typeface="Calibri" charset="0"/>
              </a:defRPr>
            </a:lvl1pPr>
            <a:lvl2pPr marL="742950" indent="-285750" algn="l" defTabSz="457200" rtl="0" eaLnBrk="1" latinLnBrk="0" hangingPunct="1">
              <a:spcBef>
                <a:spcPct val="20000"/>
              </a:spcBef>
              <a:buFont typeface="Courier New" charset="0"/>
              <a:buChar char="o"/>
              <a:defRPr sz="1700" b="0" i="0" kern="1200">
                <a:solidFill>
                  <a:srgbClr val="000000"/>
                </a:solidFill>
                <a:latin typeface="Calibri" charset="0"/>
                <a:ea typeface="Calibri" charset="0"/>
                <a:cs typeface="Calibri" charset="0"/>
              </a:defRPr>
            </a:lvl2pPr>
            <a:lvl3pPr marL="1143000" indent="-228600" algn="l" defTabSz="457200" rtl="0" eaLnBrk="1" latinLnBrk="0" hangingPunct="1">
              <a:spcBef>
                <a:spcPct val="20000"/>
              </a:spcBef>
              <a:buFont typeface="Courier New" charset="0"/>
              <a:buChar char="o"/>
              <a:defRPr sz="1600" b="0" i="0" kern="1200">
                <a:solidFill>
                  <a:srgbClr val="000000"/>
                </a:solidFill>
                <a:latin typeface="Calibri" charset="0"/>
                <a:ea typeface="Calibri" charset="0"/>
                <a:cs typeface="Calibri" charset="0"/>
              </a:defRPr>
            </a:lvl3pPr>
            <a:lvl4pPr marL="1600200" indent="-228600" algn="l" defTabSz="457200" rtl="0" eaLnBrk="1" latinLnBrk="0" hangingPunct="1">
              <a:spcBef>
                <a:spcPct val="20000"/>
              </a:spcBef>
              <a:buFont typeface="Courier New" charset="0"/>
              <a:buChar char="o"/>
              <a:defRPr sz="1500" b="0" i="0" kern="1200" baseline="0">
                <a:solidFill>
                  <a:srgbClr val="000000"/>
                </a:solidFill>
                <a:latin typeface="Calibri" charset="0"/>
                <a:ea typeface="Calibri" charset="0"/>
                <a:cs typeface="Calibri" charset="0"/>
              </a:defRPr>
            </a:lvl4pPr>
            <a:lvl5pPr marL="2057400" marR="0" indent="-228600" algn="l" defTabSz="457200" rtl="0" eaLnBrk="1" fontAlgn="auto" latinLnBrk="0" hangingPunct="1">
              <a:lnSpc>
                <a:spcPct val="100000"/>
              </a:lnSpc>
              <a:spcBef>
                <a:spcPct val="20000"/>
              </a:spcBef>
              <a:spcAft>
                <a:spcPts val="0"/>
              </a:spcAft>
              <a:buClrTx/>
              <a:buSzPct val="80000"/>
              <a:buFont typeface="Wingdings" charset="2"/>
              <a:buChar char="v"/>
              <a:tabLst/>
              <a:defRPr sz="1400" b="0" i="0" kern="1200">
                <a:solidFill>
                  <a:srgbClr val="000000"/>
                </a:solidFill>
                <a:latin typeface="Calibri" charset="0"/>
                <a:ea typeface="Calibri" charset="0"/>
                <a:cs typeface="Calibri"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rPr>
              <a:t>FEATURES</a:t>
            </a:r>
          </a:p>
          <a:p>
            <a:pPr>
              <a:buFont typeface="Arial" charset="0"/>
              <a:buChar char="•"/>
            </a:pPr>
            <a:r>
              <a:rPr lang="en-US" dirty="0">
                <a:solidFill>
                  <a:schemeClr val="bg1"/>
                </a:solidFill>
              </a:rPr>
              <a:t>The hemp root’s deep and wide with an extensive root hair structure. This improves the soil structure and returns a higher soil yield.</a:t>
            </a:r>
          </a:p>
          <a:p>
            <a:pPr marL="0" indent="0">
              <a:buNone/>
            </a:pPr>
            <a:endParaRPr lang="en-US" dirty="0">
              <a:solidFill>
                <a:schemeClr val="bg1"/>
              </a:solidFill>
            </a:endParaRPr>
          </a:p>
          <a:p>
            <a:pPr marL="0" indent="0">
              <a:buNone/>
            </a:pPr>
            <a:r>
              <a:rPr lang="en-US" b="1" dirty="0">
                <a:solidFill>
                  <a:schemeClr val="bg1"/>
                </a:solidFill>
              </a:rPr>
              <a:t>APPLICATIONS</a:t>
            </a:r>
          </a:p>
          <a:p>
            <a:pPr>
              <a:buFont typeface="Arial" charset="0"/>
              <a:buChar char="•"/>
            </a:pPr>
            <a:r>
              <a:rPr lang="en-US" dirty="0">
                <a:solidFill>
                  <a:schemeClr val="bg1"/>
                </a:solidFill>
              </a:rPr>
              <a:t>The root primarily plays a role in soil improvement, allowing more of this super plant to be cultivated. In addition, there are strong indications that the roots can be used in pharmaceutical products. Extensive research needs to be conducted.</a:t>
            </a:r>
          </a:p>
        </p:txBody>
      </p:sp>
      <p:sp>
        <p:nvSpPr>
          <p:cNvPr id="9" name="TextBox 8">
            <a:extLst>
              <a:ext uri="{FF2B5EF4-FFF2-40B4-BE49-F238E27FC236}">
                <a16:creationId xmlns:a16="http://schemas.microsoft.com/office/drawing/2014/main" id="{321735F5-B39A-0D40-B58D-895FB587228D}"/>
              </a:ext>
            </a:extLst>
          </p:cNvPr>
          <p:cNvSpPr txBox="1"/>
          <p:nvPr/>
        </p:nvSpPr>
        <p:spPr>
          <a:xfrm>
            <a:off x="0" y="0"/>
            <a:ext cx="1524000" cy="369332"/>
          </a:xfrm>
          <a:prstGeom prst="rect">
            <a:avLst/>
          </a:prstGeom>
          <a:solidFill>
            <a:srgbClr val="FF0000"/>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DB2A6961-DC33-8A49-984F-C97F33065DF2}"/>
              </a:ext>
            </a:extLst>
          </p:cNvPr>
          <p:cNvSpPr txBox="1"/>
          <p:nvPr/>
        </p:nvSpPr>
        <p:spPr>
          <a:xfrm>
            <a:off x="1066800" y="535882"/>
            <a:ext cx="3429000" cy="738664"/>
          </a:xfrm>
          <a:prstGeom prst="rect">
            <a:avLst/>
          </a:prstGeom>
          <a:noFill/>
        </p:spPr>
        <p:txBody>
          <a:bodyPr wrap="square" rtlCol="0">
            <a:spAutoFit/>
          </a:bodyPr>
          <a:lstStyle/>
          <a:p>
            <a:r>
              <a:rPr lang="en-US" sz="4200" dirty="0">
                <a:solidFill>
                  <a:schemeClr val="bg1"/>
                </a:solidFill>
                <a:latin typeface="Arial" panose="020B0604020202020204" pitchFamily="34" charset="0"/>
                <a:cs typeface="Arial" panose="020B0604020202020204" pitchFamily="34" charset="0"/>
              </a:rPr>
              <a:t>ROOT</a:t>
            </a:r>
          </a:p>
        </p:txBody>
      </p:sp>
    </p:spTree>
    <p:extLst>
      <p:ext uri="{BB962C8B-B14F-4D97-AF65-F5344CB8AC3E}">
        <p14:creationId xmlns:p14="http://schemas.microsoft.com/office/powerpoint/2010/main" val="2622739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186E1D6B-93F2-FA46-AC50-6F47099CC3E0}"/>
              </a:ext>
            </a:extLst>
          </p:cNvPr>
          <p:cNvSpPr/>
          <p:nvPr/>
        </p:nvSpPr>
        <p:spPr>
          <a:xfrm>
            <a:off x="0" y="0"/>
            <a:ext cx="12192000" cy="7472172"/>
          </a:xfrm>
          <a:prstGeom prst="rect">
            <a:avLst/>
          </a:prstGeom>
          <a:blipFill>
            <a:blip r:embed="rId2" cstate="print"/>
            <a:stretch>
              <a:fillRect/>
            </a:stretch>
          </a:blipFill>
        </p:spPr>
        <p:txBody>
          <a:bodyPr wrap="square" lIns="0" tIns="0" rIns="0" bIns="0" rtlCol="0"/>
          <a:lstStyle/>
          <a:p>
            <a:endParaRPr/>
          </a:p>
        </p:txBody>
      </p:sp>
      <p:sp>
        <p:nvSpPr>
          <p:cNvPr id="3" name="Slide Number Placeholder 2"/>
          <p:cNvSpPr>
            <a:spLocks noGrp="1"/>
          </p:cNvSpPr>
          <p:nvPr>
            <p:ph type="sldNum" sz="quarter" idx="12"/>
          </p:nvPr>
        </p:nvSpPr>
        <p:spPr/>
        <p:txBody>
          <a:bodyPr/>
          <a:lstStyle/>
          <a:p>
            <a:fld id="{2066355A-084C-D24E-9AD2-7E4FC41EA627}" type="slidenum">
              <a:rPr lang="en-US" smtClean="0"/>
              <a:t>9</a:t>
            </a:fld>
            <a:endParaRPr lang="en-US"/>
          </a:p>
        </p:txBody>
      </p:sp>
      <p:sp>
        <p:nvSpPr>
          <p:cNvPr id="4" name="Title 3"/>
          <p:cNvSpPr>
            <a:spLocks noGrp="1"/>
          </p:cNvSpPr>
          <p:nvPr>
            <p:ph type="title"/>
          </p:nvPr>
        </p:nvSpPr>
        <p:spPr>
          <a:xfrm>
            <a:off x="1008942" y="212852"/>
            <a:ext cx="5239458" cy="665480"/>
          </a:xfrm>
        </p:spPr>
        <p:txBody>
          <a:bodyPr/>
          <a:lstStyle/>
          <a:p>
            <a:r>
              <a:rPr lang="en-US" sz="3200" cap="all" dirty="0"/>
              <a:t>applications of hemp</a:t>
            </a:r>
            <a:endParaRPr lang="en-US" dirty="0"/>
          </a:p>
        </p:txBody>
      </p:sp>
      <p:pic>
        <p:nvPicPr>
          <p:cNvPr id="5" name="Picture 4" descr="Health-57-5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09" y="3062215"/>
            <a:ext cx="1332224" cy="1332224"/>
          </a:xfrm>
          <a:prstGeom prst="rect">
            <a:avLst/>
          </a:prstGeom>
          <a:solidFill>
            <a:schemeClr val="bg1"/>
          </a:solidFill>
        </p:spPr>
      </p:pic>
      <p:pic>
        <p:nvPicPr>
          <p:cNvPr id="6" name="Picture 5" descr="livestock-icon-22.jp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0522" y="5069439"/>
            <a:ext cx="1290100" cy="1290100"/>
          </a:xfrm>
          <a:prstGeom prst="rect">
            <a:avLst/>
          </a:prstGeom>
          <a:solidFill>
            <a:schemeClr val="bg1"/>
          </a:solidFill>
        </p:spPr>
      </p:pic>
      <p:pic>
        <p:nvPicPr>
          <p:cNvPr id="7" name="Picture 6" descr="essential-oil-icon-set-450w-303577151.jpg"/>
          <p:cNvPicPr>
            <a:picLocks noChangeAspect="1"/>
          </p:cNvPicPr>
          <p:nvPr/>
        </p:nvPicPr>
        <p:blipFill rotWithShape="1">
          <a:blip r:embed="rId5">
            <a:extLst>
              <a:ext uri="{28A0092B-C50C-407E-A947-70E740481C1C}">
                <a14:useLocalDpi xmlns:a14="http://schemas.microsoft.com/office/drawing/2010/main" val="0"/>
              </a:ext>
            </a:extLst>
          </a:blip>
          <a:srcRect l="11223" t="10470" r="69407" b="69338"/>
          <a:stretch/>
        </p:blipFill>
        <p:spPr>
          <a:xfrm>
            <a:off x="3029830" y="3047218"/>
            <a:ext cx="1287604" cy="1401998"/>
          </a:xfrm>
          <a:prstGeom prst="rect">
            <a:avLst/>
          </a:prstGeom>
          <a:noFill/>
        </p:spPr>
      </p:pic>
      <p:pic>
        <p:nvPicPr>
          <p:cNvPr id="9" name="Picture 8" descr="body care.png"/>
          <p:cNvPicPr>
            <a:picLocks noChangeAspect="1"/>
          </p:cNvPicPr>
          <p:nvPr/>
        </p:nvPicPr>
        <p:blipFill rotWithShape="1">
          <a:blip r:embed="rId6">
            <a:extLst>
              <a:ext uri="{28A0092B-C50C-407E-A947-70E740481C1C}">
                <a14:useLocalDpi xmlns:a14="http://schemas.microsoft.com/office/drawing/2010/main" val="0"/>
              </a:ext>
            </a:extLst>
          </a:blip>
          <a:srcRect l="2645" t="3577" r="68511" b="68061"/>
          <a:stretch/>
        </p:blipFill>
        <p:spPr>
          <a:xfrm>
            <a:off x="5292351" y="1006171"/>
            <a:ext cx="1641967" cy="1517638"/>
          </a:xfrm>
          <a:prstGeom prst="rect">
            <a:avLst/>
          </a:prstGeom>
          <a:solidFill>
            <a:schemeClr val="bg1"/>
          </a:solidFill>
        </p:spPr>
      </p:pic>
      <p:pic>
        <p:nvPicPr>
          <p:cNvPr id="10" name="Picture 9" descr="construction.jp2"/>
          <p:cNvPicPr>
            <a:picLocks noChangeAspect="1"/>
          </p:cNvPicPr>
          <p:nvPr/>
        </p:nvPicPr>
        <p:blipFill rotWithShape="1">
          <a:blip r:embed="rId7">
            <a:extLst>
              <a:ext uri="{28A0092B-C50C-407E-A947-70E740481C1C}">
                <a14:useLocalDpi xmlns:a14="http://schemas.microsoft.com/office/drawing/2010/main" val="0"/>
              </a:ext>
            </a:extLst>
          </a:blip>
          <a:srcRect r="9606" b="19592"/>
          <a:stretch/>
        </p:blipFill>
        <p:spPr>
          <a:xfrm>
            <a:off x="2986428" y="1102142"/>
            <a:ext cx="1433172" cy="1372913"/>
          </a:xfrm>
          <a:prstGeom prst="rect">
            <a:avLst/>
          </a:prstGeom>
        </p:spPr>
      </p:pic>
      <p:pic>
        <p:nvPicPr>
          <p:cNvPr id="11" name="Picture 10" descr="Foo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479" y="1203159"/>
            <a:ext cx="1705469" cy="1190348"/>
          </a:xfrm>
          <a:prstGeom prst="rect">
            <a:avLst/>
          </a:prstGeom>
          <a:solidFill>
            <a:schemeClr val="bg1"/>
          </a:solidFill>
        </p:spPr>
      </p:pic>
      <p:pic>
        <p:nvPicPr>
          <p:cNvPr id="12" name="Picture 11" descr="Plastic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5883" y="5116431"/>
            <a:ext cx="1244735" cy="1244735"/>
          </a:xfrm>
          <a:prstGeom prst="rect">
            <a:avLst/>
          </a:prstGeom>
        </p:spPr>
      </p:pic>
      <p:pic>
        <p:nvPicPr>
          <p:cNvPr id="13" name="Picture 12" descr="Paper.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380" y="5067813"/>
            <a:ext cx="1293353" cy="1293353"/>
          </a:xfrm>
          <a:prstGeom prst="rect">
            <a:avLst/>
          </a:prstGeom>
        </p:spPr>
      </p:pic>
      <p:pic>
        <p:nvPicPr>
          <p:cNvPr id="14" name="Picture 13" descr="textile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6785" y="3047218"/>
            <a:ext cx="1510383" cy="1510383"/>
          </a:xfrm>
          <a:prstGeom prst="rect">
            <a:avLst/>
          </a:prstGeom>
        </p:spPr>
      </p:pic>
      <p:sp>
        <p:nvSpPr>
          <p:cNvPr id="16" name="TextBox 15"/>
          <p:cNvSpPr txBox="1"/>
          <p:nvPr/>
        </p:nvSpPr>
        <p:spPr>
          <a:xfrm>
            <a:off x="666368" y="2589621"/>
            <a:ext cx="1479030" cy="369332"/>
          </a:xfrm>
          <a:prstGeom prst="rect">
            <a:avLst/>
          </a:prstGeom>
          <a:noFill/>
        </p:spPr>
        <p:txBody>
          <a:bodyPr wrap="square" rtlCol="0">
            <a:spAutoFit/>
          </a:bodyPr>
          <a:lstStyle/>
          <a:p>
            <a:pPr algn="ctr"/>
            <a:r>
              <a:rPr lang="en-US" dirty="0">
                <a:solidFill>
                  <a:schemeClr val="bg1"/>
                </a:solidFill>
                <a:latin typeface="Calibri" charset="0"/>
                <a:ea typeface="Calibri" charset="0"/>
                <a:cs typeface="Calibri" charset="0"/>
              </a:rPr>
              <a:t>Food</a:t>
            </a:r>
          </a:p>
        </p:txBody>
      </p:sp>
      <p:sp>
        <p:nvSpPr>
          <p:cNvPr id="18" name="TextBox 17"/>
          <p:cNvSpPr txBox="1"/>
          <p:nvPr/>
        </p:nvSpPr>
        <p:spPr>
          <a:xfrm>
            <a:off x="5455883" y="2589621"/>
            <a:ext cx="1448702" cy="382816"/>
          </a:xfrm>
          <a:prstGeom prst="rect">
            <a:avLst/>
          </a:prstGeom>
          <a:noFill/>
        </p:spPr>
        <p:txBody>
          <a:bodyPr wrap="square" rtlCol="0">
            <a:spAutoFit/>
          </a:bodyPr>
          <a:lstStyle/>
          <a:p>
            <a:pPr algn="ctr"/>
            <a:r>
              <a:rPr lang="en-US" dirty="0">
                <a:solidFill>
                  <a:schemeClr val="bg1"/>
                </a:solidFill>
                <a:latin typeface="Calibri" charset="0"/>
                <a:ea typeface="Calibri" charset="0"/>
                <a:cs typeface="Calibri" charset="0"/>
              </a:rPr>
              <a:t>Body</a:t>
            </a:r>
            <a:r>
              <a:rPr lang="en-US" dirty="0">
                <a:solidFill>
                  <a:srgbClr val="000000"/>
                </a:solidFill>
                <a:latin typeface="Calibri" charset="0"/>
                <a:ea typeface="Calibri" charset="0"/>
                <a:cs typeface="Calibri" charset="0"/>
              </a:rPr>
              <a:t> </a:t>
            </a:r>
            <a:r>
              <a:rPr lang="en-US" dirty="0">
                <a:solidFill>
                  <a:schemeClr val="bg1"/>
                </a:solidFill>
                <a:latin typeface="Calibri" charset="0"/>
                <a:ea typeface="Calibri" charset="0"/>
                <a:cs typeface="Calibri" charset="0"/>
              </a:rPr>
              <a:t>Care</a:t>
            </a:r>
          </a:p>
        </p:txBody>
      </p:sp>
      <p:sp>
        <p:nvSpPr>
          <p:cNvPr id="19" name="TextBox 18"/>
          <p:cNvSpPr txBox="1"/>
          <p:nvPr/>
        </p:nvSpPr>
        <p:spPr>
          <a:xfrm>
            <a:off x="3000522" y="2600165"/>
            <a:ext cx="1419078" cy="369332"/>
          </a:xfrm>
          <a:prstGeom prst="rect">
            <a:avLst/>
          </a:prstGeom>
          <a:noFill/>
        </p:spPr>
        <p:txBody>
          <a:bodyPr wrap="none" rtlCol="0">
            <a:spAutoFit/>
          </a:bodyPr>
          <a:lstStyle/>
          <a:p>
            <a:r>
              <a:rPr lang="en-US" dirty="0">
                <a:solidFill>
                  <a:schemeClr val="bg1"/>
                </a:solidFill>
                <a:latin typeface="Calibri" charset="0"/>
                <a:ea typeface="Calibri" charset="0"/>
                <a:cs typeface="Calibri" charset="0"/>
              </a:rPr>
              <a:t>Construction</a:t>
            </a:r>
          </a:p>
        </p:txBody>
      </p:sp>
      <p:sp>
        <p:nvSpPr>
          <p:cNvPr id="20" name="TextBox 19"/>
          <p:cNvSpPr txBox="1"/>
          <p:nvPr/>
        </p:nvSpPr>
        <p:spPr>
          <a:xfrm>
            <a:off x="5486399" y="6456527"/>
            <a:ext cx="1171154" cy="369332"/>
          </a:xfrm>
          <a:prstGeom prst="rect">
            <a:avLst/>
          </a:prstGeom>
          <a:noFill/>
        </p:spPr>
        <p:txBody>
          <a:bodyPr wrap="none" rtlCol="0">
            <a:spAutoFit/>
          </a:bodyPr>
          <a:lstStyle/>
          <a:p>
            <a:r>
              <a:rPr lang="en-US" dirty="0" err="1">
                <a:solidFill>
                  <a:schemeClr val="bg1"/>
                </a:solidFill>
                <a:latin typeface="Calibri" charset="0"/>
                <a:ea typeface="Calibri" charset="0"/>
                <a:cs typeface="Calibri" charset="0"/>
              </a:rPr>
              <a:t>BioPlastics</a:t>
            </a:r>
            <a:endParaRPr lang="en-US" dirty="0">
              <a:solidFill>
                <a:schemeClr val="bg1"/>
              </a:solidFill>
              <a:latin typeface="Calibri" charset="0"/>
              <a:ea typeface="Calibri" charset="0"/>
              <a:cs typeface="Calibri" charset="0"/>
            </a:endParaRPr>
          </a:p>
        </p:txBody>
      </p:sp>
      <p:sp>
        <p:nvSpPr>
          <p:cNvPr id="21" name="TextBox 20"/>
          <p:cNvSpPr txBox="1"/>
          <p:nvPr/>
        </p:nvSpPr>
        <p:spPr>
          <a:xfrm>
            <a:off x="685800" y="4495800"/>
            <a:ext cx="1410514" cy="369332"/>
          </a:xfrm>
          <a:prstGeom prst="rect">
            <a:avLst/>
          </a:prstGeom>
          <a:noFill/>
        </p:spPr>
        <p:txBody>
          <a:bodyPr wrap="none" rtlCol="0">
            <a:spAutoFit/>
          </a:bodyPr>
          <a:lstStyle/>
          <a:p>
            <a:r>
              <a:rPr lang="en-US" dirty="0">
                <a:solidFill>
                  <a:schemeClr val="bg1"/>
                </a:solidFill>
                <a:latin typeface="Calibri" charset="0"/>
                <a:ea typeface="Calibri" charset="0"/>
                <a:cs typeface="Calibri" charset="0"/>
              </a:rPr>
              <a:t>Supplements</a:t>
            </a:r>
          </a:p>
        </p:txBody>
      </p:sp>
      <p:sp>
        <p:nvSpPr>
          <p:cNvPr id="22" name="TextBox 21"/>
          <p:cNvSpPr txBox="1"/>
          <p:nvPr/>
        </p:nvSpPr>
        <p:spPr>
          <a:xfrm>
            <a:off x="3016021" y="4572000"/>
            <a:ext cx="1405706" cy="369332"/>
          </a:xfrm>
          <a:prstGeom prst="rect">
            <a:avLst/>
          </a:prstGeom>
          <a:noFill/>
        </p:spPr>
        <p:txBody>
          <a:bodyPr wrap="none" rtlCol="0">
            <a:spAutoFit/>
          </a:bodyPr>
          <a:lstStyle/>
          <a:p>
            <a:r>
              <a:rPr lang="en-US" dirty="0">
                <a:solidFill>
                  <a:schemeClr val="bg1"/>
                </a:solidFill>
                <a:latin typeface="Calibri" charset="0"/>
                <a:ea typeface="Calibri" charset="0"/>
                <a:cs typeface="Calibri" charset="0"/>
              </a:rPr>
              <a:t>Essential</a:t>
            </a:r>
            <a:r>
              <a:rPr lang="en-US" dirty="0">
                <a:solidFill>
                  <a:srgbClr val="000000"/>
                </a:solidFill>
                <a:latin typeface="Calibri" charset="0"/>
                <a:ea typeface="Calibri" charset="0"/>
                <a:cs typeface="Calibri" charset="0"/>
              </a:rPr>
              <a:t> </a:t>
            </a:r>
            <a:r>
              <a:rPr lang="en-US" dirty="0">
                <a:solidFill>
                  <a:schemeClr val="bg1"/>
                </a:solidFill>
                <a:latin typeface="Calibri" charset="0"/>
                <a:ea typeface="Calibri" charset="0"/>
                <a:cs typeface="Calibri" charset="0"/>
              </a:rPr>
              <a:t>Oils</a:t>
            </a:r>
          </a:p>
        </p:txBody>
      </p:sp>
      <p:sp>
        <p:nvSpPr>
          <p:cNvPr id="23" name="TextBox 22"/>
          <p:cNvSpPr txBox="1"/>
          <p:nvPr/>
        </p:nvSpPr>
        <p:spPr>
          <a:xfrm>
            <a:off x="5726095" y="4648200"/>
            <a:ext cx="902811" cy="369332"/>
          </a:xfrm>
          <a:prstGeom prst="rect">
            <a:avLst/>
          </a:prstGeom>
          <a:noFill/>
        </p:spPr>
        <p:txBody>
          <a:bodyPr wrap="none" rtlCol="0">
            <a:spAutoFit/>
          </a:bodyPr>
          <a:lstStyle/>
          <a:p>
            <a:r>
              <a:rPr lang="en-US" dirty="0">
                <a:solidFill>
                  <a:schemeClr val="bg1"/>
                </a:solidFill>
                <a:latin typeface="Calibri" charset="0"/>
                <a:ea typeface="Calibri" charset="0"/>
                <a:cs typeface="Calibri" charset="0"/>
              </a:rPr>
              <a:t>Textiles</a:t>
            </a:r>
          </a:p>
        </p:txBody>
      </p:sp>
      <p:sp>
        <p:nvSpPr>
          <p:cNvPr id="24" name="TextBox 23"/>
          <p:cNvSpPr txBox="1"/>
          <p:nvPr/>
        </p:nvSpPr>
        <p:spPr>
          <a:xfrm>
            <a:off x="511090" y="6459415"/>
            <a:ext cx="1604350" cy="369332"/>
          </a:xfrm>
          <a:prstGeom prst="rect">
            <a:avLst/>
          </a:prstGeom>
          <a:noFill/>
        </p:spPr>
        <p:txBody>
          <a:bodyPr wrap="none" rtlCol="0">
            <a:spAutoFit/>
          </a:bodyPr>
          <a:lstStyle/>
          <a:p>
            <a:r>
              <a:rPr lang="en-US" dirty="0">
                <a:solidFill>
                  <a:schemeClr val="bg1"/>
                </a:solidFill>
                <a:latin typeface="Calibri" charset="0"/>
                <a:ea typeface="Calibri" charset="0"/>
                <a:cs typeface="Calibri" charset="0"/>
              </a:rPr>
              <a:t>Paper Products</a:t>
            </a:r>
          </a:p>
        </p:txBody>
      </p:sp>
      <p:sp>
        <p:nvSpPr>
          <p:cNvPr id="25" name="TextBox 24"/>
          <p:cNvSpPr txBox="1"/>
          <p:nvPr/>
        </p:nvSpPr>
        <p:spPr>
          <a:xfrm>
            <a:off x="2759232" y="6357401"/>
            <a:ext cx="1828800" cy="646331"/>
          </a:xfrm>
          <a:prstGeom prst="rect">
            <a:avLst/>
          </a:prstGeom>
          <a:noFill/>
        </p:spPr>
        <p:txBody>
          <a:bodyPr wrap="square" rtlCol="0">
            <a:spAutoFit/>
          </a:bodyPr>
          <a:lstStyle/>
          <a:p>
            <a:pPr algn="ctr"/>
            <a:r>
              <a:rPr lang="en-US" dirty="0">
                <a:solidFill>
                  <a:schemeClr val="bg1"/>
                </a:solidFill>
                <a:latin typeface="Calibri" charset="0"/>
                <a:ea typeface="Calibri" charset="0"/>
                <a:cs typeface="Calibri" charset="0"/>
              </a:rPr>
              <a:t>Livestock feed and bedding</a:t>
            </a:r>
          </a:p>
        </p:txBody>
      </p:sp>
    </p:spTree>
    <p:extLst>
      <p:ext uri="{BB962C8B-B14F-4D97-AF65-F5344CB8AC3E}">
        <p14:creationId xmlns:p14="http://schemas.microsoft.com/office/powerpoint/2010/main" val="2144400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5715</TotalTime>
  <Words>1060</Words>
  <Application>Microsoft Macintosh PowerPoint</Application>
  <PresentationFormat>Widescreen</PresentationFormat>
  <Paragraphs>94</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Arial-BoldItalicMT</vt:lpstr>
      <vt:lpstr>Calibri</vt:lpstr>
      <vt:lpstr>Trebuchet MS</vt:lpstr>
      <vt:lpstr>Wingdings</vt:lpstr>
      <vt:lpstr>Office Theme</vt:lpstr>
      <vt:lpstr>PowerPoint Presentation</vt:lpstr>
      <vt:lpstr>ABOUT NHA</vt:lpstr>
      <vt:lpstr>THIS IS HEMP!</vt:lpstr>
      <vt:lpstr>PowerPoint Presentation</vt:lpstr>
      <vt:lpstr>SEED AND FIBER</vt:lpstr>
      <vt:lpstr>WOOD CORE</vt:lpstr>
      <vt:lpstr>PowerPoint Presentation</vt:lpstr>
      <vt:lpstr>PowerPoint Presentation</vt:lpstr>
      <vt:lpstr>applications of hemp</vt:lpstr>
      <vt:lpstr>Where we are today</vt:lpstr>
      <vt:lpstr>Federal Banking Regulatory Guidance</vt:lpstr>
      <vt:lpstr>Challenges On the Horizon</vt:lpstr>
      <vt:lpstr>National Collaboration </vt:lpstr>
      <vt:lpstr>Partnership with </vt:lpstr>
      <vt:lpstr>HEMP PLEDGE</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NHA SRI Conference PPT</dc:title>
  <cp:lastModifiedBy>Geoff Whsling</cp:lastModifiedBy>
  <cp:revision>32</cp:revision>
  <cp:lastPrinted>2020-02-14T21:52:33Z</cp:lastPrinted>
  <dcterms:created xsi:type="dcterms:W3CDTF">2019-11-26T17:07:24Z</dcterms:created>
  <dcterms:modified xsi:type="dcterms:W3CDTF">2020-02-20T10:33:13Z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2019-11-17T00:00:00Z</vt:filetime>
  </property>
  <property fmtid="{D5CDD505-2E9C-101B-9397-08002B2CF9AE}" pid="3" name="Creator">
    <vt:lpwstr>PowerPoint</vt:lpwstr>
  </property>
  <property fmtid="{D5CDD505-2E9C-101B-9397-08002B2CF9AE}" pid="4" name="LastSaved">
    <vt:filetime>2019-11-26T00:00:00Z</vt:filetime>
  </property>
</Properties>
</file>