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1"/>
  </p:sldMasterIdLst>
  <p:notesMasterIdLst>
    <p:notesMasterId r:id="rId51"/>
  </p:notesMasterIdLst>
  <p:handoutMasterIdLst>
    <p:handoutMasterId r:id="rId52"/>
  </p:handoutMasterIdLst>
  <p:sldIdLst>
    <p:sldId id="830" r:id="rId2"/>
    <p:sldId id="385" r:id="rId3"/>
    <p:sldId id="1085" r:id="rId4"/>
    <p:sldId id="2435" r:id="rId5"/>
    <p:sldId id="2477" r:id="rId6"/>
    <p:sldId id="2285" r:id="rId7"/>
    <p:sldId id="2460" r:id="rId8"/>
    <p:sldId id="2241" r:id="rId9"/>
    <p:sldId id="2470" r:id="rId10"/>
    <p:sldId id="2474" r:id="rId11"/>
    <p:sldId id="2437" r:id="rId12"/>
    <p:sldId id="2476" r:id="rId13"/>
    <p:sldId id="2478" r:id="rId14"/>
    <p:sldId id="2440" r:id="rId15"/>
    <p:sldId id="2071" r:id="rId16"/>
    <p:sldId id="2441" r:id="rId17"/>
    <p:sldId id="2449" r:id="rId18"/>
    <p:sldId id="2125" r:id="rId19"/>
    <p:sldId id="2034" r:id="rId20"/>
    <p:sldId id="2041" r:id="rId21"/>
    <p:sldId id="2480" r:id="rId22"/>
    <p:sldId id="2479" r:id="rId23"/>
    <p:sldId id="2243" r:id="rId24"/>
    <p:sldId id="1980" r:id="rId25"/>
    <p:sldId id="2472" r:id="rId26"/>
    <p:sldId id="2129" r:id="rId27"/>
    <p:sldId id="2464" r:id="rId28"/>
    <p:sldId id="2467" r:id="rId29"/>
    <p:sldId id="2465" r:id="rId30"/>
    <p:sldId id="1987" r:id="rId31"/>
    <p:sldId id="2481" r:id="rId32"/>
    <p:sldId id="2436" r:id="rId33"/>
    <p:sldId id="2448" r:id="rId34"/>
    <p:sldId id="2445" r:id="rId35"/>
    <p:sldId id="2475" r:id="rId36"/>
    <p:sldId id="2483" r:id="rId37"/>
    <p:sldId id="267" r:id="rId38"/>
    <p:sldId id="2095" r:id="rId39"/>
    <p:sldId id="2446" r:id="rId40"/>
    <p:sldId id="270" r:id="rId41"/>
    <p:sldId id="271" r:id="rId42"/>
    <p:sldId id="2097" r:id="rId43"/>
    <p:sldId id="2461" r:id="rId44"/>
    <p:sldId id="2094" r:id="rId45"/>
    <p:sldId id="2455" r:id="rId46"/>
    <p:sldId id="2098" r:id="rId47"/>
    <p:sldId id="1982" r:id="rId48"/>
    <p:sldId id="2090" r:id="rId49"/>
    <p:sldId id="2443" r:id="rId50"/>
  </p:sldIdLst>
  <p:sldSz cx="105156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31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6" autoAdjust="0"/>
    <p:restoredTop sz="94660"/>
  </p:normalViewPr>
  <p:slideViewPr>
    <p:cSldViewPr>
      <p:cViewPr varScale="1">
        <p:scale>
          <a:sx n="105" d="100"/>
          <a:sy n="105" d="100"/>
        </p:scale>
        <p:origin x="120" y="60"/>
      </p:cViewPr>
      <p:guideLst>
        <p:guide orient="horz" pos="2160"/>
        <p:guide pos="3312"/>
      </p:guideLst>
    </p:cSldViewPr>
  </p:slideViewPr>
  <p:notesTextViewPr>
    <p:cViewPr>
      <p:scale>
        <a:sx n="100" d="100"/>
        <a:sy n="100" d="100"/>
      </p:scale>
      <p:origin x="0" y="0"/>
    </p:cViewPr>
  </p:notesTextViewPr>
  <p:sorterViewPr>
    <p:cViewPr>
      <p:scale>
        <a:sx n="66" d="100"/>
        <a:sy n="66" d="100"/>
      </p:scale>
      <p:origin x="0" y="2418"/>
    </p:cViewPr>
  </p:sorterViewPr>
  <p:notesViewPr>
    <p:cSldViewPr>
      <p:cViewPr varScale="1">
        <p:scale>
          <a:sx n="69" d="100"/>
          <a:sy n="69" d="100"/>
        </p:scale>
        <p:origin x="194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n-US" sz="1400" b="1" dirty="0"/>
              <a:t>Wheat</a:t>
            </a:r>
            <a:r>
              <a:rPr lang="en-US" sz="1400" b="1" baseline="0" dirty="0"/>
              <a:t> basis ($, CBS cash vs. MATIF)</a:t>
            </a:r>
            <a:endParaRPr lang="ru-RU" sz="1400" b="1" dirty="0"/>
          </a:p>
        </c:rich>
      </c:tx>
      <c:layout>
        <c:manualLayout>
          <c:xMode val="edge"/>
          <c:yMode val="edge"/>
          <c:x val="0.3711542581092393"/>
          <c:y val="1.990632532630579E-2"/>
        </c:manualLayout>
      </c:layout>
      <c:overlay val="1"/>
    </c:title>
    <c:autoTitleDeleted val="0"/>
    <c:plotArea>
      <c:layout>
        <c:manualLayout>
          <c:layoutTarget val="inner"/>
          <c:xMode val="edge"/>
          <c:yMode val="edge"/>
          <c:x val="4.7112660387477523E-2"/>
          <c:y val="0.1833338035937857"/>
          <c:w val="0.93766552497608868"/>
          <c:h val="0.72865667612166862"/>
        </c:manualLayout>
      </c:layout>
      <c:lineChart>
        <c:grouping val="standard"/>
        <c:varyColors val="0"/>
        <c:ser>
          <c:idx val="0"/>
          <c:order val="0"/>
          <c:tx>
            <c:strRef>
              <c:f>Graphs!$U$7</c:f>
              <c:strCache>
                <c:ptCount val="1"/>
                <c:pt idx="0">
                  <c:v>Current basis 2015-16</c:v>
                </c:pt>
              </c:strCache>
            </c:strRef>
          </c:tx>
          <c:spPr>
            <a:ln>
              <a:solidFill>
                <a:schemeClr val="tx2"/>
              </a:solidFill>
            </a:ln>
          </c:spPr>
          <c:marker>
            <c:symbol val="square"/>
            <c:size val="7"/>
            <c:spPr>
              <a:solidFill>
                <a:schemeClr val="tx2"/>
              </a:solidFill>
              <a:ln>
                <a:solidFill>
                  <a:schemeClr val="tx2"/>
                </a:solidFill>
              </a:ln>
            </c:spPr>
          </c:marker>
          <c:dLbls>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Graphs!$V$6:$AC$6</c:f>
              <c:strCache>
                <c:ptCount val="8"/>
                <c:pt idx="0">
                  <c:v>Aug</c:v>
                </c:pt>
                <c:pt idx="1">
                  <c:v>Sep</c:v>
                </c:pt>
                <c:pt idx="2">
                  <c:v>Oct</c:v>
                </c:pt>
                <c:pt idx="3">
                  <c:v>Nov</c:v>
                </c:pt>
                <c:pt idx="4">
                  <c:v>Dec</c:v>
                </c:pt>
                <c:pt idx="5">
                  <c:v>Jan</c:v>
                </c:pt>
                <c:pt idx="6">
                  <c:v>Feb</c:v>
                </c:pt>
                <c:pt idx="7">
                  <c:v>Mar</c:v>
                </c:pt>
              </c:strCache>
            </c:strRef>
          </c:cat>
          <c:val>
            <c:numRef>
              <c:f>Graphs!$V$7:$AC$7</c:f>
              <c:numCache>
                <c:formatCode>0</c:formatCode>
                <c:ptCount val="8"/>
                <c:pt idx="0">
                  <c:v>-69.389478940883876</c:v>
                </c:pt>
                <c:pt idx="1">
                  <c:v>-65.852034379814114</c:v>
                </c:pt>
                <c:pt idx="2">
                  <c:v>-60.467257215666258</c:v>
                </c:pt>
                <c:pt idx="3">
                  <c:v>-51.437372222266312</c:v>
                </c:pt>
                <c:pt idx="4">
                  <c:v>-58.889086727434162</c:v>
                </c:pt>
                <c:pt idx="5">
                  <c:v>-62.040434164921272</c:v>
                </c:pt>
                <c:pt idx="6">
                  <c:v>-50.19858004998359</c:v>
                </c:pt>
                <c:pt idx="7">
                  <c:v>-47.659727814443777</c:v>
                </c:pt>
              </c:numCache>
            </c:numRef>
          </c:val>
          <c:smooth val="0"/>
          <c:extLst>
            <c:ext xmlns:c16="http://schemas.microsoft.com/office/drawing/2014/chart" uri="{C3380CC4-5D6E-409C-BE32-E72D297353CC}">
              <c16:uniqueId val="{00000000-9732-417B-A3F8-C05782686953}"/>
            </c:ext>
          </c:extLst>
        </c:ser>
        <c:ser>
          <c:idx val="1"/>
          <c:order val="1"/>
          <c:tx>
            <c:strRef>
              <c:f>Graphs!$U$8</c:f>
              <c:strCache>
                <c:ptCount val="1"/>
                <c:pt idx="0">
                  <c:v>Basis 2014-15</c:v>
                </c:pt>
              </c:strCache>
            </c:strRef>
          </c:tx>
          <c:spPr>
            <a:ln>
              <a:solidFill>
                <a:srgbClr val="00B0F0"/>
              </a:solidFill>
            </a:ln>
          </c:spPr>
          <c:marker>
            <c:symbol val="diamond"/>
            <c:size val="7"/>
            <c:spPr>
              <a:solidFill>
                <a:srgbClr val="00B0F0"/>
              </a:solidFill>
              <a:ln>
                <a:solidFill>
                  <a:srgbClr val="00B0F0"/>
                </a:solidFill>
              </a:ln>
            </c:spPr>
          </c:marker>
          <c:dLbls>
            <c:dLbl>
              <c:idx val="1"/>
              <c:layout>
                <c:manualLayout>
                  <c:x val="-2.5034453028952342E-2"/>
                  <c:y val="-3.87282501666995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32-417B-A3F8-C05782686953}"/>
                </c:ext>
              </c:extLst>
            </c:dLbl>
            <c:dLbl>
              <c:idx val="2"/>
              <c:layout>
                <c:manualLayout>
                  <c:x val="-2.5034453028952314E-2"/>
                  <c:y val="-4.7034612349598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732-417B-A3F8-C05782686953}"/>
                </c:ext>
              </c:extLst>
            </c:dLbl>
            <c:dLbl>
              <c:idx val="4"/>
              <c:layout>
                <c:manualLayout>
                  <c:x val="-2.5034453028952314E-2"/>
                  <c:y val="5.67949149366377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32-417B-A3F8-C05782686953}"/>
                </c:ext>
              </c:extLst>
            </c:dLbl>
            <c:dLbl>
              <c:idx val="7"/>
              <c:layout>
                <c:manualLayout>
                  <c:x val="-2.5034453028952314E-2"/>
                  <c:y val="6.09480960280872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732-417B-A3F8-C05782686953}"/>
                </c:ext>
              </c:extLst>
            </c:dLbl>
            <c:numFmt formatCode="#,##0" sourceLinked="0"/>
            <c:spPr>
              <a:noFill/>
              <a:ln>
                <a:noFill/>
              </a:ln>
              <a:effectLst/>
            </c:spPr>
            <c:txPr>
              <a:bodyPr/>
              <a:lstStyle/>
              <a:p>
                <a:pPr>
                  <a:defRPr sz="12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Graphs!$V$6:$AC$6</c:f>
              <c:strCache>
                <c:ptCount val="8"/>
                <c:pt idx="0">
                  <c:v>Aug</c:v>
                </c:pt>
                <c:pt idx="1">
                  <c:v>Sep</c:v>
                </c:pt>
                <c:pt idx="2">
                  <c:v>Oct</c:v>
                </c:pt>
                <c:pt idx="3">
                  <c:v>Nov</c:v>
                </c:pt>
                <c:pt idx="4">
                  <c:v>Dec</c:v>
                </c:pt>
                <c:pt idx="5">
                  <c:v>Jan</c:v>
                </c:pt>
                <c:pt idx="6">
                  <c:v>Feb</c:v>
                </c:pt>
                <c:pt idx="7">
                  <c:v>Mar</c:v>
                </c:pt>
              </c:strCache>
            </c:strRef>
          </c:cat>
          <c:val>
            <c:numRef>
              <c:f>Graphs!$V$8:$AC$8</c:f>
              <c:numCache>
                <c:formatCode>0</c:formatCode>
                <c:ptCount val="8"/>
                <c:pt idx="0">
                  <c:v>-65.242470967015009</c:v>
                </c:pt>
                <c:pt idx="1">
                  <c:v>-44.344560028451028</c:v>
                </c:pt>
                <c:pt idx="2">
                  <c:v>-45.457760211488107</c:v>
                </c:pt>
                <c:pt idx="3">
                  <c:v>-55.284090593682429</c:v>
                </c:pt>
                <c:pt idx="4">
                  <c:v>-66.370291921465736</c:v>
                </c:pt>
                <c:pt idx="5">
                  <c:v>-74.614427451925309</c:v>
                </c:pt>
                <c:pt idx="6">
                  <c:v>-64.16575576798121</c:v>
                </c:pt>
                <c:pt idx="7">
                  <c:v>-55.254361597515825</c:v>
                </c:pt>
              </c:numCache>
            </c:numRef>
          </c:val>
          <c:smooth val="0"/>
          <c:extLst>
            <c:ext xmlns:c16="http://schemas.microsoft.com/office/drawing/2014/chart" uri="{C3380CC4-5D6E-409C-BE32-E72D297353CC}">
              <c16:uniqueId val="{00000005-9732-417B-A3F8-C05782686953}"/>
            </c:ext>
          </c:extLst>
        </c:ser>
        <c:ser>
          <c:idx val="2"/>
          <c:order val="2"/>
          <c:tx>
            <c:strRef>
              <c:f>Graphs!$U$9</c:f>
              <c:strCache>
                <c:ptCount val="1"/>
                <c:pt idx="0">
                  <c:v>Av 3-y basis</c:v>
                </c:pt>
              </c:strCache>
            </c:strRef>
          </c:tx>
          <c:spPr>
            <a:ln>
              <a:solidFill>
                <a:schemeClr val="accent5">
                  <a:lumMod val="40000"/>
                  <a:lumOff val="60000"/>
                </a:schemeClr>
              </a:solidFill>
            </a:ln>
          </c:spPr>
          <c:marker>
            <c:spPr>
              <a:solidFill>
                <a:schemeClr val="accent5">
                  <a:lumMod val="40000"/>
                  <a:lumOff val="60000"/>
                </a:schemeClr>
              </a:solidFill>
              <a:ln>
                <a:solidFill>
                  <a:schemeClr val="accent5">
                    <a:lumMod val="40000"/>
                    <a:lumOff val="60000"/>
                  </a:schemeClr>
                </a:solidFill>
              </a:ln>
            </c:spPr>
          </c:marker>
          <c:dLbls>
            <c:dLbl>
              <c:idx val="7"/>
              <c:layout>
                <c:manualLayout>
                  <c:x val="-2.5034453028952314E-2"/>
                  <c:y val="-6.094776900595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732-417B-A3F8-C05782686953}"/>
                </c:ext>
              </c:extLst>
            </c:dLbl>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Graphs!$V$6:$AC$6</c:f>
              <c:strCache>
                <c:ptCount val="8"/>
                <c:pt idx="0">
                  <c:v>Aug</c:v>
                </c:pt>
                <c:pt idx="1">
                  <c:v>Sep</c:v>
                </c:pt>
                <c:pt idx="2">
                  <c:v>Oct</c:v>
                </c:pt>
                <c:pt idx="3">
                  <c:v>Nov</c:v>
                </c:pt>
                <c:pt idx="4">
                  <c:v>Dec</c:v>
                </c:pt>
                <c:pt idx="5">
                  <c:v>Jan</c:v>
                </c:pt>
                <c:pt idx="6">
                  <c:v>Feb</c:v>
                </c:pt>
                <c:pt idx="7">
                  <c:v>Mar</c:v>
                </c:pt>
              </c:strCache>
            </c:strRef>
          </c:cat>
          <c:val>
            <c:numRef>
              <c:f>Graphs!$V$9:$AC$9</c:f>
              <c:numCache>
                <c:formatCode>0</c:formatCode>
                <c:ptCount val="8"/>
                <c:pt idx="0">
                  <c:v>-85.744330968745729</c:v>
                </c:pt>
                <c:pt idx="1">
                  <c:v>-73.243888503543019</c:v>
                </c:pt>
                <c:pt idx="2">
                  <c:v>-69.99048626792991</c:v>
                </c:pt>
                <c:pt idx="3">
                  <c:v>-70.490493578454917</c:v>
                </c:pt>
                <c:pt idx="4">
                  <c:v>-56.963370329207827</c:v>
                </c:pt>
                <c:pt idx="5">
                  <c:v>-47.846028948624337</c:v>
                </c:pt>
                <c:pt idx="6">
                  <c:v>-45.184419413613206</c:v>
                </c:pt>
                <c:pt idx="7">
                  <c:v>-49.434062211313837</c:v>
                </c:pt>
              </c:numCache>
            </c:numRef>
          </c:val>
          <c:smooth val="0"/>
          <c:extLst>
            <c:ext xmlns:c16="http://schemas.microsoft.com/office/drawing/2014/chart" uri="{C3380CC4-5D6E-409C-BE32-E72D297353CC}">
              <c16:uniqueId val="{00000007-9732-417B-A3F8-C05782686953}"/>
            </c:ext>
          </c:extLst>
        </c:ser>
        <c:dLbls>
          <c:showLegendKey val="0"/>
          <c:showVal val="1"/>
          <c:showCatName val="0"/>
          <c:showSerName val="0"/>
          <c:showPercent val="0"/>
          <c:showBubbleSize val="0"/>
        </c:dLbls>
        <c:marker val="1"/>
        <c:smooth val="0"/>
        <c:axId val="519291240"/>
        <c:axId val="519289672"/>
      </c:lineChart>
      <c:catAx>
        <c:axId val="519291240"/>
        <c:scaling>
          <c:orientation val="minMax"/>
        </c:scaling>
        <c:delete val="0"/>
        <c:axPos val="b"/>
        <c:numFmt formatCode="General" sourceLinked="1"/>
        <c:majorTickMark val="out"/>
        <c:minorTickMark val="none"/>
        <c:tickLblPos val="low"/>
        <c:txPr>
          <a:bodyPr/>
          <a:lstStyle/>
          <a:p>
            <a:pPr>
              <a:defRPr sz="1200"/>
            </a:pPr>
            <a:endParaRPr lang="en-US"/>
          </a:p>
        </c:txPr>
        <c:crossAx val="519289672"/>
        <c:crosses val="autoZero"/>
        <c:auto val="1"/>
        <c:lblAlgn val="ctr"/>
        <c:lblOffset val="100"/>
        <c:noMultiLvlLbl val="0"/>
      </c:catAx>
      <c:valAx>
        <c:axId val="519289672"/>
        <c:scaling>
          <c:orientation val="minMax"/>
          <c:max val="-40"/>
        </c:scaling>
        <c:delete val="0"/>
        <c:axPos val="l"/>
        <c:numFmt formatCode="0" sourceLinked="1"/>
        <c:majorTickMark val="out"/>
        <c:minorTickMark val="none"/>
        <c:tickLblPos val="nextTo"/>
        <c:txPr>
          <a:bodyPr/>
          <a:lstStyle/>
          <a:p>
            <a:pPr>
              <a:defRPr sz="1200"/>
            </a:pPr>
            <a:endParaRPr lang="en-US"/>
          </a:p>
        </c:txPr>
        <c:crossAx val="519291240"/>
        <c:crosses val="autoZero"/>
        <c:crossBetween val="between"/>
        <c:majorUnit val="10"/>
      </c:valAx>
      <c:spPr>
        <a:noFill/>
        <a:ln w="25400">
          <a:noFill/>
        </a:ln>
      </c:spPr>
    </c:plotArea>
    <c:legend>
      <c:legendPos val="t"/>
      <c:legendEntry>
        <c:idx val="0"/>
        <c:txPr>
          <a:bodyPr/>
          <a:lstStyle/>
          <a:p>
            <a:pPr>
              <a:defRPr sz="1200"/>
            </a:pPr>
            <a:endParaRPr lang="en-US"/>
          </a:p>
        </c:txPr>
      </c:legendEntry>
      <c:legendEntry>
        <c:idx val="1"/>
        <c:txPr>
          <a:bodyPr/>
          <a:lstStyle/>
          <a:p>
            <a:pPr>
              <a:defRPr sz="1200"/>
            </a:pPr>
            <a:endParaRPr lang="en-US"/>
          </a:p>
        </c:txPr>
      </c:legendEntry>
      <c:legendEntry>
        <c:idx val="2"/>
        <c:txPr>
          <a:bodyPr/>
          <a:lstStyle/>
          <a:p>
            <a:pPr>
              <a:defRPr sz="1200"/>
            </a:pPr>
            <a:endParaRPr lang="en-US"/>
          </a:p>
        </c:txPr>
      </c:legendEntry>
      <c:layout>
        <c:manualLayout>
          <c:xMode val="edge"/>
          <c:yMode val="edge"/>
          <c:x val="0.12876496320312902"/>
          <c:y val="9.5528417585593092E-2"/>
          <c:w val="0.67253852092017963"/>
          <c:h val="6.8025016131433982E-2"/>
        </c:manualLayout>
      </c:layout>
      <c:overlay val="0"/>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n-US" sz="1400" b="1" baseline="0" dirty="0"/>
              <a:t>Soybeans basis ($, CBS cash vs. CBOT)</a:t>
            </a:r>
            <a:endParaRPr lang="ru-RU" sz="1400" b="1"/>
          </a:p>
        </c:rich>
      </c:tx>
      <c:layout>
        <c:manualLayout>
          <c:xMode val="edge"/>
          <c:yMode val="edge"/>
          <c:x val="0.363311100818281"/>
          <c:y val="1.9906320126021129E-2"/>
        </c:manualLayout>
      </c:layout>
      <c:overlay val="1"/>
    </c:title>
    <c:autoTitleDeleted val="0"/>
    <c:plotArea>
      <c:layout>
        <c:manualLayout>
          <c:layoutTarget val="inner"/>
          <c:xMode val="edge"/>
          <c:yMode val="edge"/>
          <c:x val="5.8948179656602095E-2"/>
          <c:y val="9.7249818232445898E-2"/>
          <c:w val="0.93766552497608868"/>
          <c:h val="0.72865667612166862"/>
        </c:manualLayout>
      </c:layout>
      <c:lineChart>
        <c:grouping val="standard"/>
        <c:varyColors val="0"/>
        <c:ser>
          <c:idx val="0"/>
          <c:order val="0"/>
          <c:tx>
            <c:strRef>
              <c:f>Graphs!$U$13</c:f>
              <c:strCache>
                <c:ptCount val="1"/>
                <c:pt idx="0">
                  <c:v>Current basis 2015-16</c:v>
                </c:pt>
              </c:strCache>
            </c:strRef>
          </c:tx>
          <c:spPr>
            <a:ln>
              <a:solidFill>
                <a:schemeClr val="tx2"/>
              </a:solidFill>
            </a:ln>
          </c:spPr>
          <c:marker>
            <c:symbol val="square"/>
            <c:size val="7"/>
            <c:spPr>
              <a:solidFill>
                <a:schemeClr val="tx2"/>
              </a:solidFill>
              <a:ln>
                <a:solidFill>
                  <a:schemeClr val="tx2"/>
                </a:solidFill>
              </a:ln>
            </c:spPr>
          </c:marker>
          <c:dLbls>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Graphs!$V$12:$AC$12</c:f>
              <c:strCache>
                <c:ptCount val="8"/>
                <c:pt idx="0">
                  <c:v>Aug</c:v>
                </c:pt>
                <c:pt idx="1">
                  <c:v>Sep</c:v>
                </c:pt>
                <c:pt idx="2">
                  <c:v>Oct</c:v>
                </c:pt>
                <c:pt idx="3">
                  <c:v>Nov</c:v>
                </c:pt>
                <c:pt idx="4">
                  <c:v>Dec</c:v>
                </c:pt>
                <c:pt idx="5">
                  <c:v>Jan</c:v>
                </c:pt>
                <c:pt idx="6">
                  <c:v>Feb</c:v>
                </c:pt>
                <c:pt idx="7">
                  <c:v>Mar</c:v>
                </c:pt>
              </c:strCache>
            </c:strRef>
          </c:cat>
          <c:val>
            <c:numRef>
              <c:f>Graphs!$V$13:$AC$13</c:f>
              <c:numCache>
                <c:formatCode>0</c:formatCode>
                <c:ptCount val="8"/>
                <c:pt idx="0">
                  <c:v>-14.316116807483198</c:v>
                </c:pt>
                <c:pt idx="1">
                  <c:v>43.949250723417393</c:v>
                </c:pt>
                <c:pt idx="2">
                  <c:v>68.144546090182658</c:v>
                </c:pt>
                <c:pt idx="3">
                  <c:v>66.551637194953415</c:v>
                </c:pt>
                <c:pt idx="4">
                  <c:v>18.165616846206632</c:v>
                </c:pt>
                <c:pt idx="5">
                  <c:v>4.9986180037490611</c:v>
                </c:pt>
                <c:pt idx="6">
                  <c:v>-3.1169116517443882</c:v>
                </c:pt>
                <c:pt idx="7">
                  <c:v>-6.4076981816316785</c:v>
                </c:pt>
              </c:numCache>
            </c:numRef>
          </c:val>
          <c:smooth val="0"/>
          <c:extLst>
            <c:ext xmlns:c16="http://schemas.microsoft.com/office/drawing/2014/chart" uri="{C3380CC4-5D6E-409C-BE32-E72D297353CC}">
              <c16:uniqueId val="{00000000-FECB-4949-83A0-58CB47E29B5F}"/>
            </c:ext>
          </c:extLst>
        </c:ser>
        <c:ser>
          <c:idx val="1"/>
          <c:order val="1"/>
          <c:tx>
            <c:strRef>
              <c:f>Graphs!$U$14</c:f>
              <c:strCache>
                <c:ptCount val="1"/>
                <c:pt idx="0">
                  <c:v>Basis 2014-15</c:v>
                </c:pt>
              </c:strCache>
            </c:strRef>
          </c:tx>
          <c:spPr>
            <a:ln>
              <a:solidFill>
                <a:srgbClr val="00B0F0"/>
              </a:solidFill>
            </a:ln>
          </c:spPr>
          <c:marker>
            <c:symbol val="diamond"/>
            <c:size val="7"/>
            <c:spPr>
              <a:solidFill>
                <a:srgbClr val="00B0F0"/>
              </a:solidFill>
              <a:ln>
                <a:solidFill>
                  <a:srgbClr val="00B0F0"/>
                </a:solidFill>
              </a:ln>
            </c:spPr>
          </c:marker>
          <c:dLbls>
            <c:numFmt formatCode="#,##0" sourceLinked="0"/>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Graphs!$V$12:$AC$12</c:f>
              <c:strCache>
                <c:ptCount val="8"/>
                <c:pt idx="0">
                  <c:v>Aug</c:v>
                </c:pt>
                <c:pt idx="1">
                  <c:v>Sep</c:v>
                </c:pt>
                <c:pt idx="2">
                  <c:v>Oct</c:v>
                </c:pt>
                <c:pt idx="3">
                  <c:v>Nov</c:v>
                </c:pt>
                <c:pt idx="4">
                  <c:v>Dec</c:v>
                </c:pt>
                <c:pt idx="5">
                  <c:v>Jan</c:v>
                </c:pt>
                <c:pt idx="6">
                  <c:v>Feb</c:v>
                </c:pt>
                <c:pt idx="7">
                  <c:v>Mar</c:v>
                </c:pt>
              </c:strCache>
            </c:strRef>
          </c:cat>
          <c:val>
            <c:numRef>
              <c:f>Graphs!$V$14:$AC$14</c:f>
              <c:numCache>
                <c:formatCode>0</c:formatCode>
                <c:ptCount val="8"/>
                <c:pt idx="0">
                  <c:v>72.389510058816697</c:v>
                </c:pt>
                <c:pt idx="1">
                  <c:v>67.920378909294797</c:v>
                </c:pt>
                <c:pt idx="2">
                  <c:v>76.386671916109918</c:v>
                </c:pt>
                <c:pt idx="3">
                  <c:v>42.118853302754488</c:v>
                </c:pt>
                <c:pt idx="4">
                  <c:v>-13.482362716824255</c:v>
                </c:pt>
                <c:pt idx="5">
                  <c:v>-43.915069995808075</c:v>
                </c:pt>
                <c:pt idx="6">
                  <c:v>-28.438684790705409</c:v>
                </c:pt>
                <c:pt idx="7">
                  <c:v>21.308904039746494</c:v>
                </c:pt>
              </c:numCache>
            </c:numRef>
          </c:val>
          <c:smooth val="0"/>
          <c:extLst>
            <c:ext xmlns:c16="http://schemas.microsoft.com/office/drawing/2014/chart" uri="{C3380CC4-5D6E-409C-BE32-E72D297353CC}">
              <c16:uniqueId val="{00000001-FECB-4949-83A0-58CB47E29B5F}"/>
            </c:ext>
          </c:extLst>
        </c:ser>
        <c:ser>
          <c:idx val="2"/>
          <c:order val="2"/>
          <c:tx>
            <c:strRef>
              <c:f>Graphs!$U$15</c:f>
              <c:strCache>
                <c:ptCount val="1"/>
                <c:pt idx="0">
                  <c:v>Av 3-y basis</c:v>
                </c:pt>
              </c:strCache>
            </c:strRef>
          </c:tx>
          <c:spPr>
            <a:ln>
              <a:solidFill>
                <a:srgbClr val="4BACC6">
                  <a:lumMod val="40000"/>
                  <a:lumOff val="60000"/>
                </a:srgbClr>
              </a:solidFill>
            </a:ln>
          </c:spPr>
          <c:marker>
            <c:symbol val="triangle"/>
            <c:size val="7"/>
            <c:spPr>
              <a:solidFill>
                <a:srgbClr val="4BACC6">
                  <a:lumMod val="40000"/>
                  <a:lumOff val="60000"/>
                </a:srgbClr>
              </a:solidFill>
              <a:ln>
                <a:solidFill>
                  <a:srgbClr val="4BACC6">
                    <a:lumMod val="40000"/>
                    <a:lumOff val="60000"/>
                  </a:srgbClr>
                </a:solidFill>
              </a:ln>
            </c:spPr>
          </c:marker>
          <c:dLbls>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Graphs!$V$12:$AC$12</c:f>
              <c:strCache>
                <c:ptCount val="8"/>
                <c:pt idx="0">
                  <c:v>Aug</c:v>
                </c:pt>
                <c:pt idx="1">
                  <c:v>Sep</c:v>
                </c:pt>
                <c:pt idx="2">
                  <c:v>Oct</c:v>
                </c:pt>
                <c:pt idx="3">
                  <c:v>Nov</c:v>
                </c:pt>
                <c:pt idx="4">
                  <c:v>Dec</c:v>
                </c:pt>
                <c:pt idx="5">
                  <c:v>Jan</c:v>
                </c:pt>
                <c:pt idx="6">
                  <c:v>Feb</c:v>
                </c:pt>
                <c:pt idx="7">
                  <c:v>Mar</c:v>
                </c:pt>
              </c:strCache>
            </c:strRef>
          </c:cat>
          <c:val>
            <c:numRef>
              <c:f>Graphs!$V$15:$AC$15</c:f>
              <c:numCache>
                <c:formatCode>0</c:formatCode>
                <c:ptCount val="8"/>
                <c:pt idx="0">
                  <c:v>-169.62835423803878</c:v>
                </c:pt>
                <c:pt idx="1">
                  <c:v>-162.43264942065696</c:v>
                </c:pt>
                <c:pt idx="2">
                  <c:v>-142.79476742124788</c:v>
                </c:pt>
                <c:pt idx="3">
                  <c:v>-121.81271509629575</c:v>
                </c:pt>
                <c:pt idx="4">
                  <c:v>-117.62762339173848</c:v>
                </c:pt>
                <c:pt idx="5">
                  <c:v>-113.26766704524478</c:v>
                </c:pt>
                <c:pt idx="6">
                  <c:v>-117.52623112983217</c:v>
                </c:pt>
                <c:pt idx="7">
                  <c:v>-108.09104336454618</c:v>
                </c:pt>
              </c:numCache>
            </c:numRef>
          </c:val>
          <c:smooth val="0"/>
          <c:extLst>
            <c:ext xmlns:c16="http://schemas.microsoft.com/office/drawing/2014/chart" uri="{C3380CC4-5D6E-409C-BE32-E72D297353CC}">
              <c16:uniqueId val="{00000002-FECB-4949-83A0-58CB47E29B5F}"/>
            </c:ext>
          </c:extLst>
        </c:ser>
        <c:dLbls>
          <c:showLegendKey val="0"/>
          <c:showVal val="1"/>
          <c:showCatName val="0"/>
          <c:showSerName val="0"/>
          <c:showPercent val="0"/>
          <c:showBubbleSize val="0"/>
        </c:dLbls>
        <c:marker val="1"/>
        <c:smooth val="0"/>
        <c:axId val="519289280"/>
        <c:axId val="519292416"/>
      </c:lineChart>
      <c:catAx>
        <c:axId val="519289280"/>
        <c:scaling>
          <c:orientation val="minMax"/>
        </c:scaling>
        <c:delete val="0"/>
        <c:axPos val="b"/>
        <c:numFmt formatCode="General" sourceLinked="1"/>
        <c:majorTickMark val="out"/>
        <c:minorTickMark val="none"/>
        <c:tickLblPos val="low"/>
        <c:txPr>
          <a:bodyPr/>
          <a:lstStyle/>
          <a:p>
            <a:pPr>
              <a:defRPr sz="1200"/>
            </a:pPr>
            <a:endParaRPr lang="en-US"/>
          </a:p>
        </c:txPr>
        <c:crossAx val="519292416"/>
        <c:crosses val="autoZero"/>
        <c:auto val="1"/>
        <c:lblAlgn val="ctr"/>
        <c:lblOffset val="100"/>
        <c:noMultiLvlLbl val="0"/>
      </c:catAx>
      <c:valAx>
        <c:axId val="519292416"/>
        <c:scaling>
          <c:orientation val="minMax"/>
        </c:scaling>
        <c:delete val="0"/>
        <c:axPos val="l"/>
        <c:numFmt formatCode="0" sourceLinked="1"/>
        <c:majorTickMark val="out"/>
        <c:minorTickMark val="none"/>
        <c:tickLblPos val="nextTo"/>
        <c:txPr>
          <a:bodyPr/>
          <a:lstStyle/>
          <a:p>
            <a:pPr>
              <a:defRPr sz="1200"/>
            </a:pPr>
            <a:endParaRPr lang="en-US"/>
          </a:p>
        </c:txPr>
        <c:crossAx val="519289280"/>
        <c:crosses val="autoZero"/>
        <c:crossBetween val="between"/>
      </c:valAx>
    </c:plotArea>
    <c:legend>
      <c:legendPos val="t"/>
      <c:legendEntry>
        <c:idx val="0"/>
        <c:txPr>
          <a:bodyPr/>
          <a:lstStyle/>
          <a:p>
            <a:pPr>
              <a:defRPr sz="1200"/>
            </a:pPr>
            <a:endParaRPr lang="en-US"/>
          </a:p>
        </c:txPr>
      </c:legendEntry>
      <c:legendEntry>
        <c:idx val="1"/>
        <c:txPr>
          <a:bodyPr/>
          <a:lstStyle/>
          <a:p>
            <a:pPr>
              <a:defRPr sz="1200"/>
            </a:pPr>
            <a:endParaRPr lang="en-US"/>
          </a:p>
        </c:txPr>
      </c:legendEntry>
      <c:layout>
        <c:manualLayout>
          <c:xMode val="edge"/>
          <c:yMode val="edge"/>
          <c:x val="0.30159927468975301"/>
          <c:y val="0.10605852926981817"/>
          <c:w val="0.47681802727864075"/>
          <c:h val="6.5940263153296583E-2"/>
        </c:manualLayout>
      </c:layout>
      <c:overlay val="0"/>
      <c:txPr>
        <a:bodyPr/>
        <a:lstStyle/>
        <a:p>
          <a:pPr>
            <a:defRPr sz="1200"/>
          </a:pPr>
          <a:endParaRPr lang="en-US"/>
        </a:p>
      </c:txPr>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66" tIns="46583" rIns="93166" bIns="46583" rtlCol="0"/>
          <a:lstStyle>
            <a:lvl1pPr algn="r">
              <a:defRPr sz="1200"/>
            </a:lvl1pPr>
          </a:lstStyle>
          <a:p>
            <a:fld id="{4C457C8E-A544-4CED-85B8-21065AF86D44}" type="datetimeFigureOut">
              <a:rPr lang="en-US" smtClean="0"/>
              <a:pPr/>
              <a:t>2/20/2020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6" tIns="46583" rIns="93166" bIns="46583" rtlCol="0" anchor="b"/>
          <a:lstStyle>
            <a:lvl1pPr algn="r">
              <a:defRPr sz="1200"/>
            </a:lvl1pPr>
          </a:lstStyle>
          <a:p>
            <a:fld id="{975C9C9D-20FF-4700-9650-E82F67146BA2}" type="slidenum">
              <a:rPr lang="en-US" smtClean="0"/>
              <a:pPr/>
              <a:t>‹#›</a:t>
            </a:fld>
            <a:endParaRPr lang="en-US" dirty="0"/>
          </a:p>
        </p:txBody>
      </p:sp>
    </p:spTree>
    <p:extLst>
      <p:ext uri="{BB962C8B-B14F-4D97-AF65-F5344CB8AC3E}">
        <p14:creationId xmlns:p14="http://schemas.microsoft.com/office/powerpoint/2010/main" val="1685285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F7ACE05D-0D60-45DF-BBAF-AC75F87CC80A}" type="datetimeFigureOut">
              <a:rPr lang="en-US" smtClean="0"/>
              <a:pPr/>
              <a:t>2/20/2020</a:t>
            </a:fld>
            <a:endParaRPr lang="en-US" dirty="0"/>
          </a:p>
        </p:txBody>
      </p:sp>
      <p:sp>
        <p:nvSpPr>
          <p:cNvPr id="4" name="Slide Image Placeholder 3"/>
          <p:cNvSpPr>
            <a:spLocks noGrp="1" noRot="1" noChangeAspect="1"/>
          </p:cNvSpPr>
          <p:nvPr>
            <p:ph type="sldImg" idx="2"/>
          </p:nvPr>
        </p:nvSpPr>
        <p:spPr>
          <a:xfrm>
            <a:off x="833438" y="696913"/>
            <a:ext cx="5343525" cy="348615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6" tIns="46583" rIns="93166" bIns="46583" rtlCol="0" anchor="b"/>
          <a:lstStyle>
            <a:lvl1pPr algn="r">
              <a:defRPr sz="1200"/>
            </a:lvl1pPr>
          </a:lstStyle>
          <a:p>
            <a:fld id="{FD4A5FB7-541B-47BB-8586-EC9DC05485D8}" type="slidenum">
              <a:rPr lang="en-US" smtClean="0"/>
              <a:pPr/>
              <a:t>‹#›</a:t>
            </a:fld>
            <a:endParaRPr lang="en-US" dirty="0"/>
          </a:p>
        </p:txBody>
      </p:sp>
    </p:spTree>
    <p:extLst>
      <p:ext uri="{BB962C8B-B14F-4D97-AF65-F5344CB8AC3E}">
        <p14:creationId xmlns:p14="http://schemas.microsoft.com/office/powerpoint/2010/main" val="110117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Sumadhur Shakya</a:t>
            </a:r>
          </a:p>
        </p:txBody>
      </p:sp>
      <p:sp>
        <p:nvSpPr>
          <p:cNvPr id="5" name="Slide Number Placeholder 4"/>
          <p:cNvSpPr>
            <a:spLocks noGrp="1"/>
          </p:cNvSpPr>
          <p:nvPr>
            <p:ph type="sldNum" sz="quarter" idx="11"/>
          </p:nvPr>
        </p:nvSpPr>
        <p:spPr/>
        <p:txBody>
          <a:bodyPr/>
          <a:lstStyle/>
          <a:p>
            <a:fld id="{E3B6D0FF-0AD0-4221-9DA2-9F8261E62C6F}" type="slidenum">
              <a:rPr lang="en-US" smtClean="0"/>
              <a:pPr/>
              <a:t>1</a:t>
            </a:fld>
            <a:endParaRPr lang="en-US" dirty="0"/>
          </a:p>
        </p:txBody>
      </p:sp>
    </p:spTree>
    <p:extLst>
      <p:ext uri="{BB962C8B-B14F-4D97-AF65-F5344CB8AC3E}">
        <p14:creationId xmlns:p14="http://schemas.microsoft.com/office/powerpoint/2010/main" val="1324711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Comptetion</a:t>
            </a:r>
            <a:r>
              <a:rPr lang="en-US" baseline="0" dirty="0"/>
              <a:t> - Technology</a:t>
            </a:r>
            <a:endParaRPr lang="en-US" dirty="0"/>
          </a:p>
        </p:txBody>
      </p:sp>
      <p:sp>
        <p:nvSpPr>
          <p:cNvPr id="4" name="Slide Number Placeholder 3"/>
          <p:cNvSpPr>
            <a:spLocks noGrp="1"/>
          </p:cNvSpPr>
          <p:nvPr>
            <p:ph type="sldNum" sz="quarter" idx="10"/>
          </p:nvPr>
        </p:nvSpPr>
        <p:spPr/>
        <p:txBody>
          <a:bodyPr/>
          <a:lstStyle/>
          <a:p>
            <a:fld id="{EFA78799-DEF7-4D23-BF78-BAC612067A49}" type="slidenum">
              <a:rPr lang="en-US" smtClean="0"/>
              <a:t>2</a:t>
            </a:fld>
            <a:endParaRPr lang="en-US" dirty="0"/>
          </a:p>
        </p:txBody>
      </p:sp>
    </p:spTree>
    <p:extLst>
      <p:ext uri="{BB962C8B-B14F-4D97-AF65-F5344CB8AC3E}">
        <p14:creationId xmlns:p14="http://schemas.microsoft.com/office/powerpoint/2010/main" val="63993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25" y="84138"/>
            <a:ext cx="1708150" cy="11160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675A5E-8A37-44AF-A706-F3AF83F9DDB8}" type="slidenum">
              <a:rPr lang="en-US" smtClean="0"/>
              <a:pPr>
                <a:defRPr/>
              </a:pPr>
              <a:t>42</a:t>
            </a:fld>
            <a:endParaRPr lang="en-US" dirty="0"/>
          </a:p>
        </p:txBody>
      </p:sp>
      <p:sp>
        <p:nvSpPr>
          <p:cNvPr id="7" name="Notes Placeholder 2"/>
          <p:cNvSpPr txBox="1">
            <a:spLocks/>
          </p:cNvSpPr>
          <p:nvPr/>
        </p:nvSpPr>
        <p:spPr>
          <a:xfrm>
            <a:off x="255279" y="1197637"/>
            <a:ext cx="9041122" cy="5418738"/>
          </a:xfrm>
          <a:prstGeom prst="rect">
            <a:avLst/>
          </a:prstGeom>
        </p:spPr>
        <p:txBody>
          <a:bodyPr vert="horz" lIns="93164" tIns="46582" rIns="93164" bIns="46582" rtlCol="0">
            <a:noAutofit/>
          </a:bodyPr>
          <a:lstStyle>
            <a:lvl1pPr algn="l" rtl="0" eaLnBrk="0" fontAlgn="base" hangingPunct="0">
              <a:spcBef>
                <a:spcPct val="30000"/>
              </a:spcBef>
              <a:spcAft>
                <a:spcPct val="0"/>
              </a:spcAft>
              <a:defRPr sz="1200" kern="1200">
                <a:solidFill>
                  <a:schemeClr val="tx1"/>
                </a:solidFill>
                <a:latin typeface="Arial" pitchFamily="34"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2000" dirty="0"/>
              <a:t>The green circles show the location of our farming clusters, and the green arrows the export routes through which we transport our crops to the Black Sea ports. The red area on the right is the territory which is controlled by separatists. </a:t>
            </a:r>
          </a:p>
          <a:p>
            <a:r>
              <a:rPr lang="en-US" sz="2000" dirty="0"/>
              <a:t>Our real estate fund NEPF used to lease farmland on Crimea. However, we discontinued these operations already in 2013 and transferred all movable assets to other farms in Ukraine. Our only remaining asset on Crimea is a grain elevator, which we purchased for $3 million, and which we are going to sell.</a:t>
            </a:r>
          </a:p>
          <a:p>
            <a:r>
              <a:rPr lang="en-US" sz="2000" dirty="0"/>
              <a:t>Except this grain elevator, </a:t>
            </a:r>
            <a:r>
              <a:rPr lang="en-US" sz="2000" u="sng" dirty="0"/>
              <a:t>neither</a:t>
            </a:r>
            <a:r>
              <a:rPr lang="en-US" sz="2000" dirty="0"/>
              <a:t> our assets </a:t>
            </a:r>
            <a:r>
              <a:rPr lang="en-US" sz="2000" u="sng" dirty="0"/>
              <a:t>nor</a:t>
            </a:r>
            <a:r>
              <a:rPr lang="en-US" sz="2000" dirty="0"/>
              <a:t> our operations have been affected by the military conflict ||||  </a:t>
            </a:r>
          </a:p>
          <a:p>
            <a:r>
              <a:rPr lang="en-US" sz="2000" dirty="0"/>
              <a:t>What do we expect in the future?</a:t>
            </a:r>
          </a:p>
          <a:p>
            <a:r>
              <a:rPr lang="en-US" sz="2000" dirty="0"/>
              <a:t>During the last summer, the Kremlin floated the idea of turning Ukraine ‘s South East into NovoRussia. This would have cut us off from the export market and impacted our investment. The developments since last summer made the creation of NovoRussia unlikely ||||</a:t>
            </a:r>
          </a:p>
          <a:p>
            <a:r>
              <a:rPr lang="en-US" sz="2000" dirty="0"/>
              <a:t>We do not expect any impact on our assets or operations in the future ||||</a:t>
            </a:r>
          </a:p>
          <a:p>
            <a:r>
              <a:rPr lang="en-US" sz="2000" dirty="0"/>
              <a:t>Let’s now review how much capital we invested and what it is worth today, starting with our real estate fund:</a:t>
            </a:r>
          </a:p>
        </p:txBody>
      </p:sp>
    </p:spTree>
    <p:extLst>
      <p:ext uri="{BB962C8B-B14F-4D97-AF65-F5344CB8AC3E}">
        <p14:creationId xmlns:p14="http://schemas.microsoft.com/office/powerpoint/2010/main" val="3304092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647444" y="359898"/>
            <a:ext cx="8517636"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647444" y="1850064"/>
            <a:ext cx="8517636"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56AD7A68-1C70-498D-B1DB-28AA246967FA}" type="datetime1">
              <a:rPr lang="en-US" smtClean="0"/>
              <a:t>2/20/2020</a:t>
            </a:fld>
            <a:endParaRPr lang="en-US" dirty="0"/>
          </a:p>
        </p:txBody>
      </p:sp>
      <p:sp>
        <p:nvSpPr>
          <p:cNvPr id="20" name="Footer Placeholder 19"/>
          <p:cNvSpPr>
            <a:spLocks noGrp="1"/>
          </p:cNvSpPr>
          <p:nvPr>
            <p:ph type="ftr" sz="quarter" idx="11"/>
          </p:nvPr>
        </p:nvSpPr>
        <p:spPr/>
        <p:txBody>
          <a:bodyPr/>
          <a:lstStyle/>
          <a:p>
            <a:r>
              <a:rPr lang="en-US" dirty="0"/>
              <a:t>Dept of Agribusiness &amp; Applied Economics,NDSU, Fargo - 58102</a:t>
            </a:r>
          </a:p>
        </p:txBody>
      </p:sp>
      <p:sp>
        <p:nvSpPr>
          <p:cNvPr id="10" name="Slide Number Placeholder 9"/>
          <p:cNvSpPr>
            <a:spLocks noGrp="1"/>
          </p:cNvSpPr>
          <p:nvPr>
            <p:ph type="sldNum" sz="quarter" idx="12"/>
          </p:nvPr>
        </p:nvSpPr>
        <p:spPr/>
        <p:txBody>
          <a:bodyPr/>
          <a:lstStyle/>
          <a:p>
            <a:fld id="{0DA33153-1191-471A-87CB-793097ADBC06}" type="slidenum">
              <a:rPr lang="en-US" smtClean="0"/>
              <a:pPr/>
              <a:t>‹#›</a:t>
            </a:fld>
            <a:endParaRPr lang="en-US" dirty="0"/>
          </a:p>
        </p:txBody>
      </p:sp>
      <p:sp>
        <p:nvSpPr>
          <p:cNvPr id="8" name="Oval 7"/>
          <p:cNvSpPr/>
          <p:nvPr/>
        </p:nvSpPr>
        <p:spPr>
          <a:xfrm>
            <a:off x="1059648" y="1413802"/>
            <a:ext cx="241859"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
        <p:nvSpPr>
          <p:cNvPr id="9" name="Oval 8"/>
          <p:cNvSpPr/>
          <p:nvPr/>
        </p:nvSpPr>
        <p:spPr>
          <a:xfrm>
            <a:off x="1330754" y="1345016"/>
            <a:ext cx="73609"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E097D5-B912-4899-BA14-6D642CFD1B4E}" type="datetime1">
              <a:rPr lang="en-US" smtClean="0"/>
              <a:t>2/20/2020</a:t>
            </a:fld>
            <a:endParaRPr lang="en-US" dirty="0"/>
          </a:p>
        </p:txBody>
      </p:sp>
      <p:sp>
        <p:nvSpPr>
          <p:cNvPr id="5" name="Footer Placeholder 4"/>
          <p:cNvSpPr>
            <a:spLocks noGrp="1"/>
          </p:cNvSpPr>
          <p:nvPr>
            <p:ph type="ftr" sz="quarter" idx="11"/>
          </p:nvPr>
        </p:nvSpPr>
        <p:spPr/>
        <p:txBody>
          <a:bodyPr/>
          <a:lstStyle/>
          <a:p>
            <a:r>
              <a:rPr lang="en-US" dirty="0"/>
              <a:t>Dept of Agribusiness &amp; Applied Economics,NDSU, Fargo - 58102</a:t>
            </a:r>
          </a:p>
        </p:txBody>
      </p:sp>
      <p:sp>
        <p:nvSpPr>
          <p:cNvPr id="6" name="Slide Number Placeholder 5"/>
          <p:cNvSpPr>
            <a:spLocks noGrp="1"/>
          </p:cNvSpPr>
          <p:nvPr>
            <p:ph type="sldNum" sz="quarter" idx="12"/>
          </p:nvPr>
        </p:nvSpPr>
        <p:spPr/>
        <p:txBody>
          <a:bodyPr/>
          <a:lstStyle/>
          <a:p>
            <a:fld id="{0DA33153-1191-471A-87CB-793097ADBC0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86700" y="274639"/>
            <a:ext cx="210312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314450" y="274640"/>
            <a:ext cx="639699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C73236-F93B-45C8-AD96-12454D147489}" type="datetime1">
              <a:rPr lang="en-US" smtClean="0"/>
              <a:t>2/20/2020</a:t>
            </a:fld>
            <a:endParaRPr lang="en-US" dirty="0"/>
          </a:p>
        </p:txBody>
      </p:sp>
      <p:sp>
        <p:nvSpPr>
          <p:cNvPr id="5" name="Footer Placeholder 4"/>
          <p:cNvSpPr>
            <a:spLocks noGrp="1"/>
          </p:cNvSpPr>
          <p:nvPr>
            <p:ph type="ftr" sz="quarter" idx="11"/>
          </p:nvPr>
        </p:nvSpPr>
        <p:spPr/>
        <p:txBody>
          <a:bodyPr/>
          <a:lstStyle/>
          <a:p>
            <a:r>
              <a:rPr lang="en-US" dirty="0"/>
              <a:t>Dept of Agribusiness &amp; Applied Economics,NDSU, Fargo - 58102</a:t>
            </a:r>
          </a:p>
        </p:txBody>
      </p:sp>
      <p:sp>
        <p:nvSpPr>
          <p:cNvPr id="6" name="Slide Number Placeholder 5"/>
          <p:cNvSpPr>
            <a:spLocks noGrp="1"/>
          </p:cNvSpPr>
          <p:nvPr>
            <p:ph type="sldNum" sz="quarter" idx="12"/>
          </p:nvPr>
        </p:nvSpPr>
        <p:spPr/>
        <p:txBody>
          <a:bodyPr/>
          <a:lstStyle/>
          <a:p>
            <a:fld id="{0DA33153-1191-471A-87CB-793097ADBC06}"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25780" y="274638"/>
            <a:ext cx="9464040" cy="1143000"/>
          </a:xfrm>
        </p:spPr>
        <p:txBody>
          <a:bodyPr/>
          <a:lstStyle/>
          <a:p>
            <a:r>
              <a:rPr lang="en-US"/>
              <a:t>Click to edit Master title style</a:t>
            </a:r>
          </a:p>
        </p:txBody>
      </p:sp>
      <p:sp>
        <p:nvSpPr>
          <p:cNvPr id="3" name="Text Placeholder 2"/>
          <p:cNvSpPr>
            <a:spLocks noGrp="1"/>
          </p:cNvSpPr>
          <p:nvPr>
            <p:ph type="body" sz="half" idx="1"/>
          </p:nvPr>
        </p:nvSpPr>
        <p:spPr>
          <a:xfrm>
            <a:off x="525780" y="1600200"/>
            <a:ext cx="946404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 y="3938589"/>
            <a:ext cx="946404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88D4F34C-BAF1-4FA4-94C5-9E5B73A8166F}" type="datetime1">
              <a:rPr lang="en-US" smtClean="0"/>
              <a:t>2/20/2020</a:t>
            </a:fld>
            <a:endParaRPr lang="en-US" dirty="0"/>
          </a:p>
        </p:txBody>
      </p:sp>
      <p:sp>
        <p:nvSpPr>
          <p:cNvPr id="6" name="Footer Placeholder 21"/>
          <p:cNvSpPr>
            <a:spLocks noGrp="1"/>
          </p:cNvSpPr>
          <p:nvPr>
            <p:ph type="ftr" sz="quarter" idx="11"/>
          </p:nvPr>
        </p:nvSpPr>
        <p:spPr/>
        <p:txBody>
          <a:bodyPr/>
          <a:lstStyle>
            <a:lvl1pPr>
              <a:defRPr/>
            </a:lvl1pPr>
          </a:lstStyle>
          <a:p>
            <a:pPr>
              <a:defRPr/>
            </a:pPr>
            <a:r>
              <a:rPr lang="en-US" dirty="0"/>
              <a:t>Dept of Agribusiness &amp; Applied Economics,NDSU, Fargo - 58102</a:t>
            </a:r>
          </a:p>
        </p:txBody>
      </p:sp>
      <p:sp>
        <p:nvSpPr>
          <p:cNvPr id="7" name="Slide Number Placeholder 17"/>
          <p:cNvSpPr>
            <a:spLocks noGrp="1"/>
          </p:cNvSpPr>
          <p:nvPr>
            <p:ph type="sldNum" sz="quarter" idx="12"/>
          </p:nvPr>
        </p:nvSpPr>
        <p:spPr/>
        <p:txBody>
          <a:bodyPr/>
          <a:lstStyle>
            <a:lvl1pPr>
              <a:defRPr/>
            </a:lvl1pPr>
          </a:lstStyle>
          <a:p>
            <a:pPr>
              <a:defRPr/>
            </a:pPr>
            <a:fld id="{E31F8C44-8AAB-41EA-A482-9F3BDF7D00E1}" type="slidenum">
              <a:rPr lang="en-US"/>
              <a:pPr>
                <a:defRPr/>
              </a:pPr>
              <a:t>‹#›</a:t>
            </a:fld>
            <a:endParaRPr lang="en-US" dirty="0"/>
          </a:p>
        </p:txBody>
      </p:sp>
    </p:spTree>
    <p:extLst>
      <p:ext uri="{BB962C8B-B14F-4D97-AF65-F5344CB8AC3E}">
        <p14:creationId xmlns:p14="http://schemas.microsoft.com/office/powerpoint/2010/main" val="18986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7B25CC2-738F-45D9-9B3C-C28514C37B8F}" type="datetime1">
              <a:rPr lang="en-US" smtClean="0"/>
              <a:t>2/20/2020</a:t>
            </a:fld>
            <a:endParaRPr lang="en-US" dirty="0"/>
          </a:p>
        </p:txBody>
      </p:sp>
      <p:sp>
        <p:nvSpPr>
          <p:cNvPr id="5" name="Footer Placeholder 4"/>
          <p:cNvSpPr>
            <a:spLocks noGrp="1"/>
          </p:cNvSpPr>
          <p:nvPr>
            <p:ph type="ftr" sz="quarter" idx="11"/>
          </p:nvPr>
        </p:nvSpPr>
        <p:spPr/>
        <p:txBody>
          <a:bodyPr/>
          <a:lstStyle/>
          <a:p>
            <a:r>
              <a:rPr lang="en-US" dirty="0"/>
              <a:t>Dept of Agribusiness &amp; Applied Economics,NDSU, Fargo - 58102</a:t>
            </a:r>
          </a:p>
        </p:txBody>
      </p:sp>
      <p:sp>
        <p:nvSpPr>
          <p:cNvPr id="6" name="Slide Number Placeholder 5"/>
          <p:cNvSpPr>
            <a:spLocks noGrp="1"/>
          </p:cNvSpPr>
          <p:nvPr>
            <p:ph type="sldNum" sz="quarter" idx="12"/>
          </p:nvPr>
        </p:nvSpPr>
        <p:spPr/>
        <p:txBody>
          <a:bodyPr/>
          <a:lstStyle/>
          <a:p>
            <a:fld id="{0DA33153-1191-471A-87CB-793097ADBC0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625324" y="-54"/>
            <a:ext cx="78867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2965151" y="2600325"/>
            <a:ext cx="736092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965151" y="1066800"/>
            <a:ext cx="736092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B25A04F-5FBC-4033-86B0-3A2F8CFEB0B8}" type="datetime1">
              <a:rPr lang="en-US" smtClean="0"/>
              <a:t>2/20/2020</a:t>
            </a:fld>
            <a:endParaRPr lang="en-US" dirty="0"/>
          </a:p>
        </p:txBody>
      </p:sp>
      <p:sp>
        <p:nvSpPr>
          <p:cNvPr id="5" name="Footer Placeholder 4"/>
          <p:cNvSpPr>
            <a:spLocks noGrp="1"/>
          </p:cNvSpPr>
          <p:nvPr>
            <p:ph type="ftr" sz="quarter" idx="11"/>
          </p:nvPr>
        </p:nvSpPr>
        <p:spPr/>
        <p:txBody>
          <a:bodyPr/>
          <a:lstStyle/>
          <a:p>
            <a:r>
              <a:rPr lang="en-US" dirty="0"/>
              <a:t>Dept of Agribusiness &amp; Applied Economics,NDSU, Fargo - 58102</a:t>
            </a:r>
          </a:p>
        </p:txBody>
      </p:sp>
      <p:sp>
        <p:nvSpPr>
          <p:cNvPr id="6" name="Slide Number Placeholder 5"/>
          <p:cNvSpPr>
            <a:spLocks noGrp="1"/>
          </p:cNvSpPr>
          <p:nvPr>
            <p:ph type="sldNum" sz="quarter" idx="12"/>
          </p:nvPr>
        </p:nvSpPr>
        <p:spPr/>
        <p:txBody>
          <a:bodyPr/>
          <a:lstStyle/>
          <a:p>
            <a:fld id="{0DA33153-1191-471A-87CB-793097ADBC06}" type="slidenum">
              <a:rPr lang="en-US" smtClean="0"/>
              <a:pPr/>
              <a:t>‹#›</a:t>
            </a:fld>
            <a:endParaRPr lang="en-US" dirty="0"/>
          </a:p>
        </p:txBody>
      </p:sp>
      <p:sp>
        <p:nvSpPr>
          <p:cNvPr id="10" name="Rectangle 9"/>
          <p:cNvSpPr/>
          <p:nvPr/>
        </p:nvSpPr>
        <p:spPr bwMode="invGray">
          <a:xfrm>
            <a:off x="2628900" y="0"/>
            <a:ext cx="8763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Oval 7"/>
          <p:cNvSpPr/>
          <p:nvPr/>
        </p:nvSpPr>
        <p:spPr>
          <a:xfrm>
            <a:off x="2498169" y="2814656"/>
            <a:ext cx="241859"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
        <p:nvSpPr>
          <p:cNvPr id="9" name="Oval 8"/>
          <p:cNvSpPr/>
          <p:nvPr/>
        </p:nvSpPr>
        <p:spPr>
          <a:xfrm>
            <a:off x="2769274" y="2745870"/>
            <a:ext cx="73609"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50949" y="274320"/>
            <a:ext cx="8622792" cy="1143000"/>
          </a:xfrm>
        </p:spPr>
        <p:txBody>
          <a:bodyPr/>
          <a:lstStyle/>
          <a:p>
            <a:r>
              <a:rPr kumimoji="0" lang="en-US"/>
              <a:t>Click to edit Master title style</a:t>
            </a:r>
          </a:p>
        </p:txBody>
      </p:sp>
      <p:sp>
        <p:nvSpPr>
          <p:cNvPr id="3" name="Content Placeholder 2"/>
          <p:cNvSpPr>
            <a:spLocks noGrp="1"/>
          </p:cNvSpPr>
          <p:nvPr>
            <p:ph sz="half" idx="1"/>
          </p:nvPr>
        </p:nvSpPr>
        <p:spPr>
          <a:xfrm>
            <a:off x="1650949" y="1524000"/>
            <a:ext cx="420624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067501" y="1524000"/>
            <a:ext cx="420624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4264C26-6E9B-42A0-B25F-9F3916539B38}" type="datetime1">
              <a:rPr lang="en-US" smtClean="0"/>
              <a:t>2/20/2020</a:t>
            </a:fld>
            <a:endParaRPr lang="en-US" dirty="0"/>
          </a:p>
        </p:txBody>
      </p:sp>
      <p:sp>
        <p:nvSpPr>
          <p:cNvPr id="6" name="Footer Placeholder 5"/>
          <p:cNvSpPr>
            <a:spLocks noGrp="1"/>
          </p:cNvSpPr>
          <p:nvPr>
            <p:ph type="ftr" sz="quarter" idx="11"/>
          </p:nvPr>
        </p:nvSpPr>
        <p:spPr/>
        <p:txBody>
          <a:bodyPr/>
          <a:lstStyle/>
          <a:p>
            <a:r>
              <a:rPr lang="en-US" dirty="0"/>
              <a:t>Dept of Agribusiness &amp; Applied Economics,NDSU, Fargo - 58102</a:t>
            </a:r>
          </a:p>
        </p:txBody>
      </p:sp>
      <p:sp>
        <p:nvSpPr>
          <p:cNvPr id="7" name="Slide Number Placeholder 6"/>
          <p:cNvSpPr>
            <a:spLocks noGrp="1"/>
          </p:cNvSpPr>
          <p:nvPr>
            <p:ph type="sldNum" sz="quarter" idx="12"/>
          </p:nvPr>
        </p:nvSpPr>
        <p:spPr/>
        <p:txBody>
          <a:bodyPr/>
          <a:lstStyle/>
          <a:p>
            <a:fld id="{0DA33153-1191-471A-87CB-793097ADBC0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5780" y="5160336"/>
            <a:ext cx="946404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525780" y="328278"/>
            <a:ext cx="4626864"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362956" y="328278"/>
            <a:ext cx="4626864"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25780" y="969336"/>
            <a:ext cx="4626864"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362956" y="969336"/>
            <a:ext cx="4626864"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EAB9C89-6983-44B5-AA12-DB2DA219FDE8}" type="datetime1">
              <a:rPr lang="en-US" smtClean="0"/>
              <a:t>2/20/2020</a:t>
            </a:fld>
            <a:endParaRPr lang="en-US" dirty="0"/>
          </a:p>
        </p:txBody>
      </p:sp>
      <p:sp>
        <p:nvSpPr>
          <p:cNvPr id="8" name="Footer Placeholder 7"/>
          <p:cNvSpPr>
            <a:spLocks noGrp="1"/>
          </p:cNvSpPr>
          <p:nvPr>
            <p:ph type="ftr" sz="quarter" idx="11"/>
          </p:nvPr>
        </p:nvSpPr>
        <p:spPr/>
        <p:txBody>
          <a:bodyPr/>
          <a:lstStyle/>
          <a:p>
            <a:r>
              <a:rPr lang="en-US" dirty="0"/>
              <a:t>Dept of Agribusiness &amp; Applied Economics,NDSU, Fargo - 58102</a:t>
            </a:r>
          </a:p>
        </p:txBody>
      </p:sp>
      <p:sp>
        <p:nvSpPr>
          <p:cNvPr id="9" name="Slide Number Placeholder 8"/>
          <p:cNvSpPr>
            <a:spLocks noGrp="1"/>
          </p:cNvSpPr>
          <p:nvPr>
            <p:ph type="sldNum" sz="quarter" idx="12"/>
          </p:nvPr>
        </p:nvSpPr>
        <p:spPr/>
        <p:txBody>
          <a:bodyPr/>
          <a:lstStyle/>
          <a:p>
            <a:fld id="{0DA33153-1191-471A-87CB-793097ADBC0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50949" y="274320"/>
            <a:ext cx="8622792"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53388FF3-5928-4AE4-854F-E5EF81280175}" type="datetime1">
              <a:rPr lang="en-US" smtClean="0"/>
              <a:t>2/20/2020</a:t>
            </a:fld>
            <a:endParaRPr lang="en-US" dirty="0"/>
          </a:p>
        </p:txBody>
      </p:sp>
      <p:sp>
        <p:nvSpPr>
          <p:cNvPr id="4" name="Footer Placeholder 3"/>
          <p:cNvSpPr>
            <a:spLocks noGrp="1"/>
          </p:cNvSpPr>
          <p:nvPr>
            <p:ph type="ftr" sz="quarter" idx="11"/>
          </p:nvPr>
        </p:nvSpPr>
        <p:spPr/>
        <p:txBody>
          <a:bodyPr/>
          <a:lstStyle/>
          <a:p>
            <a:r>
              <a:rPr lang="en-US" dirty="0"/>
              <a:t>Dept of Agribusiness &amp; Applied Economics,NDSU, Fargo - 58102</a:t>
            </a:r>
          </a:p>
        </p:txBody>
      </p:sp>
      <p:sp>
        <p:nvSpPr>
          <p:cNvPr id="5" name="Slide Number Placeholder 4"/>
          <p:cNvSpPr>
            <a:spLocks noGrp="1"/>
          </p:cNvSpPr>
          <p:nvPr>
            <p:ph type="sldNum" sz="quarter" idx="12"/>
          </p:nvPr>
        </p:nvSpPr>
        <p:spPr/>
        <p:txBody>
          <a:bodyPr/>
          <a:lstStyle/>
          <a:p>
            <a:fld id="{0DA33153-1191-471A-87CB-793097ADBC0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167231" y="0"/>
            <a:ext cx="934836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Date Placeholder 1"/>
          <p:cNvSpPr>
            <a:spLocks noGrp="1"/>
          </p:cNvSpPr>
          <p:nvPr>
            <p:ph type="dt" sz="half" idx="10"/>
          </p:nvPr>
        </p:nvSpPr>
        <p:spPr/>
        <p:txBody>
          <a:bodyPr/>
          <a:lstStyle/>
          <a:p>
            <a:fld id="{0ADDD630-BC53-4C9C-BFC4-763683ECF33C}" type="datetime1">
              <a:rPr lang="en-US" smtClean="0"/>
              <a:t>2/20/2020</a:t>
            </a:fld>
            <a:endParaRPr lang="en-US" dirty="0"/>
          </a:p>
        </p:txBody>
      </p:sp>
      <p:sp>
        <p:nvSpPr>
          <p:cNvPr id="3" name="Footer Placeholder 2"/>
          <p:cNvSpPr>
            <a:spLocks noGrp="1"/>
          </p:cNvSpPr>
          <p:nvPr>
            <p:ph type="ftr" sz="quarter" idx="11"/>
          </p:nvPr>
        </p:nvSpPr>
        <p:spPr/>
        <p:txBody>
          <a:bodyPr/>
          <a:lstStyle/>
          <a:p>
            <a:r>
              <a:rPr lang="en-US" dirty="0"/>
              <a:t>Dept of Agribusiness &amp; Applied Economics,NDSU, Fargo - 58102</a:t>
            </a:r>
          </a:p>
        </p:txBody>
      </p:sp>
      <p:sp>
        <p:nvSpPr>
          <p:cNvPr id="4" name="Slide Number Placeholder 3"/>
          <p:cNvSpPr>
            <a:spLocks noGrp="1"/>
          </p:cNvSpPr>
          <p:nvPr>
            <p:ph type="sldNum" sz="quarter" idx="12"/>
          </p:nvPr>
        </p:nvSpPr>
        <p:spPr/>
        <p:txBody>
          <a:bodyPr/>
          <a:lstStyle/>
          <a:p>
            <a:fld id="{0DA33153-1191-471A-87CB-793097ADBC06}" type="slidenum">
              <a:rPr lang="en-US" smtClean="0"/>
              <a:pPr/>
              <a:t>‹#›</a:t>
            </a:fld>
            <a:endParaRPr lang="en-US" dirty="0"/>
          </a:p>
        </p:txBody>
      </p:sp>
      <p:sp>
        <p:nvSpPr>
          <p:cNvPr id="6" name="Rectangle 5"/>
          <p:cNvSpPr/>
          <p:nvPr/>
        </p:nvSpPr>
        <p:spPr bwMode="invGray">
          <a:xfrm>
            <a:off x="1167233" y="-54"/>
            <a:ext cx="84125"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5780" y="216778"/>
            <a:ext cx="43815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525780" y="1406964"/>
            <a:ext cx="43815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525780" y="2133602"/>
            <a:ext cx="937641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56BDFF5-AED6-478C-AC3B-CB0FC842B8F4}" type="datetime1">
              <a:rPr lang="en-US" smtClean="0"/>
              <a:t>2/20/2020</a:t>
            </a:fld>
            <a:endParaRPr lang="en-US" dirty="0"/>
          </a:p>
        </p:txBody>
      </p:sp>
      <p:sp>
        <p:nvSpPr>
          <p:cNvPr id="6" name="Footer Placeholder 5"/>
          <p:cNvSpPr>
            <a:spLocks noGrp="1"/>
          </p:cNvSpPr>
          <p:nvPr>
            <p:ph type="ftr" sz="quarter" idx="11"/>
          </p:nvPr>
        </p:nvSpPr>
        <p:spPr/>
        <p:txBody>
          <a:bodyPr/>
          <a:lstStyle/>
          <a:p>
            <a:r>
              <a:rPr lang="en-US" dirty="0"/>
              <a:t>Dept of Agribusiness &amp; Applied Economics,NDSU, Fargo - 58102</a:t>
            </a:r>
          </a:p>
        </p:txBody>
      </p:sp>
      <p:sp>
        <p:nvSpPr>
          <p:cNvPr id="7" name="Slide Number Placeholder 6"/>
          <p:cNvSpPr>
            <a:spLocks noGrp="1"/>
          </p:cNvSpPr>
          <p:nvPr>
            <p:ph type="sldNum" sz="quarter" idx="12"/>
          </p:nvPr>
        </p:nvSpPr>
        <p:spPr/>
        <p:txBody>
          <a:bodyPr/>
          <a:lstStyle/>
          <a:p>
            <a:fld id="{0DA33153-1191-471A-87CB-793097ADBC0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69931" y="1066800"/>
            <a:ext cx="315468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90C73F0E-F8F2-4F1F-81D7-43718D0EAD0E}" type="datetime1">
              <a:rPr lang="en-US" smtClean="0"/>
              <a:t>2/20/2020</a:t>
            </a:fld>
            <a:endParaRPr lang="en-US" dirty="0"/>
          </a:p>
        </p:txBody>
      </p:sp>
      <p:sp>
        <p:nvSpPr>
          <p:cNvPr id="6" name="Footer Placeholder 5"/>
          <p:cNvSpPr>
            <a:spLocks noGrp="1"/>
          </p:cNvSpPr>
          <p:nvPr>
            <p:ph type="ftr" sz="quarter" idx="11"/>
          </p:nvPr>
        </p:nvSpPr>
        <p:spPr/>
        <p:txBody>
          <a:bodyPr/>
          <a:lstStyle/>
          <a:p>
            <a:r>
              <a:rPr lang="en-US" dirty="0"/>
              <a:t>Dept of Agribusiness &amp; Applied Economics,NDSU, Fargo - 58102</a:t>
            </a:r>
          </a:p>
        </p:txBody>
      </p:sp>
      <p:sp>
        <p:nvSpPr>
          <p:cNvPr id="7" name="Slide Number Placeholder 6"/>
          <p:cNvSpPr>
            <a:spLocks noGrp="1"/>
          </p:cNvSpPr>
          <p:nvPr>
            <p:ph type="sldNum" sz="quarter" idx="12"/>
          </p:nvPr>
        </p:nvSpPr>
        <p:spPr/>
        <p:txBody>
          <a:bodyPr/>
          <a:lstStyle/>
          <a:p>
            <a:fld id="{0DA33153-1191-471A-87CB-793097ADBC06}" type="slidenum">
              <a:rPr lang="en-US" smtClean="0"/>
              <a:pPr/>
              <a:t>‹#›</a:t>
            </a:fld>
            <a:endParaRPr lang="en-US" dirty="0"/>
          </a:p>
        </p:txBody>
      </p:sp>
      <p:sp>
        <p:nvSpPr>
          <p:cNvPr id="8" name="Rectangle 7"/>
          <p:cNvSpPr/>
          <p:nvPr/>
        </p:nvSpPr>
        <p:spPr>
          <a:xfrm>
            <a:off x="876300" y="1066800"/>
            <a:ext cx="52578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Picture Placeholder 2"/>
          <p:cNvSpPr>
            <a:spLocks noGrp="1"/>
          </p:cNvSpPr>
          <p:nvPr>
            <p:ph type="pic" idx="1"/>
          </p:nvPr>
        </p:nvSpPr>
        <p:spPr>
          <a:xfrm>
            <a:off x="963930" y="1143005"/>
            <a:ext cx="508254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dirty="0"/>
              <a:t>Click icon to add picture</a:t>
            </a:r>
          </a:p>
        </p:txBody>
      </p:sp>
      <p:sp>
        <p:nvSpPr>
          <p:cNvPr id="9" name="Flowchart: Process 8"/>
          <p:cNvSpPr/>
          <p:nvPr/>
        </p:nvSpPr>
        <p:spPr>
          <a:xfrm rot="19468671">
            <a:off x="456233" y="954341"/>
            <a:ext cx="78867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Flowchart: Process 9"/>
          <p:cNvSpPr/>
          <p:nvPr/>
        </p:nvSpPr>
        <p:spPr>
          <a:xfrm rot="2103354" flipH="1">
            <a:off x="5754217" y="936786"/>
            <a:ext cx="746607"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963930" y="4800600"/>
            <a:ext cx="508254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938315" y="-815922"/>
            <a:ext cx="1884720"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Oval 7"/>
          <p:cNvSpPr/>
          <p:nvPr/>
        </p:nvSpPr>
        <p:spPr>
          <a:xfrm>
            <a:off x="194139" y="21103"/>
            <a:ext cx="1957520"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Donut 10"/>
          <p:cNvSpPr/>
          <p:nvPr/>
        </p:nvSpPr>
        <p:spPr>
          <a:xfrm rot="2315675">
            <a:off x="210313" y="1055077"/>
            <a:ext cx="1294575"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1164805" y="-54"/>
            <a:ext cx="9350796"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5" name="Title Placeholder 4"/>
          <p:cNvSpPr>
            <a:spLocks noGrp="1"/>
          </p:cNvSpPr>
          <p:nvPr>
            <p:ph type="title"/>
          </p:nvPr>
        </p:nvSpPr>
        <p:spPr>
          <a:xfrm>
            <a:off x="1650949" y="274638"/>
            <a:ext cx="8622792"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650949" y="1447800"/>
            <a:ext cx="8622792"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118610" y="6305550"/>
            <a:ext cx="245364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811D62F-F0EA-447A-B554-C4F9BC99B228}" type="datetime1">
              <a:rPr lang="en-US" smtClean="0"/>
              <a:t>2/20/2020</a:t>
            </a:fld>
            <a:endParaRPr lang="en-US" dirty="0"/>
          </a:p>
        </p:txBody>
      </p:sp>
      <p:sp>
        <p:nvSpPr>
          <p:cNvPr id="10" name="Footer Placeholder 9"/>
          <p:cNvSpPr>
            <a:spLocks noGrp="1"/>
          </p:cNvSpPr>
          <p:nvPr>
            <p:ph type="ftr" sz="quarter" idx="3"/>
          </p:nvPr>
        </p:nvSpPr>
        <p:spPr>
          <a:xfrm>
            <a:off x="6572250" y="6305550"/>
            <a:ext cx="332994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r>
              <a:rPr lang="en-US" dirty="0"/>
              <a:t>Dept of Agribusiness &amp; Applied Economics,NDSU, Fargo - 58102</a:t>
            </a:r>
          </a:p>
        </p:txBody>
      </p:sp>
      <p:sp>
        <p:nvSpPr>
          <p:cNvPr id="22" name="Slide Number Placeholder 21"/>
          <p:cNvSpPr>
            <a:spLocks noGrp="1"/>
          </p:cNvSpPr>
          <p:nvPr>
            <p:ph type="sldNum" sz="quarter" idx="4"/>
          </p:nvPr>
        </p:nvSpPr>
        <p:spPr>
          <a:xfrm>
            <a:off x="9905695" y="6305550"/>
            <a:ext cx="52578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DA33153-1191-471A-87CB-793097ADBC06}" type="slidenum">
              <a:rPr lang="en-US" smtClean="0"/>
              <a:pPr/>
              <a:t>‹#›</a:t>
            </a:fld>
            <a:endParaRPr lang="en-US" dirty="0"/>
          </a:p>
        </p:txBody>
      </p:sp>
      <p:sp>
        <p:nvSpPr>
          <p:cNvPr id="15" name="Rectangle 14"/>
          <p:cNvSpPr/>
          <p:nvPr/>
        </p:nvSpPr>
        <p:spPr bwMode="invGray">
          <a:xfrm>
            <a:off x="1167233" y="-54"/>
            <a:ext cx="84125"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85" r:id="rId12"/>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William.Wilson@ndsu.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2.xml"/><Relationship Id="rId7" Type="http://schemas.openxmlformats.org/officeDocument/2006/relationships/image" Target="../media/image30.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33.png"/><Relationship Id="rId4" Type="http://schemas.openxmlformats.org/officeDocument/2006/relationships/tags" Target="../tags/tag3.xml"/><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oilprice.com/contributors/Michael-McDonald" TargetMode="Externa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hyperlink" Target="http://www.bloomberg.com/news/articles/2016-10-06/russia-upends-world-wheat-market-with-record-harvest-export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9746" y="304800"/>
            <a:ext cx="7478078" cy="2057400"/>
          </a:xfrm>
        </p:spPr>
        <p:txBody>
          <a:bodyPr>
            <a:noAutofit/>
          </a:bodyPr>
          <a:lstStyle/>
          <a:p>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effectLst/>
              </a:rPr>
            </a:br>
            <a:r>
              <a:rPr lang="en-US" dirty="0">
                <a:effectLst/>
              </a:rPr>
              <a:t> </a:t>
            </a:r>
            <a:br>
              <a:rPr lang="en-US" dirty="0">
                <a:effectLst/>
              </a:rPr>
            </a:br>
            <a:br>
              <a:rPr lang="en-US" sz="1200" i="1" dirty="0">
                <a:effectLst/>
              </a:rPr>
            </a:br>
            <a:br>
              <a:rPr lang="en-US" sz="3600" b="1" i="1" dirty="0">
                <a:solidFill>
                  <a:srgbClr val="006600"/>
                </a:solidFill>
              </a:rPr>
            </a:br>
            <a:r>
              <a:rPr lang="en-US" b="1" dirty="0">
                <a:effectLst/>
              </a:rPr>
              <a:t> </a:t>
            </a:r>
            <a:br>
              <a:rPr lang="en-US" dirty="0">
                <a:effectLst/>
              </a:rPr>
            </a:br>
            <a:r>
              <a:rPr lang="en-US" b="1" dirty="0">
                <a:effectLst/>
              </a:rPr>
              <a:t>What Does it Take to Farm in Russia and Ukraine? </a:t>
            </a:r>
            <a:br>
              <a:rPr lang="en-US" dirty="0">
                <a:effectLst/>
              </a:rPr>
            </a:br>
            <a:r>
              <a:rPr lang="en-US" dirty="0">
                <a:effectLst/>
              </a:rPr>
              <a:t> </a:t>
            </a:r>
            <a:endParaRPr lang="en-US" sz="3600" b="1" i="1" dirty="0">
              <a:solidFill>
                <a:srgbClr val="006600"/>
              </a:solidFill>
              <a:effectLst/>
            </a:endParaRPr>
          </a:p>
        </p:txBody>
      </p:sp>
      <p:sp>
        <p:nvSpPr>
          <p:cNvPr id="3" name="Subtitle 2"/>
          <p:cNvSpPr>
            <a:spLocks noGrp="1"/>
          </p:cNvSpPr>
          <p:nvPr>
            <p:ph type="subTitle" idx="1"/>
          </p:nvPr>
        </p:nvSpPr>
        <p:spPr>
          <a:xfrm>
            <a:off x="4186230" y="6096000"/>
            <a:ext cx="5120624" cy="762000"/>
          </a:xfrm>
        </p:spPr>
        <p:txBody>
          <a:bodyPr>
            <a:noAutofit/>
          </a:bodyPr>
          <a:lstStyle/>
          <a:p>
            <a:r>
              <a:rPr lang="en-US" sz="1400" dirty="0"/>
              <a:t>Dept of Agribusiness &amp; Applied Economics</a:t>
            </a:r>
          </a:p>
          <a:p>
            <a:r>
              <a:rPr lang="en-US" sz="1400" dirty="0"/>
              <a:t>North Dakota State University</a:t>
            </a:r>
          </a:p>
          <a:p>
            <a:r>
              <a:rPr lang="en-US" sz="1400" dirty="0"/>
              <a:t>Fargo, USA</a:t>
            </a:r>
          </a:p>
        </p:txBody>
      </p:sp>
      <p:pic>
        <p:nvPicPr>
          <p:cNvPr id="32769" name="Picture 1" descr="C:\Users\S Shakya\Pictures\misc\NDSU bison logo made.gif"/>
          <p:cNvPicPr>
            <a:picLocks noChangeAspect="1" noChangeArrowheads="1"/>
          </p:cNvPicPr>
          <p:nvPr/>
        </p:nvPicPr>
        <p:blipFill>
          <a:blip r:embed="rId3" cstate="print"/>
          <a:srcRect/>
          <a:stretch>
            <a:fillRect/>
          </a:stretch>
        </p:blipFill>
        <p:spPr bwMode="auto">
          <a:xfrm>
            <a:off x="685801" y="4500570"/>
            <a:ext cx="3508301" cy="2357430"/>
          </a:xfrm>
          <a:prstGeom prst="rect">
            <a:avLst/>
          </a:prstGeom>
          <a:noFill/>
        </p:spPr>
      </p:pic>
      <p:sp>
        <p:nvSpPr>
          <p:cNvPr id="5" name="Subtitle 2"/>
          <p:cNvSpPr txBox="1">
            <a:spLocks/>
          </p:cNvSpPr>
          <p:nvPr/>
        </p:nvSpPr>
        <p:spPr>
          <a:xfrm>
            <a:off x="4267200" y="3810000"/>
            <a:ext cx="5120624" cy="1143000"/>
          </a:xfrm>
          <a:prstGeom prst="rect">
            <a:avLst/>
          </a:prstGeom>
        </p:spPr>
        <p:txBody>
          <a:bodyPr tIns="0">
            <a:normAutofit fontScale="25000" lnSpcReduction="20000"/>
          </a:bodyPr>
          <a:lstStyle/>
          <a:p>
            <a:r>
              <a:rPr lang="en-US" sz="6400" b="1" dirty="0">
                <a:solidFill>
                  <a:srgbClr val="FF0000"/>
                </a:solidFill>
              </a:rPr>
              <a:t>To the:  </a:t>
            </a:r>
            <a:endParaRPr lang="en-US" sz="6400" b="1" dirty="0">
              <a:solidFill>
                <a:srgbClr val="006600"/>
              </a:solidFill>
            </a:endParaRPr>
          </a:p>
          <a:p>
            <a:r>
              <a:rPr lang="en-US" sz="6400" b="1" dirty="0">
                <a:solidFill>
                  <a:srgbClr val="006600"/>
                </a:solidFill>
              </a:rPr>
              <a:t>Moscow</a:t>
            </a:r>
          </a:p>
          <a:p>
            <a:r>
              <a:rPr lang="en-US" sz="6400" b="1" dirty="0">
                <a:solidFill>
                  <a:srgbClr val="FF0000"/>
                </a:solidFill>
              </a:rPr>
              <a:t>  </a:t>
            </a:r>
          </a:p>
          <a:p>
            <a:endParaRPr lang="en-US" sz="6400" b="1" dirty="0">
              <a:solidFill>
                <a:srgbClr val="FF0000"/>
              </a:solidFill>
            </a:endParaRPr>
          </a:p>
          <a:p>
            <a:endParaRPr lang="en-US" sz="6400" dirty="0">
              <a:solidFill>
                <a:srgbClr val="006600"/>
              </a:solidFill>
            </a:endParaRPr>
          </a:p>
          <a:p>
            <a:r>
              <a:rPr lang="en-US" sz="6400" dirty="0">
                <a:solidFill>
                  <a:srgbClr val="006600"/>
                </a:solidFill>
              </a:rPr>
              <a:t> </a:t>
            </a:r>
          </a:p>
          <a:p>
            <a:pPr algn="r"/>
            <a:endParaRPr lang="en-US" sz="6400" dirty="0"/>
          </a:p>
          <a:p>
            <a:pPr algn="r"/>
            <a:endParaRPr lang="en-US" sz="6400" dirty="0"/>
          </a:p>
          <a:p>
            <a:pPr algn="r"/>
            <a:r>
              <a:rPr lang="en-US" sz="7200" dirty="0"/>
              <a:t> </a:t>
            </a:r>
            <a:r>
              <a:rPr lang="en-US" sz="4200" dirty="0"/>
              <a:t>By Dr. William W. Wilson</a:t>
            </a:r>
          </a:p>
          <a:p>
            <a:pPr algn="r"/>
            <a:r>
              <a:rPr lang="en-US" sz="4200" dirty="0"/>
              <a:t>CHS Chair in Risk Management and Trading</a:t>
            </a:r>
          </a:p>
          <a:p>
            <a:pPr algn="r"/>
            <a:r>
              <a:rPr lang="en-US" sz="4200" i="1" dirty="0"/>
              <a:t>University Distinguished Professor</a:t>
            </a:r>
          </a:p>
          <a:p>
            <a:pPr algn="r"/>
            <a:r>
              <a:rPr lang="en-US" sz="4200" dirty="0">
                <a:hlinkClick r:id="rId4"/>
              </a:rPr>
              <a:t>William.Wilson@ndsu.edu</a:t>
            </a:r>
            <a:endParaRPr lang="en-US" sz="4200" dirty="0"/>
          </a:p>
          <a:p>
            <a:pPr algn="r"/>
            <a:r>
              <a:rPr lang="en-US" sz="4200" dirty="0"/>
              <a:t>701 231 7472</a:t>
            </a:r>
          </a:p>
          <a:p>
            <a:pPr algn="r"/>
            <a:endParaRPr lang="en-US" sz="1600" dirty="0"/>
          </a:p>
          <a:p>
            <a:pPr algn="r"/>
            <a:endParaRPr lang="en-US" sz="1600" dirty="0"/>
          </a:p>
          <a:p>
            <a:pPr marL="27432" algn="r">
              <a:spcBef>
                <a:spcPts val="600"/>
              </a:spcBef>
              <a:buClr>
                <a:schemeClr val="accent1"/>
              </a:buClr>
              <a:buSzPct val="80000"/>
              <a:defRPr/>
            </a:pPr>
            <a:endParaRPr lang="en-US" sz="2400" dirty="0">
              <a:solidFill>
                <a:schemeClr val="tx2">
                  <a:shade val="30000"/>
                  <a:satMod val="15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74999968"/>
              </p:ext>
            </p:extLst>
          </p:nvPr>
        </p:nvGraphicFramePr>
        <p:xfrm>
          <a:off x="1828800" y="2459536"/>
          <a:ext cx="6008020" cy="2743200"/>
        </p:xfrm>
        <a:graphic>
          <a:graphicData uri="http://schemas.openxmlformats.org/drawingml/2006/table">
            <a:tbl>
              <a:tblPr/>
              <a:tblGrid>
                <a:gridCol w="6008020">
                  <a:extLst>
                    <a:ext uri="{9D8B030D-6E8A-4147-A177-3AD203B41FA5}">
                      <a16:colId xmlns:a16="http://schemas.microsoft.com/office/drawing/2014/main" val="20000"/>
                    </a:ext>
                  </a:extLst>
                </a:gridCol>
              </a:tblGrid>
              <a:tr h="1592960">
                <a:tc>
                  <a:txBody>
                    <a:bodyPr/>
                    <a:lstStyle/>
                    <a:p>
                      <a:r>
                        <a:rPr lang="en-US" b="1" dirty="0">
                          <a:solidFill>
                            <a:srgbClr val="222222"/>
                          </a:solidFill>
                          <a:effectLst/>
                          <a:latin typeface="Tahoma" panose="020B0604030504040204" pitchFamily="34" charset="0"/>
                        </a:rPr>
                        <a:t>Feb 20, 2020</a:t>
                      </a:r>
                    </a:p>
                    <a:p>
                      <a:r>
                        <a:rPr lang="en-US" b="1" dirty="0">
                          <a:solidFill>
                            <a:srgbClr val="222222"/>
                          </a:solidFill>
                          <a:effectLst/>
                          <a:latin typeface="Tahoma" panose="020B0604030504040204" pitchFamily="34" charset="0"/>
                        </a:rPr>
                        <a:t>To the </a:t>
                      </a:r>
                    </a:p>
                    <a:p>
                      <a:r>
                        <a:rPr lang="en-US" b="1" dirty="0">
                          <a:solidFill>
                            <a:srgbClr val="222222"/>
                          </a:solidFill>
                          <a:effectLst/>
                          <a:latin typeface="Tahoma" panose="020B0604030504040204" pitchFamily="34" charset="0"/>
                        </a:rPr>
                        <a:t>USDA 2020 Outlook Conf</a:t>
                      </a:r>
                    </a:p>
                    <a:p>
                      <a:r>
                        <a:rPr kumimoji="0" lang="en-US" sz="1800" kern="1200" dirty="0">
                          <a:solidFill>
                            <a:schemeClr val="tx1"/>
                          </a:solidFill>
                          <a:effectLst/>
                          <a:latin typeface="+mn-lt"/>
                          <a:ea typeface="+mn-ea"/>
                          <a:cs typeface="+mn-cs"/>
                        </a:rPr>
                        <a:t>U.S. Trade and the Global Market Place</a:t>
                      </a:r>
                    </a:p>
                    <a:p>
                      <a:r>
                        <a:rPr kumimoji="0" lang="en-US" sz="1800" b="1" kern="1200" dirty="0">
                          <a:solidFill>
                            <a:schemeClr val="tx1"/>
                          </a:solidFill>
                          <a:effectLst/>
                          <a:latin typeface="+mn-lt"/>
                          <a:ea typeface="+mn-ea"/>
                          <a:cs typeface="+mn-cs"/>
                        </a:rPr>
                        <a:t>Black Sea Grain Export Market</a:t>
                      </a:r>
                      <a:endParaRPr kumimoji="0" lang="en-US" sz="1800" kern="1200" dirty="0">
                        <a:solidFill>
                          <a:schemeClr val="tx1"/>
                        </a:solidFill>
                        <a:effectLst/>
                        <a:latin typeface="+mn-lt"/>
                        <a:ea typeface="+mn-ea"/>
                        <a:cs typeface="+mn-cs"/>
                      </a:endParaRPr>
                    </a:p>
                    <a:p>
                      <a:endParaRPr lang="en-US" b="1" dirty="0">
                        <a:solidFill>
                          <a:srgbClr val="222222"/>
                        </a:solidFill>
                        <a:effectLst/>
                        <a:latin typeface="Tahoma" panose="020B0604030504040204" pitchFamily="34" charset="0"/>
                      </a:endParaRPr>
                    </a:p>
                    <a:p>
                      <a:r>
                        <a:rPr lang="en-US" b="1" dirty="0">
                          <a:solidFill>
                            <a:srgbClr val="222222"/>
                          </a:solidFill>
                          <a:effectLst/>
                          <a:latin typeface="Tahoma" panose="020B0604030504040204" pitchFamily="34" charset="0"/>
                        </a:rPr>
                        <a:t>Washington DC</a:t>
                      </a:r>
                      <a:r>
                        <a:rPr lang="en-US" sz="1800" dirty="0">
                          <a:effectLst/>
                        </a:rPr>
                        <a:t> </a:t>
                      </a:r>
                    </a:p>
                    <a:p>
                      <a:endParaRPr lang="en-US" sz="1800" b="1" dirty="0">
                        <a:solidFill>
                          <a:srgbClr val="222222"/>
                        </a:solidFill>
                        <a:effectLst/>
                        <a:latin typeface="Tahoma" panose="020B0604030504040204" pitchFamily="34" charset="0"/>
                      </a:endParaRPr>
                    </a:p>
                    <a:p>
                      <a:endParaRPr lang="en-US" sz="1800" b="1" dirty="0">
                        <a:solidFill>
                          <a:srgbClr val="222222"/>
                        </a:solidFill>
                        <a:effectLst/>
                        <a:latin typeface="Tahoma" panose="020B0604030504040204" pitchFamily="34" charset="0"/>
                      </a:endParaRPr>
                    </a:p>
                    <a:p>
                      <a:endParaRPr lang="en-US" b="1" dirty="0">
                        <a:solidFill>
                          <a:srgbClr val="222222"/>
                        </a:solidFill>
                        <a:effectLst/>
                        <a:latin typeface="Tahoma" panose="020B060403050404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sp>
        <p:nvSpPr>
          <p:cNvPr id="7" name="Rectangle 1"/>
          <p:cNvSpPr>
            <a:spLocks noChangeArrowheads="1"/>
          </p:cNvSpPr>
          <p:nvPr/>
        </p:nvSpPr>
        <p:spPr bwMode="auto">
          <a:xfrm>
            <a:off x="1066800" y="3831136"/>
            <a:ext cx="853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90779280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solidFill>
                  <a:srgbClr val="00B0F0"/>
                </a:solidFill>
                <a:effectLst/>
              </a:rPr>
              <a:t>Important Structural Characteristics:  </a:t>
            </a:r>
            <a:br>
              <a:rPr lang="en-US" dirty="0">
                <a:solidFill>
                  <a:srgbClr val="00B0F0"/>
                </a:solidFill>
                <a:effectLst/>
              </a:rPr>
            </a:br>
            <a:r>
              <a:rPr lang="en-US" i="1" dirty="0">
                <a:solidFill>
                  <a:srgbClr val="00B0F0"/>
                </a:solidFill>
                <a:effectLst/>
              </a:rPr>
              <a:t>Russia</a:t>
            </a:r>
          </a:p>
        </p:txBody>
      </p:sp>
      <p:sp>
        <p:nvSpPr>
          <p:cNvPr id="8" name="Content Placeholder 7"/>
          <p:cNvSpPr>
            <a:spLocks noGrp="1"/>
          </p:cNvSpPr>
          <p:nvPr>
            <p:ph idx="1"/>
          </p:nvPr>
        </p:nvSpPr>
        <p:spPr/>
        <p:txBody>
          <a:bodyPr>
            <a:normAutofit lnSpcReduction="10000"/>
          </a:bodyPr>
          <a:lstStyle/>
          <a:p>
            <a:r>
              <a:rPr lang="en-US" dirty="0">
                <a:solidFill>
                  <a:srgbClr val="FF0000"/>
                </a:solidFill>
              </a:rPr>
              <a:t>Large domestic market</a:t>
            </a:r>
          </a:p>
          <a:p>
            <a:r>
              <a:rPr lang="en-US" dirty="0"/>
              <a:t>Exports are important, but,  of lesser relative importance (vs Ukraine)</a:t>
            </a:r>
          </a:p>
          <a:p>
            <a:r>
              <a:rPr lang="en-US" dirty="0">
                <a:solidFill>
                  <a:srgbClr val="FF0000"/>
                </a:solidFill>
              </a:rPr>
              <a:t>Food price inflation important</a:t>
            </a:r>
          </a:p>
          <a:p>
            <a:r>
              <a:rPr lang="en-US" dirty="0"/>
              <a:t>More interventions/regulations</a:t>
            </a:r>
          </a:p>
          <a:p>
            <a:r>
              <a:rPr lang="en-US" dirty="0">
                <a:solidFill>
                  <a:srgbClr val="FF0000"/>
                </a:solidFill>
              </a:rPr>
              <a:t>Extreme seed/technology regulations</a:t>
            </a:r>
          </a:p>
          <a:p>
            <a:r>
              <a:rPr lang="en-US" dirty="0"/>
              <a:t>Inducing domestically produced seeds, traits and chemicals</a:t>
            </a:r>
          </a:p>
          <a:p>
            <a:r>
              <a:rPr lang="en-US" dirty="0">
                <a:solidFill>
                  <a:srgbClr val="FF0000"/>
                </a:solidFill>
              </a:rPr>
              <a:t>Less corruption</a:t>
            </a:r>
          </a:p>
          <a:p>
            <a:endParaRPr lang="en-US" dirty="0"/>
          </a:p>
        </p:txBody>
      </p:sp>
      <p:sp>
        <p:nvSpPr>
          <p:cNvPr id="5" name="Slide Number Placeholder 4"/>
          <p:cNvSpPr>
            <a:spLocks noGrp="1"/>
          </p:cNvSpPr>
          <p:nvPr>
            <p:ph type="sldNum" sz="quarter" idx="12"/>
          </p:nvPr>
        </p:nvSpPr>
        <p:spPr/>
        <p:txBody>
          <a:bodyPr/>
          <a:lstStyle/>
          <a:p>
            <a:fld id="{0DA33153-1191-471A-87CB-793097ADBC06}" type="slidenum">
              <a:rPr lang="en-US" smtClean="0"/>
              <a:pPr/>
              <a:t>10</a:t>
            </a:fld>
            <a:endParaRPr lang="en-US" dirty="0"/>
          </a:p>
        </p:txBody>
      </p:sp>
      <p:sp>
        <p:nvSpPr>
          <p:cNvPr id="9" name="Text Placeholder 8"/>
          <p:cNvSpPr>
            <a:spLocks noGrp="1"/>
          </p:cNvSpPr>
          <p:nvPr>
            <p:ph type="body" sz="half" idx="4294967295"/>
          </p:nvPr>
        </p:nvSpPr>
        <p:spPr>
          <a:xfrm>
            <a:off x="5888038" y="328613"/>
            <a:ext cx="4627562" cy="639762"/>
          </a:xfrm>
        </p:spPr>
        <p:txBody>
          <a:bodyPr/>
          <a:lstStyle/>
          <a:p>
            <a:r>
              <a:rPr lang="en-US" dirty="0">
                <a:solidFill>
                  <a:srgbClr val="00B0F0"/>
                </a:solidFill>
              </a:rPr>
              <a:t> </a:t>
            </a:r>
          </a:p>
        </p:txBody>
      </p:sp>
    </p:spTree>
    <p:extLst>
      <p:ext uri="{BB962C8B-B14F-4D97-AF65-F5344CB8AC3E}">
        <p14:creationId xmlns:p14="http://schemas.microsoft.com/office/powerpoint/2010/main" val="2564818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NCH Russian Farms</a:t>
            </a:r>
          </a:p>
        </p:txBody>
      </p:sp>
      <p:sp>
        <p:nvSpPr>
          <p:cNvPr id="4" name="Slide Number Placeholder 3"/>
          <p:cNvSpPr>
            <a:spLocks noGrp="1"/>
          </p:cNvSpPr>
          <p:nvPr>
            <p:ph type="sldNum" sz="quarter" idx="12"/>
          </p:nvPr>
        </p:nvSpPr>
        <p:spPr/>
        <p:txBody>
          <a:bodyPr/>
          <a:lstStyle/>
          <a:p>
            <a:fld id="{0DA33153-1191-471A-87CB-793097ADBC06}" type="slidenum">
              <a:rPr lang="en-US" smtClean="0"/>
              <a:pPr/>
              <a:t>11</a:t>
            </a:fld>
            <a:endParaRPr lang="en-US" dirty="0"/>
          </a:p>
        </p:txBody>
      </p:sp>
      <p:pic>
        <p:nvPicPr>
          <p:cNvPr id="7" name="Content Placeholder 6">
            <a:extLst>
              <a:ext uri="{FF2B5EF4-FFF2-40B4-BE49-F238E27FC236}">
                <a16:creationId xmlns:a16="http://schemas.microsoft.com/office/drawing/2014/main" id="{D743DD00-172E-4742-BAE9-91077DA64C77}"/>
              </a:ext>
            </a:extLst>
          </p:cNvPr>
          <p:cNvPicPr>
            <a:picLocks noGrp="1" noChangeAspect="1"/>
          </p:cNvPicPr>
          <p:nvPr>
            <p:ph idx="1"/>
          </p:nvPr>
        </p:nvPicPr>
        <p:blipFill>
          <a:blip r:embed="rId2"/>
          <a:stretch>
            <a:fillRect/>
          </a:stretch>
        </p:blipFill>
        <p:spPr>
          <a:xfrm>
            <a:off x="1752600" y="1417637"/>
            <a:ext cx="7537064" cy="5463425"/>
          </a:xfrm>
          <a:prstGeom prst="rect">
            <a:avLst/>
          </a:prstGeom>
        </p:spPr>
      </p:pic>
    </p:spTree>
    <p:extLst>
      <p:ext uri="{BB962C8B-B14F-4D97-AF65-F5344CB8AC3E}">
        <p14:creationId xmlns:p14="http://schemas.microsoft.com/office/powerpoint/2010/main" val="1930696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2269DF-ABB7-4034-BE9B-112724209E4E}"/>
              </a:ext>
            </a:extLst>
          </p:cNvPr>
          <p:cNvSpPr>
            <a:spLocks noGrp="1"/>
          </p:cNvSpPr>
          <p:nvPr>
            <p:ph type="title"/>
          </p:nvPr>
        </p:nvSpPr>
        <p:spPr>
          <a:xfrm>
            <a:off x="4114800" y="5160336"/>
            <a:ext cx="5875020" cy="1143000"/>
          </a:xfrm>
        </p:spPr>
        <p:txBody>
          <a:bodyPr/>
          <a:lstStyle/>
          <a:p>
            <a:r>
              <a:rPr lang="en-US" dirty="0"/>
              <a:t>NCH Farms</a:t>
            </a:r>
          </a:p>
        </p:txBody>
      </p:sp>
      <p:sp>
        <p:nvSpPr>
          <p:cNvPr id="7" name="Text Placeholder 6">
            <a:extLst>
              <a:ext uri="{FF2B5EF4-FFF2-40B4-BE49-F238E27FC236}">
                <a16:creationId xmlns:a16="http://schemas.microsoft.com/office/drawing/2014/main" id="{97248FB9-6353-4093-9BBB-B0B51CFBF984}"/>
              </a:ext>
            </a:extLst>
          </p:cNvPr>
          <p:cNvSpPr>
            <a:spLocks noGrp="1"/>
          </p:cNvSpPr>
          <p:nvPr>
            <p:ph type="body" idx="1"/>
          </p:nvPr>
        </p:nvSpPr>
        <p:spPr>
          <a:xfrm>
            <a:off x="228600" y="294140"/>
            <a:ext cx="4626864" cy="640080"/>
          </a:xfrm>
        </p:spPr>
        <p:txBody>
          <a:bodyPr/>
          <a:lstStyle/>
          <a:p>
            <a:r>
              <a:rPr lang="en-US" dirty="0"/>
              <a:t>Crops Produced</a:t>
            </a:r>
          </a:p>
        </p:txBody>
      </p:sp>
      <p:sp>
        <p:nvSpPr>
          <p:cNvPr id="9" name="Text Placeholder 8">
            <a:extLst>
              <a:ext uri="{FF2B5EF4-FFF2-40B4-BE49-F238E27FC236}">
                <a16:creationId xmlns:a16="http://schemas.microsoft.com/office/drawing/2014/main" id="{D1E5FB7C-8404-4456-8501-93E9996414E9}"/>
              </a:ext>
            </a:extLst>
          </p:cNvPr>
          <p:cNvSpPr>
            <a:spLocks noGrp="1"/>
          </p:cNvSpPr>
          <p:nvPr>
            <p:ph type="body" sz="half" idx="3"/>
          </p:nvPr>
        </p:nvSpPr>
        <p:spPr/>
        <p:txBody>
          <a:bodyPr/>
          <a:lstStyle/>
          <a:p>
            <a:r>
              <a:rPr lang="en-US" dirty="0"/>
              <a:t> </a:t>
            </a:r>
          </a:p>
        </p:txBody>
      </p:sp>
      <p:pic>
        <p:nvPicPr>
          <p:cNvPr id="11" name="Content Placeholder 10">
            <a:extLst>
              <a:ext uri="{FF2B5EF4-FFF2-40B4-BE49-F238E27FC236}">
                <a16:creationId xmlns:a16="http://schemas.microsoft.com/office/drawing/2014/main" id="{EA75DE8A-EB2D-4EB6-A5E7-2DC7F2B62167}"/>
              </a:ext>
            </a:extLst>
          </p:cNvPr>
          <p:cNvPicPr>
            <a:picLocks noGrp="1" noChangeAspect="1"/>
          </p:cNvPicPr>
          <p:nvPr>
            <p:ph sz="quarter" idx="2"/>
          </p:nvPr>
        </p:nvPicPr>
        <p:blipFill>
          <a:blip r:embed="rId2"/>
          <a:stretch>
            <a:fillRect/>
          </a:stretch>
        </p:blipFill>
        <p:spPr>
          <a:xfrm>
            <a:off x="217539" y="968358"/>
            <a:ext cx="4627562" cy="3055681"/>
          </a:xfrm>
          <a:prstGeom prst="rect">
            <a:avLst/>
          </a:prstGeom>
        </p:spPr>
      </p:pic>
      <p:pic>
        <p:nvPicPr>
          <p:cNvPr id="12" name="Content Placeholder 11">
            <a:extLst>
              <a:ext uri="{FF2B5EF4-FFF2-40B4-BE49-F238E27FC236}">
                <a16:creationId xmlns:a16="http://schemas.microsoft.com/office/drawing/2014/main" id="{288A97DF-9700-400A-8386-682A6A7F4A1C}"/>
              </a:ext>
            </a:extLst>
          </p:cNvPr>
          <p:cNvPicPr>
            <a:picLocks noGrp="1" noChangeAspect="1"/>
          </p:cNvPicPr>
          <p:nvPr>
            <p:ph sz="quarter" idx="4"/>
          </p:nvPr>
        </p:nvPicPr>
        <p:blipFill>
          <a:blip r:embed="rId3"/>
          <a:stretch>
            <a:fillRect/>
          </a:stretch>
        </p:blipFill>
        <p:spPr>
          <a:xfrm>
            <a:off x="5362577" y="328278"/>
            <a:ext cx="2943223" cy="4913006"/>
          </a:xfrm>
          <a:prstGeom prst="rect">
            <a:avLst/>
          </a:prstGeom>
        </p:spPr>
      </p:pic>
      <p:sp>
        <p:nvSpPr>
          <p:cNvPr id="5" name="Slide Number Placeholder 4">
            <a:extLst>
              <a:ext uri="{FF2B5EF4-FFF2-40B4-BE49-F238E27FC236}">
                <a16:creationId xmlns:a16="http://schemas.microsoft.com/office/drawing/2014/main" id="{584728F0-860E-4FC3-9FDB-8CC554CC5B73}"/>
              </a:ext>
            </a:extLst>
          </p:cNvPr>
          <p:cNvSpPr>
            <a:spLocks noGrp="1"/>
          </p:cNvSpPr>
          <p:nvPr>
            <p:ph type="sldNum" sz="quarter" idx="12"/>
          </p:nvPr>
        </p:nvSpPr>
        <p:spPr/>
        <p:txBody>
          <a:bodyPr/>
          <a:lstStyle/>
          <a:p>
            <a:fld id="{0DA33153-1191-471A-87CB-793097ADBC06}" type="slidenum">
              <a:rPr lang="en-US" smtClean="0"/>
              <a:pPr/>
              <a:t>12</a:t>
            </a:fld>
            <a:endParaRPr lang="en-US" dirty="0"/>
          </a:p>
        </p:txBody>
      </p:sp>
      <p:sp>
        <p:nvSpPr>
          <p:cNvPr id="13" name="Rectangle 12">
            <a:extLst>
              <a:ext uri="{FF2B5EF4-FFF2-40B4-BE49-F238E27FC236}">
                <a16:creationId xmlns:a16="http://schemas.microsoft.com/office/drawing/2014/main" id="{CEFBDD8C-7311-4454-9CE9-1A4FD98116F3}"/>
              </a:ext>
            </a:extLst>
          </p:cNvPr>
          <p:cNvSpPr/>
          <p:nvPr/>
        </p:nvSpPr>
        <p:spPr>
          <a:xfrm>
            <a:off x="315279" y="4030135"/>
            <a:ext cx="5257800" cy="1754326"/>
          </a:xfrm>
          <a:prstGeom prst="rect">
            <a:avLst/>
          </a:prstGeom>
        </p:spPr>
        <p:txBody>
          <a:bodyPr>
            <a:spAutoFit/>
          </a:bodyPr>
          <a:lstStyle/>
          <a:p>
            <a:pPr marL="285750" indent="-285750">
              <a:buFont typeface="Arial" panose="020B0604020202020204" pitchFamily="34" charset="0"/>
              <a:buChar char="•"/>
            </a:pPr>
            <a:r>
              <a:rPr lang="en-US" dirty="0">
                <a:solidFill>
                  <a:srgbClr val="645F50"/>
                </a:solidFill>
                <a:latin typeface="Arial" panose="020B0604020202020204" pitchFamily="34" charset="0"/>
              </a:rPr>
              <a:t>Over 200,000 hectares  </a:t>
            </a:r>
          </a:p>
          <a:p>
            <a:pPr marL="285750" indent="-285750">
              <a:buFont typeface="Arial" panose="020B0604020202020204" pitchFamily="34" charset="0"/>
              <a:buChar char="•"/>
            </a:pPr>
            <a:r>
              <a:rPr lang="en-US" dirty="0">
                <a:solidFill>
                  <a:srgbClr val="645F50"/>
                </a:solidFill>
                <a:latin typeface="Arial" panose="020B0604020202020204" pitchFamily="34" charset="0"/>
              </a:rPr>
              <a:t>Latest brand-name, high-performance equipment: John Deere, Claas, Amazone, New Holland, Case, Amity, and others.</a:t>
            </a:r>
          </a:p>
          <a:p>
            <a:pPr marL="285750" indent="-285750">
              <a:buFont typeface="Arial" panose="020B0604020202020204" pitchFamily="34" charset="0"/>
              <a:buChar char="•"/>
            </a:pPr>
            <a:r>
              <a:rPr lang="en-US" dirty="0">
                <a:solidFill>
                  <a:srgbClr val="645F50"/>
                </a:solidFill>
                <a:latin typeface="Arial" panose="020B0604020202020204" pitchFamily="34" charset="0"/>
              </a:rPr>
              <a:t>Crops stored:  19 elevators with a total capacity of over 500,000 tons.</a:t>
            </a:r>
            <a:endParaRPr lang="en-US" b="0" i="0" dirty="0">
              <a:solidFill>
                <a:srgbClr val="645F50"/>
              </a:solidFill>
              <a:effectLst/>
              <a:latin typeface="Arial" panose="020B0604020202020204" pitchFamily="34" charset="0"/>
            </a:endParaRPr>
          </a:p>
        </p:txBody>
      </p:sp>
    </p:spTree>
    <p:extLst>
      <p:ext uri="{BB962C8B-B14F-4D97-AF65-F5344CB8AC3E}">
        <p14:creationId xmlns:p14="http://schemas.microsoft.com/office/powerpoint/2010/main" val="3663621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2269DF-ABB7-4034-BE9B-112724209E4E}"/>
              </a:ext>
            </a:extLst>
          </p:cNvPr>
          <p:cNvSpPr>
            <a:spLocks noGrp="1"/>
          </p:cNvSpPr>
          <p:nvPr>
            <p:ph type="title"/>
          </p:nvPr>
        </p:nvSpPr>
        <p:spPr>
          <a:xfrm>
            <a:off x="525780" y="5146879"/>
            <a:ext cx="9464040" cy="1143000"/>
          </a:xfrm>
        </p:spPr>
        <p:txBody>
          <a:bodyPr/>
          <a:lstStyle/>
          <a:p>
            <a:r>
              <a:rPr lang="en-US" dirty="0"/>
              <a:t>NCH Farms</a:t>
            </a:r>
          </a:p>
        </p:txBody>
      </p:sp>
      <p:sp>
        <p:nvSpPr>
          <p:cNvPr id="7" name="Text Placeholder 6">
            <a:extLst>
              <a:ext uri="{FF2B5EF4-FFF2-40B4-BE49-F238E27FC236}">
                <a16:creationId xmlns:a16="http://schemas.microsoft.com/office/drawing/2014/main" id="{97248FB9-6353-4093-9BBB-B0B51CFBF984}"/>
              </a:ext>
            </a:extLst>
          </p:cNvPr>
          <p:cNvSpPr>
            <a:spLocks noGrp="1"/>
          </p:cNvSpPr>
          <p:nvPr>
            <p:ph type="body" idx="1"/>
          </p:nvPr>
        </p:nvSpPr>
        <p:spPr/>
        <p:txBody>
          <a:bodyPr/>
          <a:lstStyle/>
          <a:p>
            <a:pPr algn="ctr"/>
            <a:r>
              <a:rPr lang="en-US" b="1" dirty="0">
                <a:solidFill>
                  <a:srgbClr val="006600"/>
                </a:solidFill>
              </a:rPr>
              <a:t>Crops Produced (ranked by ebdita)</a:t>
            </a:r>
          </a:p>
        </p:txBody>
      </p:sp>
      <p:sp>
        <p:nvSpPr>
          <p:cNvPr id="9" name="Text Placeholder 8">
            <a:extLst>
              <a:ext uri="{FF2B5EF4-FFF2-40B4-BE49-F238E27FC236}">
                <a16:creationId xmlns:a16="http://schemas.microsoft.com/office/drawing/2014/main" id="{D1E5FB7C-8404-4456-8501-93E9996414E9}"/>
              </a:ext>
            </a:extLst>
          </p:cNvPr>
          <p:cNvSpPr>
            <a:spLocks noGrp="1"/>
          </p:cNvSpPr>
          <p:nvPr>
            <p:ph type="body" sz="half" idx="3"/>
          </p:nvPr>
        </p:nvSpPr>
        <p:spPr/>
        <p:txBody>
          <a:bodyPr/>
          <a:lstStyle/>
          <a:p>
            <a:pPr algn="ctr"/>
            <a:r>
              <a:rPr lang="en-US" b="1" dirty="0">
                <a:solidFill>
                  <a:srgbClr val="006600"/>
                </a:solidFill>
              </a:rPr>
              <a:t>Cost Competition vs North Dakota</a:t>
            </a:r>
          </a:p>
        </p:txBody>
      </p:sp>
      <p:pic>
        <p:nvPicPr>
          <p:cNvPr id="2" name="Content Placeholder 1">
            <a:extLst>
              <a:ext uri="{FF2B5EF4-FFF2-40B4-BE49-F238E27FC236}">
                <a16:creationId xmlns:a16="http://schemas.microsoft.com/office/drawing/2014/main" id="{22995125-8DD4-4D66-A7E9-D13DC9BA196F}"/>
              </a:ext>
            </a:extLst>
          </p:cNvPr>
          <p:cNvPicPr>
            <a:picLocks noGrp="1" noChangeAspect="1"/>
          </p:cNvPicPr>
          <p:nvPr>
            <p:ph sz="quarter" idx="4"/>
          </p:nvPr>
        </p:nvPicPr>
        <p:blipFill>
          <a:blip r:embed="rId2"/>
          <a:stretch>
            <a:fillRect/>
          </a:stretch>
        </p:blipFill>
        <p:spPr>
          <a:xfrm>
            <a:off x="5362575" y="1400600"/>
            <a:ext cx="4848225" cy="3408667"/>
          </a:xfrm>
          <a:prstGeom prst="rect">
            <a:avLst/>
          </a:prstGeom>
        </p:spPr>
      </p:pic>
      <p:sp>
        <p:nvSpPr>
          <p:cNvPr id="5" name="Slide Number Placeholder 4">
            <a:extLst>
              <a:ext uri="{FF2B5EF4-FFF2-40B4-BE49-F238E27FC236}">
                <a16:creationId xmlns:a16="http://schemas.microsoft.com/office/drawing/2014/main" id="{584728F0-860E-4FC3-9FDB-8CC554CC5B73}"/>
              </a:ext>
            </a:extLst>
          </p:cNvPr>
          <p:cNvSpPr>
            <a:spLocks noGrp="1"/>
          </p:cNvSpPr>
          <p:nvPr>
            <p:ph type="sldNum" sz="quarter" idx="12"/>
          </p:nvPr>
        </p:nvSpPr>
        <p:spPr/>
        <p:txBody>
          <a:bodyPr/>
          <a:lstStyle/>
          <a:p>
            <a:fld id="{0DA33153-1191-471A-87CB-793097ADBC06}" type="slidenum">
              <a:rPr lang="en-US" smtClean="0"/>
              <a:pPr/>
              <a:t>13</a:t>
            </a:fld>
            <a:endParaRPr lang="en-US" dirty="0"/>
          </a:p>
        </p:txBody>
      </p:sp>
      <p:sp>
        <p:nvSpPr>
          <p:cNvPr id="4" name="Content Placeholder 3">
            <a:extLst>
              <a:ext uri="{FF2B5EF4-FFF2-40B4-BE49-F238E27FC236}">
                <a16:creationId xmlns:a16="http://schemas.microsoft.com/office/drawing/2014/main" id="{FAEAE0C2-9EB3-43A7-B390-3010A8E89E53}"/>
              </a:ext>
            </a:extLst>
          </p:cNvPr>
          <p:cNvSpPr>
            <a:spLocks noGrp="1"/>
          </p:cNvSpPr>
          <p:nvPr>
            <p:ph sz="quarter" idx="2"/>
          </p:nvPr>
        </p:nvSpPr>
        <p:spPr>
          <a:xfrm>
            <a:off x="525780" y="969336"/>
            <a:ext cx="4626864" cy="5126664"/>
          </a:xfrm>
        </p:spPr>
        <p:txBody>
          <a:bodyPr>
            <a:normAutofit fontScale="85000" lnSpcReduction="20000"/>
          </a:bodyPr>
          <a:lstStyle/>
          <a:p>
            <a:pPr marL="118872" indent="0">
              <a:buNone/>
            </a:pPr>
            <a:endParaRPr lang="en-US" dirty="0"/>
          </a:p>
          <a:p>
            <a:pPr marL="118872"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Dominance of wheat</a:t>
            </a:r>
          </a:p>
          <a:p>
            <a:r>
              <a:rPr lang="en-US" dirty="0"/>
              <a:t>Growth of soybean</a:t>
            </a:r>
          </a:p>
          <a:p>
            <a:r>
              <a:rPr lang="en-US" dirty="0"/>
              <a:t>Reduced Sugar</a:t>
            </a:r>
          </a:p>
        </p:txBody>
      </p:sp>
      <p:pic>
        <p:nvPicPr>
          <p:cNvPr id="8" name="Picture 7">
            <a:extLst>
              <a:ext uri="{FF2B5EF4-FFF2-40B4-BE49-F238E27FC236}">
                <a16:creationId xmlns:a16="http://schemas.microsoft.com/office/drawing/2014/main" id="{4CF21D92-1931-479D-B100-BDD7C2E06DAA}"/>
              </a:ext>
            </a:extLst>
          </p:cNvPr>
          <p:cNvPicPr>
            <a:picLocks noChangeAspect="1"/>
          </p:cNvPicPr>
          <p:nvPr/>
        </p:nvPicPr>
        <p:blipFill>
          <a:blip r:embed="rId3"/>
          <a:stretch>
            <a:fillRect/>
          </a:stretch>
        </p:blipFill>
        <p:spPr>
          <a:xfrm>
            <a:off x="324394" y="1411785"/>
            <a:ext cx="5029636" cy="3408667"/>
          </a:xfrm>
          <a:prstGeom prst="rect">
            <a:avLst/>
          </a:prstGeom>
        </p:spPr>
      </p:pic>
    </p:spTree>
    <p:extLst>
      <p:ext uri="{BB962C8B-B14F-4D97-AF65-F5344CB8AC3E}">
        <p14:creationId xmlns:p14="http://schemas.microsoft.com/office/powerpoint/2010/main" val="3008630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640080" indent="-237744">
              <a:spcBef>
                <a:spcPts val="550"/>
              </a:spcBef>
            </a:pPr>
            <a:r>
              <a:rPr lang="en-US" sz="4000" dirty="0">
                <a:solidFill>
                  <a:srgbClr val="000000"/>
                </a:solidFill>
                <a:latin typeface="Arial" panose="020B0604020202020204" pitchFamily="34" charset="0"/>
              </a:rPr>
              <a:t>Land:  </a:t>
            </a:r>
            <a:r>
              <a:rPr lang="en-US" sz="3600" dirty="0">
                <a:solidFill>
                  <a:srgbClr val="000000"/>
                </a:solidFill>
                <a:latin typeface="Arial" panose="020B0604020202020204" pitchFamily="34" charset="0"/>
              </a:rPr>
              <a:t>Consolidating ownership</a:t>
            </a:r>
          </a:p>
          <a:p>
            <a:pPr marL="640080" indent="-237744">
              <a:spcBef>
                <a:spcPts val="550"/>
              </a:spcBef>
            </a:pPr>
            <a:r>
              <a:rPr lang="en-US" sz="4000" dirty="0">
                <a:solidFill>
                  <a:srgbClr val="000000"/>
                </a:solidFill>
                <a:latin typeface="Arial" panose="020B0604020202020204" pitchFamily="34" charset="0"/>
              </a:rPr>
              <a:t>Risk</a:t>
            </a:r>
          </a:p>
          <a:p>
            <a:pPr marL="640080" indent="-237744">
              <a:spcBef>
                <a:spcPts val="550"/>
              </a:spcBef>
            </a:pPr>
            <a:r>
              <a:rPr lang="en-US" sz="4000" dirty="0">
                <a:solidFill>
                  <a:srgbClr val="000000"/>
                </a:solidFill>
                <a:latin typeface="Arial" panose="020B0604020202020204" pitchFamily="34" charset="0"/>
              </a:rPr>
              <a:t>Big Data</a:t>
            </a:r>
          </a:p>
          <a:p>
            <a:pPr marL="640080" indent="-237744">
              <a:spcBef>
                <a:spcPts val="550"/>
              </a:spcBef>
            </a:pPr>
            <a:r>
              <a:rPr lang="en-US" sz="4000" dirty="0">
                <a:solidFill>
                  <a:srgbClr val="000000"/>
                </a:solidFill>
                <a:latin typeface="Arial" panose="020B0604020202020204" pitchFamily="34" charset="0"/>
              </a:rPr>
              <a:t>Technology</a:t>
            </a:r>
          </a:p>
          <a:p>
            <a:pPr marL="640080" indent="-237744">
              <a:spcBef>
                <a:spcPts val="550"/>
              </a:spcBef>
            </a:pPr>
            <a:r>
              <a:rPr lang="en-US" sz="4000" dirty="0">
                <a:solidFill>
                  <a:srgbClr val="000000"/>
                </a:solidFill>
                <a:latin typeface="Arial" panose="020B0604020202020204" pitchFamily="34" charset="0"/>
              </a:rPr>
              <a:t>SCM (supply chain mgmt.)</a:t>
            </a:r>
          </a:p>
          <a:p>
            <a:pPr marL="640080" indent="-237744">
              <a:spcBef>
                <a:spcPts val="550"/>
              </a:spcBef>
            </a:pPr>
            <a:r>
              <a:rPr lang="en-US" sz="4000" dirty="0">
                <a:solidFill>
                  <a:srgbClr val="000000"/>
                </a:solidFill>
                <a:latin typeface="Arial" panose="020B0604020202020204" pitchFamily="34" charset="0"/>
              </a:rPr>
              <a:t>Expand soybean</a:t>
            </a:r>
          </a:p>
          <a:p>
            <a:pPr marL="886968" lvl="1">
              <a:spcBef>
                <a:spcPts val="550"/>
              </a:spcBef>
            </a:pPr>
            <a:r>
              <a:rPr lang="en-US" sz="3600" dirty="0">
                <a:solidFill>
                  <a:srgbClr val="000000"/>
                </a:solidFill>
                <a:latin typeface="Arial" panose="020B0604020202020204" pitchFamily="34" charset="0"/>
              </a:rPr>
              <a:t>Seed plant</a:t>
            </a:r>
          </a:p>
          <a:p>
            <a:pPr marL="886968" lvl="1">
              <a:spcBef>
                <a:spcPts val="550"/>
              </a:spcBef>
            </a:pPr>
            <a:r>
              <a:rPr lang="en-US" sz="3600" dirty="0">
                <a:solidFill>
                  <a:srgbClr val="000000"/>
                </a:solidFill>
                <a:latin typeface="Arial" panose="020B0604020202020204" pitchFamily="34" charset="0"/>
              </a:rPr>
              <a:t>Breeding partnerships</a:t>
            </a:r>
          </a:p>
          <a:p>
            <a:pPr marL="640080" indent="-237744">
              <a:spcBef>
                <a:spcPts val="550"/>
              </a:spcBef>
            </a:pPr>
            <a:endParaRPr lang="en-US" dirty="0"/>
          </a:p>
          <a:p>
            <a:pPr lvl="1"/>
            <a:endParaRPr lang="en-US" dirty="0"/>
          </a:p>
        </p:txBody>
      </p:sp>
      <p:sp>
        <p:nvSpPr>
          <p:cNvPr id="4" name="Slide Number Placeholder 3"/>
          <p:cNvSpPr>
            <a:spLocks noGrp="1"/>
          </p:cNvSpPr>
          <p:nvPr>
            <p:ph type="sldNum" sz="quarter" idx="12"/>
          </p:nvPr>
        </p:nvSpPr>
        <p:spPr/>
        <p:txBody>
          <a:bodyPr/>
          <a:lstStyle/>
          <a:p>
            <a:fld id="{0DA33153-1191-471A-87CB-793097ADBC06}" type="slidenum">
              <a:rPr lang="en-US" smtClean="0"/>
              <a:pPr/>
              <a:t>14</a:t>
            </a:fld>
            <a:endParaRPr lang="en-US" dirty="0"/>
          </a:p>
        </p:txBody>
      </p:sp>
      <p:sp>
        <p:nvSpPr>
          <p:cNvPr id="6" name="Text Placeholder 5"/>
          <p:cNvSpPr>
            <a:spLocks noGrp="1"/>
          </p:cNvSpPr>
          <p:nvPr>
            <p:ph type="body" idx="4294967295"/>
          </p:nvPr>
        </p:nvSpPr>
        <p:spPr>
          <a:xfrm>
            <a:off x="0" y="328613"/>
            <a:ext cx="6553200" cy="639762"/>
          </a:xfrm>
        </p:spPr>
        <p:txBody>
          <a:bodyPr>
            <a:normAutofit/>
          </a:bodyPr>
          <a:lstStyle/>
          <a:p>
            <a:r>
              <a:rPr lang="en-US" b="1" dirty="0">
                <a:solidFill>
                  <a:srgbClr val="006600"/>
                </a:solidFill>
              </a:rPr>
              <a:t>Strategic Initiatives</a:t>
            </a:r>
            <a:r>
              <a:rPr lang="en-US" dirty="0"/>
              <a:t>:  Russia</a:t>
            </a:r>
          </a:p>
        </p:txBody>
      </p:sp>
      <p:sp>
        <p:nvSpPr>
          <p:cNvPr id="5" name="Content Placeholder 4"/>
          <p:cNvSpPr>
            <a:spLocks noGrp="1"/>
          </p:cNvSpPr>
          <p:nvPr>
            <p:ph sz="quarter" idx="4294967295"/>
          </p:nvPr>
        </p:nvSpPr>
        <p:spPr>
          <a:xfrm>
            <a:off x="5888038" y="969963"/>
            <a:ext cx="4627562" cy="4114800"/>
          </a:xfrm>
        </p:spPr>
        <p:txBody>
          <a:bodyPr>
            <a:normAutofit/>
          </a:bodyPr>
          <a:lstStyle/>
          <a:p>
            <a:pPr marL="886968" indent="-228600">
              <a:spcBef>
                <a:spcPts val="264"/>
              </a:spcBef>
            </a:pPr>
            <a:endParaRPr lang="en-US" dirty="0"/>
          </a:p>
          <a:p>
            <a:endParaRPr lang="en-US" dirty="0"/>
          </a:p>
        </p:txBody>
      </p:sp>
      <p:sp>
        <p:nvSpPr>
          <p:cNvPr id="8" name="Title 7">
            <a:extLst>
              <a:ext uri="{FF2B5EF4-FFF2-40B4-BE49-F238E27FC236}">
                <a16:creationId xmlns:a16="http://schemas.microsoft.com/office/drawing/2014/main" id="{00BBCEDB-05EC-401A-BF21-1AB10D2ABD01}"/>
              </a:ext>
            </a:extLst>
          </p:cNvPr>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3338781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A33153-1191-471A-87CB-793097ADBC06}" type="slidenum">
              <a:rPr lang="en-US" smtClean="0"/>
              <a:pPr/>
              <a:t>15</a:t>
            </a:fld>
            <a:endParaRPr lang="en-US" dirty="0"/>
          </a:p>
        </p:txBody>
      </p:sp>
      <p:pic>
        <p:nvPicPr>
          <p:cNvPr id="5" name="Content Placeholder 4"/>
          <p:cNvPicPr>
            <a:picLocks noGrp="1" noChangeAspect="1"/>
          </p:cNvPicPr>
          <p:nvPr>
            <p:ph idx="4294967295"/>
          </p:nvPr>
        </p:nvPicPr>
        <p:blipFill>
          <a:blip r:embed="rId2"/>
          <a:stretch>
            <a:fillRect/>
          </a:stretch>
        </p:blipFill>
        <p:spPr>
          <a:xfrm>
            <a:off x="-1" y="38099"/>
            <a:ext cx="9905695" cy="6789397"/>
          </a:xfrm>
          <a:prstGeom prst="rect">
            <a:avLst/>
          </a:prstGeom>
        </p:spPr>
      </p:pic>
    </p:spTree>
    <p:extLst>
      <p:ext uri="{BB962C8B-B14F-4D97-AF65-F5344CB8AC3E}">
        <p14:creationId xmlns:p14="http://schemas.microsoft.com/office/powerpoint/2010/main" val="1771794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5160336"/>
            <a:ext cx="4808220" cy="1143000"/>
          </a:xfrm>
        </p:spPr>
        <p:txBody>
          <a:bodyPr>
            <a:normAutofit fontScale="90000"/>
          </a:bodyPr>
          <a:lstStyle/>
          <a:p>
            <a:r>
              <a:rPr lang="en-US" dirty="0">
                <a:solidFill>
                  <a:srgbClr val="FF0000"/>
                </a:solidFill>
                <a:effectLst/>
              </a:rPr>
              <a:t>Approach to Risk</a:t>
            </a:r>
          </a:p>
        </p:txBody>
      </p:sp>
      <p:sp>
        <p:nvSpPr>
          <p:cNvPr id="9" name="Text Placeholder 8"/>
          <p:cNvSpPr>
            <a:spLocks noGrp="1"/>
          </p:cNvSpPr>
          <p:nvPr>
            <p:ph type="body" idx="1"/>
          </p:nvPr>
        </p:nvSpPr>
        <p:spPr/>
        <p:txBody>
          <a:bodyPr/>
          <a:lstStyle/>
          <a:p>
            <a:pPr algn="ctr"/>
            <a:r>
              <a:rPr lang="en-US" b="1" dirty="0">
                <a:solidFill>
                  <a:srgbClr val="002060"/>
                </a:solidFill>
              </a:rPr>
              <a:t>Elements of Risk in Russia/Ukr Ag</a:t>
            </a:r>
          </a:p>
        </p:txBody>
      </p:sp>
      <p:sp>
        <p:nvSpPr>
          <p:cNvPr id="11" name="Text Placeholder 10"/>
          <p:cNvSpPr>
            <a:spLocks noGrp="1"/>
          </p:cNvSpPr>
          <p:nvPr>
            <p:ph type="body" sz="half" idx="3"/>
          </p:nvPr>
        </p:nvSpPr>
        <p:spPr/>
        <p:txBody>
          <a:bodyPr/>
          <a:lstStyle/>
          <a:p>
            <a:pPr algn="ctr"/>
            <a:r>
              <a:rPr lang="en-US" b="1" dirty="0">
                <a:solidFill>
                  <a:srgbClr val="002060"/>
                </a:solidFill>
              </a:rPr>
              <a:t>Approach</a:t>
            </a:r>
          </a:p>
        </p:txBody>
      </p:sp>
      <p:sp>
        <p:nvSpPr>
          <p:cNvPr id="10" name="Content Placeholder 9"/>
          <p:cNvSpPr>
            <a:spLocks noGrp="1"/>
          </p:cNvSpPr>
          <p:nvPr>
            <p:ph sz="quarter" idx="2"/>
          </p:nvPr>
        </p:nvSpPr>
        <p:spPr/>
        <p:txBody>
          <a:bodyPr>
            <a:normAutofit fontScale="55000" lnSpcReduction="20000"/>
          </a:bodyPr>
          <a:lstStyle/>
          <a:p>
            <a:r>
              <a:rPr lang="en-US" sz="3300" dirty="0">
                <a:solidFill>
                  <a:srgbClr val="FF0000"/>
                </a:solidFill>
              </a:rPr>
              <a:t>Price risk</a:t>
            </a:r>
          </a:p>
          <a:p>
            <a:pPr lvl="1"/>
            <a:r>
              <a:rPr lang="en-US" sz="3300" dirty="0"/>
              <a:t>Futures and basis</a:t>
            </a:r>
          </a:p>
          <a:p>
            <a:r>
              <a:rPr lang="en-US" sz="3300" dirty="0"/>
              <a:t>Yield risk</a:t>
            </a:r>
          </a:p>
          <a:p>
            <a:r>
              <a:rPr lang="en-US" sz="3300" dirty="0">
                <a:solidFill>
                  <a:srgbClr val="FF0000"/>
                </a:solidFill>
              </a:rPr>
              <a:t>Quality risk</a:t>
            </a:r>
          </a:p>
          <a:p>
            <a:r>
              <a:rPr lang="en-US" sz="3300" dirty="0"/>
              <a:t>Exchange rate risk</a:t>
            </a:r>
          </a:p>
          <a:p>
            <a:r>
              <a:rPr lang="en-US" sz="3300" b="1" i="1" dirty="0">
                <a:solidFill>
                  <a:srgbClr val="FF0000"/>
                </a:solidFill>
              </a:rPr>
              <a:t>Counterparty risk—major</a:t>
            </a:r>
          </a:p>
          <a:p>
            <a:pPr lvl="1"/>
            <a:r>
              <a:rPr lang="en-US" sz="2900" b="1" i="1" dirty="0">
                <a:solidFill>
                  <a:srgbClr val="FF0000"/>
                </a:solidFill>
              </a:rPr>
              <a:t>Precludes active forward contracting</a:t>
            </a:r>
          </a:p>
          <a:p>
            <a:endParaRPr lang="en-US" dirty="0"/>
          </a:p>
        </p:txBody>
      </p:sp>
      <p:sp>
        <p:nvSpPr>
          <p:cNvPr id="12" name="Content Placeholder 11"/>
          <p:cNvSpPr>
            <a:spLocks noGrp="1"/>
          </p:cNvSpPr>
          <p:nvPr>
            <p:ph sz="quarter" idx="4"/>
          </p:nvPr>
        </p:nvSpPr>
        <p:spPr>
          <a:xfrm>
            <a:off x="5362956" y="969336"/>
            <a:ext cx="4626864" cy="5507664"/>
          </a:xfrm>
        </p:spPr>
        <p:txBody>
          <a:bodyPr>
            <a:normAutofit fontScale="55000" lnSpcReduction="20000"/>
          </a:bodyPr>
          <a:lstStyle/>
          <a:p>
            <a:r>
              <a:rPr lang="en-US" b="1" dirty="0">
                <a:solidFill>
                  <a:srgbClr val="00B0F0"/>
                </a:solidFill>
              </a:rPr>
              <a:t>Markets are efficient:  </a:t>
            </a:r>
          </a:p>
          <a:p>
            <a:pPr lvl="1"/>
            <a:r>
              <a:rPr lang="en-US" dirty="0"/>
              <a:t>Futures!  </a:t>
            </a:r>
          </a:p>
          <a:p>
            <a:pPr lvl="1"/>
            <a:r>
              <a:rPr lang="en-US" dirty="0"/>
              <a:t>Basis may have bias. </a:t>
            </a:r>
          </a:p>
          <a:p>
            <a:r>
              <a:rPr lang="en-US" b="1" dirty="0">
                <a:solidFill>
                  <a:srgbClr val="00B0F0"/>
                </a:solidFill>
              </a:rPr>
              <a:t>Risk policy</a:t>
            </a:r>
          </a:p>
          <a:p>
            <a:pPr lvl="1"/>
            <a:r>
              <a:rPr lang="en-US" dirty="0"/>
              <a:t>Long position:  effective when begin acquiring inputs</a:t>
            </a:r>
          </a:p>
          <a:p>
            <a:pPr lvl="1"/>
            <a:r>
              <a:rPr lang="en-US" dirty="0"/>
              <a:t>Models:  Optimal hedging under yield uncertainty </a:t>
            </a:r>
          </a:p>
          <a:p>
            <a:pPr lvl="1"/>
            <a:r>
              <a:rPr lang="en-US" dirty="0"/>
              <a:t>Risk limit and marketing vary by</a:t>
            </a:r>
          </a:p>
          <a:p>
            <a:pPr lvl="2"/>
            <a:r>
              <a:rPr lang="en-US" dirty="0"/>
              <a:t>Time of year:  </a:t>
            </a:r>
          </a:p>
          <a:p>
            <a:pPr lvl="3"/>
            <a:r>
              <a:rPr lang="en-US" dirty="0"/>
              <a:t>40% prior to pre-planting</a:t>
            </a:r>
          </a:p>
          <a:p>
            <a:pPr lvl="3"/>
            <a:r>
              <a:rPr lang="en-US" dirty="0"/>
              <a:t>60%  (_20%)prior to end of harvest</a:t>
            </a:r>
          </a:p>
          <a:p>
            <a:pPr lvl="2"/>
            <a:r>
              <a:rPr lang="en-US" dirty="0"/>
              <a:t>Reserve retained to meet cash requirements in t+1</a:t>
            </a:r>
          </a:p>
          <a:p>
            <a:pPr lvl="2"/>
            <a:r>
              <a:rPr lang="en-US" dirty="0"/>
              <a:t>Limits on use of instruments</a:t>
            </a:r>
          </a:p>
          <a:p>
            <a:r>
              <a:rPr lang="en-US" b="1" dirty="0">
                <a:solidFill>
                  <a:srgbClr val="00B0F0"/>
                </a:solidFill>
              </a:rPr>
              <a:t>VaR models </a:t>
            </a:r>
          </a:p>
          <a:p>
            <a:pPr lvl="1"/>
            <a:r>
              <a:rPr lang="en-US" dirty="0"/>
              <a:t>Elaborate</a:t>
            </a:r>
          </a:p>
          <a:p>
            <a:pPr lvl="1"/>
            <a:r>
              <a:rPr lang="en-US" dirty="0"/>
              <a:t>Updated weekly</a:t>
            </a:r>
          </a:p>
          <a:p>
            <a:pPr lvl="1"/>
            <a:r>
              <a:rPr lang="en-US" dirty="0"/>
              <a:t>VaR limits over time</a:t>
            </a:r>
          </a:p>
          <a:p>
            <a:pPr lvl="1"/>
            <a:r>
              <a:rPr lang="en-US" dirty="0"/>
              <a:t>VaR used to evaluate all projects</a:t>
            </a:r>
          </a:p>
          <a:p>
            <a:r>
              <a:rPr lang="en-US" b="1" dirty="0">
                <a:solidFill>
                  <a:srgbClr val="00B0F0"/>
                </a:solidFill>
              </a:rPr>
              <a:t>Instruments:</a:t>
            </a:r>
            <a:r>
              <a:rPr lang="en-US" dirty="0"/>
              <a:t>  Priority</a:t>
            </a:r>
          </a:p>
          <a:p>
            <a:pPr lvl="1"/>
            <a:r>
              <a:rPr lang="en-US" dirty="0"/>
              <a:t>Forward contracts</a:t>
            </a:r>
          </a:p>
          <a:p>
            <a:pPr lvl="1"/>
            <a:r>
              <a:rPr lang="en-US" dirty="0"/>
              <a:t>Futures (Matif or CME)</a:t>
            </a:r>
          </a:p>
          <a:p>
            <a:pPr lvl="1"/>
            <a:r>
              <a:rPr lang="en-US" dirty="0"/>
              <a:t>Options:  Collars </a:t>
            </a:r>
          </a:p>
          <a:p>
            <a:r>
              <a:rPr lang="en-US" b="1" dirty="0">
                <a:solidFill>
                  <a:srgbClr val="00B0F0"/>
                </a:solidFill>
              </a:rPr>
              <a:t>Crop Insurance</a:t>
            </a:r>
          </a:p>
          <a:p>
            <a:endParaRPr lang="en-US" dirty="0"/>
          </a:p>
        </p:txBody>
      </p:sp>
      <p:sp>
        <p:nvSpPr>
          <p:cNvPr id="4" name="Slide Number Placeholder 3"/>
          <p:cNvSpPr>
            <a:spLocks noGrp="1"/>
          </p:cNvSpPr>
          <p:nvPr>
            <p:ph type="sldNum" sz="quarter" idx="12"/>
          </p:nvPr>
        </p:nvSpPr>
        <p:spPr/>
        <p:txBody>
          <a:bodyPr/>
          <a:lstStyle/>
          <a:p>
            <a:fld id="{0DA33153-1191-471A-87CB-793097ADBC06}" type="slidenum">
              <a:rPr lang="en-US" smtClean="0"/>
              <a:pPr/>
              <a:t>16</a:t>
            </a:fld>
            <a:endParaRPr lang="en-US" dirty="0"/>
          </a:p>
        </p:txBody>
      </p:sp>
    </p:spTree>
    <p:extLst>
      <p:ext uri="{BB962C8B-B14F-4D97-AF65-F5344CB8AC3E}">
        <p14:creationId xmlns:p14="http://schemas.microsoft.com/office/powerpoint/2010/main" val="3305667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8E6E98-6112-4173-A46B-570A5685C662}"/>
              </a:ext>
            </a:extLst>
          </p:cNvPr>
          <p:cNvSpPr>
            <a:spLocks noGrp="1"/>
          </p:cNvSpPr>
          <p:nvPr>
            <p:ph type="title"/>
          </p:nvPr>
        </p:nvSpPr>
        <p:spPr/>
        <p:txBody>
          <a:bodyPr>
            <a:normAutofit/>
          </a:bodyPr>
          <a:lstStyle/>
          <a:p>
            <a:r>
              <a:rPr lang="en-US" sz="2070" b="1" dirty="0">
                <a:solidFill>
                  <a:srgbClr val="FF0000"/>
                </a:solidFill>
              </a:rPr>
              <a:t>Russian wheat:  </a:t>
            </a:r>
            <a:r>
              <a:rPr lang="en-US" sz="2070" i="1" dirty="0"/>
              <a:t>Daily basis c/b, by trading month Feb 2017 to May 2019</a:t>
            </a:r>
          </a:p>
        </p:txBody>
      </p:sp>
      <p:sp>
        <p:nvSpPr>
          <p:cNvPr id="2" name="Content Placeholder 1">
            <a:extLst>
              <a:ext uri="{FF2B5EF4-FFF2-40B4-BE49-F238E27FC236}">
                <a16:creationId xmlns:a16="http://schemas.microsoft.com/office/drawing/2014/main" id="{24877EF3-2E9D-4FCD-8690-EB2866A418E6}"/>
              </a:ext>
            </a:extLst>
          </p:cNvPr>
          <p:cNvSpPr>
            <a:spLocks noGrp="1"/>
          </p:cNvSpPr>
          <p:nvPr>
            <p:ph sz="half" idx="1"/>
          </p:nvPr>
        </p:nvSpPr>
        <p:spPr>
          <a:xfrm>
            <a:off x="1650948" y="4419600"/>
            <a:ext cx="7797851" cy="1767840"/>
          </a:xfrm>
        </p:spPr>
        <p:txBody>
          <a:bodyPr/>
          <a:lstStyle/>
          <a:p>
            <a:r>
              <a:rPr lang="en-US" b="1" dirty="0">
                <a:solidFill>
                  <a:srgbClr val="FF0000"/>
                </a:solidFill>
              </a:rPr>
              <a:t>Basis to CME:  </a:t>
            </a:r>
          </a:p>
          <a:p>
            <a:pPr lvl="1"/>
            <a:r>
              <a:rPr lang="en-US" dirty="0"/>
              <a:t>Escalation in post-harvest period </a:t>
            </a:r>
          </a:p>
          <a:p>
            <a:pPr lvl="1"/>
            <a:r>
              <a:rPr lang="en-US" dirty="0"/>
              <a:t>Extreme volatility:  much greater than in US and probably too great to justify hedging in futures</a:t>
            </a:r>
          </a:p>
        </p:txBody>
      </p:sp>
      <p:sp>
        <p:nvSpPr>
          <p:cNvPr id="4" name="Content Placeholder 3">
            <a:extLst>
              <a:ext uri="{FF2B5EF4-FFF2-40B4-BE49-F238E27FC236}">
                <a16:creationId xmlns:a16="http://schemas.microsoft.com/office/drawing/2014/main" id="{0844ED55-E5CC-41EF-BD6D-B57463565AC8}"/>
              </a:ext>
            </a:extLst>
          </p:cNvPr>
          <p:cNvSpPr>
            <a:spLocks noGrp="1"/>
          </p:cNvSpPr>
          <p:nvPr>
            <p:ph sz="half" idx="2"/>
          </p:nvPr>
        </p:nvSpPr>
        <p:spPr/>
        <p:txBody>
          <a:bodyPr/>
          <a:lstStyle/>
          <a:p>
            <a:r>
              <a:rPr lang="en-US" dirty="0"/>
              <a:t> </a:t>
            </a:r>
          </a:p>
        </p:txBody>
      </p:sp>
      <p:pic>
        <p:nvPicPr>
          <p:cNvPr id="5" name="Picture 4">
            <a:extLst>
              <a:ext uri="{FF2B5EF4-FFF2-40B4-BE49-F238E27FC236}">
                <a16:creationId xmlns:a16="http://schemas.microsoft.com/office/drawing/2014/main" id="{DD2B2D40-9988-4C48-BB04-9496090F7E98}"/>
              </a:ext>
            </a:extLst>
          </p:cNvPr>
          <p:cNvPicPr>
            <a:picLocks noChangeAspect="1"/>
          </p:cNvPicPr>
          <p:nvPr/>
        </p:nvPicPr>
        <p:blipFill>
          <a:blip r:embed="rId2"/>
          <a:stretch>
            <a:fillRect/>
          </a:stretch>
        </p:blipFill>
        <p:spPr>
          <a:xfrm>
            <a:off x="1219200" y="1143000"/>
            <a:ext cx="8153400" cy="3117409"/>
          </a:xfrm>
          <a:prstGeom prst="rect">
            <a:avLst/>
          </a:prstGeom>
        </p:spPr>
      </p:pic>
    </p:spTree>
    <p:extLst>
      <p:ext uri="{BB962C8B-B14F-4D97-AF65-F5344CB8AC3E}">
        <p14:creationId xmlns:p14="http://schemas.microsoft.com/office/powerpoint/2010/main" val="4284674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effectLst/>
              </a:rPr>
              <a:t>Basis values:</a:t>
            </a:r>
            <a:br>
              <a:rPr lang="en-US" b="1" dirty="0">
                <a:effectLst/>
              </a:rPr>
            </a:br>
            <a:r>
              <a:rPr lang="en-US" b="1" dirty="0">
                <a:effectLst/>
              </a:rPr>
              <a:t>Large post-harvest increases </a:t>
            </a:r>
          </a:p>
        </p:txBody>
      </p:sp>
      <p:sp>
        <p:nvSpPr>
          <p:cNvPr id="5" name="Slide Number Placeholder 4"/>
          <p:cNvSpPr>
            <a:spLocks noGrp="1"/>
          </p:cNvSpPr>
          <p:nvPr>
            <p:ph type="sldNum" sz="quarter" idx="12"/>
          </p:nvPr>
        </p:nvSpPr>
        <p:spPr/>
        <p:txBody>
          <a:bodyPr/>
          <a:lstStyle/>
          <a:p>
            <a:fld id="{0DA33153-1191-471A-87CB-793097ADBC06}" type="slidenum">
              <a:rPr lang="en-US" smtClean="0"/>
              <a:pPr/>
              <a:t>18</a:t>
            </a:fld>
            <a:endParaRPr lang="en-US" dirty="0"/>
          </a:p>
        </p:txBody>
      </p:sp>
      <p:graphicFrame>
        <p:nvGraphicFramePr>
          <p:cNvPr id="6" name="Диаграмма 1"/>
          <p:cNvGraphicFramePr>
            <a:graphicFrameLocks noGrp="1"/>
          </p:cNvGraphicFramePr>
          <p:nvPr>
            <p:ph sz="half" idx="1"/>
          </p:nvPr>
        </p:nvGraphicFramePr>
        <p:xfrm>
          <a:off x="1524000" y="1443900"/>
          <a:ext cx="8610600" cy="27470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Диаграмма 1"/>
          <p:cNvGraphicFramePr>
            <a:graphicFrameLocks noGrp="1"/>
          </p:cNvGraphicFramePr>
          <p:nvPr>
            <p:ph sz="half" idx="2"/>
          </p:nvPr>
        </p:nvGraphicFramePr>
        <p:xfrm>
          <a:off x="1295400" y="4572000"/>
          <a:ext cx="8978900" cy="213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6547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p:txBody>
          <a:bodyPr vert="horz" wrap="square" lIns="91440" tIns="45720" rIns="91440" bIns="45720" numCol="1" anchor="ctr" anchorCtr="0" compatLnSpc="1">
            <a:prstTxWarp prst="textNoShape">
              <a:avLst/>
            </a:prstTxWarp>
            <a:noAutofit/>
          </a:bodyPr>
          <a:lstStyle/>
          <a:p>
            <a:pPr>
              <a:defRPr/>
            </a:pPr>
            <a:r>
              <a:rPr lang="en-US" altLang="en-US" sz="1800" b="1" dirty="0">
                <a:solidFill>
                  <a:srgbClr val="FF0000"/>
                </a:solidFill>
                <a:effectLst/>
              </a:rPr>
              <a:t>Risk Policy: </a:t>
            </a:r>
            <a:br>
              <a:rPr lang="en-US" altLang="en-US" sz="1800" b="1" i="1" dirty="0">
                <a:effectLst/>
              </a:rPr>
            </a:br>
            <a:r>
              <a:rPr lang="en-US" altLang="en-US" sz="1800" i="1" dirty="0">
                <a:solidFill>
                  <a:srgbClr val="006600"/>
                </a:solidFill>
                <a:effectLst/>
              </a:rPr>
              <a:t>Why?:  Investors want aggressive risk mgmt.</a:t>
            </a:r>
            <a:br>
              <a:rPr lang="en-US" altLang="en-US" sz="1800" i="1" dirty="0">
                <a:solidFill>
                  <a:srgbClr val="006600"/>
                </a:solidFill>
                <a:effectLst/>
              </a:rPr>
            </a:br>
            <a:r>
              <a:rPr lang="en-US" altLang="en-US" sz="1800" i="1" dirty="0">
                <a:solidFill>
                  <a:srgbClr val="006600"/>
                </a:solidFill>
                <a:effectLst/>
              </a:rPr>
              <a:t>Essential for firm management of risk!</a:t>
            </a:r>
            <a:br>
              <a:rPr lang="en-US" altLang="en-US" sz="1800" i="1" dirty="0">
                <a:solidFill>
                  <a:srgbClr val="006600"/>
                </a:solidFill>
                <a:effectLst/>
              </a:rPr>
            </a:br>
            <a:br>
              <a:rPr lang="en-US" altLang="en-US" sz="1800" i="1" dirty="0">
                <a:solidFill>
                  <a:srgbClr val="006600"/>
                </a:solidFill>
                <a:effectLst/>
              </a:rPr>
            </a:br>
            <a:endParaRPr lang="en-US" altLang="en-US" sz="1800" i="1" dirty="0">
              <a:solidFill>
                <a:srgbClr val="006600"/>
              </a:solidFill>
              <a:effectLst/>
            </a:endParaRPr>
          </a:p>
        </p:txBody>
      </p:sp>
      <p:sp>
        <p:nvSpPr>
          <p:cNvPr id="156675" name="Rectangle 3" descr="Rectangle: Click to edit Master text styles&#10;Second level&#10;Third level&#10;Fourth level&#10;Fifth level"/>
          <p:cNvSpPr>
            <a:spLocks noGrp="1" noChangeArrowheads="1"/>
          </p:cNvSpPr>
          <p:nvPr>
            <p:ph sz="half" idx="1"/>
          </p:nvPr>
        </p:nvSpPr>
        <p:spPr>
          <a:xfrm>
            <a:off x="1650949" y="1219200"/>
            <a:ext cx="4206240" cy="4968240"/>
          </a:xfrm>
        </p:spPr>
        <p:txBody>
          <a:bodyPr/>
          <a:lstStyle/>
          <a:p>
            <a:pPr eaLnBrk="1" hangingPunct="1">
              <a:lnSpc>
                <a:spcPct val="80000"/>
              </a:lnSpc>
            </a:pPr>
            <a:endParaRPr lang="en-US" altLang="en-US" sz="2000" dirty="0"/>
          </a:p>
          <a:p>
            <a:pPr eaLnBrk="1" hangingPunct="1">
              <a:lnSpc>
                <a:spcPct val="80000"/>
              </a:lnSpc>
            </a:pPr>
            <a:endParaRPr lang="en-US" altLang="en-US" sz="2000" dirty="0"/>
          </a:p>
        </p:txBody>
      </p:sp>
      <p:pic>
        <p:nvPicPr>
          <p:cNvPr id="3" name="Content Placeholder 2"/>
          <p:cNvPicPr>
            <a:picLocks noGrp="1" noChangeAspect="1"/>
          </p:cNvPicPr>
          <p:nvPr>
            <p:ph sz="half" idx="2"/>
          </p:nvPr>
        </p:nvPicPr>
        <p:blipFill>
          <a:blip r:embed="rId2"/>
          <a:stretch>
            <a:fillRect/>
          </a:stretch>
        </p:blipFill>
        <p:spPr>
          <a:xfrm>
            <a:off x="402029" y="3829091"/>
            <a:ext cx="4206875" cy="1207728"/>
          </a:xfrm>
          <a:prstGeom prst="rect">
            <a:avLst/>
          </a:prstGeom>
        </p:spPr>
      </p:pic>
      <p:sp>
        <p:nvSpPr>
          <p:cNvPr id="4" name="Slide Number Placeholder 3"/>
          <p:cNvSpPr>
            <a:spLocks noGrp="1"/>
          </p:cNvSpPr>
          <p:nvPr>
            <p:ph type="sldNum" sz="quarter" idx="12"/>
          </p:nvPr>
        </p:nvSpPr>
        <p:spPr/>
        <p:txBody>
          <a:bodyPr/>
          <a:lstStyle/>
          <a:p>
            <a:fld id="{8D369FD3-AB9E-4CD0-BF15-0CBF73381BBA}" type="slidenum">
              <a:rPr lang="en-US" altLang="en-US" smtClean="0"/>
              <a:pPr/>
              <a:t>19</a:t>
            </a:fld>
            <a:endParaRPr lang="en-US" altLang="en-US" dirty="0"/>
          </a:p>
        </p:txBody>
      </p:sp>
      <p:pic>
        <p:nvPicPr>
          <p:cNvPr id="6" name="Picture 5"/>
          <p:cNvPicPr>
            <a:picLocks noChangeAspect="1"/>
          </p:cNvPicPr>
          <p:nvPr/>
        </p:nvPicPr>
        <p:blipFill>
          <a:blip r:embed="rId3"/>
          <a:stretch>
            <a:fillRect/>
          </a:stretch>
        </p:blipFill>
        <p:spPr>
          <a:xfrm>
            <a:off x="990600" y="4778802"/>
            <a:ext cx="3618304" cy="1968495"/>
          </a:xfrm>
          <a:prstGeom prst="rect">
            <a:avLst/>
          </a:prstGeom>
        </p:spPr>
      </p:pic>
      <p:pic>
        <p:nvPicPr>
          <p:cNvPr id="7" name="Picture 6"/>
          <p:cNvPicPr>
            <a:picLocks noChangeAspect="1"/>
          </p:cNvPicPr>
          <p:nvPr/>
        </p:nvPicPr>
        <p:blipFill>
          <a:blip r:embed="rId4"/>
          <a:stretch>
            <a:fillRect/>
          </a:stretch>
        </p:blipFill>
        <p:spPr>
          <a:xfrm>
            <a:off x="1423606" y="1211739"/>
            <a:ext cx="4419601" cy="2203279"/>
          </a:xfrm>
          <a:prstGeom prst="rect">
            <a:avLst/>
          </a:prstGeom>
        </p:spPr>
      </p:pic>
      <p:sp>
        <p:nvSpPr>
          <p:cNvPr id="2" name="Rectangle 1">
            <a:extLst>
              <a:ext uri="{FF2B5EF4-FFF2-40B4-BE49-F238E27FC236}">
                <a16:creationId xmlns:a16="http://schemas.microsoft.com/office/drawing/2014/main" id="{0C9E895D-6604-4C62-A48E-09A4604AB165}"/>
              </a:ext>
            </a:extLst>
          </p:cNvPr>
          <p:cNvSpPr/>
          <p:nvPr/>
        </p:nvSpPr>
        <p:spPr>
          <a:xfrm>
            <a:off x="6084532" y="1302663"/>
            <a:ext cx="4137203" cy="4801314"/>
          </a:xfrm>
          <a:prstGeom prst="rect">
            <a:avLst/>
          </a:prstGeom>
        </p:spPr>
        <p:txBody>
          <a:bodyPr wrap="square">
            <a:spAutoFit/>
          </a:bodyPr>
          <a:lstStyle/>
          <a:p>
            <a:r>
              <a:rPr lang="en-US" dirty="0"/>
              <a:t>VaR is backbone</a:t>
            </a:r>
          </a:p>
          <a:p>
            <a:r>
              <a:rPr lang="en-US" dirty="0"/>
              <a:t>VaR derived</a:t>
            </a:r>
          </a:p>
          <a:p>
            <a:pPr lvl="1"/>
            <a:r>
              <a:rPr lang="en-US" dirty="0"/>
              <a:t>By Farm</a:t>
            </a:r>
          </a:p>
          <a:p>
            <a:pPr lvl="1"/>
            <a:r>
              <a:rPr lang="en-US" dirty="0"/>
              <a:t>By crop</a:t>
            </a:r>
          </a:p>
          <a:p>
            <a:pPr lvl="1"/>
            <a:r>
              <a:rPr lang="en-US" dirty="0"/>
              <a:t>Including elements of farm budgets</a:t>
            </a:r>
          </a:p>
          <a:p>
            <a:pPr lvl="1"/>
            <a:r>
              <a:rPr lang="en-US" dirty="0"/>
              <a:t>Aggregated to holdings, and Company</a:t>
            </a:r>
          </a:p>
          <a:p>
            <a:pPr lvl="1"/>
            <a:r>
              <a:rPr lang="en-US" dirty="0"/>
              <a:t>Key risk variables</a:t>
            </a:r>
          </a:p>
          <a:p>
            <a:pPr lvl="2"/>
            <a:r>
              <a:rPr lang="en-US" dirty="0"/>
              <a:t>Price (F and basis)</a:t>
            </a:r>
          </a:p>
          <a:p>
            <a:pPr lvl="2"/>
            <a:r>
              <a:rPr lang="en-US" dirty="0"/>
              <a:t>Yields</a:t>
            </a:r>
          </a:p>
          <a:p>
            <a:pPr lvl="2"/>
            <a:r>
              <a:rPr lang="en-US" dirty="0"/>
              <a:t>Counterparty</a:t>
            </a:r>
          </a:p>
          <a:p>
            <a:pPr lvl="2"/>
            <a:r>
              <a:rPr lang="en-US" dirty="0"/>
              <a:t>Strategies</a:t>
            </a:r>
          </a:p>
          <a:p>
            <a:pPr marL="1657350" lvl="3" indent="-285750">
              <a:buFont typeface="Arial" panose="020B0604020202020204" pitchFamily="34" charset="0"/>
              <a:buChar char="•"/>
            </a:pPr>
            <a:r>
              <a:rPr lang="en-US" dirty="0"/>
              <a:t>Forward marketing</a:t>
            </a:r>
          </a:p>
          <a:p>
            <a:pPr marL="1657350" lvl="3" indent="-285750">
              <a:buFont typeface="Arial" panose="020B0604020202020204" pitchFamily="34" charset="0"/>
              <a:buChar char="•"/>
            </a:pPr>
            <a:r>
              <a:rPr lang="en-US" dirty="0"/>
              <a:t>Insurance</a:t>
            </a:r>
          </a:p>
          <a:p>
            <a:pPr marL="1657350" lvl="3" indent="-285750">
              <a:buFont typeface="Arial" panose="020B0604020202020204" pitchFamily="34" charset="0"/>
              <a:buChar char="•"/>
            </a:pPr>
            <a:r>
              <a:rPr lang="en-US" dirty="0"/>
              <a:t>etc.</a:t>
            </a:r>
          </a:p>
          <a:p>
            <a:pPr lvl="1"/>
            <a:r>
              <a:rPr lang="en-US" dirty="0"/>
              <a:t>Updated weekly</a:t>
            </a:r>
          </a:p>
        </p:txBody>
      </p:sp>
    </p:spTree>
    <p:extLst>
      <p:ext uri="{BB962C8B-B14F-4D97-AF65-F5344CB8AC3E}">
        <p14:creationId xmlns:p14="http://schemas.microsoft.com/office/powerpoint/2010/main" val="17227903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nodePh="1">
                                  <p:stCondLst>
                                    <p:cond delay="0"/>
                                  </p:stCondLst>
                                  <p:endCondLst>
                                    <p:cond evt="begin" delay="0">
                                      <p:tn val="5"/>
                                    </p:cond>
                                  </p:end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barn(inHorizontal)">
                                      <p:cBhvr>
                                        <p:cTn id="7" dur="500"/>
                                        <p:tgtEl>
                                          <p:spTgt spid="156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build="p" bldLvl="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AA57-34DC-4558-B093-4A3267E10CAA}"/>
              </a:ext>
            </a:extLst>
          </p:cNvPr>
          <p:cNvSpPr>
            <a:spLocks noGrp="1"/>
          </p:cNvSpPr>
          <p:nvPr>
            <p:ph type="title"/>
          </p:nvPr>
        </p:nvSpPr>
        <p:spPr>
          <a:xfrm>
            <a:off x="2055304" y="-92028"/>
            <a:ext cx="7162800" cy="468847"/>
          </a:xfrm>
        </p:spPr>
        <p:txBody>
          <a:bodyPr>
            <a:normAutofit fontScale="90000"/>
          </a:bodyPr>
          <a:lstStyle/>
          <a:p>
            <a:br>
              <a:rPr lang="en-US" sz="2760" b="1" dirty="0"/>
            </a:br>
            <a:br>
              <a:rPr lang="en-US" sz="2760" b="1" dirty="0"/>
            </a:br>
            <a:br>
              <a:rPr lang="en-US" sz="2760" b="1" dirty="0"/>
            </a:br>
            <a:r>
              <a:rPr lang="en-US" sz="3600" b="1" dirty="0">
                <a:solidFill>
                  <a:srgbClr val="006600"/>
                </a:solidFill>
              </a:rPr>
              <a:t>Increased Competition! </a:t>
            </a:r>
            <a:br>
              <a:rPr lang="en-US" sz="3600" b="1" dirty="0">
                <a:solidFill>
                  <a:srgbClr val="006600"/>
                </a:solidFill>
              </a:rPr>
            </a:br>
            <a:r>
              <a:rPr lang="en-US" sz="3600" b="1" dirty="0">
                <a:solidFill>
                  <a:srgbClr val="006600"/>
                </a:solidFill>
              </a:rPr>
              <a:t>Technology is Key and Essential</a:t>
            </a:r>
            <a:br>
              <a:rPr lang="en-US" sz="1840" b="1" dirty="0">
                <a:solidFill>
                  <a:srgbClr val="002060"/>
                </a:solidFill>
              </a:rPr>
            </a:br>
            <a:endParaRPr lang="en-US" sz="1840" dirty="0">
              <a:solidFill>
                <a:srgbClr val="002060"/>
              </a:solidFill>
            </a:endParaRPr>
          </a:p>
        </p:txBody>
      </p:sp>
      <p:pic>
        <p:nvPicPr>
          <p:cNvPr id="4" name="Content Placeholder 3">
            <a:extLst>
              <a:ext uri="{FF2B5EF4-FFF2-40B4-BE49-F238E27FC236}">
                <a16:creationId xmlns:a16="http://schemas.microsoft.com/office/drawing/2014/main" id="{8726F766-06F8-49B7-A76D-829215C231EA}"/>
              </a:ext>
            </a:extLst>
          </p:cNvPr>
          <p:cNvPicPr>
            <a:picLocks noGrp="1" noChangeAspect="1"/>
          </p:cNvPicPr>
          <p:nvPr>
            <p:ph sz="half" idx="1"/>
          </p:nvPr>
        </p:nvPicPr>
        <p:blipFill>
          <a:blip r:embed="rId3"/>
          <a:stretch>
            <a:fillRect/>
          </a:stretch>
        </p:blipFill>
        <p:spPr>
          <a:xfrm>
            <a:off x="-7656" y="4838937"/>
            <a:ext cx="3077138" cy="1539563"/>
          </a:xfrm>
          <a:prstGeom prst="rect">
            <a:avLst/>
          </a:prstGeom>
        </p:spPr>
      </p:pic>
      <p:pic>
        <p:nvPicPr>
          <p:cNvPr id="3" name="Picture 2">
            <a:extLst>
              <a:ext uri="{FF2B5EF4-FFF2-40B4-BE49-F238E27FC236}">
                <a16:creationId xmlns:a16="http://schemas.microsoft.com/office/drawing/2014/main" id="{A2FD7B7F-73F8-4AD9-806D-F37018BDC79C}"/>
              </a:ext>
            </a:extLst>
          </p:cNvPr>
          <p:cNvPicPr>
            <a:picLocks noChangeAspect="1"/>
          </p:cNvPicPr>
          <p:nvPr/>
        </p:nvPicPr>
        <p:blipFill>
          <a:blip r:embed="rId4"/>
          <a:stretch>
            <a:fillRect/>
          </a:stretch>
        </p:blipFill>
        <p:spPr>
          <a:xfrm>
            <a:off x="1" y="4593295"/>
            <a:ext cx="3541657" cy="280871"/>
          </a:xfrm>
          <a:prstGeom prst="rect">
            <a:avLst/>
          </a:prstGeom>
        </p:spPr>
      </p:pic>
      <p:pic>
        <p:nvPicPr>
          <p:cNvPr id="7" name="Picture 6">
            <a:extLst>
              <a:ext uri="{FF2B5EF4-FFF2-40B4-BE49-F238E27FC236}">
                <a16:creationId xmlns:a16="http://schemas.microsoft.com/office/drawing/2014/main" id="{D20B0A4A-2ADC-4D71-814E-585B6A4A11A3}"/>
              </a:ext>
            </a:extLst>
          </p:cNvPr>
          <p:cNvPicPr>
            <a:picLocks noChangeAspect="1"/>
          </p:cNvPicPr>
          <p:nvPr/>
        </p:nvPicPr>
        <p:blipFill>
          <a:blip r:embed="rId5"/>
          <a:stretch>
            <a:fillRect/>
          </a:stretch>
        </p:blipFill>
        <p:spPr>
          <a:xfrm>
            <a:off x="7648866" y="4432712"/>
            <a:ext cx="2866735" cy="1969063"/>
          </a:xfrm>
          <a:prstGeom prst="rect">
            <a:avLst/>
          </a:prstGeom>
        </p:spPr>
      </p:pic>
      <p:pic>
        <p:nvPicPr>
          <p:cNvPr id="8" name="Picture 7">
            <a:extLst>
              <a:ext uri="{FF2B5EF4-FFF2-40B4-BE49-F238E27FC236}">
                <a16:creationId xmlns:a16="http://schemas.microsoft.com/office/drawing/2014/main" id="{D6145240-6B2E-4A71-8C99-EF7B1FBA69F5}"/>
              </a:ext>
            </a:extLst>
          </p:cNvPr>
          <p:cNvPicPr>
            <a:picLocks noChangeAspect="1"/>
          </p:cNvPicPr>
          <p:nvPr/>
        </p:nvPicPr>
        <p:blipFill>
          <a:blip r:embed="rId6"/>
          <a:stretch>
            <a:fillRect/>
          </a:stretch>
        </p:blipFill>
        <p:spPr>
          <a:xfrm>
            <a:off x="-7656" y="499640"/>
            <a:ext cx="2062960" cy="2842404"/>
          </a:xfrm>
          <a:prstGeom prst="rect">
            <a:avLst/>
          </a:prstGeom>
        </p:spPr>
      </p:pic>
      <p:pic>
        <p:nvPicPr>
          <p:cNvPr id="9" name="Picture 8">
            <a:extLst>
              <a:ext uri="{FF2B5EF4-FFF2-40B4-BE49-F238E27FC236}">
                <a16:creationId xmlns:a16="http://schemas.microsoft.com/office/drawing/2014/main" id="{C8596499-7723-42A1-A632-AF8AD88FA438}"/>
              </a:ext>
            </a:extLst>
          </p:cNvPr>
          <p:cNvPicPr>
            <a:picLocks noChangeAspect="1"/>
          </p:cNvPicPr>
          <p:nvPr/>
        </p:nvPicPr>
        <p:blipFill rotWithShape="1">
          <a:blip r:embed="rId7"/>
          <a:srcRect b="14082"/>
          <a:stretch/>
        </p:blipFill>
        <p:spPr>
          <a:xfrm>
            <a:off x="0" y="3351952"/>
            <a:ext cx="2751828" cy="1220956"/>
          </a:xfrm>
          <a:prstGeom prst="rect">
            <a:avLst/>
          </a:prstGeom>
        </p:spPr>
      </p:pic>
      <p:pic>
        <p:nvPicPr>
          <p:cNvPr id="10" name="Picture 9">
            <a:extLst>
              <a:ext uri="{FF2B5EF4-FFF2-40B4-BE49-F238E27FC236}">
                <a16:creationId xmlns:a16="http://schemas.microsoft.com/office/drawing/2014/main" id="{F376653A-7D7B-4C10-AF3D-FB1275ED97DE}"/>
              </a:ext>
            </a:extLst>
          </p:cNvPr>
          <p:cNvPicPr>
            <a:picLocks noChangeAspect="1"/>
          </p:cNvPicPr>
          <p:nvPr/>
        </p:nvPicPr>
        <p:blipFill>
          <a:blip r:embed="rId8"/>
          <a:stretch>
            <a:fillRect/>
          </a:stretch>
        </p:blipFill>
        <p:spPr>
          <a:xfrm>
            <a:off x="8386104" y="471488"/>
            <a:ext cx="2138730" cy="2019300"/>
          </a:xfrm>
          <a:prstGeom prst="rect">
            <a:avLst/>
          </a:prstGeom>
        </p:spPr>
      </p:pic>
      <p:pic>
        <p:nvPicPr>
          <p:cNvPr id="11" name="Picture 10">
            <a:extLst>
              <a:ext uri="{FF2B5EF4-FFF2-40B4-BE49-F238E27FC236}">
                <a16:creationId xmlns:a16="http://schemas.microsoft.com/office/drawing/2014/main" id="{C9D7E020-315C-40FD-8F06-D04CD0F06EB5}"/>
              </a:ext>
            </a:extLst>
          </p:cNvPr>
          <p:cNvPicPr>
            <a:picLocks noChangeAspect="1"/>
          </p:cNvPicPr>
          <p:nvPr/>
        </p:nvPicPr>
        <p:blipFill>
          <a:blip r:embed="rId9"/>
          <a:stretch>
            <a:fillRect/>
          </a:stretch>
        </p:blipFill>
        <p:spPr>
          <a:xfrm>
            <a:off x="2751829" y="1465464"/>
            <a:ext cx="5093916" cy="2744261"/>
          </a:xfrm>
          <a:prstGeom prst="rect">
            <a:avLst/>
          </a:prstGeom>
        </p:spPr>
      </p:pic>
      <p:pic>
        <p:nvPicPr>
          <p:cNvPr id="5" name="Picture 4">
            <a:extLst>
              <a:ext uri="{FF2B5EF4-FFF2-40B4-BE49-F238E27FC236}">
                <a16:creationId xmlns:a16="http://schemas.microsoft.com/office/drawing/2014/main" id="{C86F0B5C-614B-4F59-ACE2-0F64228B90B0}"/>
              </a:ext>
            </a:extLst>
          </p:cNvPr>
          <p:cNvPicPr>
            <a:picLocks noChangeAspect="1"/>
          </p:cNvPicPr>
          <p:nvPr/>
        </p:nvPicPr>
        <p:blipFill>
          <a:blip r:embed="rId10"/>
          <a:stretch>
            <a:fillRect/>
          </a:stretch>
        </p:blipFill>
        <p:spPr>
          <a:xfrm>
            <a:off x="3077139" y="4378956"/>
            <a:ext cx="4609616" cy="2022818"/>
          </a:xfrm>
          <a:prstGeom prst="rect">
            <a:avLst/>
          </a:prstGeom>
        </p:spPr>
      </p:pic>
      <p:pic>
        <p:nvPicPr>
          <p:cNvPr id="13" name="Picture 12">
            <a:extLst>
              <a:ext uri="{FF2B5EF4-FFF2-40B4-BE49-F238E27FC236}">
                <a16:creationId xmlns:a16="http://schemas.microsoft.com/office/drawing/2014/main" id="{4C0F9245-9ACE-4CA0-AB29-6666B2D69AE7}"/>
              </a:ext>
            </a:extLst>
          </p:cNvPr>
          <p:cNvPicPr>
            <a:picLocks noChangeAspect="1"/>
          </p:cNvPicPr>
          <p:nvPr/>
        </p:nvPicPr>
        <p:blipFill rotWithShape="1">
          <a:blip r:embed="rId11"/>
          <a:srcRect l="2685" t="18387" r="6679"/>
          <a:stretch/>
        </p:blipFill>
        <p:spPr>
          <a:xfrm>
            <a:off x="8271094" y="2649205"/>
            <a:ext cx="2244506" cy="1560519"/>
          </a:xfrm>
          <a:prstGeom prst="rect">
            <a:avLst/>
          </a:prstGeom>
        </p:spPr>
      </p:pic>
      <p:sp>
        <p:nvSpPr>
          <p:cNvPr id="14" name="TextBox 13"/>
          <p:cNvSpPr txBox="1"/>
          <p:nvPr/>
        </p:nvSpPr>
        <p:spPr>
          <a:xfrm>
            <a:off x="8321441" y="3742543"/>
            <a:ext cx="2536739" cy="278218"/>
          </a:xfrm>
          <a:prstGeom prst="rect">
            <a:avLst/>
          </a:prstGeom>
          <a:noFill/>
        </p:spPr>
        <p:txBody>
          <a:bodyPr wrap="square" rtlCol="0">
            <a:spAutoFit/>
          </a:bodyPr>
          <a:lstStyle/>
          <a:p>
            <a:r>
              <a:rPr lang="en-US" sz="1208" dirty="0">
                <a:solidFill>
                  <a:schemeClr val="bg1"/>
                </a:solidFill>
              </a:rPr>
              <a:t>Soybean to China April 2015</a:t>
            </a:r>
          </a:p>
        </p:txBody>
      </p:sp>
    </p:spTree>
    <p:extLst>
      <p:ext uri="{BB962C8B-B14F-4D97-AF65-F5344CB8AC3E}">
        <p14:creationId xmlns:p14="http://schemas.microsoft.com/office/powerpoint/2010/main" val="3651452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Объект 14" hidden="1"/>
          <p:cNvGraphicFramePr>
            <a:graphicFrameLocks noChangeAspect="1"/>
          </p:cNvGraphicFramePr>
          <p:nvPr>
            <p:custDataLst>
              <p:tags r:id="rId2"/>
            </p:custDataLst>
          </p:nvPr>
        </p:nvGraphicFramePr>
        <p:xfrm>
          <a:off x="687388" y="1589"/>
          <a:ext cx="1587" cy="1587"/>
        </p:xfrm>
        <a:graphic>
          <a:graphicData uri="http://schemas.openxmlformats.org/presentationml/2006/ole">
            <mc:AlternateContent xmlns:mc="http://schemas.openxmlformats.org/markup-compatibility/2006">
              <mc:Choice xmlns:v="urn:schemas-microsoft-com:vml" Requires="v">
                <p:oleObj spid="_x0000_s19478" name="think-cell Slide" r:id="rId6" imgW="270" imgH="270" progId="TCLayout.ActiveDocument.1">
                  <p:embed/>
                </p:oleObj>
              </mc:Choice>
              <mc:Fallback>
                <p:oleObj name="think-cell Slide" r:id="rId6" imgW="270" imgH="270" progId="TCLayout.ActiveDocument.1">
                  <p:embed/>
                  <p:pic>
                    <p:nvPicPr>
                      <p:cNvPr id="15" name="Объект 14"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3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Прямоугольник 30" hidden="1"/>
          <p:cNvSpPr/>
          <p:nvPr>
            <p:custDataLst>
              <p:tags r:id="rId3"/>
            </p:custDataLst>
          </p:nvPr>
        </p:nvSpPr>
        <p:spPr bwMode="auto">
          <a:xfrm>
            <a:off x="685800" y="0"/>
            <a:ext cx="158750" cy="158750"/>
          </a:xfrm>
          <a:prstGeom prst="rect">
            <a:avLst/>
          </a:prstGeom>
          <a:solidFill>
            <a:schemeClr val="accent1"/>
          </a:solidFill>
          <a:ln w="19050" cap="rnd" cmpd="sng" algn="ctr">
            <a:solidFill>
              <a:schemeClr val="tx1"/>
            </a:solidFill>
            <a:prstDash val="sysDot"/>
            <a:round/>
            <a:headEnd type="oval" w="sm" len="sm"/>
            <a:tailEnd type="none" w="med" len="med"/>
          </a:ln>
          <a:effectLst/>
        </p:spPr>
        <p:txBody>
          <a:bodyPr vert="horz" wrap="none" lIns="0" tIns="0" rIns="0" bIns="0" numCol="1" spcCol="0" rtlCol="0" anchor="t" anchorCtr="0" compatLnSpc="1">
            <a:prstTxWarp prst="textNoShape">
              <a:avLst/>
            </a:prstTxWarp>
            <a:noAutofit/>
          </a:bodyPr>
          <a:lstStyle/>
          <a:p>
            <a:pPr eaLnBrk="0" hangingPunct="0"/>
            <a:endParaRPr lang="ru-RU" sz="1000" dirty="0">
              <a:latin typeface="Univers 45 Light"/>
              <a:sym typeface="+mn-lt"/>
            </a:endParaRPr>
          </a:p>
        </p:txBody>
      </p:sp>
      <p:sp>
        <p:nvSpPr>
          <p:cNvPr id="12" name="Rectangle 2"/>
          <p:cNvSpPr txBox="1">
            <a:spLocks noChangeArrowheads="1"/>
          </p:cNvSpPr>
          <p:nvPr>
            <p:custDataLst>
              <p:tags r:id="rId4"/>
            </p:custDataLst>
          </p:nvPr>
        </p:nvSpPr>
        <p:spPr bwMode="auto">
          <a:xfrm>
            <a:off x="1066800" y="169718"/>
            <a:ext cx="8382000" cy="836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2000" b="1" kern="0" dirty="0">
                <a:solidFill>
                  <a:srgbClr val="055591"/>
                </a:solidFill>
                <a:latin typeface="Univers 45 Light"/>
                <a:ea typeface="+mj-ea"/>
                <a:cs typeface="Univers 45 Light"/>
              </a:rPr>
              <a:t>Current status of RMP in 2016/17 commercial season</a:t>
            </a:r>
          </a:p>
        </p:txBody>
      </p:sp>
      <p:pic>
        <p:nvPicPr>
          <p:cNvPr id="67930" name="Picture 3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5352" y="1124744"/>
            <a:ext cx="381155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931" name="Picture 3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9849" y="1006431"/>
            <a:ext cx="3335337"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932" name="Picture 3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9848" y="3645025"/>
            <a:ext cx="3378200"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549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8CBD-CD5C-4FC8-BFD1-FAB3932269AE}"/>
              </a:ext>
            </a:extLst>
          </p:cNvPr>
          <p:cNvSpPr>
            <a:spLocks noGrp="1"/>
          </p:cNvSpPr>
          <p:nvPr>
            <p:ph type="title"/>
          </p:nvPr>
        </p:nvSpPr>
        <p:spPr/>
        <p:txBody>
          <a:bodyPr>
            <a:normAutofit/>
          </a:bodyPr>
          <a:lstStyle/>
          <a:p>
            <a:r>
              <a:rPr lang="en-US" sz="1600" b="1" dirty="0">
                <a:effectLst/>
              </a:rPr>
              <a:t>VaR: </a:t>
            </a:r>
            <a:br>
              <a:rPr lang="en-US" sz="1600" b="1" dirty="0">
                <a:effectLst/>
              </a:rPr>
            </a:br>
            <a:r>
              <a:rPr lang="en-US" sz="1600" b="1" dirty="0">
                <a:effectLst/>
              </a:rPr>
              <a:t>Measured through time and allows assessment of risk exposure (potential for loss)</a:t>
            </a:r>
          </a:p>
        </p:txBody>
      </p:sp>
      <p:pic>
        <p:nvPicPr>
          <p:cNvPr id="5" name="Content Placeholder 4">
            <a:extLst>
              <a:ext uri="{FF2B5EF4-FFF2-40B4-BE49-F238E27FC236}">
                <a16:creationId xmlns:a16="http://schemas.microsoft.com/office/drawing/2014/main" id="{648C70E2-FBFC-4205-B59C-9942D7AB320A}"/>
              </a:ext>
            </a:extLst>
          </p:cNvPr>
          <p:cNvPicPr>
            <a:picLocks noGrp="1" noChangeAspect="1"/>
          </p:cNvPicPr>
          <p:nvPr>
            <p:ph idx="1"/>
          </p:nvPr>
        </p:nvPicPr>
        <p:blipFill>
          <a:blip r:embed="rId2"/>
          <a:stretch>
            <a:fillRect/>
          </a:stretch>
        </p:blipFill>
        <p:spPr>
          <a:xfrm>
            <a:off x="2124489" y="1447800"/>
            <a:ext cx="7676321" cy="4800600"/>
          </a:xfrm>
          <a:prstGeom prst="rect">
            <a:avLst/>
          </a:prstGeom>
        </p:spPr>
      </p:pic>
      <p:sp>
        <p:nvSpPr>
          <p:cNvPr id="4" name="Slide Number Placeholder 3">
            <a:extLst>
              <a:ext uri="{FF2B5EF4-FFF2-40B4-BE49-F238E27FC236}">
                <a16:creationId xmlns:a16="http://schemas.microsoft.com/office/drawing/2014/main" id="{9FADFEB2-DE75-4A1D-895F-7EE7314521B5}"/>
              </a:ext>
            </a:extLst>
          </p:cNvPr>
          <p:cNvSpPr>
            <a:spLocks noGrp="1"/>
          </p:cNvSpPr>
          <p:nvPr>
            <p:ph type="sldNum" sz="quarter" idx="12"/>
          </p:nvPr>
        </p:nvSpPr>
        <p:spPr/>
        <p:txBody>
          <a:bodyPr/>
          <a:lstStyle/>
          <a:p>
            <a:fld id="{0DA33153-1191-471A-87CB-793097ADBC06}" type="slidenum">
              <a:rPr lang="en-US" smtClean="0"/>
              <a:pPr/>
              <a:t>21</a:t>
            </a:fld>
            <a:endParaRPr lang="en-US" dirty="0"/>
          </a:p>
        </p:txBody>
      </p:sp>
    </p:spTree>
    <p:extLst>
      <p:ext uri="{BB962C8B-B14F-4D97-AF65-F5344CB8AC3E}">
        <p14:creationId xmlns:p14="http://schemas.microsoft.com/office/powerpoint/2010/main" val="1681402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1274-F933-4A64-889E-F6D3CCBB9F85}"/>
              </a:ext>
            </a:extLst>
          </p:cNvPr>
          <p:cNvSpPr>
            <a:spLocks noGrp="1"/>
          </p:cNvSpPr>
          <p:nvPr>
            <p:ph type="title"/>
          </p:nvPr>
        </p:nvSpPr>
        <p:spPr>
          <a:xfrm>
            <a:off x="1651000" y="256184"/>
            <a:ext cx="8622792" cy="1143000"/>
          </a:xfrm>
        </p:spPr>
        <p:txBody>
          <a:bodyPr>
            <a:normAutofit fontScale="90000"/>
          </a:bodyPr>
          <a:lstStyle/>
          <a:p>
            <a:r>
              <a:rPr lang="en-US" b="1" dirty="0">
                <a:effectLst/>
              </a:rPr>
              <a:t>Emerging Markets Multiples of EBITDA:  </a:t>
            </a:r>
            <a:r>
              <a:rPr lang="en-US" b="1" i="1" dirty="0">
                <a:effectLst/>
              </a:rPr>
              <a:t>Comparables</a:t>
            </a:r>
            <a:br>
              <a:rPr lang="en-US" dirty="0"/>
            </a:br>
            <a:endParaRPr lang="en-US" dirty="0"/>
          </a:p>
        </p:txBody>
      </p:sp>
      <p:pic>
        <p:nvPicPr>
          <p:cNvPr id="6" name="Content Placeholder 5">
            <a:extLst>
              <a:ext uri="{FF2B5EF4-FFF2-40B4-BE49-F238E27FC236}">
                <a16:creationId xmlns:a16="http://schemas.microsoft.com/office/drawing/2014/main" id="{DB1ECCE5-5787-4BC2-AD0B-90C7AEFF93EB}"/>
              </a:ext>
            </a:extLst>
          </p:cNvPr>
          <p:cNvPicPr>
            <a:picLocks noGrp="1" noChangeAspect="1"/>
          </p:cNvPicPr>
          <p:nvPr>
            <p:ph sz="half" idx="1"/>
          </p:nvPr>
        </p:nvPicPr>
        <p:blipFill>
          <a:blip r:embed="rId2"/>
          <a:stretch>
            <a:fillRect/>
          </a:stretch>
        </p:blipFill>
        <p:spPr>
          <a:xfrm>
            <a:off x="0" y="1295400"/>
            <a:ext cx="6039716" cy="4800600"/>
          </a:xfrm>
          <a:prstGeom prst="rect">
            <a:avLst/>
          </a:prstGeom>
        </p:spPr>
      </p:pic>
      <p:sp>
        <p:nvSpPr>
          <p:cNvPr id="4" name="Content Placeholder 3">
            <a:extLst>
              <a:ext uri="{FF2B5EF4-FFF2-40B4-BE49-F238E27FC236}">
                <a16:creationId xmlns:a16="http://schemas.microsoft.com/office/drawing/2014/main" id="{785B4225-9576-4178-971B-0E7803DD3D89}"/>
              </a:ext>
            </a:extLst>
          </p:cNvPr>
          <p:cNvSpPr>
            <a:spLocks noGrp="1"/>
          </p:cNvSpPr>
          <p:nvPr>
            <p:ph sz="half" idx="2"/>
          </p:nvPr>
        </p:nvSpPr>
        <p:spPr/>
        <p:txBody>
          <a:bodyPr>
            <a:normAutofit fontScale="92500" lnSpcReduction="20000"/>
          </a:bodyPr>
          <a:lstStyle/>
          <a:p>
            <a:r>
              <a:rPr lang="en-US" dirty="0">
                <a:solidFill>
                  <a:srgbClr val="FF0000"/>
                </a:solidFill>
              </a:rPr>
              <a:t>NCH has to compete in capital markets</a:t>
            </a:r>
          </a:p>
          <a:p>
            <a:r>
              <a:rPr lang="en-US" dirty="0"/>
              <a:t>EBITDA is common measure</a:t>
            </a:r>
          </a:p>
          <a:p>
            <a:r>
              <a:rPr lang="en-US" dirty="0">
                <a:solidFill>
                  <a:srgbClr val="FF0000"/>
                </a:solidFill>
              </a:rPr>
              <a:t>Historically</a:t>
            </a:r>
          </a:p>
          <a:p>
            <a:pPr lvl="1"/>
            <a:r>
              <a:rPr lang="en-US" dirty="0"/>
              <a:t>Russian/Ukr farms at 3 to 4XEBITDA</a:t>
            </a:r>
          </a:p>
          <a:p>
            <a:pPr lvl="1"/>
            <a:r>
              <a:rPr lang="en-US" dirty="0"/>
              <a:t>Other ag firms much greater</a:t>
            </a:r>
          </a:p>
          <a:p>
            <a:r>
              <a:rPr lang="en-US" dirty="0">
                <a:solidFill>
                  <a:srgbClr val="FF0000"/>
                </a:solidFill>
              </a:rPr>
              <a:t>More recently:  </a:t>
            </a:r>
            <a:r>
              <a:rPr lang="en-US" dirty="0"/>
              <a:t>Russian/Ukr farms multiple has increased to 6-7</a:t>
            </a:r>
          </a:p>
          <a:p>
            <a:pPr lvl="1"/>
            <a:endParaRPr lang="en-US" dirty="0"/>
          </a:p>
        </p:txBody>
      </p:sp>
      <p:sp>
        <p:nvSpPr>
          <p:cNvPr id="5" name="Slide Number Placeholder 4">
            <a:extLst>
              <a:ext uri="{FF2B5EF4-FFF2-40B4-BE49-F238E27FC236}">
                <a16:creationId xmlns:a16="http://schemas.microsoft.com/office/drawing/2014/main" id="{FA330016-C0AB-4C55-9954-B061E21DD166}"/>
              </a:ext>
            </a:extLst>
          </p:cNvPr>
          <p:cNvSpPr>
            <a:spLocks noGrp="1"/>
          </p:cNvSpPr>
          <p:nvPr>
            <p:ph type="sldNum" sz="quarter" idx="12"/>
          </p:nvPr>
        </p:nvSpPr>
        <p:spPr/>
        <p:txBody>
          <a:bodyPr/>
          <a:lstStyle/>
          <a:p>
            <a:fld id="{0DA33153-1191-471A-87CB-793097ADBC06}" type="slidenum">
              <a:rPr lang="en-US" smtClean="0"/>
              <a:pPr/>
              <a:t>22</a:t>
            </a:fld>
            <a:endParaRPr lang="en-US" dirty="0"/>
          </a:p>
        </p:txBody>
      </p:sp>
    </p:spTree>
    <p:extLst>
      <p:ext uri="{BB962C8B-B14F-4D97-AF65-F5344CB8AC3E}">
        <p14:creationId xmlns:p14="http://schemas.microsoft.com/office/powerpoint/2010/main" val="1834800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A83C-000A-4805-A35A-1BD97CF7F02D}"/>
              </a:ext>
            </a:extLst>
          </p:cNvPr>
          <p:cNvSpPr>
            <a:spLocks noGrp="1"/>
          </p:cNvSpPr>
          <p:nvPr>
            <p:ph type="title"/>
          </p:nvPr>
        </p:nvSpPr>
        <p:spPr/>
        <p:txBody>
          <a:bodyPr/>
          <a:lstStyle/>
          <a:p>
            <a:r>
              <a:rPr lang="en-US" dirty="0">
                <a:effectLst/>
              </a:rPr>
              <a:t>Recent Headlines!</a:t>
            </a:r>
          </a:p>
        </p:txBody>
      </p:sp>
      <p:sp>
        <p:nvSpPr>
          <p:cNvPr id="3" name="Content Placeholder 2">
            <a:extLst>
              <a:ext uri="{FF2B5EF4-FFF2-40B4-BE49-F238E27FC236}">
                <a16:creationId xmlns:a16="http://schemas.microsoft.com/office/drawing/2014/main" id="{FA8AA746-467F-4C86-8FD8-7D3596FF8D69}"/>
              </a:ext>
            </a:extLst>
          </p:cNvPr>
          <p:cNvSpPr>
            <a:spLocks noGrp="1"/>
          </p:cNvSpPr>
          <p:nvPr>
            <p:ph sz="half" idx="1"/>
          </p:nvPr>
        </p:nvSpPr>
        <p:spPr/>
        <p:txBody>
          <a:bodyPr/>
          <a:lstStyle/>
          <a:p>
            <a:r>
              <a:rPr lang="en-US" dirty="0"/>
              <a:t> </a:t>
            </a:r>
          </a:p>
        </p:txBody>
      </p:sp>
      <p:pic>
        <p:nvPicPr>
          <p:cNvPr id="5" name="Content Placeholder 4">
            <a:extLst>
              <a:ext uri="{FF2B5EF4-FFF2-40B4-BE49-F238E27FC236}">
                <a16:creationId xmlns:a16="http://schemas.microsoft.com/office/drawing/2014/main" id="{5391933A-442D-42D8-B03B-241043D82088}"/>
              </a:ext>
            </a:extLst>
          </p:cNvPr>
          <p:cNvPicPr>
            <a:picLocks noGrp="1" noChangeAspect="1"/>
          </p:cNvPicPr>
          <p:nvPr>
            <p:ph sz="half" idx="2"/>
          </p:nvPr>
        </p:nvPicPr>
        <p:blipFill>
          <a:blip r:embed="rId2"/>
          <a:stretch>
            <a:fillRect/>
          </a:stretch>
        </p:blipFill>
        <p:spPr>
          <a:xfrm>
            <a:off x="6066866" y="1914891"/>
            <a:ext cx="4206875" cy="3479535"/>
          </a:xfrm>
          <a:prstGeom prst="rect">
            <a:avLst/>
          </a:prstGeom>
        </p:spPr>
      </p:pic>
      <p:sp>
        <p:nvSpPr>
          <p:cNvPr id="358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199777-B2B6-4469-82E7-A5353BE1E2B8}" type="slidenum">
              <a:rPr lang="en-US" altLang="en-US" smtClean="0">
                <a:solidFill>
                  <a:srgbClr val="E0CE4D"/>
                </a:solidFill>
              </a:rPr>
              <a:pPr/>
              <a:t>23</a:t>
            </a:fld>
            <a:endParaRPr lang="en-US" altLang="en-US" dirty="0">
              <a:solidFill>
                <a:srgbClr val="E0CE4D"/>
              </a:solidFill>
            </a:endParaRPr>
          </a:p>
        </p:txBody>
      </p:sp>
      <p:pic>
        <p:nvPicPr>
          <p:cNvPr id="35843"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949" y="1881640"/>
            <a:ext cx="4206240" cy="34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269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solidFill>
                  <a:srgbClr val="00B0F0"/>
                </a:solidFill>
                <a:effectLst/>
              </a:rPr>
              <a:t>Structural Differences:  </a:t>
            </a:r>
            <a:br>
              <a:rPr lang="en-US" dirty="0">
                <a:solidFill>
                  <a:srgbClr val="00B0F0"/>
                </a:solidFill>
                <a:effectLst/>
              </a:rPr>
            </a:br>
            <a:r>
              <a:rPr lang="en-US" i="1" dirty="0">
                <a:solidFill>
                  <a:srgbClr val="00B0F0"/>
                </a:solidFill>
                <a:effectLst/>
              </a:rPr>
              <a:t>Ukraine</a:t>
            </a:r>
          </a:p>
        </p:txBody>
      </p:sp>
      <p:sp>
        <p:nvSpPr>
          <p:cNvPr id="10" name="Content Placeholder 9"/>
          <p:cNvSpPr>
            <a:spLocks noGrp="1"/>
          </p:cNvSpPr>
          <p:nvPr>
            <p:ph idx="1"/>
          </p:nvPr>
        </p:nvSpPr>
        <p:spPr/>
        <p:txBody>
          <a:bodyPr>
            <a:normAutofit/>
          </a:bodyPr>
          <a:lstStyle/>
          <a:p>
            <a:r>
              <a:rPr lang="en-US" dirty="0">
                <a:solidFill>
                  <a:srgbClr val="FF0000"/>
                </a:solidFill>
              </a:rPr>
              <a:t>Exports of great national importance</a:t>
            </a:r>
          </a:p>
          <a:p>
            <a:r>
              <a:rPr lang="en-US" dirty="0"/>
              <a:t>Major source of earnings; so, little interference</a:t>
            </a:r>
          </a:p>
          <a:p>
            <a:r>
              <a:rPr lang="en-US" dirty="0">
                <a:solidFill>
                  <a:srgbClr val="FF0000"/>
                </a:solidFill>
              </a:rPr>
              <a:t>Land regulations</a:t>
            </a:r>
            <a:r>
              <a:rPr lang="en-US" dirty="0"/>
              <a:t>:  Lease Only</a:t>
            </a:r>
          </a:p>
          <a:p>
            <a:r>
              <a:rPr lang="en-US" dirty="0"/>
              <a:t>Less interventions/regulations</a:t>
            </a:r>
          </a:p>
          <a:p>
            <a:r>
              <a:rPr lang="en-US" dirty="0">
                <a:solidFill>
                  <a:srgbClr val="FF0000"/>
                </a:solidFill>
              </a:rPr>
              <a:t>High degree of corruption</a:t>
            </a:r>
          </a:p>
          <a:p>
            <a:endParaRPr lang="en-US" dirty="0"/>
          </a:p>
          <a:p>
            <a:pPr marL="118872" indent="0">
              <a:buNone/>
            </a:pPr>
            <a:endParaRPr lang="en-US" dirty="0"/>
          </a:p>
        </p:txBody>
      </p:sp>
      <p:sp>
        <p:nvSpPr>
          <p:cNvPr id="5" name="Slide Number Placeholder 4"/>
          <p:cNvSpPr>
            <a:spLocks noGrp="1"/>
          </p:cNvSpPr>
          <p:nvPr>
            <p:ph type="sldNum" sz="quarter" idx="12"/>
          </p:nvPr>
        </p:nvSpPr>
        <p:spPr/>
        <p:txBody>
          <a:bodyPr/>
          <a:lstStyle/>
          <a:p>
            <a:fld id="{0DA33153-1191-471A-87CB-793097ADBC06}" type="slidenum">
              <a:rPr lang="en-US" smtClean="0"/>
              <a:pPr/>
              <a:t>24</a:t>
            </a:fld>
            <a:endParaRPr lang="en-US" dirty="0"/>
          </a:p>
        </p:txBody>
      </p:sp>
    </p:spTree>
    <p:extLst>
      <p:ext uri="{BB962C8B-B14F-4D97-AF65-F5344CB8AC3E}">
        <p14:creationId xmlns:p14="http://schemas.microsoft.com/office/powerpoint/2010/main" val="289771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D513-FA35-4175-940A-3CC999306859}"/>
              </a:ext>
            </a:extLst>
          </p:cNvPr>
          <p:cNvSpPr>
            <a:spLocks noGrp="1"/>
          </p:cNvSpPr>
          <p:nvPr>
            <p:ph type="title"/>
          </p:nvPr>
        </p:nvSpPr>
        <p:spPr>
          <a:xfrm>
            <a:off x="525780" y="5160336"/>
            <a:ext cx="5494020" cy="1143000"/>
          </a:xfrm>
        </p:spPr>
        <p:txBody>
          <a:bodyPr>
            <a:normAutofit fontScale="90000"/>
          </a:bodyPr>
          <a:lstStyle/>
          <a:p>
            <a:r>
              <a:rPr lang="en-US" dirty="0"/>
              <a:t>Current Mega-Issue:  Land-Reform</a:t>
            </a:r>
          </a:p>
        </p:txBody>
      </p:sp>
      <p:sp>
        <p:nvSpPr>
          <p:cNvPr id="7" name="Text Placeholder 6">
            <a:extLst>
              <a:ext uri="{FF2B5EF4-FFF2-40B4-BE49-F238E27FC236}">
                <a16:creationId xmlns:a16="http://schemas.microsoft.com/office/drawing/2014/main" id="{A63222D4-FC72-44B6-A9E1-15ECA6032A39}"/>
              </a:ext>
            </a:extLst>
          </p:cNvPr>
          <p:cNvSpPr>
            <a:spLocks noGrp="1"/>
          </p:cNvSpPr>
          <p:nvPr>
            <p:ph type="body" idx="1"/>
          </p:nvPr>
        </p:nvSpPr>
        <p:spPr/>
        <p:txBody>
          <a:bodyPr/>
          <a:lstStyle/>
          <a:p>
            <a:pPr algn="ctr"/>
            <a:r>
              <a:rPr lang="en-US" b="1" dirty="0">
                <a:solidFill>
                  <a:srgbClr val="006600"/>
                </a:solidFill>
              </a:rPr>
              <a:t>Background</a:t>
            </a:r>
          </a:p>
        </p:txBody>
      </p:sp>
      <p:sp>
        <p:nvSpPr>
          <p:cNvPr id="9" name="Text Placeholder 8">
            <a:extLst>
              <a:ext uri="{FF2B5EF4-FFF2-40B4-BE49-F238E27FC236}">
                <a16:creationId xmlns:a16="http://schemas.microsoft.com/office/drawing/2014/main" id="{E4605D3B-7596-451C-8EA5-3BA1E7F8AAC8}"/>
              </a:ext>
            </a:extLst>
          </p:cNvPr>
          <p:cNvSpPr>
            <a:spLocks noGrp="1"/>
          </p:cNvSpPr>
          <p:nvPr>
            <p:ph type="body" sz="half" idx="3"/>
          </p:nvPr>
        </p:nvSpPr>
        <p:spPr/>
        <p:txBody>
          <a:bodyPr/>
          <a:lstStyle/>
          <a:p>
            <a:pPr algn="ctr"/>
            <a:r>
              <a:rPr lang="en-US" b="1" dirty="0">
                <a:solidFill>
                  <a:srgbClr val="006600"/>
                </a:solidFill>
              </a:rPr>
              <a:t>Current Proposal/Outlook?</a:t>
            </a:r>
          </a:p>
        </p:txBody>
      </p:sp>
      <p:sp>
        <p:nvSpPr>
          <p:cNvPr id="8" name="Content Placeholder 7">
            <a:extLst>
              <a:ext uri="{FF2B5EF4-FFF2-40B4-BE49-F238E27FC236}">
                <a16:creationId xmlns:a16="http://schemas.microsoft.com/office/drawing/2014/main" id="{6DA1A868-ADF2-4DD1-885A-4462DC68D254}"/>
              </a:ext>
            </a:extLst>
          </p:cNvPr>
          <p:cNvSpPr>
            <a:spLocks noGrp="1"/>
          </p:cNvSpPr>
          <p:nvPr>
            <p:ph sz="quarter" idx="2"/>
          </p:nvPr>
        </p:nvSpPr>
        <p:spPr/>
        <p:txBody>
          <a:bodyPr>
            <a:normAutofit fontScale="77500" lnSpcReduction="20000"/>
          </a:bodyPr>
          <a:lstStyle/>
          <a:p>
            <a:r>
              <a:rPr lang="en-US" dirty="0"/>
              <a:t>Land privatized following break up of FSU</a:t>
            </a:r>
          </a:p>
          <a:p>
            <a:r>
              <a:rPr lang="en-US" dirty="0"/>
              <a:t>Legislation 2001 (Land Code) was a moratorium having effect of freezing land sales</a:t>
            </a:r>
          </a:p>
          <a:p>
            <a:r>
              <a:rPr lang="en-US" dirty="0"/>
              <a:t>Effect:</a:t>
            </a:r>
          </a:p>
          <a:p>
            <a:pPr lvl="1"/>
            <a:r>
              <a:rPr lang="en-US" dirty="0"/>
              <a:t>Large agriholdings mostly lease land on varying forms of multi-year leases (NCH has 100,000 leases)</a:t>
            </a:r>
          </a:p>
          <a:p>
            <a:pPr lvl="1"/>
            <a:r>
              <a:rPr lang="en-US" dirty="0"/>
              <a:t>Land values depressed</a:t>
            </a:r>
          </a:p>
          <a:p>
            <a:pPr lvl="1"/>
            <a:r>
              <a:rPr lang="en-US" dirty="0"/>
              <a:t>Farmers unable to use land as collateral,</a:t>
            </a:r>
          </a:p>
          <a:p>
            <a:pPr lvl="1"/>
            <a:r>
              <a:rPr lang="en-US" dirty="0"/>
              <a:t>Reduced productivity  </a:t>
            </a:r>
          </a:p>
          <a:p>
            <a:r>
              <a:rPr lang="en-US" dirty="0"/>
              <a:t>International agencies want to encourage a liberal land market in Ukraine</a:t>
            </a:r>
          </a:p>
          <a:p>
            <a:pPr lvl="1"/>
            <a:endParaRPr lang="en-US" dirty="0"/>
          </a:p>
          <a:p>
            <a:endParaRPr lang="en-US" dirty="0"/>
          </a:p>
        </p:txBody>
      </p:sp>
      <p:sp>
        <p:nvSpPr>
          <p:cNvPr id="10" name="Content Placeholder 9">
            <a:extLst>
              <a:ext uri="{FF2B5EF4-FFF2-40B4-BE49-F238E27FC236}">
                <a16:creationId xmlns:a16="http://schemas.microsoft.com/office/drawing/2014/main" id="{F16E8AE3-23BE-4DCD-9E9E-80FADF952932}"/>
              </a:ext>
            </a:extLst>
          </p:cNvPr>
          <p:cNvSpPr>
            <a:spLocks noGrp="1"/>
          </p:cNvSpPr>
          <p:nvPr>
            <p:ph sz="quarter" idx="4"/>
          </p:nvPr>
        </p:nvSpPr>
        <p:spPr/>
        <p:txBody>
          <a:bodyPr>
            <a:normAutofit fontScale="77500" lnSpcReduction="20000"/>
          </a:bodyPr>
          <a:lstStyle/>
          <a:p>
            <a:r>
              <a:rPr lang="en-US" dirty="0"/>
              <a:t>Zelenskiy initial proposal (fall 2019)</a:t>
            </a:r>
          </a:p>
          <a:p>
            <a:pPr lvl="1"/>
            <a:r>
              <a:rPr lang="en-US" dirty="0"/>
              <a:t>Sales to commence October 2020</a:t>
            </a:r>
          </a:p>
          <a:p>
            <a:pPr lvl="1"/>
            <a:r>
              <a:rPr lang="en-US" dirty="0"/>
              <a:t>Limited to Ukrainians, and, foreign firms currently farming in Ukraine</a:t>
            </a:r>
          </a:p>
          <a:p>
            <a:pPr lvl="1"/>
            <a:r>
              <a:rPr lang="en-US" dirty="0"/>
              <a:t>October 2024:  Open land market</a:t>
            </a:r>
          </a:p>
          <a:p>
            <a:pPr lvl="1"/>
            <a:r>
              <a:rPr lang="en-US" dirty="0"/>
              <a:t>Limit:  200,000 ha</a:t>
            </a:r>
          </a:p>
          <a:p>
            <a:r>
              <a:rPr lang="en-US" dirty="0"/>
              <a:t>Current proposal (supported by parliament):</a:t>
            </a:r>
          </a:p>
          <a:p>
            <a:pPr lvl="1"/>
            <a:r>
              <a:rPr lang="en-US" dirty="0"/>
              <a:t>Sales to Ukrainians only</a:t>
            </a:r>
          </a:p>
          <a:p>
            <a:pPr lvl="1"/>
            <a:r>
              <a:rPr lang="en-US" dirty="0"/>
              <a:t>Max: 10,000 Ha</a:t>
            </a:r>
          </a:p>
          <a:p>
            <a:pPr lvl="1"/>
            <a:r>
              <a:rPr lang="en-US" dirty="0"/>
              <a:t>Referendum (proposed) ref foreign ownership</a:t>
            </a:r>
          </a:p>
        </p:txBody>
      </p:sp>
      <p:sp>
        <p:nvSpPr>
          <p:cNvPr id="4" name="Slide Number Placeholder 3">
            <a:extLst>
              <a:ext uri="{FF2B5EF4-FFF2-40B4-BE49-F238E27FC236}">
                <a16:creationId xmlns:a16="http://schemas.microsoft.com/office/drawing/2014/main" id="{0129182E-D8E7-4499-8723-D91B79A65A89}"/>
              </a:ext>
            </a:extLst>
          </p:cNvPr>
          <p:cNvSpPr>
            <a:spLocks noGrp="1"/>
          </p:cNvSpPr>
          <p:nvPr>
            <p:ph type="sldNum" sz="quarter" idx="12"/>
          </p:nvPr>
        </p:nvSpPr>
        <p:spPr/>
        <p:txBody>
          <a:bodyPr/>
          <a:lstStyle/>
          <a:p>
            <a:fld id="{0DA33153-1191-471A-87CB-793097ADBC06}" type="slidenum">
              <a:rPr lang="en-US" smtClean="0"/>
              <a:pPr/>
              <a:t>25</a:t>
            </a:fld>
            <a:endParaRPr lang="en-US" dirty="0"/>
          </a:p>
        </p:txBody>
      </p:sp>
      <p:pic>
        <p:nvPicPr>
          <p:cNvPr id="3" name="Picture 2">
            <a:extLst>
              <a:ext uri="{FF2B5EF4-FFF2-40B4-BE49-F238E27FC236}">
                <a16:creationId xmlns:a16="http://schemas.microsoft.com/office/drawing/2014/main" id="{9C0E3A3D-D9E3-4CB7-B558-3FBD09CC9457}"/>
              </a:ext>
            </a:extLst>
          </p:cNvPr>
          <p:cNvPicPr>
            <a:picLocks noChangeAspect="1"/>
          </p:cNvPicPr>
          <p:nvPr/>
        </p:nvPicPr>
        <p:blipFill>
          <a:blip r:embed="rId2"/>
          <a:stretch>
            <a:fillRect/>
          </a:stretch>
        </p:blipFill>
        <p:spPr>
          <a:xfrm>
            <a:off x="7130483" y="4588836"/>
            <a:ext cx="3381622" cy="2286000"/>
          </a:xfrm>
          <a:prstGeom prst="rect">
            <a:avLst/>
          </a:prstGeom>
        </p:spPr>
      </p:pic>
      <p:sp>
        <p:nvSpPr>
          <p:cNvPr id="5" name="Rectangle 4">
            <a:extLst>
              <a:ext uri="{FF2B5EF4-FFF2-40B4-BE49-F238E27FC236}">
                <a16:creationId xmlns:a16="http://schemas.microsoft.com/office/drawing/2014/main" id="{3AD7C385-1902-4824-A9C6-6AEF734985E8}"/>
              </a:ext>
            </a:extLst>
          </p:cNvPr>
          <p:cNvSpPr/>
          <p:nvPr/>
        </p:nvSpPr>
        <p:spPr>
          <a:xfrm>
            <a:off x="4953000" y="4181402"/>
            <a:ext cx="5352288" cy="646331"/>
          </a:xfrm>
          <a:prstGeom prst="rect">
            <a:avLst/>
          </a:prstGeom>
        </p:spPr>
        <p:txBody>
          <a:bodyPr wrap="square">
            <a:spAutoFit/>
          </a:bodyPr>
          <a:lstStyle/>
          <a:p>
            <a:r>
              <a:rPr lang="en-US" b="1" dirty="0">
                <a:solidFill>
                  <a:srgbClr val="FF0000"/>
                </a:solidFill>
              </a:rPr>
              <a:t>Brawl breaks out as Ukraine's lawmakers debate land reform</a:t>
            </a:r>
          </a:p>
        </p:txBody>
      </p:sp>
    </p:spTree>
    <p:extLst>
      <p:ext uri="{BB962C8B-B14F-4D97-AF65-F5344CB8AC3E}">
        <p14:creationId xmlns:p14="http://schemas.microsoft.com/office/powerpoint/2010/main" val="1385708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Land Markets:  Underdeveloped</a:t>
            </a:r>
          </a:p>
        </p:txBody>
      </p:sp>
      <p:pic>
        <p:nvPicPr>
          <p:cNvPr id="7" name="Content Placeholder 6"/>
          <p:cNvPicPr>
            <a:picLocks noGrp="1" noChangeAspect="1"/>
          </p:cNvPicPr>
          <p:nvPr>
            <p:ph sz="half" idx="1"/>
          </p:nvPr>
        </p:nvPicPr>
        <p:blipFill>
          <a:blip r:embed="rId2"/>
          <a:stretch>
            <a:fillRect/>
          </a:stretch>
        </p:blipFill>
        <p:spPr>
          <a:xfrm>
            <a:off x="5443" y="1295400"/>
            <a:ext cx="6315291" cy="3124200"/>
          </a:xfrm>
          <a:prstGeom prst="rect">
            <a:avLst/>
          </a:prstGeom>
        </p:spPr>
      </p:pic>
      <p:sp>
        <p:nvSpPr>
          <p:cNvPr id="6" name="Content Placeholder 5"/>
          <p:cNvSpPr>
            <a:spLocks noGrp="1"/>
          </p:cNvSpPr>
          <p:nvPr>
            <p:ph sz="half" idx="2"/>
          </p:nvPr>
        </p:nvSpPr>
        <p:spPr/>
        <p:txBody>
          <a:bodyPr>
            <a:normAutofit fontScale="92500" lnSpcReduction="20000"/>
          </a:bodyPr>
          <a:lstStyle/>
          <a:p>
            <a:r>
              <a:rPr lang="en-US" dirty="0"/>
              <a:t>Russia</a:t>
            </a:r>
          </a:p>
          <a:p>
            <a:pPr lvl="1"/>
            <a:r>
              <a:rPr lang="en-US" dirty="0"/>
              <a:t>Ownership and leasing</a:t>
            </a:r>
          </a:p>
          <a:p>
            <a:pPr lvl="1"/>
            <a:r>
              <a:rPr lang="en-US" dirty="0"/>
              <a:t>Undervalued due to uncertainties in ownership</a:t>
            </a:r>
          </a:p>
          <a:p>
            <a:r>
              <a:rPr lang="en-US" dirty="0"/>
              <a:t>Ukraine</a:t>
            </a:r>
          </a:p>
          <a:p>
            <a:pPr lvl="1"/>
            <a:r>
              <a:rPr lang="en-US" dirty="0"/>
              <a:t>Sales of land prohibited, allegedly to protect small holdings</a:t>
            </a:r>
          </a:p>
          <a:p>
            <a:pPr lvl="1"/>
            <a:r>
              <a:rPr lang="en-US" dirty="0"/>
              <a:t>Precludes asset ownership</a:t>
            </a:r>
          </a:p>
          <a:p>
            <a:pPr lvl="1"/>
            <a:r>
              <a:rPr lang="en-US" dirty="0"/>
              <a:t>Inhibits collateral for borrowings</a:t>
            </a:r>
          </a:p>
          <a:p>
            <a:pPr lvl="1"/>
            <a:r>
              <a:rPr lang="en-US" dirty="0"/>
              <a:t>Land is short term leased</a:t>
            </a:r>
          </a:p>
          <a:p>
            <a:pPr lvl="1"/>
            <a:r>
              <a:rPr lang="en-US" dirty="0"/>
              <a:t>Undervalued due to uncertainties</a:t>
            </a:r>
          </a:p>
        </p:txBody>
      </p:sp>
      <p:sp>
        <p:nvSpPr>
          <p:cNvPr id="2" name="Slide Number Placeholder 1"/>
          <p:cNvSpPr>
            <a:spLocks noGrp="1"/>
          </p:cNvSpPr>
          <p:nvPr>
            <p:ph type="sldNum" sz="quarter" idx="12"/>
          </p:nvPr>
        </p:nvSpPr>
        <p:spPr/>
        <p:txBody>
          <a:bodyPr/>
          <a:lstStyle/>
          <a:p>
            <a:fld id="{0DA33153-1191-471A-87CB-793097ADBC06}" type="slidenum">
              <a:rPr lang="en-US" smtClean="0"/>
              <a:pPr/>
              <a:t>26</a:t>
            </a:fld>
            <a:endParaRPr lang="en-US" dirty="0"/>
          </a:p>
        </p:txBody>
      </p:sp>
    </p:spTree>
    <p:extLst>
      <p:ext uri="{BB962C8B-B14F-4D97-AF65-F5344CB8AC3E}">
        <p14:creationId xmlns:p14="http://schemas.microsoft.com/office/powerpoint/2010/main" val="203115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603A-2EE7-4D97-BFA2-EFF769652567}"/>
              </a:ext>
            </a:extLst>
          </p:cNvPr>
          <p:cNvSpPr>
            <a:spLocks noGrp="1"/>
          </p:cNvSpPr>
          <p:nvPr>
            <p:ph type="title"/>
          </p:nvPr>
        </p:nvSpPr>
        <p:spPr>
          <a:xfrm>
            <a:off x="1650949" y="99060"/>
            <a:ext cx="8622792" cy="1143000"/>
          </a:xfrm>
        </p:spPr>
        <p:txBody>
          <a:bodyPr>
            <a:normAutofit/>
          </a:bodyPr>
          <a:lstStyle/>
          <a:p>
            <a:r>
              <a:rPr lang="en-US" sz="2000" b="1" dirty="0">
                <a:effectLst/>
              </a:rPr>
              <a:t>Background: land lease fees ($/ha)</a:t>
            </a:r>
            <a:br>
              <a:rPr lang="en-US" sz="800" dirty="0">
                <a:effectLst/>
              </a:rPr>
            </a:br>
            <a:r>
              <a:rPr lang="en-US" sz="800" dirty="0">
                <a:effectLst/>
              </a:rPr>
              <a:t>Source:  Dragon Capital,  Land  Reform:  Solid Ground for Economic Growth, Jan 2020.</a:t>
            </a:r>
          </a:p>
        </p:txBody>
      </p:sp>
      <p:pic>
        <p:nvPicPr>
          <p:cNvPr id="8" name="Content Placeholder 7">
            <a:extLst>
              <a:ext uri="{FF2B5EF4-FFF2-40B4-BE49-F238E27FC236}">
                <a16:creationId xmlns:a16="http://schemas.microsoft.com/office/drawing/2014/main" id="{E4B1D343-D733-4711-8CF6-7777DA615492}"/>
              </a:ext>
            </a:extLst>
          </p:cNvPr>
          <p:cNvPicPr>
            <a:picLocks noGrp="1" noChangeAspect="1"/>
          </p:cNvPicPr>
          <p:nvPr>
            <p:ph sz="half" idx="2"/>
          </p:nvPr>
        </p:nvPicPr>
        <p:blipFill>
          <a:blip r:embed="rId2"/>
          <a:stretch>
            <a:fillRect/>
          </a:stretch>
        </p:blipFill>
        <p:spPr>
          <a:xfrm>
            <a:off x="1737816" y="2209800"/>
            <a:ext cx="8777785" cy="4343399"/>
          </a:xfrm>
          <a:prstGeom prst="rect">
            <a:avLst/>
          </a:prstGeom>
        </p:spPr>
      </p:pic>
      <p:sp>
        <p:nvSpPr>
          <p:cNvPr id="5" name="Slide Number Placeholder 4">
            <a:extLst>
              <a:ext uri="{FF2B5EF4-FFF2-40B4-BE49-F238E27FC236}">
                <a16:creationId xmlns:a16="http://schemas.microsoft.com/office/drawing/2014/main" id="{A2190600-2CAD-42E7-B07E-A02547E988EB}"/>
              </a:ext>
            </a:extLst>
          </p:cNvPr>
          <p:cNvSpPr>
            <a:spLocks noGrp="1"/>
          </p:cNvSpPr>
          <p:nvPr>
            <p:ph type="sldNum" sz="quarter" idx="12"/>
          </p:nvPr>
        </p:nvSpPr>
        <p:spPr/>
        <p:txBody>
          <a:bodyPr/>
          <a:lstStyle/>
          <a:p>
            <a:fld id="{0DA33153-1191-471A-87CB-793097ADBC06}" type="slidenum">
              <a:rPr lang="en-US" smtClean="0"/>
              <a:pPr/>
              <a:t>27</a:t>
            </a:fld>
            <a:endParaRPr lang="en-US" dirty="0"/>
          </a:p>
        </p:txBody>
      </p:sp>
      <p:sp>
        <p:nvSpPr>
          <p:cNvPr id="4" name="Content Placeholder 3">
            <a:extLst>
              <a:ext uri="{FF2B5EF4-FFF2-40B4-BE49-F238E27FC236}">
                <a16:creationId xmlns:a16="http://schemas.microsoft.com/office/drawing/2014/main" id="{E67C9386-9C62-4445-9717-6373D8810440}"/>
              </a:ext>
            </a:extLst>
          </p:cNvPr>
          <p:cNvSpPr>
            <a:spLocks noGrp="1"/>
          </p:cNvSpPr>
          <p:nvPr>
            <p:ph sz="half" idx="1"/>
          </p:nvPr>
        </p:nvSpPr>
        <p:spPr/>
        <p:txBody>
          <a:bodyPr/>
          <a:lstStyle/>
          <a:p>
            <a:r>
              <a:rPr lang="en-US" dirty="0"/>
              <a:t> </a:t>
            </a:r>
          </a:p>
        </p:txBody>
      </p:sp>
    </p:spTree>
    <p:extLst>
      <p:ext uri="{BB962C8B-B14F-4D97-AF65-F5344CB8AC3E}">
        <p14:creationId xmlns:p14="http://schemas.microsoft.com/office/powerpoint/2010/main" val="4204343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ED3D1-87D5-4744-928D-7B02C58838CC}"/>
              </a:ext>
            </a:extLst>
          </p:cNvPr>
          <p:cNvSpPr>
            <a:spLocks noGrp="1"/>
          </p:cNvSpPr>
          <p:nvPr>
            <p:ph type="title"/>
          </p:nvPr>
        </p:nvSpPr>
        <p:spPr/>
        <p:txBody>
          <a:bodyPr/>
          <a:lstStyle/>
          <a:p>
            <a:r>
              <a:rPr lang="en-US" dirty="0"/>
              <a:t>Projected land Prices:</a:t>
            </a:r>
          </a:p>
        </p:txBody>
      </p:sp>
      <p:pic>
        <p:nvPicPr>
          <p:cNvPr id="6" name="Content Placeholder 5">
            <a:extLst>
              <a:ext uri="{FF2B5EF4-FFF2-40B4-BE49-F238E27FC236}">
                <a16:creationId xmlns:a16="http://schemas.microsoft.com/office/drawing/2014/main" id="{A7CDAADE-E665-47F2-B1FC-E962B85D52B7}"/>
              </a:ext>
            </a:extLst>
          </p:cNvPr>
          <p:cNvPicPr>
            <a:picLocks noGrp="1" noChangeAspect="1"/>
          </p:cNvPicPr>
          <p:nvPr>
            <p:ph sz="half" idx="1"/>
          </p:nvPr>
        </p:nvPicPr>
        <p:blipFill>
          <a:blip r:embed="rId2"/>
          <a:stretch>
            <a:fillRect/>
          </a:stretch>
        </p:blipFill>
        <p:spPr>
          <a:xfrm>
            <a:off x="1295400" y="1371600"/>
            <a:ext cx="6477000" cy="2563575"/>
          </a:xfrm>
          <a:prstGeom prst="rect">
            <a:avLst/>
          </a:prstGeom>
        </p:spPr>
      </p:pic>
      <p:sp>
        <p:nvSpPr>
          <p:cNvPr id="4" name="Content Placeholder 3">
            <a:extLst>
              <a:ext uri="{FF2B5EF4-FFF2-40B4-BE49-F238E27FC236}">
                <a16:creationId xmlns:a16="http://schemas.microsoft.com/office/drawing/2014/main" id="{689A406E-EBFD-40C8-BC7E-CA35A6273DFD}"/>
              </a:ext>
            </a:extLst>
          </p:cNvPr>
          <p:cNvSpPr>
            <a:spLocks noGrp="1"/>
          </p:cNvSpPr>
          <p:nvPr>
            <p:ph sz="half" idx="2"/>
          </p:nvPr>
        </p:nvSpPr>
        <p:spPr>
          <a:xfrm>
            <a:off x="1752600" y="4038600"/>
            <a:ext cx="8521141" cy="2148840"/>
          </a:xfrm>
        </p:spPr>
        <p:txBody>
          <a:bodyPr/>
          <a:lstStyle/>
          <a:p>
            <a:r>
              <a:rPr lang="en-US" dirty="0"/>
              <a:t>No change:  grow to $1750/ha</a:t>
            </a:r>
          </a:p>
          <a:p>
            <a:r>
              <a:rPr lang="en-US" dirty="0"/>
              <a:t>Foreign ownership allowed:  grow to $3099/ha</a:t>
            </a:r>
          </a:p>
        </p:txBody>
      </p:sp>
      <p:sp>
        <p:nvSpPr>
          <p:cNvPr id="5" name="Slide Number Placeholder 4">
            <a:extLst>
              <a:ext uri="{FF2B5EF4-FFF2-40B4-BE49-F238E27FC236}">
                <a16:creationId xmlns:a16="http://schemas.microsoft.com/office/drawing/2014/main" id="{9DE6A5B4-3C0E-4FE3-AEEB-BFC05B31E6E2}"/>
              </a:ext>
            </a:extLst>
          </p:cNvPr>
          <p:cNvSpPr>
            <a:spLocks noGrp="1"/>
          </p:cNvSpPr>
          <p:nvPr>
            <p:ph type="sldNum" sz="quarter" idx="12"/>
          </p:nvPr>
        </p:nvSpPr>
        <p:spPr/>
        <p:txBody>
          <a:bodyPr/>
          <a:lstStyle/>
          <a:p>
            <a:fld id="{0DA33153-1191-471A-87CB-793097ADBC06}" type="slidenum">
              <a:rPr lang="en-US" smtClean="0"/>
              <a:pPr/>
              <a:t>28</a:t>
            </a:fld>
            <a:endParaRPr lang="en-US" dirty="0"/>
          </a:p>
        </p:txBody>
      </p:sp>
    </p:spTree>
    <p:extLst>
      <p:ext uri="{BB962C8B-B14F-4D97-AF65-F5344CB8AC3E}">
        <p14:creationId xmlns:p14="http://schemas.microsoft.com/office/powerpoint/2010/main" val="522808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0E4BB-37A4-47DE-BAF3-1FFF0E21E329}"/>
              </a:ext>
            </a:extLst>
          </p:cNvPr>
          <p:cNvSpPr>
            <a:spLocks noGrp="1"/>
          </p:cNvSpPr>
          <p:nvPr>
            <p:ph type="title"/>
          </p:nvPr>
        </p:nvSpPr>
        <p:spPr/>
        <p:txBody>
          <a:bodyPr/>
          <a:lstStyle/>
          <a:p>
            <a:r>
              <a:rPr lang="en-US" dirty="0"/>
              <a:t>Agriholdings of Ukraine Farms</a:t>
            </a:r>
          </a:p>
        </p:txBody>
      </p:sp>
      <p:pic>
        <p:nvPicPr>
          <p:cNvPr id="6" name="Content Placeholder 5">
            <a:extLst>
              <a:ext uri="{FF2B5EF4-FFF2-40B4-BE49-F238E27FC236}">
                <a16:creationId xmlns:a16="http://schemas.microsoft.com/office/drawing/2014/main" id="{E5942964-8CB6-452C-93FF-B20A19E74535}"/>
              </a:ext>
            </a:extLst>
          </p:cNvPr>
          <p:cNvPicPr>
            <a:picLocks noGrp="1" noChangeAspect="1"/>
          </p:cNvPicPr>
          <p:nvPr>
            <p:ph sz="half" idx="1"/>
          </p:nvPr>
        </p:nvPicPr>
        <p:blipFill>
          <a:blip r:embed="rId2"/>
          <a:stretch>
            <a:fillRect/>
          </a:stretch>
        </p:blipFill>
        <p:spPr>
          <a:xfrm>
            <a:off x="1447800" y="1295399"/>
            <a:ext cx="6705600" cy="3190041"/>
          </a:xfrm>
          <a:prstGeom prst="rect">
            <a:avLst/>
          </a:prstGeom>
        </p:spPr>
      </p:pic>
      <p:sp>
        <p:nvSpPr>
          <p:cNvPr id="4" name="Content Placeholder 3">
            <a:extLst>
              <a:ext uri="{FF2B5EF4-FFF2-40B4-BE49-F238E27FC236}">
                <a16:creationId xmlns:a16="http://schemas.microsoft.com/office/drawing/2014/main" id="{F49EC7BF-4835-4CD1-9D2C-0757BCB9BD1B}"/>
              </a:ext>
            </a:extLst>
          </p:cNvPr>
          <p:cNvSpPr>
            <a:spLocks noGrp="1"/>
          </p:cNvSpPr>
          <p:nvPr>
            <p:ph sz="half" idx="2"/>
          </p:nvPr>
        </p:nvSpPr>
        <p:spPr>
          <a:xfrm>
            <a:off x="1219200" y="4953000"/>
            <a:ext cx="9054541" cy="1234440"/>
          </a:xfrm>
        </p:spPr>
        <p:txBody>
          <a:bodyPr>
            <a:normAutofit fontScale="62500" lnSpcReduction="20000"/>
          </a:bodyPr>
          <a:lstStyle/>
          <a:p>
            <a:r>
              <a:rPr lang="en-US" dirty="0"/>
              <a:t>6 Agric holdings have &gt; 200,000 ha</a:t>
            </a:r>
          </a:p>
          <a:p>
            <a:r>
              <a:rPr lang="en-US" dirty="0"/>
              <a:t>Prospective alternatives (to be explored) </a:t>
            </a:r>
          </a:p>
          <a:p>
            <a:pPr lvl="1"/>
            <a:r>
              <a:rPr lang="en-US" dirty="0"/>
              <a:t>foster new modes of cooperation between large land operators and smaller farmers in order to secure sustainability of large-scale farming operations (e.g. long-term partnerships).  </a:t>
            </a:r>
          </a:p>
          <a:p>
            <a:endParaRPr lang="en-US" dirty="0"/>
          </a:p>
        </p:txBody>
      </p:sp>
      <p:sp>
        <p:nvSpPr>
          <p:cNvPr id="5" name="Slide Number Placeholder 4">
            <a:extLst>
              <a:ext uri="{FF2B5EF4-FFF2-40B4-BE49-F238E27FC236}">
                <a16:creationId xmlns:a16="http://schemas.microsoft.com/office/drawing/2014/main" id="{8E596E42-1534-4A5D-BBBB-C07BC5A5BB76}"/>
              </a:ext>
            </a:extLst>
          </p:cNvPr>
          <p:cNvSpPr>
            <a:spLocks noGrp="1"/>
          </p:cNvSpPr>
          <p:nvPr>
            <p:ph type="sldNum" sz="quarter" idx="12"/>
          </p:nvPr>
        </p:nvSpPr>
        <p:spPr/>
        <p:txBody>
          <a:bodyPr/>
          <a:lstStyle/>
          <a:p>
            <a:fld id="{0DA33153-1191-471A-87CB-793097ADBC06}" type="slidenum">
              <a:rPr lang="en-US" smtClean="0"/>
              <a:pPr/>
              <a:t>29</a:t>
            </a:fld>
            <a:endParaRPr lang="en-US" dirty="0"/>
          </a:p>
        </p:txBody>
      </p:sp>
    </p:spTree>
    <p:extLst>
      <p:ext uri="{BB962C8B-B14F-4D97-AF65-F5344CB8AC3E}">
        <p14:creationId xmlns:p14="http://schemas.microsoft.com/office/powerpoint/2010/main" val="395804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A42A-748C-428A-8154-CFC74065D67C}"/>
              </a:ext>
            </a:extLst>
          </p:cNvPr>
          <p:cNvSpPr>
            <a:spLocks noGrp="1"/>
          </p:cNvSpPr>
          <p:nvPr>
            <p:ph type="title"/>
          </p:nvPr>
        </p:nvSpPr>
        <p:spPr/>
        <p:txBody>
          <a:bodyPr>
            <a:normAutofit fontScale="90000"/>
          </a:bodyPr>
          <a:lstStyle/>
          <a:p>
            <a:r>
              <a:rPr lang="en-US" b="1" dirty="0">
                <a:solidFill>
                  <a:srgbClr val="006600"/>
                </a:solidFill>
                <a:effectLst/>
              </a:rPr>
              <a:t>Extreme competition in exporting</a:t>
            </a:r>
            <a:br>
              <a:rPr lang="en-US" dirty="0"/>
            </a:br>
            <a:endParaRPr lang="en-US" dirty="0"/>
          </a:p>
        </p:txBody>
      </p:sp>
      <p:sp>
        <p:nvSpPr>
          <p:cNvPr id="3" name="Content Placeholder 2">
            <a:extLst>
              <a:ext uri="{FF2B5EF4-FFF2-40B4-BE49-F238E27FC236}">
                <a16:creationId xmlns:a16="http://schemas.microsoft.com/office/drawing/2014/main" id="{32F1D4CE-4E6A-4BBB-BD7D-3C27F93FE016}"/>
              </a:ext>
            </a:extLst>
          </p:cNvPr>
          <p:cNvSpPr>
            <a:spLocks noGrp="1"/>
          </p:cNvSpPr>
          <p:nvPr>
            <p:ph sz="half" idx="1"/>
          </p:nvPr>
        </p:nvSpPr>
        <p:spPr>
          <a:xfrm>
            <a:off x="1650948" y="990600"/>
            <a:ext cx="4978451" cy="5196840"/>
          </a:xfrm>
        </p:spPr>
        <p:txBody>
          <a:bodyPr>
            <a:normAutofit fontScale="47500" lnSpcReduction="20000"/>
          </a:bodyPr>
          <a:lstStyle/>
          <a:p>
            <a:r>
              <a:rPr lang="en-US" b="1" dirty="0">
                <a:solidFill>
                  <a:srgbClr val="FF0000"/>
                </a:solidFill>
              </a:rPr>
              <a:t>Competition among international suppliers in grains and oilseeds is more intense now than ever before</a:t>
            </a:r>
          </a:p>
          <a:p>
            <a:pPr lvl="1"/>
            <a:r>
              <a:rPr lang="en-US" dirty="0"/>
              <a:t>Growth in other origins:  S. America, FSU</a:t>
            </a:r>
          </a:p>
          <a:p>
            <a:r>
              <a:rPr lang="en-US" b="1" dirty="0">
                <a:solidFill>
                  <a:srgbClr val="FF0000"/>
                </a:solidFill>
              </a:rPr>
              <a:t>Increase in competition in ag trading</a:t>
            </a:r>
          </a:p>
          <a:p>
            <a:pPr lvl="1"/>
            <a:r>
              <a:rPr lang="en-US" dirty="0"/>
              <a:t>Traditionally: 	Andre, Bunge, Cargill, Conti, Dreyfus 	</a:t>
            </a:r>
          </a:p>
          <a:p>
            <a:pPr lvl="1"/>
            <a:r>
              <a:rPr lang="en-US" dirty="0"/>
              <a:t>Recently: 	ABCD</a:t>
            </a:r>
          </a:p>
          <a:p>
            <a:pPr lvl="1"/>
            <a:r>
              <a:rPr lang="en-US" dirty="0"/>
              <a:t>Now:	ABCD+C+C+G+G+15 Russian and Ukr trading </a:t>
            </a:r>
          </a:p>
          <a:p>
            <a:pPr marL="402336" lvl="1" indent="0">
              <a:buNone/>
            </a:pPr>
            <a:r>
              <a:rPr lang="en-US" dirty="0"/>
              <a:t>		firms</a:t>
            </a:r>
          </a:p>
          <a:p>
            <a:r>
              <a:rPr lang="en-US" b="1" dirty="0">
                <a:solidFill>
                  <a:srgbClr val="FF0000"/>
                </a:solidFill>
              </a:rPr>
              <a:t>Escalation in Ag Commodity Interventions</a:t>
            </a:r>
          </a:p>
          <a:p>
            <a:pPr lvl="1"/>
            <a:r>
              <a:rPr lang="en-US" dirty="0"/>
              <a:t>China</a:t>
            </a:r>
          </a:p>
          <a:p>
            <a:pPr lvl="1"/>
            <a:r>
              <a:rPr lang="en-US" dirty="0"/>
              <a:t>COFCO</a:t>
            </a:r>
          </a:p>
          <a:p>
            <a:pPr lvl="1"/>
            <a:r>
              <a:rPr lang="en-US" dirty="0"/>
              <a:t>Phase 1</a:t>
            </a:r>
          </a:p>
          <a:p>
            <a:pPr lvl="1"/>
            <a:r>
              <a:rPr lang="en-US" dirty="0"/>
              <a:t>VTB</a:t>
            </a:r>
          </a:p>
          <a:p>
            <a:pPr lvl="1"/>
            <a:r>
              <a:rPr lang="en-US" dirty="0"/>
              <a:t>etc.</a:t>
            </a:r>
          </a:p>
          <a:p>
            <a:r>
              <a:rPr lang="en-US" b="1" dirty="0">
                <a:solidFill>
                  <a:srgbClr val="FF0000"/>
                </a:solidFill>
              </a:rPr>
              <a:t>Impact:</a:t>
            </a:r>
          </a:p>
          <a:p>
            <a:pPr lvl="1"/>
            <a:r>
              <a:rPr lang="en-US" dirty="0"/>
              <a:t>Prices, are w/in pennies/bushel on a landed basis </a:t>
            </a:r>
          </a:p>
          <a:p>
            <a:pPr lvl="1"/>
            <a:r>
              <a:rPr lang="en-US" dirty="0"/>
              <a:t>Periodic interventions exacerbating volatility in prices, and flows</a:t>
            </a:r>
          </a:p>
          <a:p>
            <a:pPr lvl="1"/>
            <a:r>
              <a:rPr lang="en-US" dirty="0"/>
              <a:t>Flows:  reflect in part geographic and seasonal supplies</a:t>
            </a:r>
          </a:p>
          <a:p>
            <a:r>
              <a:rPr lang="en-US" b="1" dirty="0">
                <a:solidFill>
                  <a:srgbClr val="FF0000"/>
                </a:solidFill>
              </a:rPr>
              <a:t>Non-price factors have escalated in importance</a:t>
            </a:r>
          </a:p>
          <a:p>
            <a:pPr lvl="1"/>
            <a:r>
              <a:rPr lang="en-US" dirty="0"/>
              <a:t>Quality: </a:t>
            </a:r>
          </a:p>
          <a:p>
            <a:pPr lvl="1"/>
            <a:r>
              <a:rPr lang="en-US" dirty="0"/>
              <a:t>Logistics</a:t>
            </a:r>
          </a:p>
          <a:p>
            <a:pPr lvl="1"/>
            <a:r>
              <a:rPr lang="en-US" dirty="0"/>
              <a:t>Seasonal supplies</a:t>
            </a:r>
          </a:p>
        </p:txBody>
      </p:sp>
      <p:pic>
        <p:nvPicPr>
          <p:cNvPr id="7" name="Content Placeholder 6">
            <a:extLst>
              <a:ext uri="{FF2B5EF4-FFF2-40B4-BE49-F238E27FC236}">
                <a16:creationId xmlns:a16="http://schemas.microsoft.com/office/drawing/2014/main" id="{C2A9E20E-1897-4A67-A8EF-B6E4FA19FCA2}"/>
              </a:ext>
            </a:extLst>
          </p:cNvPr>
          <p:cNvPicPr>
            <a:picLocks noGrp="1" noChangeAspect="1"/>
          </p:cNvPicPr>
          <p:nvPr>
            <p:ph sz="half" idx="2"/>
          </p:nvPr>
        </p:nvPicPr>
        <p:blipFill>
          <a:blip r:embed="rId2"/>
          <a:stretch>
            <a:fillRect/>
          </a:stretch>
        </p:blipFill>
        <p:spPr>
          <a:xfrm>
            <a:off x="6705600" y="1524000"/>
            <a:ext cx="2996654" cy="4664075"/>
          </a:xfrm>
          <a:prstGeom prst="rect">
            <a:avLst/>
          </a:prstGeom>
        </p:spPr>
      </p:pic>
      <p:sp>
        <p:nvSpPr>
          <p:cNvPr id="4" name="Footer Placeholder 3">
            <a:extLst>
              <a:ext uri="{FF2B5EF4-FFF2-40B4-BE49-F238E27FC236}">
                <a16:creationId xmlns:a16="http://schemas.microsoft.com/office/drawing/2014/main" id="{E51FDB66-FC77-4251-A5D1-F907535B2D1C}"/>
              </a:ext>
            </a:extLst>
          </p:cNvPr>
          <p:cNvSpPr>
            <a:spLocks noGrp="1"/>
          </p:cNvSpPr>
          <p:nvPr>
            <p:ph type="ftr" sz="quarter" idx="11"/>
          </p:nvPr>
        </p:nvSpPr>
        <p:spPr/>
        <p:txBody>
          <a:bodyPr/>
          <a:lstStyle/>
          <a:p>
            <a:r>
              <a:rPr lang="en-US" dirty="0"/>
              <a:t>Dept of Agribusiness &amp; Applied Economics,NDSU, Fargo - 58102</a:t>
            </a:r>
          </a:p>
        </p:txBody>
      </p:sp>
      <p:sp>
        <p:nvSpPr>
          <p:cNvPr id="5" name="Slide Number Placeholder 4">
            <a:extLst>
              <a:ext uri="{FF2B5EF4-FFF2-40B4-BE49-F238E27FC236}">
                <a16:creationId xmlns:a16="http://schemas.microsoft.com/office/drawing/2014/main" id="{592AE0E3-A4B9-47C2-B2AC-4E59F555C0B3}"/>
              </a:ext>
            </a:extLst>
          </p:cNvPr>
          <p:cNvSpPr>
            <a:spLocks noGrp="1"/>
          </p:cNvSpPr>
          <p:nvPr>
            <p:ph type="sldNum" sz="quarter" idx="12"/>
          </p:nvPr>
        </p:nvSpPr>
        <p:spPr/>
        <p:txBody>
          <a:bodyPr/>
          <a:lstStyle/>
          <a:p>
            <a:fld id="{0DA33153-1191-471A-87CB-793097ADBC06}" type="slidenum">
              <a:rPr lang="en-US" smtClean="0"/>
              <a:pPr/>
              <a:t>3</a:t>
            </a:fld>
            <a:endParaRPr lang="en-US" dirty="0"/>
          </a:p>
        </p:txBody>
      </p:sp>
    </p:spTree>
    <p:extLst>
      <p:ext uri="{BB962C8B-B14F-4D97-AF65-F5344CB8AC3E}">
        <p14:creationId xmlns:p14="http://schemas.microsoft.com/office/powerpoint/2010/main" val="3141248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effectLst/>
              </a:rPr>
              <a:t>NCH Ag Holdings:  Overview</a:t>
            </a:r>
          </a:p>
        </p:txBody>
      </p:sp>
      <p:sp>
        <p:nvSpPr>
          <p:cNvPr id="3" name="Content Placeholder 2"/>
          <p:cNvSpPr>
            <a:spLocks noGrp="1"/>
          </p:cNvSpPr>
          <p:nvPr>
            <p:ph idx="1"/>
          </p:nvPr>
        </p:nvSpPr>
        <p:spPr/>
        <p:txBody>
          <a:bodyPr/>
          <a:lstStyle/>
          <a:p>
            <a:r>
              <a:rPr lang="en-US" dirty="0"/>
              <a:t>Maps</a:t>
            </a:r>
          </a:p>
          <a:p>
            <a:r>
              <a:rPr lang="en-US" dirty="0"/>
              <a:t>Cost</a:t>
            </a:r>
          </a:p>
          <a:p>
            <a:r>
              <a:rPr lang="en-US" dirty="0"/>
              <a:t>Profits </a:t>
            </a:r>
          </a:p>
          <a:p>
            <a:r>
              <a:rPr lang="en-US" dirty="0"/>
              <a:t>Strategic Initiatives</a:t>
            </a:r>
          </a:p>
          <a:p>
            <a:endParaRPr lang="en-US" dirty="0"/>
          </a:p>
        </p:txBody>
      </p:sp>
      <p:sp>
        <p:nvSpPr>
          <p:cNvPr id="4" name="Slide Number Placeholder 3"/>
          <p:cNvSpPr>
            <a:spLocks noGrp="1"/>
          </p:cNvSpPr>
          <p:nvPr>
            <p:ph type="sldNum" sz="quarter" idx="12"/>
          </p:nvPr>
        </p:nvSpPr>
        <p:spPr/>
        <p:txBody>
          <a:bodyPr/>
          <a:lstStyle/>
          <a:p>
            <a:fld id="{0DA33153-1191-471A-87CB-793097ADBC06}" type="slidenum">
              <a:rPr lang="en-US" smtClean="0"/>
              <a:pPr/>
              <a:t>30</a:t>
            </a:fld>
            <a:endParaRPr lang="en-US" dirty="0"/>
          </a:p>
        </p:txBody>
      </p:sp>
    </p:spTree>
    <p:extLst>
      <p:ext uri="{BB962C8B-B14F-4D97-AF65-F5344CB8AC3E}">
        <p14:creationId xmlns:p14="http://schemas.microsoft.com/office/powerpoint/2010/main" val="2254976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87B7-CAE2-4EAC-AC3C-EDDACBE1EF41}"/>
              </a:ext>
            </a:extLst>
          </p:cNvPr>
          <p:cNvSpPr>
            <a:spLocks noGrp="1"/>
          </p:cNvSpPr>
          <p:nvPr>
            <p:ph type="title"/>
          </p:nvPr>
        </p:nvSpPr>
        <p:spPr/>
        <p:txBody>
          <a:bodyPr/>
          <a:lstStyle/>
          <a:p>
            <a:r>
              <a:rPr lang="en-US" dirty="0"/>
              <a:t>NCH Ukraine (AP Group)</a:t>
            </a:r>
          </a:p>
        </p:txBody>
      </p:sp>
      <p:pic>
        <p:nvPicPr>
          <p:cNvPr id="6" name="Content Placeholder 5">
            <a:extLst>
              <a:ext uri="{FF2B5EF4-FFF2-40B4-BE49-F238E27FC236}">
                <a16:creationId xmlns:a16="http://schemas.microsoft.com/office/drawing/2014/main" id="{D0FCCBD6-6121-47ED-BC2B-CA45D4C3EBDC}"/>
              </a:ext>
            </a:extLst>
          </p:cNvPr>
          <p:cNvPicPr>
            <a:picLocks noGrp="1" noChangeAspect="1"/>
          </p:cNvPicPr>
          <p:nvPr>
            <p:ph sz="half" idx="1"/>
          </p:nvPr>
        </p:nvPicPr>
        <p:blipFill>
          <a:blip r:embed="rId2"/>
          <a:stretch>
            <a:fillRect/>
          </a:stretch>
        </p:blipFill>
        <p:spPr>
          <a:xfrm>
            <a:off x="1524000" y="1623060"/>
            <a:ext cx="7917472" cy="1447800"/>
          </a:xfrm>
          <a:prstGeom prst="rect">
            <a:avLst/>
          </a:prstGeom>
        </p:spPr>
      </p:pic>
      <p:pic>
        <p:nvPicPr>
          <p:cNvPr id="7" name="Content Placeholder 6">
            <a:extLst>
              <a:ext uri="{FF2B5EF4-FFF2-40B4-BE49-F238E27FC236}">
                <a16:creationId xmlns:a16="http://schemas.microsoft.com/office/drawing/2014/main" id="{5E538798-00BD-4A9B-B4C3-F03E9B91E86A}"/>
              </a:ext>
            </a:extLst>
          </p:cNvPr>
          <p:cNvPicPr>
            <a:picLocks noGrp="1" noChangeAspect="1"/>
          </p:cNvPicPr>
          <p:nvPr>
            <p:ph sz="half" idx="2"/>
          </p:nvPr>
        </p:nvPicPr>
        <p:blipFill>
          <a:blip r:embed="rId3"/>
          <a:stretch>
            <a:fillRect/>
          </a:stretch>
        </p:blipFill>
        <p:spPr>
          <a:xfrm>
            <a:off x="1494739" y="3276600"/>
            <a:ext cx="8258861" cy="3030833"/>
          </a:xfrm>
          <a:prstGeom prst="rect">
            <a:avLst/>
          </a:prstGeom>
        </p:spPr>
      </p:pic>
      <p:sp>
        <p:nvSpPr>
          <p:cNvPr id="5" name="Slide Number Placeholder 4">
            <a:extLst>
              <a:ext uri="{FF2B5EF4-FFF2-40B4-BE49-F238E27FC236}">
                <a16:creationId xmlns:a16="http://schemas.microsoft.com/office/drawing/2014/main" id="{6A756496-6B1A-4B8C-BA31-541E88A3C338}"/>
              </a:ext>
            </a:extLst>
          </p:cNvPr>
          <p:cNvSpPr>
            <a:spLocks noGrp="1"/>
          </p:cNvSpPr>
          <p:nvPr>
            <p:ph type="sldNum" sz="quarter" idx="12"/>
          </p:nvPr>
        </p:nvSpPr>
        <p:spPr/>
        <p:txBody>
          <a:bodyPr/>
          <a:lstStyle/>
          <a:p>
            <a:fld id="{0DA33153-1191-471A-87CB-793097ADBC06}" type="slidenum">
              <a:rPr lang="en-US" smtClean="0"/>
              <a:pPr/>
              <a:t>31</a:t>
            </a:fld>
            <a:endParaRPr lang="en-US" dirty="0"/>
          </a:p>
        </p:txBody>
      </p:sp>
    </p:spTree>
    <p:extLst>
      <p:ext uri="{BB962C8B-B14F-4D97-AF65-F5344CB8AC3E}">
        <p14:creationId xmlns:p14="http://schemas.microsoft.com/office/powerpoint/2010/main" val="3360955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Ukraine Holdings</a:t>
            </a:r>
          </a:p>
        </p:txBody>
      </p:sp>
      <p:pic>
        <p:nvPicPr>
          <p:cNvPr id="5" name="Content Placeholder 4"/>
          <p:cNvPicPr>
            <a:picLocks noGrp="1" noChangeAspect="1"/>
          </p:cNvPicPr>
          <p:nvPr>
            <p:ph idx="1"/>
          </p:nvPr>
        </p:nvPicPr>
        <p:blipFill>
          <a:blip r:embed="rId2"/>
          <a:stretch>
            <a:fillRect/>
          </a:stretch>
        </p:blipFill>
        <p:spPr>
          <a:xfrm>
            <a:off x="1066799" y="1143000"/>
            <a:ext cx="9024141" cy="5410200"/>
          </a:xfrm>
          <a:prstGeom prst="rect">
            <a:avLst/>
          </a:prstGeom>
        </p:spPr>
      </p:pic>
      <p:sp>
        <p:nvSpPr>
          <p:cNvPr id="4" name="Slide Number Placeholder 3"/>
          <p:cNvSpPr>
            <a:spLocks noGrp="1"/>
          </p:cNvSpPr>
          <p:nvPr>
            <p:ph type="sldNum" sz="quarter" idx="12"/>
          </p:nvPr>
        </p:nvSpPr>
        <p:spPr/>
        <p:txBody>
          <a:bodyPr/>
          <a:lstStyle/>
          <a:p>
            <a:fld id="{0DA33153-1191-471A-87CB-793097ADBC06}" type="slidenum">
              <a:rPr lang="en-US" smtClean="0"/>
              <a:pPr/>
              <a:t>32</a:t>
            </a:fld>
            <a:endParaRPr lang="en-US" dirty="0"/>
          </a:p>
        </p:txBody>
      </p:sp>
    </p:spTree>
    <p:extLst>
      <p:ext uri="{BB962C8B-B14F-4D97-AF65-F5344CB8AC3E}">
        <p14:creationId xmlns:p14="http://schemas.microsoft.com/office/powerpoint/2010/main" val="547564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Productivity and Costs:</a:t>
            </a:r>
          </a:p>
        </p:txBody>
      </p:sp>
      <p:pic>
        <p:nvPicPr>
          <p:cNvPr id="5" name="Content Placeholder 4"/>
          <p:cNvPicPr>
            <a:picLocks noGrp="1" noChangeAspect="1"/>
          </p:cNvPicPr>
          <p:nvPr>
            <p:ph idx="1"/>
          </p:nvPr>
        </p:nvPicPr>
        <p:blipFill>
          <a:blip r:embed="rId2"/>
          <a:stretch>
            <a:fillRect/>
          </a:stretch>
        </p:blipFill>
        <p:spPr>
          <a:xfrm>
            <a:off x="1276836" y="1728432"/>
            <a:ext cx="6928620" cy="4854930"/>
          </a:xfrm>
          <a:prstGeom prst="rect">
            <a:avLst/>
          </a:prstGeom>
        </p:spPr>
      </p:pic>
      <p:sp>
        <p:nvSpPr>
          <p:cNvPr id="4" name="Slide Number Placeholder 3"/>
          <p:cNvSpPr>
            <a:spLocks noGrp="1"/>
          </p:cNvSpPr>
          <p:nvPr>
            <p:ph type="sldNum" sz="quarter" idx="12"/>
          </p:nvPr>
        </p:nvSpPr>
        <p:spPr/>
        <p:txBody>
          <a:bodyPr/>
          <a:lstStyle/>
          <a:p>
            <a:fld id="{0DA33153-1191-471A-87CB-793097ADBC06}" type="slidenum">
              <a:rPr lang="en-US" smtClean="0"/>
              <a:pPr/>
              <a:t>33</a:t>
            </a:fld>
            <a:endParaRPr lang="en-US" dirty="0"/>
          </a:p>
        </p:txBody>
      </p:sp>
    </p:spTree>
    <p:extLst>
      <p:ext uri="{BB962C8B-B14F-4D97-AF65-F5344CB8AC3E}">
        <p14:creationId xmlns:p14="http://schemas.microsoft.com/office/powerpoint/2010/main" val="2913909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BF9D0-E1AC-4E48-A543-3FB25FEF3B53}"/>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D08276B6-6842-4184-99D8-A923A581AAE9}"/>
              </a:ext>
            </a:extLst>
          </p:cNvPr>
          <p:cNvPicPr>
            <a:picLocks noGrp="1" noChangeAspect="1"/>
          </p:cNvPicPr>
          <p:nvPr>
            <p:ph sz="half" idx="1"/>
          </p:nvPr>
        </p:nvPicPr>
        <p:blipFill>
          <a:blip r:embed="rId2"/>
          <a:stretch>
            <a:fillRect/>
          </a:stretch>
        </p:blipFill>
        <p:spPr>
          <a:xfrm>
            <a:off x="76200" y="28042"/>
            <a:ext cx="5157593" cy="5001158"/>
          </a:xfrm>
          <a:prstGeom prst="rect">
            <a:avLst/>
          </a:prstGeom>
        </p:spPr>
      </p:pic>
      <p:sp>
        <p:nvSpPr>
          <p:cNvPr id="3" name="Content Placeholder 2">
            <a:extLst>
              <a:ext uri="{FF2B5EF4-FFF2-40B4-BE49-F238E27FC236}">
                <a16:creationId xmlns:a16="http://schemas.microsoft.com/office/drawing/2014/main" id="{8004D425-2221-4A75-BDEC-45AA4C631C46}"/>
              </a:ext>
            </a:extLst>
          </p:cNvPr>
          <p:cNvSpPr>
            <a:spLocks noGrp="1"/>
          </p:cNvSpPr>
          <p:nvPr>
            <p:ph sz="half" idx="2"/>
          </p:nvPr>
        </p:nvSpPr>
        <p:spPr>
          <a:xfrm>
            <a:off x="6067501" y="152400"/>
            <a:ext cx="4206240" cy="6035040"/>
          </a:xfrm>
        </p:spPr>
        <p:txBody>
          <a:bodyPr/>
          <a:lstStyle/>
          <a:p>
            <a:r>
              <a:rPr lang="en-US" dirty="0"/>
              <a:t>Cost advantage Ukraine</a:t>
            </a:r>
          </a:p>
          <a:p>
            <a:pPr lvl="1"/>
            <a:r>
              <a:rPr lang="en-US" dirty="0"/>
              <a:t>Land rent</a:t>
            </a:r>
          </a:p>
          <a:p>
            <a:pPr lvl="1"/>
            <a:r>
              <a:rPr lang="en-US" dirty="0"/>
              <a:t>Input costs</a:t>
            </a:r>
          </a:p>
          <a:p>
            <a:pPr lvl="1"/>
            <a:r>
              <a:rPr lang="en-US" dirty="0"/>
              <a:t>[capital]</a:t>
            </a:r>
          </a:p>
          <a:p>
            <a:pPr lvl="1"/>
            <a:endParaRPr lang="en-US" dirty="0"/>
          </a:p>
          <a:p>
            <a:r>
              <a:rPr lang="en-US" dirty="0"/>
              <a:t>Crop margins [rank]</a:t>
            </a:r>
          </a:p>
          <a:p>
            <a:pPr lvl="1"/>
            <a:r>
              <a:rPr lang="en-US" dirty="0"/>
              <a:t>Rapeseed</a:t>
            </a:r>
          </a:p>
          <a:p>
            <a:pPr lvl="1"/>
            <a:r>
              <a:rPr lang="en-US" dirty="0"/>
              <a:t>Sunflower</a:t>
            </a:r>
          </a:p>
          <a:p>
            <a:pPr lvl="1"/>
            <a:r>
              <a:rPr lang="en-US" dirty="0"/>
              <a:t>Corn</a:t>
            </a:r>
          </a:p>
          <a:p>
            <a:pPr lvl="1"/>
            <a:r>
              <a:rPr lang="en-US" dirty="0"/>
              <a:t>Wheat </a:t>
            </a:r>
          </a:p>
          <a:p>
            <a:pPr lvl="1"/>
            <a:r>
              <a:rPr lang="en-US" dirty="0"/>
              <a:t>Soya</a:t>
            </a:r>
          </a:p>
          <a:p>
            <a:pPr marL="402336" lvl="1" indent="0">
              <a:buNone/>
            </a:pPr>
            <a:endParaRPr lang="en-US" dirty="0"/>
          </a:p>
        </p:txBody>
      </p:sp>
      <p:sp>
        <p:nvSpPr>
          <p:cNvPr id="4" name="Slide Number Placeholder 3">
            <a:extLst>
              <a:ext uri="{FF2B5EF4-FFF2-40B4-BE49-F238E27FC236}">
                <a16:creationId xmlns:a16="http://schemas.microsoft.com/office/drawing/2014/main" id="{3E060C7B-B7E7-4F58-A704-0669986AE026}"/>
              </a:ext>
            </a:extLst>
          </p:cNvPr>
          <p:cNvSpPr>
            <a:spLocks noGrp="1"/>
          </p:cNvSpPr>
          <p:nvPr>
            <p:ph type="sldNum" sz="quarter" idx="12"/>
          </p:nvPr>
        </p:nvSpPr>
        <p:spPr/>
        <p:txBody>
          <a:bodyPr/>
          <a:lstStyle/>
          <a:p>
            <a:fld id="{0DA33153-1191-471A-87CB-793097ADBC06}" type="slidenum">
              <a:rPr lang="en-US" smtClean="0"/>
              <a:pPr/>
              <a:t>34</a:t>
            </a:fld>
            <a:endParaRPr lang="en-US" dirty="0"/>
          </a:p>
        </p:txBody>
      </p:sp>
    </p:spTree>
    <p:extLst>
      <p:ext uri="{BB962C8B-B14F-4D97-AF65-F5344CB8AC3E}">
        <p14:creationId xmlns:p14="http://schemas.microsoft.com/office/powerpoint/2010/main" val="1019611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45E86C-3736-4EDA-9213-F5B2AFAC9CFA}"/>
              </a:ext>
            </a:extLst>
          </p:cNvPr>
          <p:cNvSpPr>
            <a:spLocks noGrp="1"/>
          </p:cNvSpPr>
          <p:nvPr>
            <p:ph type="title"/>
          </p:nvPr>
        </p:nvSpPr>
        <p:spPr/>
        <p:txBody>
          <a:bodyPr/>
          <a:lstStyle/>
          <a:p>
            <a:r>
              <a:rPr lang="en-US" dirty="0"/>
              <a:t>Mega-Farm Mgmt Strategy</a:t>
            </a:r>
          </a:p>
        </p:txBody>
      </p:sp>
      <p:sp>
        <p:nvSpPr>
          <p:cNvPr id="7" name="Text Placeholder 6">
            <a:extLst>
              <a:ext uri="{FF2B5EF4-FFF2-40B4-BE49-F238E27FC236}">
                <a16:creationId xmlns:a16="http://schemas.microsoft.com/office/drawing/2014/main" id="{8DDD7B14-1AC2-4D52-9980-93CFC4E852F8}"/>
              </a:ext>
            </a:extLst>
          </p:cNvPr>
          <p:cNvSpPr>
            <a:spLocks noGrp="1"/>
          </p:cNvSpPr>
          <p:nvPr>
            <p:ph type="body" idx="1"/>
          </p:nvPr>
        </p:nvSpPr>
        <p:spPr/>
        <p:txBody>
          <a:bodyPr/>
          <a:lstStyle/>
          <a:p>
            <a:pPr algn="ctr"/>
            <a:r>
              <a:rPr lang="en-US" b="1" dirty="0">
                <a:solidFill>
                  <a:srgbClr val="FF0000"/>
                </a:solidFill>
              </a:rPr>
              <a:t>Profit Sharing</a:t>
            </a:r>
          </a:p>
        </p:txBody>
      </p:sp>
      <p:sp>
        <p:nvSpPr>
          <p:cNvPr id="9" name="Text Placeholder 8">
            <a:extLst>
              <a:ext uri="{FF2B5EF4-FFF2-40B4-BE49-F238E27FC236}">
                <a16:creationId xmlns:a16="http://schemas.microsoft.com/office/drawing/2014/main" id="{63609950-361F-4E0D-A191-BEE220EFB003}"/>
              </a:ext>
            </a:extLst>
          </p:cNvPr>
          <p:cNvSpPr>
            <a:spLocks noGrp="1"/>
          </p:cNvSpPr>
          <p:nvPr>
            <p:ph type="body" sz="half" idx="3"/>
          </p:nvPr>
        </p:nvSpPr>
        <p:spPr/>
        <p:txBody>
          <a:bodyPr/>
          <a:lstStyle/>
          <a:p>
            <a:pPr algn="ctr"/>
            <a:r>
              <a:rPr lang="en-US" b="1" dirty="0">
                <a:solidFill>
                  <a:srgbClr val="FF0000"/>
                </a:solidFill>
              </a:rPr>
              <a:t>Franchise Model (looking forward)</a:t>
            </a:r>
          </a:p>
        </p:txBody>
      </p:sp>
      <p:sp>
        <p:nvSpPr>
          <p:cNvPr id="8" name="Content Placeholder 7">
            <a:extLst>
              <a:ext uri="{FF2B5EF4-FFF2-40B4-BE49-F238E27FC236}">
                <a16:creationId xmlns:a16="http://schemas.microsoft.com/office/drawing/2014/main" id="{214B7638-24CD-4373-B844-93D4D035A830}"/>
              </a:ext>
            </a:extLst>
          </p:cNvPr>
          <p:cNvSpPr>
            <a:spLocks noGrp="1"/>
          </p:cNvSpPr>
          <p:nvPr>
            <p:ph sz="quarter" idx="2"/>
          </p:nvPr>
        </p:nvSpPr>
        <p:spPr/>
        <p:txBody>
          <a:bodyPr>
            <a:normAutofit fontScale="92500" lnSpcReduction="10000"/>
          </a:bodyPr>
          <a:lstStyle/>
          <a:p>
            <a:r>
              <a:rPr lang="en-US" dirty="0"/>
              <a:t>Incentives: alternative to corruptive practices</a:t>
            </a:r>
          </a:p>
          <a:p>
            <a:r>
              <a:rPr lang="en-US" b="1" i="1" dirty="0">
                <a:solidFill>
                  <a:srgbClr val="FF0000"/>
                </a:solidFill>
              </a:rPr>
              <a:t>Experiment</a:t>
            </a:r>
          </a:p>
          <a:p>
            <a:r>
              <a:rPr lang="en-US" dirty="0"/>
              <a:t>Incentive Mechanism</a:t>
            </a:r>
          </a:p>
          <a:p>
            <a:pPr lvl="1"/>
            <a:r>
              <a:rPr lang="en-US" dirty="0"/>
              <a:t>20% ROWC</a:t>
            </a:r>
          </a:p>
          <a:p>
            <a:pPr lvl="1"/>
            <a:r>
              <a:rPr lang="en-US" dirty="0"/>
              <a:t>Profit sharing &gt; 20%</a:t>
            </a:r>
          </a:p>
          <a:p>
            <a:pPr lvl="1"/>
            <a:r>
              <a:rPr lang="en-US" dirty="0"/>
              <a:t>Pay 10% of the excess above a 20% Return on Working Capital </a:t>
            </a:r>
          </a:p>
          <a:p>
            <a:pPr lvl="1"/>
            <a:r>
              <a:rPr lang="en-US" dirty="0"/>
              <a:t>Ownership option</a:t>
            </a:r>
          </a:p>
          <a:p>
            <a:r>
              <a:rPr lang="en-US" dirty="0"/>
              <a:t>Farming Games</a:t>
            </a:r>
          </a:p>
          <a:p>
            <a:pPr lvl="1"/>
            <a:endParaRPr lang="en-US" dirty="0"/>
          </a:p>
        </p:txBody>
      </p:sp>
      <p:sp>
        <p:nvSpPr>
          <p:cNvPr id="10" name="Content Placeholder 9">
            <a:extLst>
              <a:ext uri="{FF2B5EF4-FFF2-40B4-BE49-F238E27FC236}">
                <a16:creationId xmlns:a16="http://schemas.microsoft.com/office/drawing/2014/main" id="{2A8CE353-1576-4051-B137-6BD269507A3E}"/>
              </a:ext>
            </a:extLst>
          </p:cNvPr>
          <p:cNvSpPr>
            <a:spLocks noGrp="1"/>
          </p:cNvSpPr>
          <p:nvPr>
            <p:ph sz="quarter" idx="4"/>
          </p:nvPr>
        </p:nvSpPr>
        <p:spPr/>
        <p:txBody>
          <a:bodyPr>
            <a:normAutofit fontScale="92500" lnSpcReduction="10000"/>
          </a:bodyPr>
          <a:lstStyle/>
          <a:p>
            <a:r>
              <a:rPr lang="en-US" b="1" i="1" dirty="0">
                <a:solidFill>
                  <a:srgbClr val="FF0000"/>
                </a:solidFill>
              </a:rPr>
              <a:t>Thesis:  </a:t>
            </a:r>
            <a:r>
              <a:rPr lang="en-US" dirty="0"/>
              <a:t>owner-operators make better decisions than centralized decisions</a:t>
            </a:r>
          </a:p>
          <a:p>
            <a:r>
              <a:rPr lang="en-US" b="1" i="1" dirty="0">
                <a:solidFill>
                  <a:srgbClr val="FF0000"/>
                </a:solidFill>
              </a:rPr>
              <a:t>Experiment:</a:t>
            </a:r>
          </a:p>
          <a:p>
            <a:pPr lvl="1"/>
            <a:r>
              <a:rPr lang="en-US" dirty="0"/>
              <a:t>Selected farms w/in NCH:  2019, 2020 and beyond</a:t>
            </a:r>
          </a:p>
          <a:p>
            <a:pPr lvl="1"/>
            <a:r>
              <a:rPr lang="en-US" dirty="0"/>
              <a:t>Farm directors invest</a:t>
            </a:r>
          </a:p>
          <a:p>
            <a:pPr lvl="1"/>
            <a:r>
              <a:rPr lang="en-US" dirty="0"/>
              <a:t>AP provides:  inputs, technology, agronomic advice, banking, marketing</a:t>
            </a:r>
          </a:p>
          <a:p>
            <a:pPr lvl="1"/>
            <a:r>
              <a:rPr lang="en-US" dirty="0"/>
              <a:t>Profit share</a:t>
            </a:r>
          </a:p>
          <a:p>
            <a:pPr lvl="1"/>
            <a:r>
              <a:rPr lang="en-US" b="1" i="1" dirty="0">
                <a:solidFill>
                  <a:srgbClr val="FF0000"/>
                </a:solidFill>
              </a:rPr>
              <a:t>Results:  </a:t>
            </a:r>
            <a:r>
              <a:rPr lang="en-US" dirty="0"/>
              <a:t>Favorable!</a:t>
            </a:r>
          </a:p>
          <a:p>
            <a:pPr marL="402336" lvl="1" indent="0">
              <a:buNone/>
            </a:pPr>
            <a:endParaRPr lang="en-US" dirty="0"/>
          </a:p>
          <a:p>
            <a:pPr lvl="1"/>
            <a:endParaRPr lang="en-US" dirty="0"/>
          </a:p>
        </p:txBody>
      </p:sp>
      <p:sp>
        <p:nvSpPr>
          <p:cNvPr id="5" name="Slide Number Placeholder 4">
            <a:extLst>
              <a:ext uri="{FF2B5EF4-FFF2-40B4-BE49-F238E27FC236}">
                <a16:creationId xmlns:a16="http://schemas.microsoft.com/office/drawing/2014/main" id="{1C141082-16B3-4F8F-BB2B-52327F009D0F}"/>
              </a:ext>
            </a:extLst>
          </p:cNvPr>
          <p:cNvSpPr>
            <a:spLocks noGrp="1"/>
          </p:cNvSpPr>
          <p:nvPr>
            <p:ph type="sldNum" sz="quarter" idx="12"/>
          </p:nvPr>
        </p:nvSpPr>
        <p:spPr/>
        <p:txBody>
          <a:bodyPr/>
          <a:lstStyle/>
          <a:p>
            <a:fld id="{0DA33153-1191-471A-87CB-793097ADBC06}" type="slidenum">
              <a:rPr lang="en-US" smtClean="0"/>
              <a:pPr/>
              <a:t>35</a:t>
            </a:fld>
            <a:endParaRPr lang="en-US" dirty="0"/>
          </a:p>
        </p:txBody>
      </p:sp>
    </p:spTree>
    <p:extLst>
      <p:ext uri="{BB962C8B-B14F-4D97-AF65-F5344CB8AC3E}">
        <p14:creationId xmlns:p14="http://schemas.microsoft.com/office/powerpoint/2010/main" val="1450736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CA94-01D0-4C41-AB08-9B37AFB3D1F2}"/>
              </a:ext>
            </a:extLst>
          </p:cNvPr>
          <p:cNvSpPr>
            <a:spLocks noGrp="1"/>
          </p:cNvSpPr>
          <p:nvPr>
            <p:ph type="title"/>
          </p:nvPr>
        </p:nvSpPr>
        <p:spPr/>
        <p:txBody>
          <a:bodyPr/>
          <a:lstStyle/>
          <a:p>
            <a:r>
              <a:rPr lang="en-US" dirty="0"/>
              <a:t>Supply Chain Strategy</a:t>
            </a:r>
          </a:p>
        </p:txBody>
      </p:sp>
      <p:sp>
        <p:nvSpPr>
          <p:cNvPr id="3" name="Content Placeholder 2">
            <a:extLst>
              <a:ext uri="{FF2B5EF4-FFF2-40B4-BE49-F238E27FC236}">
                <a16:creationId xmlns:a16="http://schemas.microsoft.com/office/drawing/2014/main" id="{F7008C08-4365-47D2-90E5-F93277ADE5BD}"/>
              </a:ext>
            </a:extLst>
          </p:cNvPr>
          <p:cNvSpPr>
            <a:spLocks noGrp="1"/>
          </p:cNvSpPr>
          <p:nvPr>
            <p:ph idx="1"/>
          </p:nvPr>
        </p:nvSpPr>
        <p:spPr/>
        <p:txBody>
          <a:bodyPr>
            <a:normAutofit fontScale="92500" lnSpcReduction="20000"/>
          </a:bodyPr>
          <a:lstStyle/>
          <a:p>
            <a:pPr lvl="1"/>
            <a:r>
              <a:rPr lang="en-US" dirty="0"/>
              <a:t>Missing intermediate functions or, </a:t>
            </a:r>
            <a:r>
              <a:rPr lang="en-US" i="1" dirty="0">
                <a:solidFill>
                  <a:srgbClr val="FF0000"/>
                </a:solidFill>
              </a:rPr>
              <a:t>insufficient competition in banking, inputs, distribution/handling</a:t>
            </a:r>
          </a:p>
          <a:p>
            <a:pPr lvl="1"/>
            <a:r>
              <a:rPr lang="en-US" b="1" dirty="0">
                <a:solidFill>
                  <a:srgbClr val="FF0000"/>
                </a:solidFill>
              </a:rPr>
              <a:t>Pricing</a:t>
            </a:r>
          </a:p>
          <a:p>
            <a:pPr lvl="2"/>
            <a:r>
              <a:rPr lang="en-US" dirty="0"/>
              <a:t>Sharp discount to world (i.e. large margins for traders)</a:t>
            </a:r>
          </a:p>
          <a:p>
            <a:pPr lvl="2"/>
            <a:r>
              <a:rPr lang="en-US" dirty="0"/>
              <a:t>Nearby (available); </a:t>
            </a:r>
          </a:p>
          <a:p>
            <a:pPr lvl="2"/>
            <a:r>
              <a:rPr lang="en-US" dirty="0"/>
              <a:t>Deferred (i.e. w/in planning horizon) na or, persistently inverted</a:t>
            </a:r>
          </a:p>
          <a:p>
            <a:pPr lvl="1"/>
            <a:r>
              <a:rPr lang="en-US" b="1" dirty="0">
                <a:solidFill>
                  <a:srgbClr val="00B0F0"/>
                </a:solidFill>
              </a:rPr>
              <a:t>Major strategy:</a:t>
            </a:r>
          </a:p>
          <a:p>
            <a:pPr lvl="2"/>
            <a:r>
              <a:rPr lang="en-US" dirty="0"/>
              <a:t>Acquire ag bank</a:t>
            </a:r>
          </a:p>
          <a:p>
            <a:pPr lvl="2"/>
            <a:r>
              <a:rPr lang="en-US" dirty="0"/>
              <a:t>Major long term contracts on inputs</a:t>
            </a:r>
          </a:p>
          <a:p>
            <a:pPr lvl="2"/>
            <a:r>
              <a:rPr lang="en-US" dirty="0"/>
              <a:t>Elevators</a:t>
            </a:r>
          </a:p>
          <a:p>
            <a:pPr lvl="2"/>
            <a:r>
              <a:rPr lang="en-US" dirty="0"/>
              <a:t>Rail cars</a:t>
            </a:r>
          </a:p>
          <a:p>
            <a:pPr lvl="2"/>
            <a:r>
              <a:rPr lang="en-US" dirty="0"/>
              <a:t>Port throughput</a:t>
            </a:r>
          </a:p>
          <a:p>
            <a:pPr lvl="2"/>
            <a:r>
              <a:rPr lang="en-US" dirty="0"/>
              <a:t>Add:  3</a:t>
            </a:r>
            <a:r>
              <a:rPr lang="en-US" baseline="30000" dirty="0"/>
              <a:t>rd</a:t>
            </a:r>
            <a:r>
              <a:rPr lang="en-US" dirty="0"/>
              <a:t> party farmers</a:t>
            </a:r>
          </a:p>
          <a:p>
            <a:endParaRPr lang="en-US" dirty="0"/>
          </a:p>
        </p:txBody>
      </p:sp>
      <p:sp>
        <p:nvSpPr>
          <p:cNvPr id="4" name="Slide Number Placeholder 3">
            <a:extLst>
              <a:ext uri="{FF2B5EF4-FFF2-40B4-BE49-F238E27FC236}">
                <a16:creationId xmlns:a16="http://schemas.microsoft.com/office/drawing/2014/main" id="{BA10E2B3-A519-4528-A9AC-8F438FE993AC}"/>
              </a:ext>
            </a:extLst>
          </p:cNvPr>
          <p:cNvSpPr>
            <a:spLocks noGrp="1"/>
          </p:cNvSpPr>
          <p:nvPr>
            <p:ph type="sldNum" sz="quarter" idx="12"/>
          </p:nvPr>
        </p:nvSpPr>
        <p:spPr/>
        <p:txBody>
          <a:bodyPr/>
          <a:lstStyle/>
          <a:p>
            <a:fld id="{0DA33153-1191-471A-87CB-793097ADBC06}" type="slidenum">
              <a:rPr lang="en-US" smtClean="0"/>
              <a:pPr/>
              <a:t>36</a:t>
            </a:fld>
            <a:endParaRPr lang="en-US" dirty="0"/>
          </a:p>
        </p:txBody>
      </p:sp>
    </p:spTree>
    <p:extLst>
      <p:ext uri="{BB962C8B-B14F-4D97-AF65-F5344CB8AC3E}">
        <p14:creationId xmlns:p14="http://schemas.microsoft.com/office/powerpoint/2010/main" val="2764887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buNone/>
            </a:pPr>
            <a:endParaRPr lang="ru-RU" dirty="0"/>
          </a:p>
        </p:txBody>
      </p:sp>
      <p:pic>
        <p:nvPicPr>
          <p:cNvPr id="5122" name="Picture 2" descr="d:\users\yuliushnia\Desktop\Презентация Китай\карта.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312" y="543504"/>
            <a:ext cx="8776260" cy="6048672"/>
          </a:xfrm>
          <a:prstGeom prst="rect">
            <a:avLst/>
          </a:prstGeom>
          <a:noFill/>
          <a:extLst>
            <a:ext uri="{909E8E84-426E-40DD-AFC4-6F175D3DCCD1}">
              <a14:hiddenFill xmlns:a14="http://schemas.microsoft.com/office/drawing/2010/main">
                <a:solidFill>
                  <a:srgbClr val="FFFFFF"/>
                </a:solidFill>
              </a14:hiddenFill>
            </a:ext>
          </a:extLst>
        </p:spPr>
      </p:pic>
      <p:sp>
        <p:nvSpPr>
          <p:cNvPr id="4" name="Блок-схема: магнитный диск 3"/>
          <p:cNvSpPr/>
          <p:nvPr/>
        </p:nvSpPr>
        <p:spPr>
          <a:xfrm>
            <a:off x="2394721" y="2153514"/>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Блок-схема: магнитный диск 5"/>
          <p:cNvSpPr/>
          <p:nvPr/>
        </p:nvSpPr>
        <p:spPr>
          <a:xfrm>
            <a:off x="2881536" y="2204864"/>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Блок-схема: магнитный диск 6"/>
          <p:cNvSpPr/>
          <p:nvPr/>
        </p:nvSpPr>
        <p:spPr>
          <a:xfrm>
            <a:off x="4115027" y="2961706"/>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Блок-схема: магнитный диск 7"/>
          <p:cNvSpPr/>
          <p:nvPr/>
        </p:nvSpPr>
        <p:spPr>
          <a:xfrm>
            <a:off x="4393704" y="3567840"/>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Блок-схема: магнитный диск 8"/>
          <p:cNvSpPr/>
          <p:nvPr/>
        </p:nvSpPr>
        <p:spPr>
          <a:xfrm>
            <a:off x="3548318" y="3069718"/>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Блок-схема: магнитный диск 9"/>
          <p:cNvSpPr/>
          <p:nvPr/>
        </p:nvSpPr>
        <p:spPr>
          <a:xfrm>
            <a:off x="3868203" y="3069718"/>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Блок-схема: магнитный диск 10"/>
          <p:cNvSpPr/>
          <p:nvPr/>
        </p:nvSpPr>
        <p:spPr>
          <a:xfrm>
            <a:off x="5966013" y="4496618"/>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Блок-схема: магнитный диск 11"/>
          <p:cNvSpPr/>
          <p:nvPr/>
        </p:nvSpPr>
        <p:spPr>
          <a:xfrm>
            <a:off x="7850088" y="2966518"/>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Блок-схема: магнитный диск 12"/>
          <p:cNvSpPr/>
          <p:nvPr/>
        </p:nvSpPr>
        <p:spPr>
          <a:xfrm>
            <a:off x="7490048" y="2693574"/>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Блок-схема: магнитный диск 13"/>
          <p:cNvSpPr/>
          <p:nvPr/>
        </p:nvSpPr>
        <p:spPr>
          <a:xfrm>
            <a:off x="6265912" y="1448780"/>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Блок-схема: магнитный диск 15"/>
          <p:cNvSpPr/>
          <p:nvPr/>
        </p:nvSpPr>
        <p:spPr>
          <a:xfrm>
            <a:off x="6697960" y="1405970"/>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Блок-схема: магнитный диск 16"/>
          <p:cNvSpPr/>
          <p:nvPr/>
        </p:nvSpPr>
        <p:spPr>
          <a:xfrm>
            <a:off x="6265912" y="980728"/>
            <a:ext cx="162726" cy="216024"/>
          </a:xfrm>
          <a:prstGeom prst="flowChartMagneticDisk">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2608651" y="1621994"/>
            <a:ext cx="1866417" cy="369332"/>
          </a:xfrm>
          <a:prstGeom prst="rect">
            <a:avLst/>
          </a:prstGeom>
          <a:noFill/>
        </p:spPr>
        <p:txBody>
          <a:bodyPr wrap="square" rtlCol="0">
            <a:spAutoFit/>
          </a:bodyPr>
          <a:lstStyle/>
          <a:p>
            <a:r>
              <a:rPr lang="en-US" b="1" dirty="0"/>
              <a:t>Rovno reg</a:t>
            </a:r>
            <a:r>
              <a:rPr lang="en-US" dirty="0"/>
              <a:t>.</a:t>
            </a:r>
            <a:endParaRPr lang="ru-RU" dirty="0"/>
          </a:p>
        </p:txBody>
      </p:sp>
      <p:sp>
        <p:nvSpPr>
          <p:cNvPr id="19" name="TextBox 18"/>
          <p:cNvSpPr txBox="1"/>
          <p:nvPr/>
        </p:nvSpPr>
        <p:spPr>
          <a:xfrm>
            <a:off x="3266338" y="2432254"/>
            <a:ext cx="1860105" cy="369332"/>
          </a:xfrm>
          <a:prstGeom prst="rect">
            <a:avLst/>
          </a:prstGeom>
          <a:noFill/>
        </p:spPr>
        <p:txBody>
          <a:bodyPr wrap="square" rtlCol="0">
            <a:spAutoFit/>
          </a:bodyPr>
          <a:lstStyle/>
          <a:p>
            <a:r>
              <a:rPr lang="en-US" b="1" dirty="0"/>
              <a:t>Vinnitsa reg.</a:t>
            </a:r>
            <a:endParaRPr lang="ru-RU" b="1" dirty="0"/>
          </a:p>
        </p:txBody>
      </p:sp>
      <p:sp>
        <p:nvSpPr>
          <p:cNvPr id="20" name="TextBox 19"/>
          <p:cNvSpPr txBox="1"/>
          <p:nvPr/>
        </p:nvSpPr>
        <p:spPr>
          <a:xfrm>
            <a:off x="5594087" y="1739230"/>
            <a:ext cx="1669103" cy="369332"/>
          </a:xfrm>
          <a:prstGeom prst="rect">
            <a:avLst/>
          </a:prstGeom>
          <a:noFill/>
        </p:spPr>
        <p:txBody>
          <a:bodyPr wrap="square" rtlCol="0">
            <a:spAutoFit/>
          </a:bodyPr>
          <a:lstStyle/>
          <a:p>
            <a:r>
              <a:rPr lang="en-US" b="1" dirty="0"/>
              <a:t>Sumy</a:t>
            </a:r>
            <a:r>
              <a:rPr lang="en-US" dirty="0"/>
              <a:t> </a:t>
            </a:r>
            <a:r>
              <a:rPr lang="en-US" b="1" dirty="0"/>
              <a:t>reg</a:t>
            </a:r>
            <a:r>
              <a:rPr lang="en-US" dirty="0"/>
              <a:t>.</a:t>
            </a:r>
            <a:endParaRPr lang="ru-RU" dirty="0"/>
          </a:p>
        </p:txBody>
      </p:sp>
      <p:sp>
        <p:nvSpPr>
          <p:cNvPr id="21" name="TextBox 20"/>
          <p:cNvSpPr txBox="1"/>
          <p:nvPr/>
        </p:nvSpPr>
        <p:spPr>
          <a:xfrm>
            <a:off x="7620706" y="2540266"/>
            <a:ext cx="2209095" cy="369332"/>
          </a:xfrm>
          <a:prstGeom prst="rect">
            <a:avLst/>
          </a:prstGeom>
          <a:noFill/>
        </p:spPr>
        <p:txBody>
          <a:bodyPr wrap="square" rtlCol="0">
            <a:spAutoFit/>
          </a:bodyPr>
          <a:lstStyle/>
          <a:p>
            <a:r>
              <a:rPr lang="en-US" b="1" dirty="0"/>
              <a:t>Kharkov reg.</a:t>
            </a:r>
            <a:endParaRPr lang="ru-RU" b="1" dirty="0"/>
          </a:p>
        </p:txBody>
      </p:sp>
      <p:sp>
        <p:nvSpPr>
          <p:cNvPr id="22" name="TextBox 21"/>
          <p:cNvSpPr txBox="1"/>
          <p:nvPr/>
        </p:nvSpPr>
        <p:spPr>
          <a:xfrm>
            <a:off x="4975120" y="4127286"/>
            <a:ext cx="1885567" cy="369332"/>
          </a:xfrm>
          <a:prstGeom prst="rect">
            <a:avLst/>
          </a:prstGeom>
          <a:noFill/>
        </p:spPr>
        <p:txBody>
          <a:bodyPr wrap="square" rtlCol="0">
            <a:spAutoFit/>
          </a:bodyPr>
          <a:lstStyle/>
          <a:p>
            <a:r>
              <a:rPr lang="en-US" b="1" dirty="0"/>
              <a:t>Nikolayev</a:t>
            </a:r>
            <a:r>
              <a:rPr lang="en-US" dirty="0"/>
              <a:t> </a:t>
            </a:r>
            <a:r>
              <a:rPr lang="en-US" b="1" dirty="0"/>
              <a:t>reg</a:t>
            </a:r>
            <a:r>
              <a:rPr lang="en-US" dirty="0"/>
              <a:t>.</a:t>
            </a:r>
            <a:endParaRPr lang="ru-RU" dirty="0"/>
          </a:p>
        </p:txBody>
      </p:sp>
      <p:sp>
        <p:nvSpPr>
          <p:cNvPr id="18" name="Прямоугольник 17"/>
          <p:cNvSpPr/>
          <p:nvPr/>
        </p:nvSpPr>
        <p:spPr>
          <a:xfrm>
            <a:off x="1657401" y="4496618"/>
            <a:ext cx="1659429" cy="1754326"/>
          </a:xfrm>
          <a:prstGeom prst="rect">
            <a:avLst/>
          </a:prstGeom>
        </p:spPr>
        <p:txBody>
          <a:bodyPr wrap="none">
            <a:spAutoFit/>
          </a:bodyPr>
          <a:lstStyle/>
          <a:p>
            <a:r>
              <a:rPr lang="en-US" dirty="0"/>
              <a:t>Main services:</a:t>
            </a:r>
          </a:p>
          <a:p>
            <a:pPr marL="285750" indent="-285750">
              <a:buFontTx/>
              <a:buChar char="-"/>
            </a:pPr>
            <a:r>
              <a:rPr lang="en-US" dirty="0"/>
              <a:t>Reception</a:t>
            </a:r>
          </a:p>
          <a:p>
            <a:pPr marL="285750" indent="-285750">
              <a:buFontTx/>
              <a:buChar char="-"/>
            </a:pPr>
            <a:r>
              <a:rPr lang="en-US" dirty="0"/>
              <a:t>Cleaning </a:t>
            </a:r>
          </a:p>
          <a:p>
            <a:pPr marL="285750" indent="-285750">
              <a:buFontTx/>
              <a:buChar char="-"/>
            </a:pPr>
            <a:r>
              <a:rPr lang="en-US" dirty="0"/>
              <a:t>Drying</a:t>
            </a:r>
          </a:p>
          <a:p>
            <a:pPr marL="285750" indent="-285750">
              <a:buFontTx/>
              <a:buChar char="-"/>
            </a:pPr>
            <a:r>
              <a:rPr lang="en-US" dirty="0"/>
              <a:t>Storage</a:t>
            </a:r>
          </a:p>
          <a:p>
            <a:pPr marL="285750" indent="-285750">
              <a:buFontTx/>
              <a:buChar char="-"/>
            </a:pPr>
            <a:r>
              <a:rPr lang="en-US" dirty="0"/>
              <a:t>Shipping</a:t>
            </a:r>
            <a:endParaRPr lang="ru-RU" dirty="0"/>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97" y="44624"/>
            <a:ext cx="109537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Заголовок 1"/>
          <p:cNvSpPr>
            <a:spLocks noGrp="1"/>
          </p:cNvSpPr>
          <p:nvPr>
            <p:ph type="title"/>
          </p:nvPr>
        </p:nvSpPr>
        <p:spPr>
          <a:xfrm>
            <a:off x="1873424" y="0"/>
            <a:ext cx="7956376" cy="620688"/>
          </a:xfrm>
          <a:solidFill>
            <a:srgbClr val="8DC73F"/>
          </a:solidFill>
        </p:spPr>
        <p:txBody>
          <a:bodyPr>
            <a:noAutofit/>
          </a:bodyPr>
          <a:lstStyle/>
          <a:p>
            <a:r>
              <a:rPr lang="en-US" sz="3200" dirty="0"/>
              <a:t>AP Group Elevators location</a:t>
            </a:r>
            <a:endParaRPr lang="ru-RU" sz="3200" dirty="0"/>
          </a:p>
        </p:txBody>
      </p:sp>
      <p:sp>
        <p:nvSpPr>
          <p:cNvPr id="26" name="TextBox 25"/>
          <p:cNvSpPr txBox="1"/>
          <p:nvPr/>
        </p:nvSpPr>
        <p:spPr>
          <a:xfrm>
            <a:off x="1396916" y="2401767"/>
            <a:ext cx="1866417" cy="646331"/>
          </a:xfrm>
          <a:prstGeom prst="rect">
            <a:avLst/>
          </a:prstGeom>
          <a:noFill/>
        </p:spPr>
        <p:txBody>
          <a:bodyPr wrap="square" rtlCol="0">
            <a:spAutoFit/>
          </a:bodyPr>
          <a:lstStyle/>
          <a:p>
            <a:r>
              <a:rPr lang="en-US" b="1" dirty="0"/>
              <a:t>Khmelnitsky reg</a:t>
            </a:r>
            <a:r>
              <a:rPr lang="en-US" dirty="0"/>
              <a:t>.</a:t>
            </a:r>
            <a:endParaRPr lang="ru-RU" dirty="0"/>
          </a:p>
        </p:txBody>
      </p:sp>
    </p:spTree>
    <p:extLst>
      <p:ext uri="{BB962C8B-B14F-4D97-AF65-F5344CB8AC3E}">
        <p14:creationId xmlns:p14="http://schemas.microsoft.com/office/powerpoint/2010/main" val="2660506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095480" y="523702"/>
            <a:ext cx="7419870" cy="573578"/>
          </a:xfrm>
          <a:prstGeom prst="rect">
            <a:avLst/>
          </a:prstGeom>
        </p:spPr>
        <p:txBody>
          <a:bodyPr vert="horz" lIns="68580" tIns="34290" rIns="68580" bIns="34290" rtlCol="0" anchor="ctr">
            <a:normAutofit fontScale="97500"/>
          </a:bodyPr>
          <a:lstStyle/>
          <a:p>
            <a:pPr algn="ctr">
              <a:spcBef>
                <a:spcPct val="0"/>
              </a:spcBef>
              <a:defRPr/>
            </a:pPr>
            <a:endParaRPr lang="en-US" sz="2100" b="1" dirty="0">
              <a:solidFill>
                <a:srgbClr val="92D050"/>
              </a:solidFill>
              <a:latin typeface="+mj-lt"/>
            </a:endParaRPr>
          </a:p>
        </p:txBody>
      </p:sp>
      <p:pic>
        <p:nvPicPr>
          <p:cNvPr id="1026" name="Picture 2"/>
          <p:cNvPicPr>
            <a:picLocks noChangeAspect="1" noChangeArrowheads="1"/>
          </p:cNvPicPr>
          <p:nvPr/>
        </p:nvPicPr>
        <p:blipFill>
          <a:blip r:embed="rId2" cstate="print"/>
          <a:srcRect/>
          <a:stretch>
            <a:fillRect/>
          </a:stretch>
        </p:blipFill>
        <p:spPr bwMode="auto">
          <a:xfrm>
            <a:off x="5908680" y="1543050"/>
            <a:ext cx="2615006" cy="1657350"/>
          </a:xfrm>
          <a:prstGeom prst="ellipse">
            <a:avLst/>
          </a:prstGeom>
          <a:ln>
            <a:noFill/>
          </a:ln>
          <a:effectLst>
            <a:softEdge rad="112500"/>
          </a:effectLst>
        </p:spPr>
      </p:pic>
      <p:pic>
        <p:nvPicPr>
          <p:cNvPr id="1027" name="Picture 3"/>
          <p:cNvPicPr>
            <a:picLocks noChangeAspect="1" noChangeArrowheads="1"/>
          </p:cNvPicPr>
          <p:nvPr/>
        </p:nvPicPr>
        <p:blipFill>
          <a:blip r:embed="rId3" cstate="print"/>
          <a:srcRect/>
          <a:stretch>
            <a:fillRect/>
          </a:stretch>
        </p:blipFill>
        <p:spPr bwMode="auto">
          <a:xfrm>
            <a:off x="6057900" y="3829050"/>
            <a:ext cx="2513840" cy="1714500"/>
          </a:xfrm>
          <a:prstGeom prst="ellipse">
            <a:avLst/>
          </a:prstGeom>
          <a:ln>
            <a:noFill/>
          </a:ln>
          <a:effectLst>
            <a:softEdge rad="112500"/>
          </a:effectLst>
        </p:spPr>
      </p:pic>
      <p:pic>
        <p:nvPicPr>
          <p:cNvPr id="1028" name="Picture 4"/>
          <p:cNvPicPr>
            <a:picLocks noChangeAspect="1" noChangeArrowheads="1"/>
          </p:cNvPicPr>
          <p:nvPr/>
        </p:nvPicPr>
        <p:blipFill>
          <a:blip r:embed="rId4" cstate="print"/>
          <a:srcRect/>
          <a:stretch>
            <a:fillRect/>
          </a:stretch>
        </p:blipFill>
        <p:spPr bwMode="auto">
          <a:xfrm>
            <a:off x="4857752" y="2743200"/>
            <a:ext cx="2989762" cy="1635026"/>
          </a:xfrm>
          <a:prstGeom prst="ellipse">
            <a:avLst/>
          </a:prstGeom>
          <a:ln>
            <a:noFill/>
          </a:ln>
          <a:effectLst>
            <a:softEdge rad="112500"/>
          </a:effectLst>
        </p:spPr>
      </p:pic>
      <p:sp>
        <p:nvSpPr>
          <p:cNvPr id="4" name="Rectangle 4"/>
          <p:cNvSpPr txBox="1">
            <a:spLocks/>
          </p:cNvSpPr>
          <p:nvPr/>
        </p:nvSpPr>
        <p:spPr>
          <a:xfrm>
            <a:off x="1098751" y="1097280"/>
            <a:ext cx="3583871" cy="4733059"/>
          </a:xfrm>
          <a:prstGeom prst="rect">
            <a:avLst/>
          </a:prstGeom>
        </p:spPr>
        <p:txBody>
          <a:bodyPr vert="horz" lIns="68580" tIns="34290" rIns="68580" bIns="34290" rtlCol="0">
            <a:normAutofit fontScale="70000" lnSpcReduction="20000"/>
          </a:bodyPr>
          <a:lstStyle/>
          <a:p>
            <a:pPr lvl="1" indent="-457200">
              <a:spcBef>
                <a:spcPts val="1800"/>
              </a:spcBef>
              <a:buClr>
                <a:srgbClr val="99CC00"/>
              </a:buClr>
              <a:buFont typeface="Wingdings" panose="05000000000000000000" pitchFamily="2" charset="2"/>
              <a:buChar char="§"/>
              <a:defRPr/>
            </a:pPr>
            <a:r>
              <a:rPr lang="en-US" sz="2600" dirty="0">
                <a:ea typeface="Verdana" pitchFamily="34" charset="0"/>
                <a:cs typeface="Verdana" pitchFamily="34" charset="0"/>
              </a:rPr>
              <a:t>Owns 592,000 tons of grain elevator capacity; it is not reliant on 3</a:t>
            </a:r>
            <a:r>
              <a:rPr lang="en-US" sz="2600" baseline="30000" dirty="0">
                <a:ea typeface="Verdana" pitchFamily="34" charset="0"/>
                <a:cs typeface="Verdana" pitchFamily="34" charset="0"/>
              </a:rPr>
              <a:t>rd</a:t>
            </a:r>
            <a:r>
              <a:rPr lang="en-US" sz="2600" dirty="0">
                <a:ea typeface="Verdana" pitchFamily="34" charset="0"/>
                <a:cs typeface="Verdana" pitchFamily="34" charset="0"/>
              </a:rPr>
              <a:t>-party storage facilities</a:t>
            </a:r>
          </a:p>
          <a:p>
            <a:pPr lvl="1" indent="-457200">
              <a:spcBef>
                <a:spcPts val="1800"/>
              </a:spcBef>
              <a:buClr>
                <a:srgbClr val="99CC00"/>
              </a:buClr>
              <a:buFont typeface="Wingdings" panose="05000000000000000000" pitchFamily="2" charset="2"/>
              <a:buChar char="§"/>
              <a:defRPr/>
            </a:pPr>
            <a:r>
              <a:rPr lang="en-US" sz="2600" dirty="0">
                <a:ea typeface="Verdana" pitchFamily="34" charset="0"/>
                <a:cs typeface="Verdana" pitchFamily="34" charset="0"/>
              </a:rPr>
              <a:t>State-of-the-art grain storage minimizes costs and guarantees crop quality</a:t>
            </a:r>
          </a:p>
          <a:p>
            <a:pPr lvl="1" indent="-457200">
              <a:spcBef>
                <a:spcPts val="1800"/>
              </a:spcBef>
              <a:buClr>
                <a:srgbClr val="99CC00"/>
              </a:buClr>
              <a:buFont typeface="Wingdings" panose="05000000000000000000" pitchFamily="2" charset="2"/>
              <a:buChar char="§"/>
              <a:defRPr/>
            </a:pPr>
            <a:r>
              <a:rPr lang="en-US" sz="2600" dirty="0">
                <a:ea typeface="Verdana" pitchFamily="34" charset="0"/>
                <a:cs typeface="Verdana" pitchFamily="34" charset="0"/>
              </a:rPr>
              <a:t>Equipment suppliers</a:t>
            </a:r>
          </a:p>
          <a:p>
            <a:pPr marL="1257300" lvl="3" indent="-457200">
              <a:spcBef>
                <a:spcPts val="900"/>
              </a:spcBef>
              <a:buClr>
                <a:srgbClr val="99CC00"/>
              </a:buClr>
              <a:buFont typeface="Arial" panose="020B0604020202020204" pitchFamily="34" charset="0"/>
              <a:buChar char="̶"/>
              <a:defRPr/>
            </a:pPr>
            <a:r>
              <a:rPr lang="en-US" sz="2600" dirty="0">
                <a:ea typeface="Verdana" pitchFamily="34" charset="0"/>
                <a:cs typeface="Verdana" pitchFamily="34" charset="0"/>
              </a:rPr>
              <a:t>Behlen, USA– silos</a:t>
            </a:r>
          </a:p>
          <a:p>
            <a:pPr marL="1257300" lvl="3" indent="-457200">
              <a:spcBef>
                <a:spcPts val="900"/>
              </a:spcBef>
              <a:buClr>
                <a:srgbClr val="99CC00"/>
              </a:buClr>
              <a:buFont typeface="Arial" panose="020B0604020202020204" pitchFamily="34" charset="0"/>
              <a:buChar char="̶"/>
              <a:defRPr/>
            </a:pPr>
            <a:r>
              <a:rPr lang="en-US" sz="2600" dirty="0">
                <a:ea typeface="Verdana" pitchFamily="34" charset="0"/>
                <a:cs typeface="Verdana" pitchFamily="34" charset="0"/>
              </a:rPr>
              <a:t>Tornum, Sweden – dryers</a:t>
            </a:r>
          </a:p>
          <a:p>
            <a:pPr marL="1257300" lvl="3" indent="-457200">
              <a:spcBef>
                <a:spcPts val="900"/>
              </a:spcBef>
              <a:buClr>
                <a:srgbClr val="99CC00"/>
              </a:buClr>
              <a:buFont typeface="Arial" panose="020B0604020202020204" pitchFamily="34" charset="0"/>
              <a:buChar char="̶"/>
              <a:defRPr/>
            </a:pPr>
            <a:r>
              <a:rPr lang="en-US" sz="2600" dirty="0">
                <a:ea typeface="Verdana" pitchFamily="34" charset="0"/>
                <a:cs typeface="Verdana" pitchFamily="34" charset="0"/>
              </a:rPr>
              <a:t>InterSystems, USA – transporters</a:t>
            </a:r>
          </a:p>
          <a:p>
            <a:pPr marL="1257300" lvl="3" indent="-457200">
              <a:spcBef>
                <a:spcPts val="900"/>
              </a:spcBef>
              <a:buClr>
                <a:srgbClr val="99CC00"/>
              </a:buClr>
              <a:buFont typeface="Arial" panose="020B0604020202020204" pitchFamily="34" charset="0"/>
              <a:buChar char="̶"/>
              <a:defRPr/>
            </a:pPr>
            <a:r>
              <a:rPr lang="en-US" sz="2600" dirty="0">
                <a:ea typeface="Verdana" pitchFamily="34" charset="0"/>
                <a:cs typeface="Verdana" pitchFamily="34" charset="0"/>
              </a:rPr>
              <a:t>FOSS, Denmark – laboratories </a:t>
            </a:r>
          </a:p>
          <a:p>
            <a:pPr marL="204788" lvl="1" indent="-204788">
              <a:spcBef>
                <a:spcPts val="1800"/>
              </a:spcBef>
              <a:buFont typeface="Arial" pitchFamily="34" charset="0"/>
              <a:buChar char="•"/>
              <a:defRPr/>
            </a:pPr>
            <a:endParaRPr lang="en-US" sz="1200" dirty="0">
              <a:latin typeface="Verdana" pitchFamily="34" charset="0"/>
              <a:ea typeface="Verdana" pitchFamily="34" charset="0"/>
              <a:cs typeface="Verdana" pitchFamily="34" charset="0"/>
            </a:endParaRPr>
          </a:p>
          <a:p>
            <a:pPr marL="204788" lvl="3" indent="-204788">
              <a:spcBef>
                <a:spcPts val="1800"/>
              </a:spcBef>
              <a:buFont typeface="Arial" pitchFamily="34" charset="0"/>
              <a:buChar char="•"/>
              <a:defRPr/>
            </a:pPr>
            <a:endParaRPr lang="en-US" sz="1200" dirty="0">
              <a:latin typeface="Verdana" pitchFamily="34" charset="0"/>
              <a:ea typeface="Verdana" pitchFamily="34" charset="0"/>
              <a:cs typeface="Verdana" pitchFamily="34" charset="0"/>
            </a:endParaRPr>
          </a:p>
        </p:txBody>
      </p:sp>
      <p:pic>
        <p:nvPicPr>
          <p:cNvPr id="13" name="Picture 1"/>
          <p:cNvPicPr>
            <a:picLocks noChangeAspect="1" noChangeArrowheads="1"/>
          </p:cNvPicPr>
          <p:nvPr/>
        </p:nvPicPr>
        <p:blipFill>
          <a:blip r:embed="rId5" cstate="print"/>
          <a:srcRect/>
          <a:stretch>
            <a:fillRect/>
          </a:stretch>
        </p:blipFill>
        <p:spPr bwMode="auto">
          <a:xfrm>
            <a:off x="1420438" y="6373828"/>
            <a:ext cx="628650" cy="190656"/>
          </a:xfrm>
          <a:prstGeom prst="rect">
            <a:avLst/>
          </a:prstGeom>
          <a:noFill/>
          <a:ln w="9525">
            <a:noFill/>
            <a:miter lim="800000"/>
            <a:headEnd/>
            <a:tailEnd/>
          </a:ln>
        </p:spPr>
      </p:pic>
      <p:sp>
        <p:nvSpPr>
          <p:cNvPr id="2" name="TextBox 1"/>
          <p:cNvSpPr txBox="1"/>
          <p:nvPr/>
        </p:nvSpPr>
        <p:spPr>
          <a:xfrm>
            <a:off x="990600" y="27593"/>
            <a:ext cx="8750808" cy="954107"/>
          </a:xfrm>
          <a:prstGeom prst="rect">
            <a:avLst/>
          </a:prstGeom>
          <a:noFill/>
        </p:spPr>
        <p:txBody>
          <a:bodyPr wrap="square" rtlCol="0">
            <a:spAutoFit/>
          </a:bodyPr>
          <a:lstStyle/>
          <a:p>
            <a:pPr>
              <a:defRPr/>
            </a:pPr>
            <a:endParaRPr lang="en-US" sz="2800" dirty="0">
              <a:latin typeface="+mj-lt"/>
            </a:endParaRPr>
          </a:p>
          <a:p>
            <a:pPr>
              <a:defRPr/>
            </a:pPr>
            <a:r>
              <a:rPr lang="en-US" sz="2800" dirty="0">
                <a:latin typeface="+mj-lt"/>
              </a:rPr>
              <a:t>AP grain supply chain</a:t>
            </a:r>
          </a:p>
        </p:txBody>
      </p:sp>
      <p:sp>
        <p:nvSpPr>
          <p:cNvPr id="3" name="Slide Number Placeholder 2"/>
          <p:cNvSpPr>
            <a:spLocks noGrp="1"/>
          </p:cNvSpPr>
          <p:nvPr>
            <p:ph type="sldNum" sz="quarter" idx="12"/>
          </p:nvPr>
        </p:nvSpPr>
        <p:spPr/>
        <p:txBody>
          <a:bodyPr/>
          <a:lstStyle/>
          <a:p>
            <a:fld id="{2601DA4B-F263-4D50-90BE-BEBED8948E3C}" type="slidenum">
              <a:rPr lang="en-US" smtClean="0"/>
              <a:t>38</a:t>
            </a:fld>
            <a:endParaRPr lang="en-US" dirty="0"/>
          </a:p>
        </p:txBody>
      </p:sp>
    </p:spTree>
    <p:extLst>
      <p:ext uri="{BB962C8B-B14F-4D97-AF65-F5344CB8AC3E}">
        <p14:creationId xmlns:p14="http://schemas.microsoft.com/office/powerpoint/2010/main" val="3346618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34E7-2E17-4550-BBFE-99DA9D19AB3F}"/>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075EA465-88B5-42AB-8A49-42CFB3BE81E6}"/>
              </a:ext>
            </a:extLst>
          </p:cNvPr>
          <p:cNvPicPr>
            <a:picLocks noGrp="1" noChangeAspect="1"/>
          </p:cNvPicPr>
          <p:nvPr>
            <p:ph idx="1"/>
          </p:nvPr>
        </p:nvPicPr>
        <p:blipFill>
          <a:blip r:embed="rId2"/>
          <a:stretch>
            <a:fillRect/>
          </a:stretch>
        </p:blipFill>
        <p:spPr>
          <a:xfrm>
            <a:off x="1371600" y="76200"/>
            <a:ext cx="8933988" cy="6400800"/>
          </a:xfrm>
          <a:prstGeom prst="rect">
            <a:avLst/>
          </a:prstGeom>
        </p:spPr>
      </p:pic>
      <p:sp>
        <p:nvSpPr>
          <p:cNvPr id="4" name="Slide Number Placeholder 3">
            <a:extLst>
              <a:ext uri="{FF2B5EF4-FFF2-40B4-BE49-F238E27FC236}">
                <a16:creationId xmlns:a16="http://schemas.microsoft.com/office/drawing/2014/main" id="{BA79B992-49AA-4370-B23B-1F9B032D69EC}"/>
              </a:ext>
            </a:extLst>
          </p:cNvPr>
          <p:cNvSpPr>
            <a:spLocks noGrp="1"/>
          </p:cNvSpPr>
          <p:nvPr>
            <p:ph type="sldNum" sz="quarter" idx="12"/>
          </p:nvPr>
        </p:nvSpPr>
        <p:spPr/>
        <p:txBody>
          <a:bodyPr/>
          <a:lstStyle/>
          <a:p>
            <a:fld id="{0DA33153-1191-471A-87CB-793097ADBC06}" type="slidenum">
              <a:rPr lang="en-US" smtClean="0"/>
              <a:pPr/>
              <a:t>39</a:t>
            </a:fld>
            <a:endParaRPr lang="en-US" dirty="0"/>
          </a:p>
        </p:txBody>
      </p:sp>
    </p:spTree>
    <p:extLst>
      <p:ext uri="{BB962C8B-B14F-4D97-AF65-F5344CB8AC3E}">
        <p14:creationId xmlns:p14="http://schemas.microsoft.com/office/powerpoint/2010/main" val="1147589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rPr>
              <a:t>Wilson in Russia and Ukraine</a:t>
            </a:r>
          </a:p>
        </p:txBody>
      </p:sp>
      <p:sp>
        <p:nvSpPr>
          <p:cNvPr id="5" name="Content Placeholder 4"/>
          <p:cNvSpPr>
            <a:spLocks noGrp="1"/>
          </p:cNvSpPr>
          <p:nvPr>
            <p:ph sz="half" idx="1"/>
          </p:nvPr>
        </p:nvSpPr>
        <p:spPr>
          <a:xfrm>
            <a:off x="1295400" y="1524000"/>
            <a:ext cx="4561789" cy="4663440"/>
          </a:xfrm>
        </p:spPr>
        <p:txBody>
          <a:bodyPr>
            <a:normAutofit fontScale="62500" lnSpcReduction="20000"/>
          </a:bodyPr>
          <a:lstStyle/>
          <a:p>
            <a:r>
              <a:rPr lang="en-US" i="1" u="sng" dirty="0"/>
              <a:t>Russian Grain Trading</a:t>
            </a:r>
            <a:r>
              <a:rPr lang="en-US" u="sng" dirty="0"/>
              <a:t> </a:t>
            </a:r>
            <a:r>
              <a:rPr lang="en-US" i="1" u="sng" dirty="0"/>
              <a:t>(The USDA COMEX Project)</a:t>
            </a:r>
            <a:r>
              <a:rPr lang="en-US" u="sng" dirty="0"/>
              <a:t>:  </a:t>
            </a:r>
          </a:p>
          <a:p>
            <a:pPr lvl="1"/>
            <a:r>
              <a:rPr lang="en-US" dirty="0"/>
              <a:t>Co-leader of a 4-year USDA/OICD/FAS project to assist in the development of the private grain marketing industry in Russia (1993-1997).</a:t>
            </a:r>
          </a:p>
          <a:p>
            <a:r>
              <a:rPr lang="en-US" u="sng" dirty="0"/>
              <a:t>2000 to current</a:t>
            </a:r>
            <a:r>
              <a:rPr lang="en-US" dirty="0"/>
              <a:t>: Numerous presentations to industry and academic groups. </a:t>
            </a:r>
          </a:p>
          <a:p>
            <a:r>
              <a:rPr lang="en-US" dirty="0"/>
              <a:t>Numerous journal articles</a:t>
            </a:r>
          </a:p>
          <a:p>
            <a:r>
              <a:rPr lang="en-US" u="sng" dirty="0"/>
              <a:t>2012 Award: </a:t>
            </a:r>
            <a:r>
              <a:rPr lang="en-US" dirty="0"/>
              <a:t> St Petersburg International Economic Forum from President </a:t>
            </a:r>
            <a:r>
              <a:rPr lang="en-US" b="1" dirty="0"/>
              <a:t>Medvedev </a:t>
            </a:r>
            <a:endParaRPr lang="en-US" dirty="0"/>
          </a:p>
          <a:p>
            <a:r>
              <a:rPr lang="en-US" u="sng" dirty="0"/>
              <a:t>NCH Capital </a:t>
            </a:r>
            <a:r>
              <a:rPr lang="en-US" dirty="0"/>
              <a:t>(one of the largest private equity funds invested in Russia/Ukraine agriculture),</a:t>
            </a:r>
          </a:p>
          <a:p>
            <a:pPr lvl="1"/>
            <a:r>
              <a:rPr lang="en-US" dirty="0"/>
              <a:t>Consultant on risk and strategy:  1995-current</a:t>
            </a:r>
          </a:p>
          <a:p>
            <a:pPr lvl="1"/>
            <a:r>
              <a:rPr lang="en-US" dirty="0"/>
              <a:t>Board of Directors.  Appointed 2015.  </a:t>
            </a:r>
          </a:p>
          <a:p>
            <a:endParaRPr lang="en-US" dirty="0"/>
          </a:p>
        </p:txBody>
      </p:sp>
      <p:pic>
        <p:nvPicPr>
          <p:cNvPr id="7" name="Content Placeholder 6"/>
          <p:cNvPicPr>
            <a:picLocks noGrp="1" noChangeAspect="1"/>
          </p:cNvPicPr>
          <p:nvPr>
            <p:ph sz="half" idx="2"/>
          </p:nvPr>
        </p:nvPicPr>
        <p:blipFill>
          <a:blip r:embed="rId2"/>
          <a:stretch>
            <a:fillRect/>
          </a:stretch>
        </p:blipFill>
        <p:spPr>
          <a:xfrm>
            <a:off x="5981698" y="1535874"/>
            <a:ext cx="4438405" cy="2731326"/>
          </a:xfrm>
          <a:prstGeom prst="rect">
            <a:avLst/>
          </a:prstGeom>
        </p:spPr>
      </p:pic>
      <p:sp>
        <p:nvSpPr>
          <p:cNvPr id="4" name="Slide Number Placeholder 3"/>
          <p:cNvSpPr>
            <a:spLocks noGrp="1"/>
          </p:cNvSpPr>
          <p:nvPr>
            <p:ph type="sldNum" sz="quarter" idx="12"/>
          </p:nvPr>
        </p:nvSpPr>
        <p:spPr/>
        <p:txBody>
          <a:bodyPr/>
          <a:lstStyle/>
          <a:p>
            <a:fld id="{0DA33153-1191-471A-87CB-793097ADBC06}" type="slidenum">
              <a:rPr lang="en-US" smtClean="0"/>
              <a:pPr/>
              <a:t>4</a:t>
            </a:fld>
            <a:endParaRPr lang="en-US" dirty="0"/>
          </a:p>
        </p:txBody>
      </p:sp>
    </p:spTree>
    <p:extLst>
      <p:ext uri="{BB962C8B-B14F-4D97-AF65-F5344CB8AC3E}">
        <p14:creationId xmlns:p14="http://schemas.microsoft.com/office/powerpoint/2010/main" val="1190435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pic>
        <p:nvPicPr>
          <p:cNvPr id="4" name="Рисунок 3" descr="IMG_3971.jpg"/>
          <p:cNvPicPr>
            <a:picLocks noChangeAspect="1"/>
          </p:cNvPicPr>
          <p:nvPr/>
        </p:nvPicPr>
        <p:blipFill>
          <a:blip r:embed="rId2" cstate="print"/>
          <a:stretch>
            <a:fillRect/>
          </a:stretch>
        </p:blipFill>
        <p:spPr>
          <a:xfrm>
            <a:off x="937320" y="908381"/>
            <a:ext cx="8677658" cy="5785107"/>
          </a:xfrm>
          <a:prstGeom prst="rect">
            <a:avLst/>
          </a:prstGeom>
          <a:effectLst>
            <a:glow rad="127000">
              <a:schemeClr val="accent1">
                <a:lumMod val="20000"/>
                <a:lumOff val="80000"/>
                <a:alpha val="60000"/>
              </a:schemeClr>
            </a:glow>
            <a:softEdge rad="114300"/>
          </a:effec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97" y="44624"/>
            <a:ext cx="109537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Заголовок 1"/>
          <p:cNvSpPr txBox="1">
            <a:spLocks/>
          </p:cNvSpPr>
          <p:nvPr/>
        </p:nvSpPr>
        <p:spPr>
          <a:xfrm>
            <a:off x="1873424" y="0"/>
            <a:ext cx="7956376" cy="620688"/>
          </a:xfrm>
          <a:prstGeom prst="rect">
            <a:avLst/>
          </a:prstGeom>
          <a:solidFill>
            <a:srgbClr val="8DC73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Agrodar Bar</a:t>
            </a:r>
            <a:endParaRPr lang="ru-RU" sz="3200" dirty="0"/>
          </a:p>
        </p:txBody>
      </p:sp>
    </p:spTree>
    <p:extLst>
      <p:ext uri="{BB962C8B-B14F-4D97-AF65-F5344CB8AC3E}">
        <p14:creationId xmlns:p14="http://schemas.microsoft.com/office/powerpoint/2010/main" val="842335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816" y="4149080"/>
            <a:ext cx="8229600" cy="1143000"/>
          </a:xfrm>
        </p:spPr>
        <p:txBody>
          <a:bodyPr>
            <a:normAutofit fontScale="90000"/>
          </a:bodyPr>
          <a:lstStyle/>
          <a:p>
            <a:r>
              <a:rPr lang="en-US" sz="2700" b="1" dirty="0">
                <a:solidFill>
                  <a:srgbClr val="000000"/>
                </a:solidFill>
                <a:latin typeface="Arial"/>
              </a:rPr>
              <a:t>Zhmerinskiy Elevator</a:t>
            </a:r>
            <a:br>
              <a:rPr lang="en-US" dirty="0">
                <a:solidFill>
                  <a:srgbClr val="000000"/>
                </a:solidFill>
                <a:latin typeface="Arial"/>
              </a:rPr>
            </a:br>
            <a:endParaRPr lang="ru-RU" dirty="0"/>
          </a:p>
        </p:txBody>
      </p:sp>
      <p:pic>
        <p:nvPicPr>
          <p:cNvPr id="4100" name="Picture 4" descr="d:\users\yuliushnia\Desktop\Презентация Китай\Жмеринка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620" y="1469438"/>
            <a:ext cx="8879677" cy="4335826"/>
          </a:xfrm>
          <a:prstGeom prst="rect">
            <a:avLst/>
          </a:prstGeom>
          <a:noFill/>
          <a:effectLst>
            <a:glow rad="520700">
              <a:schemeClr val="accent1">
                <a:lumMod val="20000"/>
                <a:lumOff val="80000"/>
                <a:alpha val="36000"/>
              </a:schemeClr>
            </a:glow>
            <a:softEdge rad="76200"/>
          </a:effectLst>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1896104" y="0"/>
            <a:ext cx="7956376" cy="620688"/>
          </a:xfrm>
          <a:prstGeom prst="rect">
            <a:avLst/>
          </a:prstGeom>
          <a:solidFill>
            <a:srgbClr val="8DC73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Zhmerinskiy elevator</a:t>
            </a:r>
            <a:endParaRPr lang="ru-RU" sz="3200"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97" y="44624"/>
            <a:ext cx="109537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7996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992" y="274320"/>
            <a:ext cx="8750808" cy="841248"/>
          </a:xfrm>
        </p:spPr>
        <p:txBody>
          <a:bodyPr>
            <a:normAutofit fontScale="90000"/>
          </a:bodyPr>
          <a:lstStyle/>
          <a:p>
            <a:r>
              <a:rPr lang="en-US" dirty="0"/>
              <a:t>Access to Black Sea ports to export crops</a:t>
            </a:r>
          </a:p>
        </p:txBody>
      </p:sp>
      <p:pic>
        <p:nvPicPr>
          <p:cNvPr id="1026" name="Picture 2"/>
          <p:cNvPicPr>
            <a:picLocks noChangeAspect="1" noChangeArrowheads="1"/>
          </p:cNvPicPr>
          <p:nvPr/>
        </p:nvPicPr>
        <p:blipFill>
          <a:blip r:embed="rId3" cstate="print"/>
          <a:srcRect/>
          <a:stretch>
            <a:fillRect/>
          </a:stretch>
        </p:blipFill>
        <p:spPr bwMode="auto">
          <a:xfrm>
            <a:off x="2701040" y="1701590"/>
            <a:ext cx="5178095" cy="3656310"/>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rot="1668984">
            <a:off x="7280579" y="3086126"/>
            <a:ext cx="415554" cy="8872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rot="5759970">
            <a:off x="3736897" y="2283269"/>
            <a:ext cx="1001864" cy="153072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rot="5759970">
            <a:off x="6398092" y="2560494"/>
            <a:ext cx="483182" cy="68539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rot="4950472">
            <a:off x="5456415" y="2038341"/>
            <a:ext cx="498700" cy="84687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p:cNvCxnSpPr>
            <a:stCxn id="8" idx="7"/>
          </p:cNvCxnSpPr>
          <p:nvPr/>
        </p:nvCxnSpPr>
        <p:spPr>
          <a:xfrm>
            <a:off x="4739038" y="3457473"/>
            <a:ext cx="525908" cy="906071"/>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6"/>
          </p:cNvCxnSpPr>
          <p:nvPr/>
        </p:nvCxnSpPr>
        <p:spPr>
          <a:xfrm flipH="1">
            <a:off x="5393532" y="2708999"/>
            <a:ext cx="344744" cy="1597394"/>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5"/>
          </p:cNvCxnSpPr>
          <p:nvPr/>
        </p:nvCxnSpPr>
        <p:spPr>
          <a:xfrm flipH="1">
            <a:off x="5536406" y="3047760"/>
            <a:ext cx="844424" cy="1287208"/>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8" name="Picture 1"/>
          <p:cNvPicPr>
            <a:picLocks noChangeAspect="1" noChangeArrowheads="1"/>
          </p:cNvPicPr>
          <p:nvPr/>
        </p:nvPicPr>
        <p:blipFill>
          <a:blip r:embed="rId4" cstate="print"/>
          <a:srcRect/>
          <a:stretch>
            <a:fillRect/>
          </a:stretch>
        </p:blipFill>
        <p:spPr bwMode="auto">
          <a:xfrm>
            <a:off x="1420437" y="6299012"/>
            <a:ext cx="628650" cy="190656"/>
          </a:xfrm>
          <a:prstGeom prst="rect">
            <a:avLst/>
          </a:prstGeom>
          <a:noFill/>
          <a:ln w="9525">
            <a:noFill/>
            <a:miter lim="800000"/>
            <a:headEnd/>
            <a:tailEnd/>
          </a:ln>
        </p:spPr>
      </p:pic>
      <p:sp>
        <p:nvSpPr>
          <p:cNvPr id="14" name="Title 1"/>
          <p:cNvSpPr txBox="1">
            <a:spLocks/>
          </p:cNvSpPr>
          <p:nvPr/>
        </p:nvSpPr>
        <p:spPr bwMode="auto">
          <a:xfrm>
            <a:off x="7921673" y="2607778"/>
            <a:ext cx="7429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0" tIns="34270" rIns="68540" bIns="34270" numCol="1" anchor="ctr" anchorCtr="0" compatLnSpc="1">
            <a:prstTxWarp prst="textNoShape">
              <a:avLst/>
            </a:prstTxWarp>
          </a:bodyPr>
          <a:lstStyle>
            <a:lvl1pPr algn="r" defTabSz="912813" rtl="0" fontAlgn="base">
              <a:spcBef>
                <a:spcPct val="0"/>
              </a:spcBef>
              <a:spcAft>
                <a:spcPct val="0"/>
              </a:spcAft>
              <a:defRPr sz="2900" kern="1200">
                <a:solidFill>
                  <a:schemeClr val="tx1"/>
                </a:solidFill>
                <a:latin typeface="Times New Roman" pitchFamily="18" charset="0"/>
                <a:ea typeface="+mj-ea"/>
                <a:cs typeface="Times New Roman" pitchFamily="18" charset="0"/>
              </a:defRPr>
            </a:lvl1pPr>
            <a:lvl2pPr algn="r" defTabSz="912813" rtl="0" fontAlgn="base">
              <a:spcBef>
                <a:spcPct val="0"/>
              </a:spcBef>
              <a:spcAft>
                <a:spcPct val="0"/>
              </a:spcAft>
              <a:defRPr sz="2900">
                <a:solidFill>
                  <a:schemeClr val="tx1"/>
                </a:solidFill>
                <a:latin typeface="Times New Roman" pitchFamily="18" charset="0"/>
                <a:cs typeface="Times New Roman" pitchFamily="18" charset="0"/>
              </a:defRPr>
            </a:lvl2pPr>
            <a:lvl3pPr algn="r" defTabSz="912813" rtl="0" fontAlgn="base">
              <a:spcBef>
                <a:spcPct val="0"/>
              </a:spcBef>
              <a:spcAft>
                <a:spcPct val="0"/>
              </a:spcAft>
              <a:defRPr sz="2900">
                <a:solidFill>
                  <a:schemeClr val="tx1"/>
                </a:solidFill>
                <a:latin typeface="Times New Roman" pitchFamily="18" charset="0"/>
                <a:cs typeface="Times New Roman" pitchFamily="18" charset="0"/>
              </a:defRPr>
            </a:lvl3pPr>
            <a:lvl4pPr algn="r" defTabSz="912813" rtl="0" fontAlgn="base">
              <a:spcBef>
                <a:spcPct val="0"/>
              </a:spcBef>
              <a:spcAft>
                <a:spcPct val="0"/>
              </a:spcAft>
              <a:defRPr sz="2900">
                <a:solidFill>
                  <a:schemeClr val="tx1"/>
                </a:solidFill>
                <a:latin typeface="Times New Roman" pitchFamily="18" charset="0"/>
                <a:cs typeface="Times New Roman" pitchFamily="18" charset="0"/>
              </a:defRPr>
            </a:lvl4pPr>
            <a:lvl5pPr algn="r" defTabSz="912813" rtl="0" fontAlgn="base">
              <a:spcBef>
                <a:spcPct val="0"/>
              </a:spcBef>
              <a:spcAft>
                <a:spcPct val="0"/>
              </a:spcAft>
              <a:defRPr sz="2900">
                <a:solidFill>
                  <a:schemeClr val="tx1"/>
                </a:solidFill>
                <a:latin typeface="Times New Roman" pitchFamily="18" charset="0"/>
                <a:cs typeface="Times New Roman" pitchFamily="18" charset="0"/>
              </a:defRPr>
            </a:lvl5pPr>
            <a:lvl6pPr marL="457200" algn="r" defTabSz="912813" rtl="0" fontAlgn="base">
              <a:spcBef>
                <a:spcPct val="0"/>
              </a:spcBef>
              <a:spcAft>
                <a:spcPct val="0"/>
              </a:spcAft>
              <a:defRPr sz="2900">
                <a:solidFill>
                  <a:schemeClr val="tx1"/>
                </a:solidFill>
                <a:latin typeface="Times New Roman" pitchFamily="18" charset="0"/>
                <a:cs typeface="Times New Roman" pitchFamily="18" charset="0"/>
              </a:defRPr>
            </a:lvl6pPr>
            <a:lvl7pPr marL="914400" algn="r" defTabSz="912813" rtl="0" fontAlgn="base">
              <a:spcBef>
                <a:spcPct val="0"/>
              </a:spcBef>
              <a:spcAft>
                <a:spcPct val="0"/>
              </a:spcAft>
              <a:defRPr sz="2900">
                <a:solidFill>
                  <a:schemeClr val="tx1"/>
                </a:solidFill>
                <a:latin typeface="Times New Roman" pitchFamily="18" charset="0"/>
                <a:cs typeface="Times New Roman" pitchFamily="18" charset="0"/>
              </a:defRPr>
            </a:lvl7pPr>
            <a:lvl8pPr marL="1371600" algn="r" defTabSz="912813" rtl="0" fontAlgn="base">
              <a:spcBef>
                <a:spcPct val="0"/>
              </a:spcBef>
              <a:spcAft>
                <a:spcPct val="0"/>
              </a:spcAft>
              <a:defRPr sz="2900">
                <a:solidFill>
                  <a:schemeClr val="tx1"/>
                </a:solidFill>
                <a:latin typeface="Times New Roman" pitchFamily="18" charset="0"/>
                <a:cs typeface="Times New Roman" pitchFamily="18" charset="0"/>
              </a:defRPr>
            </a:lvl8pPr>
            <a:lvl9pPr marL="1828800" algn="r" defTabSz="912813" rtl="0" fontAlgn="base">
              <a:spcBef>
                <a:spcPct val="0"/>
              </a:spcBef>
              <a:spcAft>
                <a:spcPct val="0"/>
              </a:spcAft>
              <a:defRPr sz="2900">
                <a:solidFill>
                  <a:schemeClr val="tx1"/>
                </a:solidFill>
                <a:latin typeface="Times New Roman" pitchFamily="18" charset="0"/>
                <a:cs typeface="Times New Roman" pitchFamily="18" charset="0"/>
              </a:defRPr>
            </a:lvl9pPr>
          </a:lstStyle>
          <a:p>
            <a:pPr algn="ctr"/>
            <a:r>
              <a:rPr lang="en-US" sz="1200" b="1" dirty="0">
                <a:latin typeface="+mj-lt"/>
              </a:rPr>
              <a:t>Donetsk, Lugansk</a:t>
            </a:r>
          </a:p>
        </p:txBody>
      </p:sp>
      <p:cxnSp>
        <p:nvCxnSpPr>
          <p:cNvPr id="15" name="Straight Arrow Connector 14"/>
          <p:cNvCxnSpPr/>
          <p:nvPr/>
        </p:nvCxnSpPr>
        <p:spPr>
          <a:xfrm flipH="1">
            <a:off x="7698675" y="3142605"/>
            <a:ext cx="705188" cy="4572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E8A5AE1E-79A4-4167-9AD1-C1F544E0C42D}" type="slidenum">
              <a:rPr lang="en-US" smtClean="0"/>
              <a:pPr>
                <a:defRPr/>
              </a:pPr>
              <a:t>42</a:t>
            </a:fld>
            <a:endParaRPr lang="en-US" dirty="0"/>
          </a:p>
        </p:txBody>
      </p:sp>
    </p:spTree>
    <p:extLst>
      <p:ext uri="{BB962C8B-B14F-4D97-AF65-F5344CB8AC3E}">
        <p14:creationId xmlns:p14="http://schemas.microsoft.com/office/powerpoint/2010/main" val="283941665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A075B-AADD-4D9C-BAD2-3D40E21A1196}"/>
              </a:ext>
            </a:extLst>
          </p:cNvPr>
          <p:cNvSpPr>
            <a:spLocks noGrp="1"/>
          </p:cNvSpPr>
          <p:nvPr>
            <p:ph type="title"/>
          </p:nvPr>
        </p:nvSpPr>
        <p:spPr/>
        <p:txBody>
          <a:bodyPr/>
          <a:lstStyle/>
          <a:p>
            <a:r>
              <a:rPr lang="en-US" b="1" dirty="0">
                <a:effectLst/>
              </a:rPr>
              <a:t>Logistical strategies!</a:t>
            </a:r>
          </a:p>
        </p:txBody>
      </p:sp>
      <p:sp>
        <p:nvSpPr>
          <p:cNvPr id="3" name="Content Placeholder 2">
            <a:extLst>
              <a:ext uri="{FF2B5EF4-FFF2-40B4-BE49-F238E27FC236}">
                <a16:creationId xmlns:a16="http://schemas.microsoft.com/office/drawing/2014/main" id="{7A8619FB-44C9-4BAB-830A-E6ABD6E68BA3}"/>
              </a:ext>
            </a:extLst>
          </p:cNvPr>
          <p:cNvSpPr>
            <a:spLocks noGrp="1"/>
          </p:cNvSpPr>
          <p:nvPr>
            <p:ph idx="1"/>
          </p:nvPr>
        </p:nvSpPr>
        <p:spPr/>
        <p:txBody>
          <a:bodyPr>
            <a:normAutofit lnSpcReduction="10000"/>
          </a:bodyPr>
          <a:lstStyle/>
          <a:p>
            <a:r>
              <a:rPr lang="en-US" dirty="0"/>
              <a:t>Control the supply chain</a:t>
            </a:r>
          </a:p>
          <a:p>
            <a:pPr lvl="1"/>
            <a:r>
              <a:rPr lang="en-US" dirty="0"/>
              <a:t>More predictable port delivery  30 vs 4 days,  $10/mt</a:t>
            </a:r>
          </a:p>
          <a:p>
            <a:r>
              <a:rPr lang="en-US" dirty="0"/>
              <a:t>Elevators:   Shuttles</a:t>
            </a:r>
          </a:p>
          <a:p>
            <a:r>
              <a:rPr lang="en-US" dirty="0"/>
              <a:t>Rails</a:t>
            </a:r>
          </a:p>
          <a:p>
            <a:pPr lvl="1"/>
            <a:r>
              <a:rPr lang="en-US" dirty="0"/>
              <a:t>Shuttle concessions</a:t>
            </a:r>
          </a:p>
          <a:p>
            <a:pPr lvl="1"/>
            <a:r>
              <a:rPr lang="en-US" dirty="0"/>
              <a:t>Own Rail cars</a:t>
            </a:r>
          </a:p>
          <a:p>
            <a:pPr marL="585216" indent="-457200"/>
            <a:r>
              <a:rPr lang="en-US" dirty="0"/>
              <a:t>Futures</a:t>
            </a:r>
          </a:p>
          <a:p>
            <a:pPr marL="859536" lvl="1" indent="-457200"/>
            <a:r>
              <a:rPr lang="en-US" dirty="0"/>
              <a:t>Own locomotives</a:t>
            </a:r>
          </a:p>
          <a:p>
            <a:pPr marL="859536" lvl="1" indent="-457200"/>
            <a:r>
              <a:rPr lang="en-US" dirty="0"/>
              <a:t>Expand river</a:t>
            </a:r>
          </a:p>
        </p:txBody>
      </p:sp>
      <p:sp>
        <p:nvSpPr>
          <p:cNvPr id="4" name="Slide Number Placeholder 3">
            <a:extLst>
              <a:ext uri="{FF2B5EF4-FFF2-40B4-BE49-F238E27FC236}">
                <a16:creationId xmlns:a16="http://schemas.microsoft.com/office/drawing/2014/main" id="{890B584F-76B6-47DC-AE20-ECD9A4B9600D}"/>
              </a:ext>
            </a:extLst>
          </p:cNvPr>
          <p:cNvSpPr>
            <a:spLocks noGrp="1"/>
          </p:cNvSpPr>
          <p:nvPr>
            <p:ph type="sldNum" sz="quarter" idx="12"/>
          </p:nvPr>
        </p:nvSpPr>
        <p:spPr/>
        <p:txBody>
          <a:bodyPr/>
          <a:lstStyle/>
          <a:p>
            <a:fld id="{0DA33153-1191-471A-87CB-793097ADBC06}" type="slidenum">
              <a:rPr lang="en-US" smtClean="0"/>
              <a:pPr/>
              <a:t>43</a:t>
            </a:fld>
            <a:endParaRPr lang="en-US" dirty="0"/>
          </a:p>
        </p:txBody>
      </p:sp>
    </p:spTree>
    <p:extLst>
      <p:ext uri="{BB962C8B-B14F-4D97-AF65-F5344CB8AC3E}">
        <p14:creationId xmlns:p14="http://schemas.microsoft.com/office/powerpoint/2010/main" val="2767364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78992" y="274320"/>
            <a:ext cx="8229600" cy="841248"/>
          </a:xfrm>
        </p:spPr>
        <p:txBody>
          <a:bodyPr>
            <a:noAutofit/>
          </a:bodyPr>
          <a:lstStyle/>
          <a:p>
            <a:r>
              <a:rPr lang="en-US" sz="2800" dirty="0"/>
              <a:t>Logistical Cost Comparisons for Grain:  </a:t>
            </a:r>
            <a:br>
              <a:rPr lang="en-US" sz="2800" dirty="0"/>
            </a:br>
            <a:r>
              <a:rPr lang="en-US" sz="2800" dirty="0"/>
              <a:t>Major Exporters $US/mt</a:t>
            </a:r>
          </a:p>
        </p:txBody>
      </p:sp>
      <p:sp>
        <p:nvSpPr>
          <p:cNvPr id="8" name="Content Placeholder 7"/>
          <p:cNvSpPr>
            <a:spLocks noGrp="1"/>
          </p:cNvSpPr>
          <p:nvPr>
            <p:ph sz="half" idx="2"/>
          </p:nvPr>
        </p:nvSpPr>
        <p:spPr>
          <a:xfrm>
            <a:off x="5826318" y="2226469"/>
            <a:ext cx="3374832" cy="3263504"/>
          </a:xfrm>
        </p:spPr>
        <p:txBody>
          <a:bodyPr/>
          <a:lstStyle/>
          <a:p>
            <a:pPr marL="342900" indent="-342900">
              <a:buClr>
                <a:srgbClr val="99CC00"/>
              </a:buClr>
              <a:buFont typeface="Wingdings" panose="05000000000000000000" pitchFamily="2" charset="2"/>
              <a:buChar char="§"/>
            </a:pPr>
            <a:r>
              <a:rPr lang="en-US" sz="1800" dirty="0"/>
              <a:t>Numerous elements of logistical costs vary across countries</a:t>
            </a:r>
          </a:p>
          <a:p>
            <a:pPr marL="342900" indent="-342900">
              <a:buClr>
                <a:srgbClr val="99CC00"/>
              </a:buClr>
              <a:buFont typeface="Wingdings" panose="05000000000000000000" pitchFamily="2" charset="2"/>
              <a:buChar char="§"/>
            </a:pPr>
            <a:r>
              <a:rPr lang="en-US" sz="1800" dirty="0"/>
              <a:t>Ukraine has substantial advantage mostly due to rail and country elevation</a:t>
            </a:r>
          </a:p>
          <a:p>
            <a:pPr marL="342900" indent="-342900">
              <a:buClr>
                <a:srgbClr val="99CC00"/>
              </a:buClr>
              <a:buFont typeface="Wingdings" panose="05000000000000000000" pitchFamily="2" charset="2"/>
              <a:buChar char="§"/>
            </a:pPr>
            <a:r>
              <a:rPr lang="en-US" sz="1800" dirty="0"/>
              <a:t>Adv:  about $25 to $70/mt</a:t>
            </a:r>
          </a:p>
        </p:txBody>
      </p:sp>
      <p:pic>
        <p:nvPicPr>
          <p:cNvPr id="3" name="Content Placeholder 2"/>
          <p:cNvPicPr>
            <a:picLocks noGrp="1" noChangeAspect="1"/>
          </p:cNvPicPr>
          <p:nvPr>
            <p:ph sz="half" idx="1"/>
          </p:nvPr>
        </p:nvPicPr>
        <p:blipFill>
          <a:blip r:embed="rId2"/>
          <a:stretch>
            <a:fillRect/>
          </a:stretch>
        </p:blipFill>
        <p:spPr>
          <a:xfrm>
            <a:off x="0" y="1295400"/>
            <a:ext cx="5859260" cy="4495800"/>
          </a:xfrm>
          <a:prstGeom prst="rect">
            <a:avLst/>
          </a:prstGeom>
        </p:spPr>
      </p:pic>
      <p:sp>
        <p:nvSpPr>
          <p:cNvPr id="2" name="Slide Number Placeholder 1"/>
          <p:cNvSpPr>
            <a:spLocks noGrp="1"/>
          </p:cNvSpPr>
          <p:nvPr>
            <p:ph type="sldNum" sz="quarter" idx="12"/>
          </p:nvPr>
        </p:nvSpPr>
        <p:spPr/>
        <p:txBody>
          <a:bodyPr/>
          <a:lstStyle/>
          <a:p>
            <a:fld id="{2601DA4B-F263-4D50-90BE-BEBED8948E3C}" type="slidenum">
              <a:rPr lang="en-US" smtClean="0"/>
              <a:t>44</a:t>
            </a:fld>
            <a:endParaRPr lang="en-US" dirty="0"/>
          </a:p>
        </p:txBody>
      </p:sp>
    </p:spTree>
    <p:extLst>
      <p:ext uri="{BB962C8B-B14F-4D97-AF65-F5344CB8AC3E}">
        <p14:creationId xmlns:p14="http://schemas.microsoft.com/office/powerpoint/2010/main" val="2179612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599C-3FB1-4FF8-9BEB-3029725A4F9B}"/>
              </a:ext>
            </a:extLst>
          </p:cNvPr>
          <p:cNvSpPr>
            <a:spLocks noGrp="1"/>
          </p:cNvSpPr>
          <p:nvPr>
            <p:ph type="title"/>
          </p:nvPr>
        </p:nvSpPr>
        <p:spPr/>
        <p:txBody>
          <a:bodyPr/>
          <a:lstStyle/>
          <a:p>
            <a:r>
              <a:rPr lang="en-US" dirty="0"/>
              <a:t>Grain Exporters:  Very competitive</a:t>
            </a:r>
          </a:p>
        </p:txBody>
      </p:sp>
      <p:pic>
        <p:nvPicPr>
          <p:cNvPr id="5" name="Content Placeholder 4">
            <a:extLst>
              <a:ext uri="{FF2B5EF4-FFF2-40B4-BE49-F238E27FC236}">
                <a16:creationId xmlns:a16="http://schemas.microsoft.com/office/drawing/2014/main" id="{27B97CAA-CC6A-4DA0-984D-73549E10260C}"/>
              </a:ext>
            </a:extLst>
          </p:cNvPr>
          <p:cNvPicPr>
            <a:picLocks noGrp="1" noChangeAspect="1"/>
          </p:cNvPicPr>
          <p:nvPr>
            <p:ph idx="1"/>
          </p:nvPr>
        </p:nvPicPr>
        <p:blipFill>
          <a:blip r:embed="rId2"/>
          <a:stretch>
            <a:fillRect/>
          </a:stretch>
        </p:blipFill>
        <p:spPr>
          <a:xfrm>
            <a:off x="1219200" y="1379327"/>
            <a:ext cx="7315200" cy="5554873"/>
          </a:xfrm>
          <a:prstGeom prst="rect">
            <a:avLst/>
          </a:prstGeom>
        </p:spPr>
      </p:pic>
      <p:sp>
        <p:nvSpPr>
          <p:cNvPr id="4" name="Slide Number Placeholder 3">
            <a:extLst>
              <a:ext uri="{FF2B5EF4-FFF2-40B4-BE49-F238E27FC236}">
                <a16:creationId xmlns:a16="http://schemas.microsoft.com/office/drawing/2014/main" id="{A32C3F49-57E5-4FF5-8C66-3D334AE405BB}"/>
              </a:ext>
            </a:extLst>
          </p:cNvPr>
          <p:cNvSpPr>
            <a:spLocks noGrp="1"/>
          </p:cNvSpPr>
          <p:nvPr>
            <p:ph type="sldNum" sz="quarter" idx="12"/>
          </p:nvPr>
        </p:nvSpPr>
        <p:spPr/>
        <p:txBody>
          <a:bodyPr/>
          <a:lstStyle/>
          <a:p>
            <a:fld id="{0DA33153-1191-471A-87CB-793097ADBC06}" type="slidenum">
              <a:rPr lang="en-US" smtClean="0"/>
              <a:pPr/>
              <a:t>45</a:t>
            </a:fld>
            <a:endParaRPr lang="en-US" dirty="0"/>
          </a:p>
        </p:txBody>
      </p:sp>
    </p:spTree>
    <p:extLst>
      <p:ext uri="{BB962C8B-B14F-4D97-AF65-F5344CB8AC3E}">
        <p14:creationId xmlns:p14="http://schemas.microsoft.com/office/powerpoint/2010/main" val="2413797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992" y="274320"/>
            <a:ext cx="8750808" cy="841248"/>
          </a:xfrm>
        </p:spPr>
        <p:txBody>
          <a:bodyPr>
            <a:normAutofit fontScale="90000"/>
          </a:bodyPr>
          <a:lstStyle/>
          <a:p>
            <a:r>
              <a:rPr lang="en-US" dirty="0"/>
              <a:t>Ukraine Grain Logistics:  Challenges and Opportunities</a:t>
            </a:r>
          </a:p>
        </p:txBody>
      </p:sp>
      <p:sp>
        <p:nvSpPr>
          <p:cNvPr id="3" name="Text Placeholder 2"/>
          <p:cNvSpPr>
            <a:spLocks noGrp="1"/>
          </p:cNvSpPr>
          <p:nvPr>
            <p:ph type="body" idx="1"/>
          </p:nvPr>
        </p:nvSpPr>
        <p:spPr>
          <a:xfrm>
            <a:off x="1315642" y="1471355"/>
            <a:ext cx="3868340" cy="365759"/>
          </a:xfrm>
        </p:spPr>
        <p:txBody>
          <a:bodyPr>
            <a:normAutofit lnSpcReduction="10000"/>
          </a:bodyPr>
          <a:lstStyle/>
          <a:p>
            <a:pPr algn="ctr"/>
            <a:r>
              <a:rPr lang="en-US" b="1" i="1" dirty="0">
                <a:solidFill>
                  <a:srgbClr val="FF0000"/>
                </a:solidFill>
              </a:rPr>
              <a:t>Challenges</a:t>
            </a:r>
          </a:p>
        </p:txBody>
      </p:sp>
      <p:sp>
        <p:nvSpPr>
          <p:cNvPr id="4" name="Content Placeholder 3"/>
          <p:cNvSpPr>
            <a:spLocks noGrp="1"/>
          </p:cNvSpPr>
          <p:nvPr>
            <p:ph sz="half" idx="2"/>
          </p:nvPr>
        </p:nvSpPr>
        <p:spPr>
          <a:xfrm>
            <a:off x="1315642" y="1953491"/>
            <a:ext cx="3868340" cy="4530436"/>
          </a:xfrm>
        </p:spPr>
        <p:txBody>
          <a:bodyPr>
            <a:normAutofit fontScale="70000" lnSpcReduction="20000"/>
          </a:bodyPr>
          <a:lstStyle/>
          <a:p>
            <a:pPr marL="342900" indent="-342900">
              <a:buFont typeface="Wingdings" panose="05000000000000000000" pitchFamily="2" charset="2"/>
              <a:buChar char="§"/>
            </a:pPr>
            <a:r>
              <a:rPr lang="en-US" sz="2600" dirty="0"/>
              <a:t>Rail Rate Regulation Stymie Innovation</a:t>
            </a:r>
          </a:p>
          <a:p>
            <a:pPr marL="342900" indent="-342900">
              <a:buFont typeface="Wingdings" panose="05000000000000000000" pitchFamily="2" charset="2"/>
              <a:buChar char="§"/>
            </a:pPr>
            <a:r>
              <a:rPr lang="en-US" sz="2600" dirty="0"/>
              <a:t>Standard single car movements</a:t>
            </a:r>
          </a:p>
          <a:p>
            <a:pPr marL="342900" indent="-342900">
              <a:buFont typeface="Wingdings" panose="05000000000000000000" pitchFamily="2" charset="2"/>
              <a:buChar char="§"/>
            </a:pPr>
            <a:r>
              <a:rPr lang="en-US" sz="2600" dirty="0"/>
              <a:t>Small cars (65 vs 110 cars)</a:t>
            </a:r>
          </a:p>
          <a:p>
            <a:pPr marL="342900" indent="-342900">
              <a:buFont typeface="Wingdings" panose="05000000000000000000" pitchFamily="2" charset="2"/>
              <a:buChar char="§"/>
            </a:pPr>
            <a:r>
              <a:rPr lang="en-US" sz="2600" dirty="0"/>
              <a:t>Cost analysis for rates and rate differentials</a:t>
            </a:r>
          </a:p>
          <a:p>
            <a:pPr marL="342900" indent="-342900">
              <a:buFont typeface="Wingdings" panose="05000000000000000000" pitchFamily="2" charset="2"/>
              <a:buChar char="§"/>
            </a:pPr>
            <a:r>
              <a:rPr lang="en-US" sz="2600" dirty="0"/>
              <a:t>Difficulty in developing incentives</a:t>
            </a:r>
          </a:p>
          <a:p>
            <a:pPr marL="342900" indent="-342900">
              <a:buFont typeface="Wingdings" panose="05000000000000000000" pitchFamily="2" charset="2"/>
              <a:buChar char="§"/>
            </a:pPr>
            <a:r>
              <a:rPr lang="en-US" sz="2600" dirty="0"/>
              <a:t>Shipment size</a:t>
            </a:r>
          </a:p>
          <a:p>
            <a:pPr marL="342900" indent="-342900">
              <a:buFont typeface="Wingdings" panose="05000000000000000000" pitchFamily="2" charset="2"/>
              <a:buChar char="§"/>
            </a:pPr>
            <a:r>
              <a:rPr lang="en-US" sz="2600" dirty="0"/>
              <a:t>Car Allocation</a:t>
            </a:r>
          </a:p>
          <a:p>
            <a:pPr marL="342900" indent="-342900">
              <a:buFont typeface="Wingdings" panose="05000000000000000000" pitchFamily="2" charset="2"/>
              <a:buChar char="§"/>
            </a:pPr>
            <a:r>
              <a:rPr lang="en-US" sz="2600" dirty="0"/>
              <a:t>Rail rates are already quite low (by international standards)</a:t>
            </a:r>
          </a:p>
          <a:p>
            <a:pPr marL="342900" indent="-342900">
              <a:buFont typeface="Wingdings" panose="05000000000000000000" pitchFamily="2" charset="2"/>
              <a:buChar char="§"/>
            </a:pPr>
            <a:r>
              <a:rPr lang="en-US" sz="2600" dirty="0"/>
              <a:t>Export handling costs are high</a:t>
            </a:r>
          </a:p>
          <a:p>
            <a:endParaRPr lang="en-US" dirty="0"/>
          </a:p>
        </p:txBody>
      </p:sp>
      <p:sp>
        <p:nvSpPr>
          <p:cNvPr id="5" name="Text Placeholder 4"/>
          <p:cNvSpPr>
            <a:spLocks noGrp="1"/>
          </p:cNvSpPr>
          <p:nvPr>
            <p:ph type="body" sz="quarter" idx="3"/>
          </p:nvPr>
        </p:nvSpPr>
        <p:spPr>
          <a:xfrm>
            <a:off x="5314951" y="1446416"/>
            <a:ext cx="3887391" cy="423948"/>
          </a:xfrm>
        </p:spPr>
        <p:txBody>
          <a:bodyPr/>
          <a:lstStyle/>
          <a:p>
            <a:pPr algn="ctr"/>
            <a:r>
              <a:rPr lang="en-US" b="1" i="1" dirty="0">
                <a:solidFill>
                  <a:srgbClr val="FF0000"/>
                </a:solidFill>
              </a:rPr>
              <a:t>Opportunities</a:t>
            </a:r>
          </a:p>
        </p:txBody>
      </p:sp>
      <p:sp>
        <p:nvSpPr>
          <p:cNvPr id="6" name="Content Placeholder 5"/>
          <p:cNvSpPr>
            <a:spLocks noGrp="1"/>
          </p:cNvSpPr>
          <p:nvPr>
            <p:ph sz="quarter" idx="4"/>
          </p:nvPr>
        </p:nvSpPr>
        <p:spPr>
          <a:xfrm>
            <a:off x="5314951" y="1895303"/>
            <a:ext cx="3887391" cy="4294361"/>
          </a:xfrm>
        </p:spPr>
        <p:txBody>
          <a:bodyPr>
            <a:noAutofit/>
          </a:bodyPr>
          <a:lstStyle/>
          <a:p>
            <a:pPr marL="342900" indent="-342900">
              <a:buFont typeface="Wingdings" panose="05000000000000000000" pitchFamily="2" charset="2"/>
              <a:buChar char="§"/>
            </a:pPr>
            <a:r>
              <a:rPr lang="en-US" sz="1800" dirty="0"/>
              <a:t>Increased size of shipments: 1 to 65-70 cars</a:t>
            </a:r>
          </a:p>
          <a:p>
            <a:pPr marL="342900" indent="-342900">
              <a:buFont typeface="Wingdings" panose="05000000000000000000" pitchFamily="2" charset="2"/>
              <a:buChar char="§"/>
            </a:pPr>
            <a:r>
              <a:rPr lang="en-US" sz="1800" dirty="0"/>
              <a:t>Increased turn-around at origin and destination</a:t>
            </a:r>
          </a:p>
          <a:p>
            <a:pPr marL="342900" indent="-342900">
              <a:buFont typeface="Wingdings" panose="05000000000000000000" pitchFamily="2" charset="2"/>
              <a:buChar char="§"/>
            </a:pPr>
            <a:r>
              <a:rPr lang="en-US" sz="1800" dirty="0"/>
              <a:t>Increased utilization of equipment</a:t>
            </a:r>
          </a:p>
          <a:p>
            <a:pPr marL="342900" indent="-342900">
              <a:buFont typeface="Wingdings" panose="05000000000000000000" pitchFamily="2" charset="2"/>
              <a:buChar char="§"/>
            </a:pPr>
            <a:r>
              <a:rPr lang="en-US" sz="1800" dirty="0"/>
              <a:t>Cost savings for the overall movements</a:t>
            </a:r>
          </a:p>
          <a:p>
            <a:pPr marL="342900" indent="-342900">
              <a:buFont typeface="Wingdings" panose="05000000000000000000" pitchFamily="2" charset="2"/>
              <a:buChar char="§"/>
            </a:pPr>
            <a:r>
              <a:rPr lang="en-US" sz="1800" dirty="0"/>
              <a:t>Share in cost savings among: Shipper, farmer and railway</a:t>
            </a:r>
          </a:p>
          <a:p>
            <a:pPr marL="342900" indent="-342900">
              <a:buFont typeface="Wingdings" panose="05000000000000000000" pitchFamily="2" charset="2"/>
              <a:buChar char="§"/>
            </a:pPr>
            <a:r>
              <a:rPr lang="en-US" sz="1800" dirty="0"/>
              <a:t>Development of river as a waterway for grain shipping</a:t>
            </a:r>
          </a:p>
        </p:txBody>
      </p:sp>
      <p:sp>
        <p:nvSpPr>
          <p:cNvPr id="7" name="Slide Number Placeholder 6"/>
          <p:cNvSpPr>
            <a:spLocks noGrp="1"/>
          </p:cNvSpPr>
          <p:nvPr>
            <p:ph type="sldNum" sz="quarter" idx="12"/>
          </p:nvPr>
        </p:nvSpPr>
        <p:spPr/>
        <p:txBody>
          <a:bodyPr/>
          <a:lstStyle/>
          <a:p>
            <a:fld id="{2601DA4B-F263-4D50-90BE-BEBED8948E3C}" type="slidenum">
              <a:rPr lang="en-US" smtClean="0"/>
              <a:t>46</a:t>
            </a:fld>
            <a:endParaRPr lang="en-US" dirty="0"/>
          </a:p>
        </p:txBody>
      </p:sp>
    </p:spTree>
    <p:extLst>
      <p:ext uri="{BB962C8B-B14F-4D97-AF65-F5344CB8AC3E}">
        <p14:creationId xmlns:p14="http://schemas.microsoft.com/office/powerpoint/2010/main" val="1232334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Major Ag Implications: </a:t>
            </a:r>
            <a:br>
              <a:rPr lang="en-US" dirty="0"/>
            </a:br>
            <a:r>
              <a:rPr lang="en-US" dirty="0"/>
              <a:t>Ukr and Russia</a:t>
            </a:r>
          </a:p>
        </p:txBody>
      </p:sp>
      <p:sp>
        <p:nvSpPr>
          <p:cNvPr id="5" name="Text Placeholder 4"/>
          <p:cNvSpPr>
            <a:spLocks noGrp="1"/>
          </p:cNvSpPr>
          <p:nvPr>
            <p:ph type="body" idx="1"/>
          </p:nvPr>
        </p:nvSpPr>
        <p:spPr>
          <a:xfrm>
            <a:off x="525780" y="320844"/>
            <a:ext cx="4626864" cy="640080"/>
          </a:xfrm>
        </p:spPr>
        <p:txBody>
          <a:bodyPr/>
          <a:lstStyle/>
          <a:p>
            <a:pPr algn="ctr"/>
            <a:r>
              <a:rPr lang="en-US" dirty="0"/>
              <a:t>Fundamentals</a:t>
            </a:r>
          </a:p>
        </p:txBody>
      </p:sp>
      <p:sp>
        <p:nvSpPr>
          <p:cNvPr id="7" name="Text Placeholder 6"/>
          <p:cNvSpPr>
            <a:spLocks noGrp="1"/>
          </p:cNvSpPr>
          <p:nvPr>
            <p:ph type="body" sz="half" idx="3"/>
          </p:nvPr>
        </p:nvSpPr>
        <p:spPr/>
        <p:txBody>
          <a:bodyPr/>
          <a:lstStyle/>
          <a:p>
            <a:pPr algn="ctr"/>
            <a:r>
              <a:rPr lang="en-US" dirty="0"/>
              <a:t>Major implications</a:t>
            </a:r>
          </a:p>
          <a:p>
            <a:endParaRPr lang="en-US" dirty="0"/>
          </a:p>
        </p:txBody>
      </p:sp>
      <p:sp>
        <p:nvSpPr>
          <p:cNvPr id="6" name="Content Placeholder 5"/>
          <p:cNvSpPr>
            <a:spLocks noGrp="1"/>
          </p:cNvSpPr>
          <p:nvPr>
            <p:ph sz="quarter" idx="2"/>
          </p:nvPr>
        </p:nvSpPr>
        <p:spPr/>
        <p:txBody>
          <a:bodyPr>
            <a:normAutofit fontScale="85000" lnSpcReduction="20000"/>
          </a:bodyPr>
          <a:lstStyle/>
          <a:p>
            <a:r>
              <a:rPr lang="en-US" dirty="0"/>
              <a:t>Largest countries fully within Europe</a:t>
            </a:r>
          </a:p>
          <a:p>
            <a:r>
              <a:rPr lang="en-US" dirty="0"/>
              <a:t>Soviet Legacy </a:t>
            </a:r>
          </a:p>
          <a:p>
            <a:pPr lvl="1"/>
            <a:r>
              <a:rPr lang="en-US" dirty="0"/>
              <a:t>Large state-owned farms begin dismantled</a:t>
            </a:r>
          </a:p>
          <a:p>
            <a:r>
              <a:rPr lang="en-US" dirty="0"/>
              <a:t>Land markets </a:t>
            </a:r>
          </a:p>
          <a:p>
            <a:r>
              <a:rPr lang="en-US" dirty="0"/>
              <a:t>Corruption! Overwhelming</a:t>
            </a:r>
          </a:p>
          <a:p>
            <a:pPr lvl="1"/>
            <a:r>
              <a:rPr lang="en-US" dirty="0"/>
              <a:t>Endemic</a:t>
            </a:r>
          </a:p>
          <a:p>
            <a:pPr lvl="1"/>
            <a:r>
              <a:rPr lang="en-US" dirty="0"/>
              <a:t>High-level, and micro-level</a:t>
            </a:r>
          </a:p>
          <a:p>
            <a:pPr lvl="1"/>
            <a:r>
              <a:rPr lang="en-US" dirty="0"/>
              <a:t>Efforts to change; but, monumental challenges</a:t>
            </a:r>
          </a:p>
          <a:p>
            <a:r>
              <a:rPr lang="en-US" dirty="0"/>
              <a:t>Springboard to Chinese Market (Russia; not Ukr)</a:t>
            </a:r>
          </a:p>
          <a:p>
            <a:endParaRPr lang="en-US" dirty="0"/>
          </a:p>
        </p:txBody>
      </p:sp>
      <p:sp>
        <p:nvSpPr>
          <p:cNvPr id="8" name="Content Placeholder 7"/>
          <p:cNvSpPr>
            <a:spLocks noGrp="1"/>
          </p:cNvSpPr>
          <p:nvPr>
            <p:ph sz="quarter" idx="4"/>
          </p:nvPr>
        </p:nvSpPr>
        <p:spPr/>
        <p:txBody>
          <a:bodyPr>
            <a:normAutofit fontScale="85000" lnSpcReduction="20000"/>
          </a:bodyPr>
          <a:lstStyle/>
          <a:p>
            <a:r>
              <a:rPr lang="en-US" dirty="0"/>
              <a:t>Economy weakening</a:t>
            </a:r>
          </a:p>
          <a:p>
            <a:r>
              <a:rPr lang="en-US" dirty="0"/>
              <a:t>Sanctions</a:t>
            </a:r>
          </a:p>
          <a:p>
            <a:r>
              <a:rPr lang="en-US" dirty="0"/>
              <a:t>In need of IMF funding </a:t>
            </a:r>
          </a:p>
          <a:p>
            <a:r>
              <a:rPr lang="en-US" b="1" dirty="0"/>
              <a:t>Foreign Corrupt Practices Act</a:t>
            </a:r>
            <a:r>
              <a:rPr lang="en-US" dirty="0"/>
              <a:t> of 1977 </a:t>
            </a:r>
          </a:p>
          <a:p>
            <a:r>
              <a:rPr lang="en-US" dirty="0"/>
              <a:t>Land markets esp in Ukr need favorable developments</a:t>
            </a:r>
          </a:p>
        </p:txBody>
      </p:sp>
      <p:sp>
        <p:nvSpPr>
          <p:cNvPr id="4" name="Slide Number Placeholder 3"/>
          <p:cNvSpPr>
            <a:spLocks noGrp="1"/>
          </p:cNvSpPr>
          <p:nvPr>
            <p:ph type="sldNum" sz="quarter" idx="12"/>
          </p:nvPr>
        </p:nvSpPr>
        <p:spPr/>
        <p:txBody>
          <a:bodyPr/>
          <a:lstStyle/>
          <a:p>
            <a:fld id="{0DA33153-1191-471A-87CB-793097ADBC06}" type="slidenum">
              <a:rPr lang="en-US" smtClean="0"/>
              <a:pPr/>
              <a:t>47</a:t>
            </a:fld>
            <a:endParaRPr lang="en-US" dirty="0"/>
          </a:p>
        </p:txBody>
      </p:sp>
    </p:spTree>
    <p:extLst>
      <p:ext uri="{BB962C8B-B14F-4D97-AF65-F5344CB8AC3E}">
        <p14:creationId xmlns:p14="http://schemas.microsoft.com/office/powerpoint/2010/main" val="579332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Important Differences to US</a:t>
            </a:r>
          </a:p>
        </p:txBody>
      </p:sp>
      <p:sp>
        <p:nvSpPr>
          <p:cNvPr id="3" name="Content Placeholder 2"/>
          <p:cNvSpPr>
            <a:spLocks noGrp="1"/>
          </p:cNvSpPr>
          <p:nvPr>
            <p:ph sz="half" idx="1"/>
          </p:nvPr>
        </p:nvSpPr>
        <p:spPr/>
        <p:txBody>
          <a:bodyPr>
            <a:normAutofit fontScale="85000" lnSpcReduction="20000"/>
          </a:bodyPr>
          <a:lstStyle/>
          <a:p>
            <a:r>
              <a:rPr lang="en-US" dirty="0">
                <a:solidFill>
                  <a:srgbClr val="FF0000"/>
                </a:solidFill>
              </a:rPr>
              <a:t>Lower cost</a:t>
            </a:r>
          </a:p>
          <a:p>
            <a:r>
              <a:rPr lang="en-US" dirty="0"/>
              <a:t>Non-stable currency, High inflation and interest cost</a:t>
            </a:r>
          </a:p>
          <a:p>
            <a:r>
              <a:rPr lang="en-US" dirty="0">
                <a:solidFill>
                  <a:srgbClr val="FF0000"/>
                </a:solidFill>
              </a:rPr>
              <a:t>Owner operator in US vs, larger corp, or coop. farms in FSU</a:t>
            </a:r>
          </a:p>
          <a:p>
            <a:r>
              <a:rPr lang="en-US" dirty="0"/>
              <a:t>Lesser technology (notably, GM)</a:t>
            </a:r>
          </a:p>
          <a:p>
            <a:r>
              <a:rPr lang="en-US" dirty="0">
                <a:solidFill>
                  <a:srgbClr val="FF0000"/>
                </a:solidFill>
              </a:rPr>
              <a:t>Lower productivity</a:t>
            </a:r>
          </a:p>
          <a:p>
            <a:pPr lvl="1"/>
            <a:r>
              <a:rPr lang="en-US" dirty="0"/>
              <a:t>But improving on some farms</a:t>
            </a:r>
          </a:p>
        </p:txBody>
      </p:sp>
      <p:sp>
        <p:nvSpPr>
          <p:cNvPr id="5" name="Content Placeholder 4">
            <a:extLst>
              <a:ext uri="{FF2B5EF4-FFF2-40B4-BE49-F238E27FC236}">
                <a16:creationId xmlns:a16="http://schemas.microsoft.com/office/drawing/2014/main" id="{B940C85F-20A1-4752-89BE-0246596139D4}"/>
              </a:ext>
            </a:extLst>
          </p:cNvPr>
          <p:cNvSpPr>
            <a:spLocks noGrp="1"/>
          </p:cNvSpPr>
          <p:nvPr>
            <p:ph sz="half" idx="2"/>
          </p:nvPr>
        </p:nvSpPr>
        <p:spPr/>
        <p:txBody>
          <a:bodyPr>
            <a:normAutofit fontScale="85000" lnSpcReduction="20000"/>
          </a:bodyPr>
          <a:lstStyle/>
          <a:p>
            <a:r>
              <a:rPr lang="en-US" b="1" dirty="0">
                <a:solidFill>
                  <a:srgbClr val="FF0000"/>
                </a:solidFill>
              </a:rPr>
              <a:t>Land costs:</a:t>
            </a:r>
          </a:p>
          <a:p>
            <a:pPr lvl="1"/>
            <a:r>
              <a:rPr lang="en-US" dirty="0"/>
              <a:t>Lower (by a lot)</a:t>
            </a:r>
          </a:p>
          <a:p>
            <a:r>
              <a:rPr lang="en-US" dirty="0"/>
              <a:t>No gov’t crop insurance:  </a:t>
            </a:r>
            <a:r>
              <a:rPr lang="en-US" i="1" dirty="0">
                <a:solidFill>
                  <a:srgbClr val="00B0F0"/>
                </a:solidFill>
              </a:rPr>
              <a:t>NCH has private self-funded crop insurance through re-insurance</a:t>
            </a:r>
          </a:p>
          <a:p>
            <a:r>
              <a:rPr lang="en-US" b="1" dirty="0">
                <a:solidFill>
                  <a:srgbClr val="FF0000"/>
                </a:solidFill>
              </a:rPr>
              <a:t>Apparent vertical market failure inducing incentives for varying forms of integration </a:t>
            </a:r>
          </a:p>
          <a:p>
            <a:r>
              <a:rPr lang="en-US" dirty="0"/>
              <a:t>Counterparty risk!</a:t>
            </a:r>
          </a:p>
          <a:p>
            <a:r>
              <a:rPr lang="en-US" b="1" dirty="0">
                <a:solidFill>
                  <a:srgbClr val="FF0000"/>
                </a:solidFill>
              </a:rPr>
              <a:t>Marketing</a:t>
            </a:r>
          </a:p>
          <a:p>
            <a:pPr lvl="1"/>
            <a:r>
              <a:rPr lang="en-US" dirty="0"/>
              <a:t>Intense post-harvest selling pressure</a:t>
            </a:r>
          </a:p>
        </p:txBody>
      </p:sp>
      <p:sp>
        <p:nvSpPr>
          <p:cNvPr id="4" name="Slide Number Placeholder 3"/>
          <p:cNvSpPr>
            <a:spLocks noGrp="1"/>
          </p:cNvSpPr>
          <p:nvPr>
            <p:ph type="sldNum" sz="quarter" idx="12"/>
          </p:nvPr>
        </p:nvSpPr>
        <p:spPr/>
        <p:txBody>
          <a:bodyPr/>
          <a:lstStyle/>
          <a:p>
            <a:fld id="{0DA33153-1191-471A-87CB-793097ADBC06}" type="slidenum">
              <a:rPr lang="en-US" smtClean="0"/>
              <a:pPr/>
              <a:t>48</a:t>
            </a:fld>
            <a:endParaRPr lang="en-US" dirty="0"/>
          </a:p>
        </p:txBody>
      </p:sp>
    </p:spTree>
    <p:extLst>
      <p:ext uri="{BB962C8B-B14F-4D97-AF65-F5344CB8AC3E}">
        <p14:creationId xmlns:p14="http://schemas.microsoft.com/office/powerpoint/2010/main" val="1726662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0936" y="5400675"/>
            <a:ext cx="4931664" cy="1143000"/>
          </a:xfrm>
        </p:spPr>
        <p:txBody>
          <a:bodyPr>
            <a:normAutofit fontScale="90000"/>
          </a:bodyPr>
          <a:lstStyle/>
          <a:p>
            <a:r>
              <a:rPr lang="en-US" dirty="0"/>
              <a:t>Implications for </a:t>
            </a:r>
            <a:br>
              <a:rPr lang="en-US" dirty="0"/>
            </a:br>
            <a:r>
              <a:rPr lang="en-US" dirty="0"/>
              <a:t>US Grain</a:t>
            </a:r>
          </a:p>
        </p:txBody>
      </p:sp>
      <p:sp>
        <p:nvSpPr>
          <p:cNvPr id="3" name="Text Placeholder 2"/>
          <p:cNvSpPr>
            <a:spLocks noGrp="1"/>
          </p:cNvSpPr>
          <p:nvPr>
            <p:ph type="body" idx="1"/>
          </p:nvPr>
        </p:nvSpPr>
        <p:spPr/>
        <p:txBody>
          <a:bodyPr/>
          <a:lstStyle/>
          <a:p>
            <a:pPr algn="ctr"/>
            <a:r>
              <a:rPr lang="en-US" b="1" dirty="0">
                <a:solidFill>
                  <a:srgbClr val="00B0F0"/>
                </a:solidFill>
              </a:rPr>
              <a:t>Permanent shift in global agriculture</a:t>
            </a:r>
          </a:p>
          <a:p>
            <a:endParaRPr lang="en-US" dirty="0"/>
          </a:p>
        </p:txBody>
      </p:sp>
      <p:sp>
        <p:nvSpPr>
          <p:cNvPr id="8" name="Text Placeholder 7"/>
          <p:cNvSpPr>
            <a:spLocks noGrp="1"/>
          </p:cNvSpPr>
          <p:nvPr>
            <p:ph type="body" sz="half" idx="3"/>
          </p:nvPr>
        </p:nvSpPr>
        <p:spPr/>
        <p:txBody>
          <a:bodyPr/>
          <a:lstStyle/>
          <a:p>
            <a:pPr algn="ctr"/>
            <a:r>
              <a:rPr lang="en-US" b="1" dirty="0">
                <a:solidFill>
                  <a:srgbClr val="00B0F0"/>
                </a:solidFill>
              </a:rPr>
              <a:t>US Farming sector</a:t>
            </a:r>
          </a:p>
          <a:p>
            <a:endParaRPr lang="en-US" dirty="0"/>
          </a:p>
        </p:txBody>
      </p:sp>
      <p:sp>
        <p:nvSpPr>
          <p:cNvPr id="6" name="Content Placeholder 5"/>
          <p:cNvSpPr>
            <a:spLocks noGrp="1"/>
          </p:cNvSpPr>
          <p:nvPr>
            <p:ph sz="quarter" idx="2"/>
          </p:nvPr>
        </p:nvSpPr>
        <p:spPr/>
        <p:txBody>
          <a:bodyPr>
            <a:normAutofit fontScale="77500" lnSpcReduction="20000"/>
          </a:bodyPr>
          <a:lstStyle/>
          <a:p>
            <a:r>
              <a:rPr lang="en-US" dirty="0"/>
              <a:t>Increased production of non-gmo crops in Ukr/Russia</a:t>
            </a:r>
          </a:p>
          <a:p>
            <a:r>
              <a:rPr lang="en-US" dirty="0"/>
              <a:t>Low logistics cost (esp Ukr)</a:t>
            </a:r>
          </a:p>
          <a:p>
            <a:r>
              <a:rPr lang="en-US" dirty="0"/>
              <a:t>Penetrate many parts of world market</a:t>
            </a:r>
          </a:p>
          <a:p>
            <a:r>
              <a:rPr lang="en-US" dirty="0"/>
              <a:t>Increased/periodic interventions causing volatility in prices and production</a:t>
            </a:r>
          </a:p>
          <a:p>
            <a:r>
              <a:rPr lang="en-US" dirty="0"/>
              <a:t>Chinese linkage may/will be developed (Putin centric!)</a:t>
            </a:r>
          </a:p>
          <a:p>
            <a:r>
              <a:rPr lang="en-US" dirty="0"/>
              <a:t>Challenges to growth</a:t>
            </a:r>
          </a:p>
          <a:p>
            <a:pPr lvl="1"/>
            <a:r>
              <a:rPr lang="en-US" dirty="0"/>
              <a:t>Increasing costs</a:t>
            </a:r>
          </a:p>
          <a:p>
            <a:pPr lvl="1"/>
            <a:r>
              <a:rPr lang="en-US" dirty="0"/>
              <a:t>Yield growth will be stalled w/o western technology</a:t>
            </a:r>
          </a:p>
          <a:p>
            <a:pPr lvl="1"/>
            <a:r>
              <a:rPr lang="en-US" dirty="0"/>
              <a:t>Logistics:  capacity and costs</a:t>
            </a:r>
          </a:p>
          <a:p>
            <a:pPr lvl="1"/>
            <a:endParaRPr lang="en-US" dirty="0"/>
          </a:p>
        </p:txBody>
      </p:sp>
      <p:sp>
        <p:nvSpPr>
          <p:cNvPr id="2" name="Content Placeholder 1"/>
          <p:cNvSpPr>
            <a:spLocks noGrp="1"/>
          </p:cNvSpPr>
          <p:nvPr>
            <p:ph sz="quarter" idx="4"/>
          </p:nvPr>
        </p:nvSpPr>
        <p:spPr/>
        <p:txBody>
          <a:bodyPr>
            <a:noAutofit/>
          </a:bodyPr>
          <a:lstStyle/>
          <a:p>
            <a:r>
              <a:rPr lang="en-US" sz="1400" b="1" dirty="0">
                <a:solidFill>
                  <a:srgbClr val="FF0000"/>
                </a:solidFill>
              </a:rPr>
              <a:t>Technologies </a:t>
            </a:r>
          </a:p>
          <a:p>
            <a:pPr lvl="1"/>
            <a:r>
              <a:rPr lang="en-US" sz="1400" dirty="0"/>
              <a:t>US advantage:  3-5 years</a:t>
            </a:r>
          </a:p>
          <a:p>
            <a:pPr lvl="1"/>
            <a:r>
              <a:rPr lang="en-US" sz="1400" dirty="0"/>
              <a:t>IP protection</a:t>
            </a:r>
          </a:p>
          <a:p>
            <a:pPr lvl="1"/>
            <a:r>
              <a:rPr lang="en-US" sz="1400" dirty="0"/>
              <a:t>GM and others are essential</a:t>
            </a:r>
          </a:p>
          <a:p>
            <a:pPr lvl="1"/>
            <a:r>
              <a:rPr lang="en-US" sz="1400" dirty="0"/>
              <a:t>Shifting to non-cereals, to the extent technically (rotations) feasible</a:t>
            </a:r>
          </a:p>
          <a:p>
            <a:r>
              <a:rPr lang="en-US" sz="1400" dirty="0">
                <a:solidFill>
                  <a:srgbClr val="FF0000"/>
                </a:solidFill>
              </a:rPr>
              <a:t>Economies of farming</a:t>
            </a:r>
          </a:p>
          <a:p>
            <a:pPr lvl="1"/>
            <a:r>
              <a:rPr lang="en-US" sz="1400" dirty="0"/>
              <a:t>Size </a:t>
            </a:r>
          </a:p>
          <a:p>
            <a:pPr lvl="1"/>
            <a:r>
              <a:rPr lang="en-US" sz="1400" dirty="0"/>
              <a:t>Vertical coordination</a:t>
            </a:r>
          </a:p>
          <a:p>
            <a:r>
              <a:rPr lang="en-US" sz="1400" dirty="0">
                <a:solidFill>
                  <a:srgbClr val="FF0000"/>
                </a:solidFill>
              </a:rPr>
              <a:t>Focus on quality:--to avoid discounts</a:t>
            </a:r>
            <a:r>
              <a:rPr lang="en-US" sz="1400" dirty="0"/>
              <a:t>!</a:t>
            </a:r>
          </a:p>
          <a:p>
            <a:pPr lvl="1"/>
            <a:r>
              <a:rPr lang="en-US" sz="1400" dirty="0"/>
              <a:t>Wheat; soybean, etc.</a:t>
            </a:r>
          </a:p>
          <a:p>
            <a:r>
              <a:rPr lang="en-US" sz="1400" b="1" dirty="0">
                <a:solidFill>
                  <a:srgbClr val="FF0000"/>
                </a:solidFill>
              </a:rPr>
              <a:t>Lower production costs</a:t>
            </a:r>
          </a:p>
          <a:p>
            <a:pPr lvl="1"/>
            <a:r>
              <a:rPr lang="en-US" sz="1400" dirty="0"/>
              <a:t>Direct/operating</a:t>
            </a:r>
          </a:p>
          <a:p>
            <a:pPr lvl="1"/>
            <a:r>
              <a:rPr lang="en-US" sz="1400" dirty="0"/>
              <a:t>Land</a:t>
            </a:r>
          </a:p>
          <a:p>
            <a:r>
              <a:rPr lang="en-US" sz="1400" b="1" dirty="0">
                <a:solidFill>
                  <a:srgbClr val="FF0000"/>
                </a:solidFill>
              </a:rPr>
              <a:t>Farm advise is critical regarding technology, risk, finance</a:t>
            </a:r>
          </a:p>
          <a:p>
            <a:pPr lvl="1"/>
            <a:r>
              <a:rPr lang="en-US" sz="1400" dirty="0"/>
              <a:t>Extension, other </a:t>
            </a:r>
          </a:p>
          <a:p>
            <a:r>
              <a:rPr lang="en-US" sz="1400" b="1" dirty="0">
                <a:solidFill>
                  <a:srgbClr val="FF0000"/>
                </a:solidFill>
              </a:rPr>
              <a:t>Risk mgmt</a:t>
            </a:r>
            <a:r>
              <a:rPr lang="en-US" sz="1400" dirty="0"/>
              <a:t>.:  More assertive</a:t>
            </a:r>
          </a:p>
          <a:p>
            <a:r>
              <a:rPr lang="en-US" sz="1400" b="1" dirty="0">
                <a:solidFill>
                  <a:srgbClr val="FF0000"/>
                </a:solidFill>
              </a:rPr>
              <a:t>Financial mgmt</a:t>
            </a:r>
            <a:r>
              <a:rPr lang="en-US" sz="1400" dirty="0"/>
              <a:t>.:  More strategic</a:t>
            </a:r>
          </a:p>
        </p:txBody>
      </p:sp>
      <p:sp>
        <p:nvSpPr>
          <p:cNvPr id="4" name="Slide Number Placeholder 3"/>
          <p:cNvSpPr>
            <a:spLocks noGrp="1"/>
          </p:cNvSpPr>
          <p:nvPr>
            <p:ph type="sldNum" sz="quarter" idx="12"/>
          </p:nvPr>
        </p:nvSpPr>
        <p:spPr/>
        <p:txBody>
          <a:bodyPr/>
          <a:lstStyle/>
          <a:p>
            <a:fld id="{0DA33153-1191-471A-87CB-793097ADBC06}" type="slidenum">
              <a:rPr lang="en-US" smtClean="0"/>
              <a:pPr/>
              <a:t>49</a:t>
            </a:fld>
            <a:endParaRPr lang="en-US" dirty="0"/>
          </a:p>
        </p:txBody>
      </p:sp>
    </p:spTree>
    <p:extLst>
      <p:ext uri="{BB962C8B-B14F-4D97-AF65-F5344CB8AC3E}">
        <p14:creationId xmlns:p14="http://schemas.microsoft.com/office/powerpoint/2010/main" val="2336227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6543D-901A-4483-AB09-00A73EB5C16E}"/>
              </a:ext>
            </a:extLst>
          </p:cNvPr>
          <p:cNvSpPr>
            <a:spLocks noGrp="1"/>
          </p:cNvSpPr>
          <p:nvPr>
            <p:ph type="title"/>
          </p:nvPr>
        </p:nvSpPr>
        <p:spPr/>
        <p:txBody>
          <a:bodyPr/>
          <a:lstStyle/>
          <a:p>
            <a:r>
              <a:rPr lang="en-US" dirty="0"/>
              <a:t>NCH Capital</a:t>
            </a:r>
          </a:p>
        </p:txBody>
      </p:sp>
      <p:sp>
        <p:nvSpPr>
          <p:cNvPr id="3" name="Text Placeholder 2">
            <a:extLst>
              <a:ext uri="{FF2B5EF4-FFF2-40B4-BE49-F238E27FC236}">
                <a16:creationId xmlns:a16="http://schemas.microsoft.com/office/drawing/2014/main" id="{33B438B9-0BB8-44C9-80D5-E73B0520CC71}"/>
              </a:ext>
            </a:extLst>
          </p:cNvPr>
          <p:cNvSpPr>
            <a:spLocks noGrp="1"/>
          </p:cNvSpPr>
          <p:nvPr>
            <p:ph type="body" idx="1"/>
          </p:nvPr>
        </p:nvSpPr>
        <p:spPr/>
        <p:txBody>
          <a:bodyPr/>
          <a:lstStyle/>
          <a:p>
            <a:pPr algn="ctr"/>
            <a:r>
              <a:rPr lang="en-US" b="1" dirty="0"/>
              <a:t>Background</a:t>
            </a:r>
          </a:p>
        </p:txBody>
      </p:sp>
      <p:sp>
        <p:nvSpPr>
          <p:cNvPr id="4" name="Text Placeholder 3">
            <a:extLst>
              <a:ext uri="{FF2B5EF4-FFF2-40B4-BE49-F238E27FC236}">
                <a16:creationId xmlns:a16="http://schemas.microsoft.com/office/drawing/2014/main" id="{5B21F80F-AC91-473A-A358-D692A1C8C35F}"/>
              </a:ext>
            </a:extLst>
          </p:cNvPr>
          <p:cNvSpPr>
            <a:spLocks noGrp="1"/>
          </p:cNvSpPr>
          <p:nvPr>
            <p:ph type="body" sz="half" idx="3"/>
          </p:nvPr>
        </p:nvSpPr>
        <p:spPr/>
        <p:txBody>
          <a:bodyPr/>
          <a:lstStyle/>
          <a:p>
            <a:pPr algn="ctr"/>
            <a:r>
              <a:rPr lang="en-US" b="1" dirty="0"/>
              <a:t>Headquarters:  New York</a:t>
            </a:r>
          </a:p>
        </p:txBody>
      </p:sp>
      <p:sp>
        <p:nvSpPr>
          <p:cNvPr id="5" name="Content Placeholder 4">
            <a:extLst>
              <a:ext uri="{FF2B5EF4-FFF2-40B4-BE49-F238E27FC236}">
                <a16:creationId xmlns:a16="http://schemas.microsoft.com/office/drawing/2014/main" id="{FD7E1C81-8A9B-47B0-9330-A106261CBD4F}"/>
              </a:ext>
            </a:extLst>
          </p:cNvPr>
          <p:cNvSpPr>
            <a:spLocks noGrp="1"/>
          </p:cNvSpPr>
          <p:nvPr>
            <p:ph sz="quarter" idx="2"/>
          </p:nvPr>
        </p:nvSpPr>
        <p:spPr/>
        <p:txBody>
          <a:bodyPr>
            <a:normAutofit fontScale="62500" lnSpcReduction="20000"/>
          </a:bodyPr>
          <a:lstStyle/>
          <a:p>
            <a:r>
              <a:rPr lang="en-US" dirty="0"/>
              <a:t>1993 following collapse of FSU</a:t>
            </a:r>
          </a:p>
          <a:p>
            <a:r>
              <a:rPr lang="en-US" dirty="0"/>
              <a:t>$150 million, now valued at $3billion</a:t>
            </a:r>
          </a:p>
          <a:p>
            <a:r>
              <a:rPr lang="en-US" dirty="0"/>
              <a:t>Farms concentrated in Russia and Ukraine, in addition to other countries</a:t>
            </a:r>
          </a:p>
          <a:p>
            <a:r>
              <a:rPr lang="en-US" dirty="0"/>
              <a:t>25 Funds with 3+ focused on current operations in Ukraine and Russia</a:t>
            </a:r>
          </a:p>
          <a:p>
            <a:pPr lvl="1"/>
            <a:r>
              <a:rPr lang="en-US" dirty="0"/>
              <a:t>First Western investor to raise, invest and successfully liquidate thirteen funds in Russia and Eastern Europe.</a:t>
            </a:r>
          </a:p>
          <a:p>
            <a:pPr lvl="1"/>
            <a:r>
              <a:rPr lang="en-US" dirty="0"/>
              <a:t>NCH Agribusiness Partners and NCH Agribusiness Partners II, were launched in the autumn of 2007 and the fall of 2014, respectively.  </a:t>
            </a:r>
          </a:p>
          <a:p>
            <a:pPr lvl="1"/>
            <a:r>
              <a:rPr lang="en-US" dirty="0"/>
              <a:t>NCH Agribusiness platform invests in farmland and agribusiness-related activities.</a:t>
            </a:r>
          </a:p>
          <a:p>
            <a:pPr lvl="1"/>
            <a:endParaRPr lang="en-US" dirty="0"/>
          </a:p>
          <a:p>
            <a:r>
              <a:rPr lang="en-US" dirty="0"/>
              <a:t>Other  (some) </a:t>
            </a:r>
            <a:r>
              <a:rPr lang="en-US" dirty="0" err="1"/>
              <a:t>agroholdings</a:t>
            </a:r>
            <a:r>
              <a:rPr lang="en-US" dirty="0"/>
              <a:t> are public held stock companies</a:t>
            </a:r>
          </a:p>
          <a:p>
            <a:endParaRPr lang="en-US" dirty="0"/>
          </a:p>
        </p:txBody>
      </p:sp>
      <p:sp>
        <p:nvSpPr>
          <p:cNvPr id="6" name="Content Placeholder 5">
            <a:extLst>
              <a:ext uri="{FF2B5EF4-FFF2-40B4-BE49-F238E27FC236}">
                <a16:creationId xmlns:a16="http://schemas.microsoft.com/office/drawing/2014/main" id="{C1FEE795-4BFB-4840-BAAD-8D30CF83351E}"/>
              </a:ext>
            </a:extLst>
          </p:cNvPr>
          <p:cNvSpPr>
            <a:spLocks noGrp="1"/>
          </p:cNvSpPr>
          <p:nvPr>
            <p:ph sz="quarter" idx="4"/>
          </p:nvPr>
        </p:nvSpPr>
        <p:spPr/>
        <p:txBody>
          <a:bodyPr>
            <a:normAutofit fontScale="62500" lnSpcReduction="20000"/>
          </a:bodyPr>
          <a:lstStyle/>
          <a:p>
            <a:pPr fontAlgn="base"/>
            <a:r>
              <a:rPr lang="en-US" dirty="0"/>
              <a:t>$3 Bn Assets under management</a:t>
            </a:r>
          </a:p>
          <a:p>
            <a:pPr fontAlgn="base"/>
            <a:r>
              <a:rPr lang="en-US" dirty="0"/>
              <a:t>11 Offices globally</a:t>
            </a:r>
          </a:p>
          <a:p>
            <a:pPr fontAlgn="base"/>
            <a:r>
              <a:rPr lang="en-US" dirty="0"/>
              <a:t>130 Professionals</a:t>
            </a:r>
          </a:p>
          <a:p>
            <a:pPr fontAlgn="base"/>
            <a:r>
              <a:rPr lang="en-US" dirty="0"/>
              <a:t>25 Investment funds since inception</a:t>
            </a:r>
          </a:p>
          <a:p>
            <a:pPr fontAlgn="base"/>
            <a:r>
              <a:rPr lang="en-US" dirty="0"/>
              <a:t>700,000 Hectares of agricultural land under management</a:t>
            </a:r>
          </a:p>
          <a:p>
            <a:endParaRPr lang="en-US" dirty="0"/>
          </a:p>
        </p:txBody>
      </p:sp>
      <p:sp>
        <p:nvSpPr>
          <p:cNvPr id="7" name="Slide Number Placeholder 6">
            <a:extLst>
              <a:ext uri="{FF2B5EF4-FFF2-40B4-BE49-F238E27FC236}">
                <a16:creationId xmlns:a16="http://schemas.microsoft.com/office/drawing/2014/main" id="{98F84F07-9AA7-48E4-B812-1FFC17D44A7A}"/>
              </a:ext>
            </a:extLst>
          </p:cNvPr>
          <p:cNvSpPr>
            <a:spLocks noGrp="1"/>
          </p:cNvSpPr>
          <p:nvPr>
            <p:ph type="sldNum" sz="quarter" idx="12"/>
          </p:nvPr>
        </p:nvSpPr>
        <p:spPr/>
        <p:txBody>
          <a:bodyPr/>
          <a:lstStyle/>
          <a:p>
            <a:fld id="{0DA33153-1191-471A-87CB-793097ADBC06}" type="slidenum">
              <a:rPr lang="en-US" smtClean="0"/>
              <a:pPr/>
              <a:t>5</a:t>
            </a:fld>
            <a:endParaRPr lang="en-US" dirty="0"/>
          </a:p>
        </p:txBody>
      </p:sp>
    </p:spTree>
    <p:extLst>
      <p:ext uri="{BB962C8B-B14F-4D97-AF65-F5344CB8AC3E}">
        <p14:creationId xmlns:p14="http://schemas.microsoft.com/office/powerpoint/2010/main" val="3913687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DA33153-1191-471A-87CB-793097ADBC06}" type="slidenum">
              <a:rPr lang="en-US" smtClean="0"/>
              <a:pPr/>
              <a:t>6</a:t>
            </a:fld>
            <a:endParaRPr lang="en-US" dirty="0"/>
          </a:p>
        </p:txBody>
      </p:sp>
      <p:pic>
        <p:nvPicPr>
          <p:cNvPr id="4" name="Content Placeholder 7"/>
          <p:cNvPicPr>
            <a:picLocks noChangeAspect="1"/>
          </p:cNvPicPr>
          <p:nvPr/>
        </p:nvPicPr>
        <p:blipFill>
          <a:blip r:embed="rId2"/>
          <a:stretch>
            <a:fillRect/>
          </a:stretch>
        </p:blipFill>
        <p:spPr>
          <a:xfrm>
            <a:off x="1295400" y="76200"/>
            <a:ext cx="5105400" cy="6381750"/>
          </a:xfrm>
          <a:prstGeom prst="rect">
            <a:avLst/>
          </a:prstGeom>
        </p:spPr>
      </p:pic>
    </p:spTree>
    <p:extLst>
      <p:ext uri="{BB962C8B-B14F-4D97-AF65-F5344CB8AC3E}">
        <p14:creationId xmlns:p14="http://schemas.microsoft.com/office/powerpoint/2010/main" val="874190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EF7CF5B8-2CD3-4CAA-87E9-E3B3F19AE10C}" type="slidenum">
              <a:rPr lang="en-US" smtClean="0"/>
              <a:pPr/>
              <a:t>7</a:t>
            </a:fld>
            <a:endParaRPr lang="en-US" dirty="0"/>
          </a:p>
        </p:txBody>
      </p:sp>
      <p:sp>
        <p:nvSpPr>
          <p:cNvPr id="3" name="Title 1"/>
          <p:cNvSpPr txBox="1">
            <a:spLocks/>
          </p:cNvSpPr>
          <p:nvPr/>
        </p:nvSpPr>
        <p:spPr>
          <a:xfrm>
            <a:off x="1143001" y="273050"/>
            <a:ext cx="3008313" cy="488950"/>
          </a:xfrm>
          <a:prstGeom prst="rect">
            <a:avLst/>
          </a:prstGeom>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rPr>
              <a:t>FSU Exports of Selected Commodities</a:t>
            </a:r>
            <a:endParaRPr lang="en-US" b="1" dirty="0">
              <a:solidFill>
                <a:srgbClr val="006600"/>
              </a:solidFill>
            </a:endParaRPr>
          </a:p>
        </p:txBody>
      </p:sp>
      <p:sp>
        <p:nvSpPr>
          <p:cNvPr id="4" name="Text Placeholder 3"/>
          <p:cNvSpPr txBox="1">
            <a:spLocks/>
          </p:cNvSpPr>
          <p:nvPr/>
        </p:nvSpPr>
        <p:spPr>
          <a:xfrm>
            <a:off x="1143001" y="838201"/>
            <a:ext cx="3008313" cy="48005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Increased substantially from 2000</a:t>
            </a:r>
          </a:p>
          <a:p>
            <a:r>
              <a:rPr lang="en-US" sz="1600" dirty="0"/>
              <a:t>Comprise 24% of world trade; 2</a:t>
            </a:r>
            <a:r>
              <a:rPr lang="en-US" sz="1600" baseline="30000" dirty="0"/>
              <a:t>nd</a:t>
            </a:r>
            <a:r>
              <a:rPr lang="en-US" sz="1600" dirty="0"/>
              <a:t> largest in corn</a:t>
            </a:r>
          </a:p>
          <a:p>
            <a:r>
              <a:rPr lang="en-US" sz="1600" dirty="0"/>
              <a:t>Markets (Dominant):  N. Africa, Egypt, EU etc.</a:t>
            </a:r>
          </a:p>
          <a:p>
            <a:r>
              <a:rPr lang="en-US" sz="1600" dirty="0"/>
              <a:t>Expanded to Asia including Philippines, Indonesia, and into L. America, etc..; and now Mexico and  </a:t>
            </a:r>
            <a:r>
              <a:rPr lang="en-US" sz="1600" u="sng" dirty="0"/>
              <a:t>now Brazil</a:t>
            </a:r>
          </a:p>
          <a:p>
            <a:r>
              <a:rPr lang="en-US" sz="1600" u="sng" dirty="0"/>
              <a:t>No. 1 wheat exporting country</a:t>
            </a:r>
          </a:p>
          <a:p>
            <a:pPr lvl="1"/>
            <a:r>
              <a:rPr lang="en-US" sz="1200" b="1" dirty="0">
                <a:solidFill>
                  <a:srgbClr val="FF0000"/>
                </a:solidFill>
              </a:rPr>
              <a:t>2017/18  41 mmt</a:t>
            </a:r>
          </a:p>
          <a:p>
            <a:pPr lvl="1"/>
            <a:r>
              <a:rPr lang="en-US" sz="1200" b="1" dirty="0">
                <a:solidFill>
                  <a:srgbClr val="FF0000"/>
                </a:solidFill>
              </a:rPr>
              <a:t>2019/20  34 mmt</a:t>
            </a:r>
          </a:p>
          <a:p>
            <a:r>
              <a:rPr lang="en-US" sz="1600" dirty="0"/>
              <a:t>Prices: Typically a substantial discount to US (world) values</a:t>
            </a:r>
          </a:p>
          <a:p>
            <a:pPr lvl="1">
              <a:buFont typeface="Arial" pitchFamily="34" charset="0"/>
              <a:buChar char="•"/>
            </a:pPr>
            <a:endParaRPr lang="en-US" sz="1100" dirty="0"/>
          </a:p>
          <a:p>
            <a:endParaRPr lang="en-US" sz="1100" dirty="0"/>
          </a:p>
        </p:txBody>
      </p:sp>
      <p:pic>
        <p:nvPicPr>
          <p:cNvPr id="5" name="Picture 4" descr="http://research.mfglobal.com/dailyres/agricultural/grains/intraday_files/image084.jpg"/>
          <p:cNvPicPr/>
          <p:nvPr/>
        </p:nvPicPr>
        <p:blipFill>
          <a:blip r:embed="rId2" cstate="print"/>
          <a:srcRect/>
          <a:stretch>
            <a:fillRect/>
          </a:stretch>
        </p:blipFill>
        <p:spPr bwMode="auto">
          <a:xfrm>
            <a:off x="4410601" y="4191000"/>
            <a:ext cx="3895199" cy="2633444"/>
          </a:xfrm>
          <a:prstGeom prst="rect">
            <a:avLst/>
          </a:prstGeom>
          <a:noFill/>
          <a:ln w="9525">
            <a:noFill/>
            <a:miter lim="800000"/>
            <a:headEnd/>
            <a:tailEnd/>
          </a:ln>
        </p:spPr>
      </p:pic>
      <p:pic>
        <p:nvPicPr>
          <p:cNvPr id="7" name="Picture 6">
            <a:extLst>
              <a:ext uri="{FF2B5EF4-FFF2-40B4-BE49-F238E27FC236}">
                <a16:creationId xmlns:a16="http://schemas.microsoft.com/office/drawing/2014/main" id="{500F6B53-D147-4387-9064-C04C114D4BA5}"/>
              </a:ext>
            </a:extLst>
          </p:cNvPr>
          <p:cNvPicPr>
            <a:picLocks noChangeAspect="1"/>
          </p:cNvPicPr>
          <p:nvPr/>
        </p:nvPicPr>
        <p:blipFill>
          <a:blip r:embed="rId3"/>
          <a:stretch>
            <a:fillRect/>
          </a:stretch>
        </p:blipFill>
        <p:spPr>
          <a:xfrm>
            <a:off x="4443458" y="33556"/>
            <a:ext cx="6072142" cy="4078577"/>
          </a:xfrm>
          <a:prstGeom prst="rect">
            <a:avLst/>
          </a:prstGeom>
        </p:spPr>
      </p:pic>
    </p:spTree>
    <p:extLst>
      <p:ext uri="{BB962C8B-B14F-4D97-AF65-F5344CB8AC3E}">
        <p14:creationId xmlns:p14="http://schemas.microsoft.com/office/powerpoint/2010/main" val="1958878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8401050" cy="1143000"/>
          </a:xfrm>
        </p:spPr>
        <p:txBody>
          <a:bodyPr/>
          <a:lstStyle/>
          <a:p>
            <a:pPr>
              <a:defRPr/>
            </a:pPr>
            <a:r>
              <a:rPr lang="en-US" sz="1391" dirty="0">
                <a:effectLst/>
              </a:rPr>
              <a:t>Russia Shifts Focus From Oil To Agriculture</a:t>
            </a:r>
            <a:br>
              <a:rPr lang="en-US" sz="1391" dirty="0">
                <a:effectLst/>
              </a:rPr>
            </a:br>
            <a:r>
              <a:rPr lang="en-US" sz="1391" dirty="0">
                <a:effectLst/>
              </a:rPr>
              <a:t>By </a:t>
            </a:r>
            <a:r>
              <a:rPr lang="en-US" sz="1391" u="sng" dirty="0">
                <a:effectLst/>
                <a:hlinkClick r:id="rId2"/>
              </a:rPr>
              <a:t>Michael McDonald</a:t>
            </a:r>
            <a:r>
              <a:rPr lang="en-US" sz="1391" dirty="0">
                <a:effectLst/>
              </a:rPr>
              <a:t> - Oct 13, 2016, 2:43 PM CDT</a:t>
            </a:r>
            <a:endParaRPr lang="en-US" sz="1391" dirty="0"/>
          </a:p>
        </p:txBody>
      </p:sp>
      <p:pic>
        <p:nvPicPr>
          <p:cNvPr id="3379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1773238"/>
            <a:ext cx="5391150" cy="2252662"/>
          </a:xfrm>
        </p:spPr>
      </p:pic>
      <p:sp>
        <p:nvSpPr>
          <p:cNvPr id="3" name="Content Placeholder 2"/>
          <p:cNvSpPr>
            <a:spLocks noGrp="1"/>
          </p:cNvSpPr>
          <p:nvPr>
            <p:ph sz="half" idx="2"/>
          </p:nvPr>
        </p:nvSpPr>
        <p:spPr>
          <a:xfrm>
            <a:off x="5962650" y="1524001"/>
            <a:ext cx="3657600" cy="4664075"/>
          </a:xfrm>
        </p:spPr>
        <p:txBody>
          <a:bodyPr>
            <a:normAutofit fontScale="77500" lnSpcReduction="20000"/>
          </a:bodyPr>
          <a:lstStyle/>
          <a:p>
            <a:pPr>
              <a:defRPr/>
            </a:pPr>
            <a:r>
              <a:rPr lang="en-US" dirty="0">
                <a:solidFill>
                  <a:srgbClr val="000000"/>
                </a:solidFill>
                <a:latin typeface="Open Sans"/>
              </a:rPr>
              <a:t>Russia’s biggest industry has been oil production </a:t>
            </a:r>
            <a:r>
              <a:rPr lang="en-US" u="sng" dirty="0">
                <a:solidFill>
                  <a:srgbClr val="0000EE"/>
                </a:solidFill>
                <a:latin typeface="Open Sans"/>
                <a:hlinkClick r:id="rId4"/>
              </a:rPr>
              <a:t>historically</a:t>
            </a:r>
            <a:r>
              <a:rPr lang="en-US" dirty="0">
                <a:solidFill>
                  <a:srgbClr val="000000"/>
                </a:solidFill>
                <a:latin typeface="Open Sans"/>
              </a:rPr>
              <a:t>,</a:t>
            </a:r>
          </a:p>
          <a:p>
            <a:pPr>
              <a:defRPr/>
            </a:pPr>
            <a:r>
              <a:rPr lang="en-US" dirty="0">
                <a:solidFill>
                  <a:srgbClr val="000000"/>
                </a:solidFill>
                <a:latin typeface="Open Sans"/>
              </a:rPr>
              <a:t>Diversify that by putting more emphasis on agriculture. </a:t>
            </a:r>
          </a:p>
          <a:p>
            <a:pPr>
              <a:defRPr/>
            </a:pPr>
            <a:r>
              <a:rPr lang="en-US" dirty="0">
                <a:solidFill>
                  <a:srgbClr val="000000"/>
                </a:solidFill>
                <a:latin typeface="Open Sans"/>
              </a:rPr>
              <a:t>With Russia’s increased production of wheat, farmers need to find alternative means of storage. </a:t>
            </a:r>
          </a:p>
          <a:p>
            <a:pPr>
              <a:defRPr/>
            </a:pPr>
            <a:r>
              <a:rPr lang="en-US" dirty="0">
                <a:solidFill>
                  <a:srgbClr val="000000"/>
                </a:solidFill>
                <a:latin typeface="Open Sans"/>
              </a:rPr>
              <a:t>Russia has officially surpassed the United States wheat exports.</a:t>
            </a:r>
            <a:endParaRPr lang="en-US" dirty="0"/>
          </a:p>
          <a:p>
            <a:pPr>
              <a:defRPr/>
            </a:pPr>
            <a:endParaRPr lang="en-US" dirty="0"/>
          </a:p>
        </p:txBody>
      </p:sp>
      <p:sp>
        <p:nvSpPr>
          <p:cNvPr id="337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66FAA3-36CF-47DD-9798-38D3AE2CE4C7}" type="slidenum">
              <a:rPr lang="en-US" altLang="en-US" smtClean="0">
                <a:solidFill>
                  <a:srgbClr val="E0CE4D"/>
                </a:solidFill>
              </a:rPr>
              <a:pPr/>
              <a:t>8</a:t>
            </a:fld>
            <a:endParaRPr lang="en-US" altLang="en-US" dirty="0">
              <a:solidFill>
                <a:srgbClr val="E0CE4D"/>
              </a:solidFill>
            </a:endParaRPr>
          </a:p>
        </p:txBody>
      </p:sp>
      <p:pic>
        <p:nvPicPr>
          <p:cNvPr id="4" name="Picture 3">
            <a:extLst>
              <a:ext uri="{FF2B5EF4-FFF2-40B4-BE49-F238E27FC236}">
                <a16:creationId xmlns:a16="http://schemas.microsoft.com/office/drawing/2014/main" id="{015A7A49-FF3D-4703-B17E-421BE59570B4}"/>
              </a:ext>
            </a:extLst>
          </p:cNvPr>
          <p:cNvPicPr>
            <a:picLocks noChangeAspect="1"/>
          </p:cNvPicPr>
          <p:nvPr/>
        </p:nvPicPr>
        <p:blipFill>
          <a:blip r:embed="rId5"/>
          <a:stretch>
            <a:fillRect/>
          </a:stretch>
        </p:blipFill>
        <p:spPr>
          <a:xfrm>
            <a:off x="317518" y="4114800"/>
            <a:ext cx="5761870" cy="2667000"/>
          </a:xfrm>
          <a:prstGeom prst="rect">
            <a:avLst/>
          </a:prstGeom>
        </p:spPr>
      </p:pic>
    </p:spTree>
    <p:extLst>
      <p:ext uri="{BB962C8B-B14F-4D97-AF65-F5344CB8AC3E}">
        <p14:creationId xmlns:p14="http://schemas.microsoft.com/office/powerpoint/2010/main" val="2090782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DC4A0-E5E3-4860-94DD-D10B785D05A3}"/>
              </a:ext>
            </a:extLst>
          </p:cNvPr>
          <p:cNvSpPr>
            <a:spLocks noGrp="1"/>
          </p:cNvSpPr>
          <p:nvPr>
            <p:ph type="title"/>
          </p:nvPr>
        </p:nvSpPr>
        <p:spPr/>
        <p:txBody>
          <a:bodyPr/>
          <a:lstStyle/>
          <a:p>
            <a:r>
              <a:rPr lang="en-US" b="1" dirty="0">
                <a:effectLst/>
              </a:rPr>
              <a:t>Recent Interventions</a:t>
            </a:r>
          </a:p>
        </p:txBody>
      </p:sp>
      <p:sp>
        <p:nvSpPr>
          <p:cNvPr id="3" name="Content Placeholder 2">
            <a:extLst>
              <a:ext uri="{FF2B5EF4-FFF2-40B4-BE49-F238E27FC236}">
                <a16:creationId xmlns:a16="http://schemas.microsoft.com/office/drawing/2014/main" id="{21BC96C8-65FA-4D9A-B918-4DB435CB1A5B}"/>
              </a:ext>
            </a:extLst>
          </p:cNvPr>
          <p:cNvSpPr>
            <a:spLocks noGrp="1"/>
          </p:cNvSpPr>
          <p:nvPr>
            <p:ph sz="half" idx="1"/>
          </p:nvPr>
        </p:nvSpPr>
        <p:spPr>
          <a:xfrm>
            <a:off x="1143000" y="1524000"/>
            <a:ext cx="4714189" cy="4663440"/>
          </a:xfrm>
        </p:spPr>
        <p:txBody>
          <a:bodyPr>
            <a:normAutofit fontScale="25000" lnSpcReduction="20000"/>
          </a:bodyPr>
          <a:lstStyle/>
          <a:p>
            <a:r>
              <a:rPr lang="en-US" sz="4800" b="1" dirty="0">
                <a:solidFill>
                  <a:srgbClr val="FF0000"/>
                </a:solidFill>
              </a:rPr>
              <a:t>VTB (state-controlled bank)</a:t>
            </a:r>
          </a:p>
          <a:p>
            <a:pPr lvl="1"/>
            <a:r>
              <a:rPr lang="en-US" sz="4800" dirty="0"/>
              <a:t>Large bank</a:t>
            </a:r>
          </a:p>
          <a:p>
            <a:pPr lvl="1"/>
            <a:r>
              <a:rPr lang="en-US" sz="4800" dirty="0"/>
              <a:t>Consolidated its role in the local grains market – expanding into trading, logistics, and port handling.</a:t>
            </a:r>
          </a:p>
          <a:p>
            <a:pPr lvl="1"/>
            <a:r>
              <a:rPr lang="en-US" sz="4800" dirty="0"/>
              <a:t>Enter into ag export and logistics sector</a:t>
            </a:r>
          </a:p>
          <a:p>
            <a:pPr lvl="2"/>
            <a:r>
              <a:rPr lang="en-US" sz="4800" dirty="0"/>
              <a:t>Seeking partnerships</a:t>
            </a:r>
          </a:p>
          <a:p>
            <a:pPr lvl="2"/>
            <a:r>
              <a:rPr lang="en-US" sz="4800" dirty="0"/>
              <a:t>Increased control ref export logistics</a:t>
            </a:r>
          </a:p>
          <a:p>
            <a:pPr lvl="2"/>
            <a:r>
              <a:rPr lang="en-US" sz="4400" dirty="0"/>
              <a:t>Acquires partial ownership of export ports, and several trading firms including 70% stake in grains trader Mirogroup</a:t>
            </a:r>
          </a:p>
          <a:p>
            <a:pPr lvl="1"/>
            <a:r>
              <a:rPr lang="en-US" sz="4800" dirty="0"/>
              <a:t>VTB asks the Russian government to create a vertically integrated grain market champion that can curb the role of foreign companies in the Russian trade</a:t>
            </a:r>
          </a:p>
          <a:p>
            <a:pPr lvl="1"/>
            <a:r>
              <a:rPr lang="en-US" sz="4800" dirty="0"/>
              <a:t>Russia too important to rely on ABCD</a:t>
            </a:r>
          </a:p>
          <a:p>
            <a:r>
              <a:rPr lang="en-US" sz="4800" b="1" dirty="0">
                <a:solidFill>
                  <a:srgbClr val="FF0000"/>
                </a:solidFill>
              </a:rPr>
              <a:t>Export Quota </a:t>
            </a:r>
          </a:p>
          <a:p>
            <a:pPr lvl="1"/>
            <a:r>
              <a:rPr lang="en-US" sz="4800" b="1" dirty="0">
                <a:solidFill>
                  <a:srgbClr val="006600"/>
                </a:solidFill>
              </a:rPr>
              <a:t>Goal:  </a:t>
            </a:r>
            <a:r>
              <a:rPr lang="en-US" sz="4800" dirty="0"/>
              <a:t>Control (manage)  internal prices</a:t>
            </a:r>
          </a:p>
          <a:p>
            <a:pPr lvl="1"/>
            <a:r>
              <a:rPr lang="en-US" sz="4800" dirty="0"/>
              <a:t>Traditionally applied an export tax</a:t>
            </a:r>
          </a:p>
          <a:p>
            <a:pPr lvl="1"/>
            <a:r>
              <a:rPr lang="en-US" sz="4800" dirty="0"/>
              <a:t>Proposed:  export quota annually at 20 mmt for Jan-July commencing after this year</a:t>
            </a:r>
          </a:p>
          <a:p>
            <a:pPr lvl="1"/>
            <a:r>
              <a:rPr lang="en-US" sz="4800" dirty="0"/>
              <a:t>Ministry of Agriculture confirmed the possibility of imposing of the non-tariff quotas for grain exports </a:t>
            </a:r>
          </a:p>
          <a:p>
            <a:pPr lvl="1"/>
            <a:r>
              <a:rPr lang="en-US" sz="4800" dirty="0"/>
              <a:t>“In the first half of the season, the exports totaled nearly 25 mmt; in the second half of the agricultural year Russia can export 20 mmt without any threat for the domestic market, which should to be fixed in form of the non-tariff quotas,” [Advisor to the Minister] </a:t>
            </a:r>
          </a:p>
          <a:p>
            <a:endParaRPr lang="en-US" dirty="0"/>
          </a:p>
        </p:txBody>
      </p:sp>
      <p:sp>
        <p:nvSpPr>
          <p:cNvPr id="4" name="Content Placeholder 3">
            <a:extLst>
              <a:ext uri="{FF2B5EF4-FFF2-40B4-BE49-F238E27FC236}">
                <a16:creationId xmlns:a16="http://schemas.microsoft.com/office/drawing/2014/main" id="{16E907D1-4B84-404C-BE99-6E023A1C1261}"/>
              </a:ext>
            </a:extLst>
          </p:cNvPr>
          <p:cNvSpPr>
            <a:spLocks noGrp="1"/>
          </p:cNvSpPr>
          <p:nvPr>
            <p:ph sz="half" idx="2"/>
          </p:nvPr>
        </p:nvSpPr>
        <p:spPr/>
        <p:txBody>
          <a:bodyPr>
            <a:normAutofit fontScale="25000" lnSpcReduction="20000"/>
          </a:bodyPr>
          <a:lstStyle/>
          <a:p>
            <a:r>
              <a:rPr lang="en-US" sz="4800" dirty="0"/>
              <a:t>Tightening </a:t>
            </a:r>
            <a:r>
              <a:rPr lang="en-US" sz="4800" b="1" u="sng" dirty="0">
                <a:solidFill>
                  <a:srgbClr val="FF0000"/>
                </a:solidFill>
              </a:rPr>
              <a:t>regulation and taxation </a:t>
            </a:r>
            <a:r>
              <a:rPr lang="en-US" sz="4800" dirty="0"/>
              <a:t>of offshore investment vehicles. </a:t>
            </a:r>
          </a:p>
          <a:p>
            <a:r>
              <a:rPr lang="en-US" sz="4800" dirty="0"/>
              <a:t>High probability of </a:t>
            </a:r>
            <a:r>
              <a:rPr lang="en-US" sz="4800" b="1" u="sng" dirty="0">
                <a:solidFill>
                  <a:srgbClr val="FF0000"/>
                </a:solidFill>
              </a:rPr>
              <a:t>additional US sanctions </a:t>
            </a:r>
            <a:r>
              <a:rPr lang="en-US" sz="4800" dirty="0"/>
              <a:t>in 1Q 2020. 2024 Russian presidential elections.</a:t>
            </a:r>
          </a:p>
          <a:p>
            <a:r>
              <a:rPr lang="en-US" sz="4800" dirty="0"/>
              <a:t>Export channels </a:t>
            </a:r>
            <a:r>
              <a:rPr lang="en-US" sz="4800" b="1" u="sng" dirty="0">
                <a:solidFill>
                  <a:srgbClr val="FF0000"/>
                </a:solidFill>
              </a:rPr>
              <a:t>consolidated by a state-owned </a:t>
            </a:r>
            <a:r>
              <a:rPr lang="en-US" sz="4800" dirty="0"/>
              <a:t>bank. </a:t>
            </a:r>
          </a:p>
          <a:p>
            <a:r>
              <a:rPr lang="en-US" sz="4800" dirty="0"/>
              <a:t>Escalating </a:t>
            </a:r>
            <a:r>
              <a:rPr lang="en-US" sz="4800" b="1" u="sng" dirty="0">
                <a:solidFill>
                  <a:srgbClr val="FF0000"/>
                </a:solidFill>
              </a:rPr>
              <a:t>farm labor </a:t>
            </a:r>
            <a:r>
              <a:rPr lang="en-US" sz="4800" dirty="0"/>
              <a:t>turnover and cost inflation due to negative demographics. Arms-race for qualified labor</a:t>
            </a:r>
          </a:p>
          <a:p>
            <a:r>
              <a:rPr lang="en-US" sz="4800" dirty="0"/>
              <a:t>Technology advance hampered </a:t>
            </a:r>
            <a:r>
              <a:rPr lang="en-US" sz="4800" b="1" u="sng" dirty="0">
                <a:solidFill>
                  <a:srgbClr val="FF0000"/>
                </a:solidFill>
              </a:rPr>
              <a:t>by negative perceptions in IP protection</a:t>
            </a:r>
            <a:r>
              <a:rPr lang="en-US" sz="4800" dirty="0"/>
              <a:t> and significant regulatory hurdles. </a:t>
            </a:r>
          </a:p>
          <a:p>
            <a:r>
              <a:rPr lang="en-US" sz="4800" dirty="0"/>
              <a:t>Domestic suppliers of competitive </a:t>
            </a:r>
            <a:r>
              <a:rPr lang="en-US" sz="4800" b="1" u="sng" dirty="0">
                <a:solidFill>
                  <a:srgbClr val="FF0000"/>
                </a:solidFill>
              </a:rPr>
              <a:t>agri technology slowly emerging.</a:t>
            </a:r>
          </a:p>
          <a:p>
            <a:r>
              <a:rPr lang="en-US" sz="4800" b="1" u="sng" dirty="0">
                <a:solidFill>
                  <a:srgbClr val="FF0000"/>
                </a:solidFill>
              </a:rPr>
              <a:t>Climate volatility </a:t>
            </a:r>
            <a:r>
              <a:rPr lang="en-US" sz="4800" dirty="0"/>
              <a:t>increasing. </a:t>
            </a:r>
          </a:p>
          <a:p>
            <a:r>
              <a:rPr lang="en-US" sz="4800" dirty="0"/>
              <a:t>Stricter </a:t>
            </a:r>
            <a:r>
              <a:rPr lang="en-US" sz="4800" b="1" u="sng" dirty="0">
                <a:solidFill>
                  <a:srgbClr val="FF0000"/>
                </a:solidFill>
              </a:rPr>
              <a:t>regulation of insecticides </a:t>
            </a:r>
            <a:r>
              <a:rPr lang="en-US" sz="4800" dirty="0"/>
              <a:t>in the EU shifting certain crops to RU and UA</a:t>
            </a:r>
          </a:p>
          <a:p>
            <a:endParaRPr lang="en-US" dirty="0"/>
          </a:p>
        </p:txBody>
      </p:sp>
      <p:sp>
        <p:nvSpPr>
          <p:cNvPr id="5" name="Slide Number Placeholder 4">
            <a:extLst>
              <a:ext uri="{FF2B5EF4-FFF2-40B4-BE49-F238E27FC236}">
                <a16:creationId xmlns:a16="http://schemas.microsoft.com/office/drawing/2014/main" id="{861BE069-591E-4271-8F73-66CB112CC220}"/>
              </a:ext>
            </a:extLst>
          </p:cNvPr>
          <p:cNvSpPr>
            <a:spLocks noGrp="1"/>
          </p:cNvSpPr>
          <p:nvPr>
            <p:ph type="sldNum" sz="quarter" idx="12"/>
          </p:nvPr>
        </p:nvSpPr>
        <p:spPr/>
        <p:txBody>
          <a:bodyPr/>
          <a:lstStyle/>
          <a:p>
            <a:fld id="{0DA33153-1191-471A-87CB-793097ADBC06}" type="slidenum">
              <a:rPr lang="en-US" smtClean="0"/>
              <a:pPr/>
              <a:t>9</a:t>
            </a:fld>
            <a:endParaRPr lang="en-US" dirty="0"/>
          </a:p>
        </p:txBody>
      </p:sp>
    </p:spTree>
    <p:extLst>
      <p:ext uri="{BB962C8B-B14F-4D97-AF65-F5344CB8AC3E}">
        <p14:creationId xmlns:p14="http://schemas.microsoft.com/office/powerpoint/2010/main" val="37454349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5ggxTbkw0.Lugrd8bk4Nw"/>
</p:tagLst>
</file>

<file path=ppt/tags/tag3.xml><?xml version="1.0" encoding="utf-8"?>
<p:tagLst xmlns:a="http://schemas.openxmlformats.org/drawingml/2006/main" xmlns:r="http://schemas.openxmlformats.org/officeDocument/2006/relationships" xmlns:p="http://schemas.openxmlformats.org/presentationml/2006/main">
  <p:tag name="CIQKNOWNTEXT" val="Yields and Production Cost 201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12630</TotalTime>
  <Words>2773</Words>
  <Application>Microsoft Office PowerPoint</Application>
  <PresentationFormat>Custom</PresentationFormat>
  <Paragraphs>504</Paragraphs>
  <Slides>49</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9" baseType="lpstr">
      <vt:lpstr>Arial</vt:lpstr>
      <vt:lpstr>Calibri</vt:lpstr>
      <vt:lpstr>Open Sans</vt:lpstr>
      <vt:lpstr>Tahoma</vt:lpstr>
      <vt:lpstr>Univers 45 Light</vt:lpstr>
      <vt:lpstr>Verdana</vt:lpstr>
      <vt:lpstr>Wingdings</vt:lpstr>
      <vt:lpstr>Wingdings 2</vt:lpstr>
      <vt:lpstr>Solstice</vt:lpstr>
      <vt:lpstr>think-cell Slide</vt:lpstr>
      <vt:lpstr>                What Does it Take to Farm in Russia and Ukraine?   </vt:lpstr>
      <vt:lpstr>   Increased Competition!  Technology is Key and Essential </vt:lpstr>
      <vt:lpstr>Extreme competition in exporting </vt:lpstr>
      <vt:lpstr>Wilson in Russia and Ukraine</vt:lpstr>
      <vt:lpstr>NCH Capital</vt:lpstr>
      <vt:lpstr>PowerPoint Presentation</vt:lpstr>
      <vt:lpstr>PowerPoint Presentation</vt:lpstr>
      <vt:lpstr>Russia Shifts Focus From Oil To Agriculture By Michael McDonald - Oct 13, 2016, 2:43 PM CDT</vt:lpstr>
      <vt:lpstr>Recent Interventions</vt:lpstr>
      <vt:lpstr>Important Structural Characteristics:   Russia</vt:lpstr>
      <vt:lpstr>NCH Russian Farms</vt:lpstr>
      <vt:lpstr>NCH Farms</vt:lpstr>
      <vt:lpstr>NCH Farms</vt:lpstr>
      <vt:lpstr> </vt:lpstr>
      <vt:lpstr>PowerPoint Presentation</vt:lpstr>
      <vt:lpstr>Approach to Risk</vt:lpstr>
      <vt:lpstr>Russian wheat:  Daily basis c/b, by trading month Feb 2017 to May 2019</vt:lpstr>
      <vt:lpstr>Basis values: Large post-harvest increases </vt:lpstr>
      <vt:lpstr>Risk Policy:  Why?:  Investors want aggressive risk mgmt. Essential for firm management of risk!  </vt:lpstr>
      <vt:lpstr>PowerPoint Presentation</vt:lpstr>
      <vt:lpstr>VaR:  Measured through time and allows assessment of risk exposure (potential for loss)</vt:lpstr>
      <vt:lpstr>Emerging Markets Multiples of EBITDA:  Comparables </vt:lpstr>
      <vt:lpstr>Recent Headlines!</vt:lpstr>
      <vt:lpstr>Structural Differences:   Ukraine</vt:lpstr>
      <vt:lpstr>Current Mega-Issue:  Land-Reform</vt:lpstr>
      <vt:lpstr>Land Markets:  Underdeveloped</vt:lpstr>
      <vt:lpstr>Background: land lease fees ($/ha) Source:  Dragon Capital,  Land  Reform:  Solid Ground for Economic Growth, Jan 2020.</vt:lpstr>
      <vt:lpstr>Projected land Prices:</vt:lpstr>
      <vt:lpstr>Agriholdings of Ukraine Farms</vt:lpstr>
      <vt:lpstr>NCH Ag Holdings:  Overview</vt:lpstr>
      <vt:lpstr>NCH Ukraine (AP Group)</vt:lpstr>
      <vt:lpstr>Ukraine Holdings</vt:lpstr>
      <vt:lpstr>Productivity and Costs:</vt:lpstr>
      <vt:lpstr> </vt:lpstr>
      <vt:lpstr>Mega-Farm Mgmt Strategy</vt:lpstr>
      <vt:lpstr>Supply Chain Strategy</vt:lpstr>
      <vt:lpstr>AP Group Elevators location</vt:lpstr>
      <vt:lpstr>PowerPoint Presentation</vt:lpstr>
      <vt:lpstr> </vt:lpstr>
      <vt:lpstr>PowerPoint Presentation</vt:lpstr>
      <vt:lpstr>Zhmerinskiy Elevator </vt:lpstr>
      <vt:lpstr>Access to Black Sea ports to export crops</vt:lpstr>
      <vt:lpstr>Logistical strategies!</vt:lpstr>
      <vt:lpstr>Logistical Cost Comparisons for Grain:   Major Exporters $US/mt</vt:lpstr>
      <vt:lpstr>Grain Exporters:  Very competitive</vt:lpstr>
      <vt:lpstr>Ukraine Grain Logistics:  Challenges and Opportunities</vt:lpstr>
      <vt:lpstr>Major Ag Implications:  Ukr and Russia</vt:lpstr>
      <vt:lpstr>Important Differences to US</vt:lpstr>
      <vt:lpstr>Implications for  US Grain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GM Wheat:  Straetgies</dc:title>
  <dc:creator>Bill Wilson</dc:creator>
  <cp:lastModifiedBy>Wilson, William</cp:lastModifiedBy>
  <cp:revision>768</cp:revision>
  <cp:lastPrinted>2018-10-15T20:59:22Z</cp:lastPrinted>
  <dcterms:created xsi:type="dcterms:W3CDTF">2009-08-18T13:04:45Z</dcterms:created>
  <dcterms:modified xsi:type="dcterms:W3CDTF">2020-02-20T13:51:02Z</dcterms:modified>
</cp:coreProperties>
</file>