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6"/>
  </p:sldMasterIdLst>
  <p:notesMasterIdLst>
    <p:notesMasterId r:id="rId32"/>
  </p:notesMasterIdLst>
  <p:sldIdLst>
    <p:sldId id="272" r:id="rId7"/>
    <p:sldId id="368" r:id="rId8"/>
    <p:sldId id="276" r:id="rId9"/>
    <p:sldId id="277" r:id="rId10"/>
    <p:sldId id="278" r:id="rId11"/>
    <p:sldId id="279" r:id="rId12"/>
    <p:sldId id="280" r:id="rId13"/>
    <p:sldId id="257" r:id="rId14"/>
    <p:sldId id="258" r:id="rId15"/>
    <p:sldId id="259" r:id="rId16"/>
    <p:sldId id="260" r:id="rId17"/>
    <p:sldId id="261" r:id="rId18"/>
    <p:sldId id="262" r:id="rId19"/>
    <p:sldId id="263" r:id="rId20"/>
    <p:sldId id="264" r:id="rId21"/>
    <p:sldId id="265" r:id="rId22"/>
    <p:sldId id="266" r:id="rId23"/>
    <p:sldId id="267" r:id="rId24"/>
    <p:sldId id="268" r:id="rId25"/>
    <p:sldId id="269" r:id="rId26"/>
    <p:sldId id="270" r:id="rId27"/>
    <p:sldId id="275" r:id="rId28"/>
    <p:sldId id="274" r:id="rId29"/>
    <p:sldId id="281" r:id="rId30"/>
    <p:sldId id="271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A864A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88312" autoAdjust="0"/>
  </p:normalViewPr>
  <p:slideViewPr>
    <p:cSldViewPr snapToGrid="0">
      <p:cViewPr varScale="1">
        <p:scale>
          <a:sx n="72" d="100"/>
          <a:sy n="72" d="100"/>
        </p:scale>
        <p:origin x="998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notesMaster" Target="notesMasters/notesMaster1.xml"/><Relationship Id="rId5" Type="http://schemas.openxmlformats.org/officeDocument/2006/relationships/customXml" Target="../customXml/item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theme" Target="theme/theme1.xml"/><Relationship Id="rId8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922867-1E27-3C45-898F-0DC9197EA67B}" type="datetimeFigureOut">
              <a:rPr lang="en-US" smtClean="0"/>
              <a:t>4/28/2023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2AB1E9-AF52-F84A-B114-2CAB502B66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2125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2AB1E9-AF52-F84A-B114-2CAB502B66C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6606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TALKING POINTS:</a:t>
            </a:r>
          </a:p>
          <a:p>
            <a:endParaRPr lang="en-US" b="1" dirty="0"/>
          </a:p>
          <a:p>
            <a:r>
              <a:rPr lang="en-US" b="1" dirty="0"/>
              <a:t>NASS Mission</a:t>
            </a:r>
            <a:endParaRPr lang="en-US" dirty="0"/>
          </a:p>
          <a:p>
            <a:endParaRPr lang="en-US" dirty="0"/>
          </a:p>
          <a:p>
            <a:r>
              <a:rPr lang="en-US" dirty="0"/>
              <a:t>Our goals today are to:</a:t>
            </a:r>
          </a:p>
          <a:p>
            <a:pPr marL="257974" indent="-257974">
              <a:buFont typeface="Arial" panose="020B0604020202020204" pitchFamily="34" charset="0"/>
              <a:buChar char="•"/>
            </a:pPr>
            <a:r>
              <a:rPr lang="en-US" dirty="0"/>
              <a:t>Provide a short</a:t>
            </a:r>
            <a:r>
              <a:rPr lang="en-US" baseline="0" dirty="0"/>
              <a:t> introduction to NASS, starting with a little history. </a:t>
            </a:r>
            <a:endParaRPr lang="en-US" dirty="0"/>
          </a:p>
          <a:p>
            <a:pPr marL="257974" indent="-257974">
              <a:buFont typeface="Arial" panose="020B0604020202020204" pitchFamily="34" charset="0"/>
              <a:buChar char="•"/>
            </a:pPr>
            <a:r>
              <a:rPr lang="en-US" dirty="0"/>
              <a:t>Show you how we collect our data</a:t>
            </a:r>
            <a:r>
              <a:rPr lang="en-US" baseline="0" dirty="0"/>
              <a:t> with the help of our in-house public affairs team and highlight some of our current and upcoming surveys and censuses </a:t>
            </a:r>
            <a:r>
              <a:rPr lang="en-US" dirty="0"/>
              <a:t> </a:t>
            </a:r>
          </a:p>
          <a:p>
            <a:pPr marL="257974" indent="-257974">
              <a:buFont typeface="Arial" panose="020B0604020202020204" pitchFamily="34" charset="0"/>
              <a:buChar char="•"/>
            </a:pPr>
            <a:r>
              <a:rPr lang="en-US" dirty="0"/>
              <a:t>And share</a:t>
            </a:r>
            <a:r>
              <a:rPr lang="en-US" baseline="0" dirty="0"/>
              <a:t> with you just how important the data we produce are/how they directly benefit our farmers, ranchers, local and national governments, trade associations, agribusinesses, universities, and many others.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6C0CE2-EE6F-4360-A0F4-955D3744A4D2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48434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2AB1E9-AF52-F84A-B114-2CAB502B66C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1168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2AB1E9-AF52-F84A-B114-2CAB502B66C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6278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2AB1E9-AF52-F84A-B114-2CAB502B66C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4230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2AB1E9-AF52-F84A-B114-2CAB502B66CA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0620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02301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9D481F6D-17BE-FF43-8CCA-78AE6F27212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3855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C348C47-F607-C145-8E4C-9BAAF4307C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8133" y="161691"/>
            <a:ext cx="8120503" cy="923342"/>
          </a:xfrm>
        </p:spPr>
        <p:txBody>
          <a:bodyPr>
            <a:normAutofit/>
          </a:bodyPr>
          <a:lstStyle>
            <a:lvl1pPr>
              <a:defRPr sz="4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A6DACF-055B-CD45-B275-95231DD2D2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8719" y="2665840"/>
            <a:ext cx="10760765" cy="3513489"/>
          </a:xfrm>
        </p:spPr>
        <p:txBody>
          <a:bodyPr/>
          <a:lstStyle>
            <a:lvl1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0"/>
            <a:r>
              <a:rPr lang="en-US"/>
              <a:t>Second level</a:t>
            </a:r>
          </a:p>
          <a:p>
            <a:pPr lvl="1"/>
            <a:r>
              <a:rPr lang="en-US"/>
              <a:t>Third level</a:t>
            </a:r>
          </a:p>
          <a:p>
            <a:pPr lvl="2"/>
            <a:r>
              <a:rPr lang="en-US"/>
              <a:t>Fourth level</a:t>
            </a:r>
          </a:p>
          <a:p>
            <a:pPr lvl="3"/>
            <a:r>
              <a:rPr lang="en-US"/>
              <a:t>Fifth level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9EA569B-E7BF-A04C-875B-7E1EB6389E98}"/>
              </a:ext>
            </a:extLst>
          </p:cNvPr>
          <p:cNvSpPr txBox="1"/>
          <p:nvPr userDrawn="1"/>
        </p:nvSpPr>
        <p:spPr>
          <a:xfrm>
            <a:off x="7802217" y="6199838"/>
            <a:ext cx="391933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err="1">
                <a:latin typeface="Arial" panose="020B0604020202020204" pitchFamily="34" charset="0"/>
                <a:cs typeface="Arial" panose="020B0604020202020204" pitchFamily="34" charset="0"/>
              </a:rPr>
              <a:t>nass.usda.gov</a:t>
            </a:r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1200" err="1">
                <a:latin typeface="Arial" panose="020B0604020202020204" pitchFamily="34" charset="0"/>
                <a:cs typeface="Arial" panose="020B0604020202020204" pitchFamily="34" charset="0"/>
              </a:rPr>
              <a:t>AgCensus</a:t>
            </a:r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   |   </a:t>
            </a:r>
            <a:fld id="{D569BB27-7EC1-4445-B859-E0BD6CE0606C}" type="slidenum">
              <a:rPr lang="en-US" sz="1200" smtClean="0"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en-US"/>
          </a:p>
        </p:txBody>
      </p:sp>
      <p:pic>
        <p:nvPicPr>
          <p:cNvPr id="8" name="Picture 7" descr="Graphical user interface, text&#10;&#10;Description automatically generated with medium confidence">
            <a:extLst>
              <a:ext uri="{FF2B5EF4-FFF2-40B4-BE49-F238E27FC236}">
                <a16:creationId xmlns:a16="http://schemas.microsoft.com/office/drawing/2014/main" id="{F45FA887-66C1-3846-BC2C-C4C7FBE48E7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873" y="5009290"/>
            <a:ext cx="6183573" cy="2473429"/>
          </a:xfrm>
          <a:prstGeom prst="rect">
            <a:avLst/>
          </a:prstGeom>
        </p:spPr>
      </p:pic>
      <p:pic>
        <p:nvPicPr>
          <p:cNvPr id="7" name="Picture 6" descr="Logo&#10;&#10;Description automatically generated with low confidence">
            <a:extLst>
              <a:ext uri="{FF2B5EF4-FFF2-40B4-BE49-F238E27FC236}">
                <a16:creationId xmlns:a16="http://schemas.microsoft.com/office/drawing/2014/main" id="{AE6E51D2-21E2-0247-BDD4-2F43E99BDCA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75352" y="221737"/>
            <a:ext cx="1741074" cy="635721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12F5105-95A7-CB42-B85D-9FF8D2EA481B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848133" y="2065075"/>
            <a:ext cx="10760765" cy="458599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40534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- Image Header -custom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A6DACF-055B-CD45-B275-95231DD2D2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8133" y="2693078"/>
            <a:ext cx="10760765" cy="2897120"/>
          </a:xfrm>
        </p:spPr>
        <p:txBody>
          <a:bodyPr/>
          <a:lstStyle>
            <a:lvl1pPr>
              <a:lnSpc>
                <a:spcPct val="100000"/>
              </a:lnSpc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0"/>
            <a:r>
              <a:rPr lang="en-US"/>
              <a:t>Second level</a:t>
            </a:r>
          </a:p>
          <a:p>
            <a:pPr lvl="1"/>
            <a:r>
              <a:rPr lang="en-US"/>
              <a:t>Third level</a:t>
            </a:r>
          </a:p>
          <a:p>
            <a:pPr lvl="2"/>
            <a:r>
              <a:rPr lang="en-US"/>
              <a:t>Fourth level</a:t>
            </a:r>
          </a:p>
          <a:p>
            <a:pPr lvl="3"/>
            <a:r>
              <a:rPr lang="en-US"/>
              <a:t>Fifth level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9EA569B-E7BF-A04C-875B-7E1EB6389E98}"/>
              </a:ext>
            </a:extLst>
          </p:cNvPr>
          <p:cNvSpPr txBox="1"/>
          <p:nvPr userDrawn="1"/>
        </p:nvSpPr>
        <p:spPr>
          <a:xfrm>
            <a:off x="7802217" y="6199838"/>
            <a:ext cx="391933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err="1">
                <a:latin typeface="Arial" panose="020B0604020202020204" pitchFamily="34" charset="0"/>
                <a:cs typeface="Arial" panose="020B0604020202020204" pitchFamily="34" charset="0"/>
              </a:rPr>
              <a:t>nass.usda.gov</a:t>
            </a:r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1200" err="1">
                <a:latin typeface="Arial" panose="020B0604020202020204" pitchFamily="34" charset="0"/>
                <a:cs typeface="Arial" panose="020B0604020202020204" pitchFamily="34" charset="0"/>
              </a:rPr>
              <a:t>AgCensus</a:t>
            </a:r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   |   </a:t>
            </a:r>
            <a:fld id="{D569BB27-7EC1-4445-B859-E0BD6CE0606C}" type="slidenum">
              <a:rPr lang="en-US" sz="1200" smtClean="0"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en-US"/>
          </a:p>
        </p:txBody>
      </p:sp>
      <p:pic>
        <p:nvPicPr>
          <p:cNvPr id="12" name="Picture 11" descr="Graphical user interface, text&#10;&#10;Description automatically generated with medium confidence">
            <a:extLst>
              <a:ext uri="{FF2B5EF4-FFF2-40B4-BE49-F238E27FC236}">
                <a16:creationId xmlns:a16="http://schemas.microsoft.com/office/drawing/2014/main" id="{19E6C825-4D32-484C-A603-59C135F4690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873" y="5009290"/>
            <a:ext cx="6183573" cy="2473429"/>
          </a:xfrm>
          <a:prstGeom prst="rect">
            <a:avLst/>
          </a:prstGeom>
        </p:spPr>
      </p:pic>
      <p:pic>
        <p:nvPicPr>
          <p:cNvPr id="13" name="Picture 12" descr="Logo&#10;&#10;Description automatically generated with low confidence">
            <a:extLst>
              <a:ext uri="{FF2B5EF4-FFF2-40B4-BE49-F238E27FC236}">
                <a16:creationId xmlns:a16="http://schemas.microsoft.com/office/drawing/2014/main" id="{B2C47D4F-6DA3-0444-826A-29C25E499C4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75352" y="221737"/>
            <a:ext cx="1741074" cy="635721"/>
          </a:xfrm>
          <a:prstGeom prst="rect">
            <a:avLst/>
          </a:prstGeom>
        </p:spPr>
      </p:pic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9BE55C82-CB50-CA46-BF0F-002E80A5A747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848133" y="2065075"/>
            <a:ext cx="10760765" cy="458599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009832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- Vo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91731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- Fu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25623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- Opportun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63152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- Be Coun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56029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Left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4800263" y="1447800"/>
            <a:ext cx="7391737" cy="4495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9" name="Rectangle 8"/>
          <p:cNvSpPr/>
          <p:nvPr userDrawn="1"/>
        </p:nvSpPr>
        <p:spPr>
          <a:xfrm>
            <a:off x="0" y="1447800"/>
            <a:ext cx="4800262" cy="4495800"/>
          </a:xfrm>
          <a:prstGeom prst="rect">
            <a:avLst/>
          </a:prstGeom>
          <a:solidFill>
            <a:srgbClr val="9F0F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" name="Rectangle 9"/>
          <p:cNvSpPr/>
          <p:nvPr userDrawn="1"/>
        </p:nvSpPr>
        <p:spPr>
          <a:xfrm rot="2700000">
            <a:off x="4482393" y="3378860"/>
            <a:ext cx="672726" cy="67290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>
                <a:solidFill>
                  <a:srgbClr val="9F0F32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379512" y="1600201"/>
            <a:ext cx="3810992" cy="4190999"/>
          </a:xfrm>
        </p:spPr>
        <p:txBody>
          <a:bodyPr anchor="ctr" anchorCtr="0">
            <a:noAutofit/>
          </a:bodyPr>
          <a:lstStyle>
            <a:lvl1pPr marL="0" indent="0">
              <a:buNone/>
              <a:defRPr sz="360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8923" y="1600201"/>
            <a:ext cx="6783566" cy="4190999"/>
          </a:xfrm>
        </p:spPr>
        <p:txBody>
          <a:bodyPr anchor="ctr" anchorCtr="0"/>
          <a:lstStyle>
            <a:lvl1pPr>
              <a:defRPr sz="2800" b="0" i="0">
                <a:solidFill>
                  <a:srgbClr val="522002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sz="2400" b="0" i="0">
                <a:solidFill>
                  <a:srgbClr val="522002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000" b="0" i="0">
                <a:solidFill>
                  <a:srgbClr val="522002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1800" b="0" i="0">
                <a:solidFill>
                  <a:srgbClr val="522002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1800" b="0" i="0">
                <a:solidFill>
                  <a:srgbClr val="522002"/>
                </a:solidFill>
                <a:latin typeface="Arial" charset="0"/>
                <a:ea typeface="Arial" charset="0"/>
                <a:cs typeface="Arial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7B513903-C86C-435C-B8AA-28BE48A23FB2}" type="datetimeFigureOut">
              <a:rPr lang="en-US" smtClean="0"/>
              <a:t>4/28/2023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5BA5F-B4D4-466A-A51F-23DAA07F361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52255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952C16D-6E95-1B46-9928-DC29E3A2B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09595F-B825-1346-A4B2-88AA1D13BB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02A4D7-C5BE-B140-ABEB-CA8CED65C7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2D518A-381E-C04E-A3FC-A84FA2F7B1EB}" type="datetimeFigureOut">
              <a:rPr lang="en-US" smtClean="0"/>
              <a:t>4/28/2023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E55007-91FC-8947-BA21-E8ED464A39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1E3B5D-9B4E-9646-80E2-0643633C10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88657C-54C7-624B-9F58-C1306F9463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180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8" r:id="rId3"/>
    <p:sldLayoutId id="2147483651" r:id="rId4"/>
    <p:sldLayoutId id="2147483654" r:id="rId5"/>
    <p:sldLayoutId id="2147483660" r:id="rId6"/>
    <p:sldLayoutId id="2147483662" r:id="rId7"/>
    <p:sldLayoutId id="2147483669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slide" Target="slide2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png"/><Relationship Id="rId5" Type="http://schemas.openxmlformats.org/officeDocument/2006/relationships/hyperlink" Target="http://www.agcensus.usda.gov/" TargetMode="External"/><Relationship Id="rId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0.jpeg"/><Relationship Id="rId7" Type="http://schemas.openxmlformats.org/officeDocument/2006/relationships/image" Target="../media/image6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1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nass.usda.gov/AgCensus/Partners/index.php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18" Type="http://schemas.openxmlformats.org/officeDocument/2006/relationships/image" Target="../media/image28.png"/><Relationship Id="rId26" Type="http://schemas.openxmlformats.org/officeDocument/2006/relationships/image" Target="../media/image36.jpeg"/><Relationship Id="rId3" Type="http://schemas.openxmlformats.org/officeDocument/2006/relationships/image" Target="../media/image11.png"/><Relationship Id="rId21" Type="http://schemas.openxmlformats.org/officeDocument/2006/relationships/image" Target="../media/image31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17" Type="http://schemas.openxmlformats.org/officeDocument/2006/relationships/image" Target="../media/image27.png"/><Relationship Id="rId25" Type="http://schemas.openxmlformats.org/officeDocument/2006/relationships/image" Target="../media/image35.png"/><Relationship Id="rId2" Type="http://schemas.openxmlformats.org/officeDocument/2006/relationships/image" Target="../media/image10.jpeg"/><Relationship Id="rId16" Type="http://schemas.openxmlformats.org/officeDocument/2006/relationships/image" Target="../media/image26.png"/><Relationship Id="rId20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24" Type="http://schemas.openxmlformats.org/officeDocument/2006/relationships/image" Target="../media/image34.png"/><Relationship Id="rId5" Type="http://schemas.openxmlformats.org/officeDocument/2006/relationships/image" Target="../media/image12.png"/><Relationship Id="rId15" Type="http://schemas.openxmlformats.org/officeDocument/2006/relationships/image" Target="../media/image25.png"/><Relationship Id="rId23" Type="http://schemas.openxmlformats.org/officeDocument/2006/relationships/image" Target="../media/image33.jpeg"/><Relationship Id="rId28" Type="http://schemas.openxmlformats.org/officeDocument/2006/relationships/image" Target="../media/image38.jpeg"/><Relationship Id="rId10" Type="http://schemas.openxmlformats.org/officeDocument/2006/relationships/image" Target="../media/image20.png"/><Relationship Id="rId19" Type="http://schemas.openxmlformats.org/officeDocument/2006/relationships/image" Target="../media/image29.png"/><Relationship Id="rId4" Type="http://schemas.openxmlformats.org/officeDocument/2006/relationships/image" Target="../media/image6.png"/><Relationship Id="rId9" Type="http://schemas.openxmlformats.org/officeDocument/2006/relationships/image" Target="../media/image19.jpeg"/><Relationship Id="rId14" Type="http://schemas.openxmlformats.org/officeDocument/2006/relationships/image" Target="../media/image24.png"/><Relationship Id="rId22" Type="http://schemas.openxmlformats.org/officeDocument/2006/relationships/image" Target="../media/image32.png"/><Relationship Id="rId27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BAED8D2-2844-E40C-BEBF-E057FA42F6A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48" y="0"/>
            <a:ext cx="12070105" cy="6038100"/>
          </a:xfrm>
          <a:prstGeom prst="rect">
            <a:avLst/>
          </a:prstGeom>
        </p:spPr>
      </p:pic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04C50B88-31D4-184B-814D-D533F9E4165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3998"/>
          <a:stretch/>
        </p:blipFill>
        <p:spPr>
          <a:xfrm>
            <a:off x="0" y="4683363"/>
            <a:ext cx="12192000" cy="217463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5589A68-8839-DA4E-A320-D8726421AB18}"/>
              </a:ext>
            </a:extLst>
          </p:cNvPr>
          <p:cNvSpPr/>
          <p:nvPr/>
        </p:nvSpPr>
        <p:spPr>
          <a:xfrm>
            <a:off x="100275" y="2701554"/>
            <a:ext cx="5720422" cy="807950"/>
          </a:xfrm>
          <a:prstGeom prst="rect">
            <a:avLst/>
          </a:prstGeom>
          <a:blipFill dpi="0" rotWithShape="1">
            <a:blip r:embed="rId5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B70A3B-6591-1C45-9E1B-47B551F2DE72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6296460" y="5627951"/>
            <a:ext cx="4542740" cy="549876"/>
          </a:xfrm>
        </p:spPr>
        <p:txBody>
          <a:bodyPr>
            <a:noAutofit/>
          </a:bodyPr>
          <a:lstStyle/>
          <a:p>
            <a:pPr algn="l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Hubert Hamer, Administrator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BBB8874-F6BA-A846-8CA8-CBC69375B7E1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6357816" y="6147222"/>
            <a:ext cx="3072714" cy="352124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March 30,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2023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1A2388C-D886-EF4D-8130-B86BE2C78E4E}"/>
              </a:ext>
            </a:extLst>
          </p:cNvPr>
          <p:cNvCxnSpPr/>
          <p:nvPr/>
        </p:nvCxnSpPr>
        <p:spPr>
          <a:xfrm>
            <a:off x="6235512" y="5721440"/>
            <a:ext cx="0" cy="1016343"/>
          </a:xfrm>
          <a:prstGeom prst="line">
            <a:avLst/>
          </a:prstGeom>
          <a:ln w="952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8" name="Subtitle 2">
            <a:extLst>
              <a:ext uri="{FF2B5EF4-FFF2-40B4-BE49-F238E27FC236}">
                <a16:creationId xmlns:a16="http://schemas.microsoft.com/office/drawing/2014/main" id="{23A02839-4D81-274A-B344-BF67A143B552}"/>
              </a:ext>
            </a:extLst>
          </p:cNvPr>
          <p:cNvSpPr txBox="1">
            <a:spLocks/>
          </p:cNvSpPr>
          <p:nvPr/>
        </p:nvSpPr>
        <p:spPr>
          <a:xfrm>
            <a:off x="6357816" y="6462313"/>
            <a:ext cx="3072714" cy="3521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nass.usda.gov/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AgCensus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</p:txBody>
      </p:sp>
      <p:pic>
        <p:nvPicPr>
          <p:cNvPr id="20" name="Picture 19" descr="Graphical user interface, text&#10;&#10;Description automatically generated with medium confidence">
            <a:extLst>
              <a:ext uri="{FF2B5EF4-FFF2-40B4-BE49-F238E27FC236}">
                <a16:creationId xmlns:a16="http://schemas.microsoft.com/office/drawing/2014/main" id="{908B3C36-ED9C-C541-8AE0-B2104558216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874" y="5367072"/>
            <a:ext cx="5103338" cy="2041335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E44ADB5D-2DCB-F540-87D1-15D92DD873EB}"/>
              </a:ext>
            </a:extLst>
          </p:cNvPr>
          <p:cNvSpPr txBox="1"/>
          <p:nvPr/>
        </p:nvSpPr>
        <p:spPr>
          <a:xfrm>
            <a:off x="100275" y="2766975"/>
            <a:ext cx="545117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AG CENSUS COUNTS</a:t>
            </a:r>
          </a:p>
        </p:txBody>
      </p:sp>
    </p:spTree>
    <p:extLst>
      <p:ext uri="{BB962C8B-B14F-4D97-AF65-F5344CB8AC3E}">
        <p14:creationId xmlns:p14="http://schemas.microsoft.com/office/powerpoint/2010/main" val="16885013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sky, grass, outdoor, plant&#10;&#10;Description automatically generated">
            <a:extLst>
              <a:ext uri="{FF2B5EF4-FFF2-40B4-BE49-F238E27FC236}">
                <a16:creationId xmlns:a16="http://schemas.microsoft.com/office/drawing/2014/main" id="{8177D00B-8064-9D49-A0DE-6232B92523F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2000" cy="2183363"/>
          </a:xfrm>
          <a:prstGeom prst="rect">
            <a:avLst/>
          </a:prstGeom>
        </p:spPr>
      </p:pic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3E31F632-64CA-9E46-BD33-756EB17404C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52615"/>
            <a:ext cx="12192000" cy="2565918"/>
          </a:xfrm>
          <a:prstGeom prst="rect">
            <a:avLst/>
          </a:prstGeom>
        </p:spPr>
      </p:pic>
      <p:pic>
        <p:nvPicPr>
          <p:cNvPr id="13" name="Picture 12" descr="Background pattern&#10;&#10;Description automatically generated">
            <a:extLst>
              <a:ext uri="{FF2B5EF4-FFF2-40B4-BE49-F238E27FC236}">
                <a16:creationId xmlns:a16="http://schemas.microsoft.com/office/drawing/2014/main" id="{FF137BE2-6E71-9547-A16B-AFE13DD4BE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8135" y="1097374"/>
            <a:ext cx="6954082" cy="838200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0BC7D70C-0FAA-DB45-9D5F-5444CD25D522}"/>
              </a:ext>
            </a:extLst>
          </p:cNvPr>
          <p:cNvSpPr txBox="1">
            <a:spLocks/>
          </p:cNvSpPr>
          <p:nvPr/>
        </p:nvSpPr>
        <p:spPr>
          <a:xfrm>
            <a:off x="848136" y="1174252"/>
            <a:ext cx="7053474" cy="92334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6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Census of Agriculture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020E963-A7B0-6B4A-A1FD-55F22BF881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8133" y="2403829"/>
            <a:ext cx="10760765" cy="28971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/>
              <a:t>A complete count, taken every five years, of America’s farms and ranches and the people who operate them.</a:t>
            </a:r>
          </a:p>
          <a:p>
            <a:pPr marL="0" indent="0">
              <a:buNone/>
            </a:pPr>
            <a:endParaRPr lang="en-US" sz="4000" dirty="0"/>
          </a:p>
        </p:txBody>
      </p:sp>
      <p:pic>
        <p:nvPicPr>
          <p:cNvPr id="7" name="Picture 6" descr="Logo&#10;&#10;Description automatically generated with low confidence">
            <a:extLst>
              <a:ext uri="{FF2B5EF4-FFF2-40B4-BE49-F238E27FC236}">
                <a16:creationId xmlns:a16="http://schemas.microsoft.com/office/drawing/2014/main" id="{745A2070-5AD8-7040-A983-76BAE110DBE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75352" y="221737"/>
            <a:ext cx="1741074" cy="635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2266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sky, grass, outdoor, plant&#10;&#10;Description automatically generated">
            <a:extLst>
              <a:ext uri="{FF2B5EF4-FFF2-40B4-BE49-F238E27FC236}">
                <a16:creationId xmlns:a16="http://schemas.microsoft.com/office/drawing/2014/main" id="{6DEB1D94-AEED-CD4F-8CFF-283B9930E76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2000" cy="2183363"/>
          </a:xfrm>
          <a:prstGeom prst="rect">
            <a:avLst/>
          </a:prstGeom>
        </p:spPr>
      </p:pic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043FF5EB-CCEC-6C40-B35D-814C6C7EE82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52615"/>
            <a:ext cx="12192000" cy="2565918"/>
          </a:xfrm>
          <a:prstGeom prst="rect">
            <a:avLst/>
          </a:prstGeom>
        </p:spPr>
      </p:pic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300C2679-9B7F-5C45-A03F-CA45F9E443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8135" y="1097374"/>
            <a:ext cx="6954082" cy="8382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8E89A6CC-1E24-2D4F-81D0-97C1C0B30EA9}"/>
              </a:ext>
            </a:extLst>
          </p:cNvPr>
          <p:cNvSpPr txBox="1">
            <a:spLocks/>
          </p:cNvSpPr>
          <p:nvPr/>
        </p:nvSpPr>
        <p:spPr>
          <a:xfrm>
            <a:off x="848136" y="1174252"/>
            <a:ext cx="7053474" cy="92334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6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Census of Agriculture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932904-BC80-5C40-A4B7-665B41CBB7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8133" y="2319853"/>
            <a:ext cx="10760765" cy="3343528"/>
          </a:xfrm>
        </p:spPr>
        <p:txBody>
          <a:bodyPr>
            <a:normAutofit/>
          </a:bodyPr>
          <a:lstStyle/>
          <a:p>
            <a:r>
              <a:rPr lang="en-US" dirty="0"/>
              <a:t>The most complete agricultural data available. </a:t>
            </a:r>
          </a:p>
          <a:p>
            <a:r>
              <a:rPr lang="en-US" dirty="0"/>
              <a:t>The only source of uniform, comprehensive and impartial agricultural data for every county in the nation.</a:t>
            </a:r>
          </a:p>
          <a:p>
            <a:r>
              <a:rPr lang="en-US" dirty="0"/>
              <a:t>Information on land use and ownership, producer characteristics and demographics, production practices, income and expenditures, and more.</a:t>
            </a:r>
          </a:p>
          <a:p>
            <a:endParaRPr lang="en-US" dirty="0"/>
          </a:p>
        </p:txBody>
      </p:sp>
      <p:pic>
        <p:nvPicPr>
          <p:cNvPr id="8" name="Picture 7" descr="Logo&#10;&#10;Description automatically generated with low confidence">
            <a:extLst>
              <a:ext uri="{FF2B5EF4-FFF2-40B4-BE49-F238E27FC236}">
                <a16:creationId xmlns:a16="http://schemas.microsoft.com/office/drawing/2014/main" id="{68B807BF-974F-DF46-8B7B-98358D8BCEE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75352" y="221737"/>
            <a:ext cx="1741074" cy="635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489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sky, grass, outdoor, plant&#10;&#10;Description automatically generated">
            <a:extLst>
              <a:ext uri="{FF2B5EF4-FFF2-40B4-BE49-F238E27FC236}">
                <a16:creationId xmlns:a16="http://schemas.microsoft.com/office/drawing/2014/main" id="{28D958D7-B371-0A42-A28D-1CC94AC511A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2000" cy="2183363"/>
          </a:xfrm>
          <a:prstGeom prst="rect">
            <a:avLst/>
          </a:prstGeom>
        </p:spPr>
      </p:pic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FD0B2364-4863-3C42-AF8C-B98B6CBE76C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52615"/>
            <a:ext cx="12192000" cy="2565918"/>
          </a:xfrm>
          <a:prstGeom prst="rect">
            <a:avLst/>
          </a:prstGeom>
        </p:spPr>
      </p:pic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88C9A76A-6C41-CF4C-BB35-E2D78E05A2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8135" y="1097374"/>
            <a:ext cx="6954082" cy="8382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675298C1-7605-7144-B45F-101BE9BC4FB6}"/>
              </a:ext>
            </a:extLst>
          </p:cNvPr>
          <p:cNvSpPr txBox="1">
            <a:spLocks/>
          </p:cNvSpPr>
          <p:nvPr/>
        </p:nvSpPr>
        <p:spPr>
          <a:xfrm>
            <a:off x="848136" y="1174252"/>
            <a:ext cx="7053474" cy="92334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6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Farm Defined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27F7D90-D524-A543-97B2-E53F546F7E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8133" y="2319854"/>
            <a:ext cx="10760765" cy="28971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/>
              <a:t>Any place from which at least </a:t>
            </a:r>
            <a:r>
              <a:rPr lang="en-US" sz="4000" b="1" dirty="0">
                <a:solidFill>
                  <a:schemeClr val="accent1"/>
                </a:solidFill>
              </a:rPr>
              <a:t>$1,000 </a:t>
            </a:r>
            <a:r>
              <a:rPr lang="en-US" sz="4000" dirty="0"/>
              <a:t>of agricultural products were produced and sold, or normally would have been sold, during the census year.</a:t>
            </a:r>
          </a:p>
        </p:txBody>
      </p:sp>
      <p:pic>
        <p:nvPicPr>
          <p:cNvPr id="9" name="Picture 8" descr="Logo&#10;&#10;Description automatically generated with low confidence">
            <a:extLst>
              <a:ext uri="{FF2B5EF4-FFF2-40B4-BE49-F238E27FC236}">
                <a16:creationId xmlns:a16="http://schemas.microsoft.com/office/drawing/2014/main" id="{ED8C15BE-B6D3-C548-A89C-D8A071C23A9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75352" y="221737"/>
            <a:ext cx="1741074" cy="635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24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erson, tree, outdoor, plant&#10;&#10;Description automatically generated">
            <a:extLst>
              <a:ext uri="{FF2B5EF4-FFF2-40B4-BE49-F238E27FC236}">
                <a16:creationId xmlns:a16="http://schemas.microsoft.com/office/drawing/2014/main" id="{AEE633DC-5796-0A4B-8699-EB1787CDD15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09B1EB70-D5A9-E541-A939-B6888E54083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292082"/>
            <a:ext cx="12192000" cy="25659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46A81A6-C982-AF4D-8C98-9F986DE47727}"/>
              </a:ext>
            </a:extLst>
          </p:cNvPr>
          <p:cNvSpPr txBox="1"/>
          <p:nvPr/>
        </p:nvSpPr>
        <p:spPr>
          <a:xfrm>
            <a:off x="7802217" y="6199838"/>
            <a:ext cx="391933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err="1">
                <a:latin typeface="Arial" panose="020B0604020202020204" pitchFamily="34" charset="0"/>
                <a:cs typeface="Arial" panose="020B0604020202020204" pitchFamily="34" charset="0"/>
              </a:rPr>
              <a:t>nass.usda.gov</a:t>
            </a:r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1200" err="1">
                <a:latin typeface="Arial" panose="020B0604020202020204" pitchFamily="34" charset="0"/>
                <a:cs typeface="Arial" panose="020B0604020202020204" pitchFamily="34" charset="0"/>
              </a:rPr>
              <a:t>AgCensus</a:t>
            </a:r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   |   </a:t>
            </a:r>
            <a:fld id="{D569BB27-7EC1-4445-B859-E0BD6CE0606C}" type="slidenum">
              <a:rPr lang="en-US" sz="1200" smtClean="0"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lang="en-US" sz="1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en-US"/>
          </a:p>
        </p:txBody>
      </p:sp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ABA4A226-0EA1-FE41-A09B-B1E4A7F33C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8134" y="1097373"/>
            <a:ext cx="4181065" cy="8382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36D38C0C-72F9-A24D-BEEE-FE9B28CC9688}"/>
              </a:ext>
            </a:extLst>
          </p:cNvPr>
          <p:cNvSpPr txBox="1">
            <a:spLocks/>
          </p:cNvSpPr>
          <p:nvPr/>
        </p:nvSpPr>
        <p:spPr>
          <a:xfrm>
            <a:off x="903556" y="1171851"/>
            <a:ext cx="7053474" cy="92334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6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YOUR VOICE</a:t>
            </a:r>
          </a:p>
        </p:txBody>
      </p:sp>
      <p:pic>
        <p:nvPicPr>
          <p:cNvPr id="9" name="Picture 8" descr="Graphical user interface, text&#10;&#10;Description automatically generated with medium confidence">
            <a:extLst>
              <a:ext uri="{FF2B5EF4-FFF2-40B4-BE49-F238E27FC236}">
                <a16:creationId xmlns:a16="http://schemas.microsoft.com/office/drawing/2014/main" id="{A6E161B8-F309-DE4D-95C6-00930E985EC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873" y="5009290"/>
            <a:ext cx="6183573" cy="2473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2935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sky, grass, outdoor, plant&#10;&#10;Description automatically generated">
            <a:extLst>
              <a:ext uri="{FF2B5EF4-FFF2-40B4-BE49-F238E27FC236}">
                <a16:creationId xmlns:a16="http://schemas.microsoft.com/office/drawing/2014/main" id="{6AE903EC-B27E-2546-AEF2-E4695CAEA9F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2000" cy="2183363"/>
          </a:xfrm>
          <a:prstGeom prst="rect">
            <a:avLst/>
          </a:prstGeom>
        </p:spPr>
      </p:pic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ACFB8907-47D9-3849-BFE1-E3BBFD34504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52615"/>
            <a:ext cx="12192000" cy="2565918"/>
          </a:xfrm>
          <a:prstGeom prst="rect">
            <a:avLst/>
          </a:prstGeom>
        </p:spPr>
      </p:pic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CEE85C6B-6889-9D41-A900-2C1C8B7F55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8135" y="1097374"/>
            <a:ext cx="6954082" cy="8382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D0F97345-0975-DA42-A658-CBE94EF64F90}"/>
              </a:ext>
            </a:extLst>
          </p:cNvPr>
          <p:cNvSpPr txBox="1">
            <a:spLocks/>
          </p:cNvSpPr>
          <p:nvPr/>
        </p:nvSpPr>
        <p:spPr>
          <a:xfrm>
            <a:off x="848136" y="1174252"/>
            <a:ext cx="7053474" cy="92334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6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Your Voice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262AD2-B49B-F749-98CA-FBDA894DE1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8133" y="2375836"/>
            <a:ext cx="10760765" cy="3278729"/>
          </a:xfrm>
        </p:spPr>
        <p:txBody>
          <a:bodyPr>
            <a:noAutofit/>
          </a:bodyPr>
          <a:lstStyle/>
          <a:p>
            <a:r>
              <a:rPr lang="en-US" sz="2000" dirty="0"/>
              <a:t>By participating in the Census of Agriculture, you help show the nation the value and importance of U.S. agriculture.</a:t>
            </a:r>
          </a:p>
          <a:p>
            <a:r>
              <a:rPr lang="en-US" sz="2000" dirty="0"/>
              <a:t>This is your opportunity to tell how American agriculture provides food, fuel, and fiber to the world. </a:t>
            </a:r>
          </a:p>
          <a:p>
            <a:r>
              <a:rPr lang="en-US" sz="2000" dirty="0"/>
              <a:t>By responding to the census, you have the power to influence decisions that will shape American agriculture for years to come, including:</a:t>
            </a:r>
          </a:p>
          <a:p>
            <a:pPr lvl="1"/>
            <a:r>
              <a:rPr lang="en-US" sz="2000" dirty="0"/>
              <a:t>transportation and marketing locations</a:t>
            </a:r>
          </a:p>
          <a:p>
            <a:pPr lvl="1"/>
            <a:r>
              <a:rPr lang="en-US" sz="2000" dirty="0"/>
              <a:t>farm services, programs, and policies</a:t>
            </a:r>
          </a:p>
          <a:p>
            <a:pPr lvl="1"/>
            <a:r>
              <a:rPr lang="en-US" sz="2000" dirty="0"/>
              <a:t>production practices and new technologies</a:t>
            </a:r>
          </a:p>
          <a:p>
            <a:endParaRPr lang="en-US" sz="2000" dirty="0"/>
          </a:p>
        </p:txBody>
      </p:sp>
      <p:pic>
        <p:nvPicPr>
          <p:cNvPr id="8" name="Picture 7" descr="Logo&#10;&#10;Description automatically generated with low confidence">
            <a:extLst>
              <a:ext uri="{FF2B5EF4-FFF2-40B4-BE49-F238E27FC236}">
                <a16:creationId xmlns:a16="http://schemas.microsoft.com/office/drawing/2014/main" id="{64EA0C61-E931-BF44-AEBC-A36996B3E6C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75352" y="221737"/>
            <a:ext cx="1741074" cy="635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7487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herd of cows in a field&#10;&#10;Description automatically generated with low confidence">
            <a:extLst>
              <a:ext uri="{FF2B5EF4-FFF2-40B4-BE49-F238E27FC236}">
                <a16:creationId xmlns:a16="http://schemas.microsoft.com/office/drawing/2014/main" id="{9A8B753F-4098-7142-8B52-FA9A84B40DE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1"/>
            <a:ext cx="12192000" cy="6031687"/>
          </a:xfrm>
          <a:prstGeom prst="rect">
            <a:avLst/>
          </a:prstGeom>
        </p:spPr>
      </p:pic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4FEB66DE-AAA1-874D-93D1-47E1574075F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096010"/>
            <a:ext cx="12192000" cy="276198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FDC0B40-F3FB-7448-8B01-B6FA1963B629}"/>
              </a:ext>
            </a:extLst>
          </p:cNvPr>
          <p:cNvSpPr txBox="1"/>
          <p:nvPr/>
        </p:nvSpPr>
        <p:spPr>
          <a:xfrm>
            <a:off x="7802217" y="6199838"/>
            <a:ext cx="391933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err="1">
                <a:latin typeface="Arial" panose="020B0604020202020204" pitchFamily="34" charset="0"/>
                <a:cs typeface="Arial" panose="020B0604020202020204" pitchFamily="34" charset="0"/>
              </a:rPr>
              <a:t>nass.usda.gov</a:t>
            </a:r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1200" err="1">
                <a:latin typeface="Arial" panose="020B0604020202020204" pitchFamily="34" charset="0"/>
                <a:cs typeface="Arial" panose="020B0604020202020204" pitchFamily="34" charset="0"/>
              </a:rPr>
              <a:t>AgCensus</a:t>
            </a:r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   |   </a:t>
            </a:r>
            <a:fld id="{D569BB27-7EC1-4445-B859-E0BD6CE0606C}" type="slidenum">
              <a:rPr lang="en-US" sz="1200" smtClean="0"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lang="en-US" sz="1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en-US"/>
          </a:p>
        </p:txBody>
      </p:sp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FE54FC1B-2668-8444-AC3F-A2B1479104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8134" y="1097373"/>
            <a:ext cx="4582847" cy="8382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C30F7CFE-B3BC-CD4E-B640-81D9FA59F31E}"/>
              </a:ext>
            </a:extLst>
          </p:cNvPr>
          <p:cNvSpPr txBox="1">
            <a:spLocks/>
          </p:cNvSpPr>
          <p:nvPr/>
        </p:nvSpPr>
        <p:spPr>
          <a:xfrm>
            <a:off x="903556" y="1183574"/>
            <a:ext cx="7053474" cy="92334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6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YOUR FUTURE</a:t>
            </a:r>
          </a:p>
        </p:txBody>
      </p:sp>
      <p:pic>
        <p:nvPicPr>
          <p:cNvPr id="8" name="Picture 7" descr="Graphical user interface, text&#10;&#10;Description automatically generated with medium confidence">
            <a:extLst>
              <a:ext uri="{FF2B5EF4-FFF2-40B4-BE49-F238E27FC236}">
                <a16:creationId xmlns:a16="http://schemas.microsoft.com/office/drawing/2014/main" id="{DB03DC9E-9A84-5B4B-88E1-5AFB72325FB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873" y="5009290"/>
            <a:ext cx="6183573" cy="2473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sky, grass, outdoor, plant&#10;&#10;Description automatically generated">
            <a:extLst>
              <a:ext uri="{FF2B5EF4-FFF2-40B4-BE49-F238E27FC236}">
                <a16:creationId xmlns:a16="http://schemas.microsoft.com/office/drawing/2014/main" id="{01FF53B0-C577-9845-874E-112E8240AA6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2000" cy="2183363"/>
          </a:xfrm>
          <a:prstGeom prst="rect">
            <a:avLst/>
          </a:prstGeom>
        </p:spPr>
      </p:pic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422CB869-222A-9B4F-BB6E-3758EFCAA30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52615"/>
            <a:ext cx="12192000" cy="2565918"/>
          </a:xfrm>
          <a:prstGeom prst="rect">
            <a:avLst/>
          </a:prstGeom>
        </p:spPr>
      </p:pic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9019D58F-0153-F143-82D7-D8E95160C1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8135" y="1097374"/>
            <a:ext cx="6954082" cy="8382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83641690-3645-5D40-8700-6AB13F33A54B}"/>
              </a:ext>
            </a:extLst>
          </p:cNvPr>
          <p:cNvSpPr txBox="1">
            <a:spLocks/>
          </p:cNvSpPr>
          <p:nvPr/>
        </p:nvSpPr>
        <p:spPr>
          <a:xfrm>
            <a:off x="848136" y="1174252"/>
            <a:ext cx="7053474" cy="92334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6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Your Future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B90F6E-D234-3D46-A085-1FBB133CDF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8133" y="2366507"/>
            <a:ext cx="10760765" cy="2897120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By responding to the Census of Agriculture, you have a positive impact on the future of your operation and your community.</a:t>
            </a:r>
          </a:p>
          <a:p>
            <a:r>
              <a:rPr lang="en-US" dirty="0"/>
              <a:t>The Census of Agriculture provides valuable information that will be used to plan the future, including:</a:t>
            </a:r>
          </a:p>
          <a:p>
            <a:pPr lvl="1"/>
            <a:r>
              <a:rPr lang="en-US" dirty="0"/>
              <a:t>community planning</a:t>
            </a:r>
          </a:p>
          <a:p>
            <a:pPr lvl="1"/>
            <a:r>
              <a:rPr lang="en-US" dirty="0"/>
              <a:t>farm succession planning</a:t>
            </a:r>
          </a:p>
          <a:p>
            <a:pPr lvl="1"/>
            <a:r>
              <a:rPr lang="en-US" dirty="0"/>
              <a:t>store/company locations</a:t>
            </a:r>
          </a:p>
          <a:p>
            <a:pPr lvl="1"/>
            <a:r>
              <a:rPr lang="en-US" dirty="0"/>
              <a:t>availability of operational loans and other funding</a:t>
            </a:r>
          </a:p>
          <a:p>
            <a:pPr lvl="1"/>
            <a:r>
              <a:rPr lang="en-US" dirty="0"/>
              <a:t>federal budget support for agriculture</a:t>
            </a:r>
          </a:p>
          <a:p>
            <a:endParaRPr lang="en-US" dirty="0"/>
          </a:p>
        </p:txBody>
      </p:sp>
      <p:pic>
        <p:nvPicPr>
          <p:cNvPr id="8" name="Picture 7" descr="Logo&#10;&#10;Description automatically generated with low confidence">
            <a:extLst>
              <a:ext uri="{FF2B5EF4-FFF2-40B4-BE49-F238E27FC236}">
                <a16:creationId xmlns:a16="http://schemas.microsoft.com/office/drawing/2014/main" id="{D6F227E0-5A8C-524D-B283-BCCCADCF04D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75352" y="221737"/>
            <a:ext cx="1741074" cy="635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2214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1A176FC-40B7-0A46-AD35-157DE61FD73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651137"/>
            <a:ext cx="12360166" cy="744653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270372C-CE26-E149-8854-25A2608D847A}"/>
              </a:ext>
            </a:extLst>
          </p:cNvPr>
          <p:cNvSpPr txBox="1"/>
          <p:nvPr/>
        </p:nvSpPr>
        <p:spPr>
          <a:xfrm>
            <a:off x="7802217" y="6199838"/>
            <a:ext cx="391933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err="1">
                <a:latin typeface="Arial" panose="020B0604020202020204" pitchFamily="34" charset="0"/>
                <a:cs typeface="Arial" panose="020B0604020202020204" pitchFamily="34" charset="0"/>
              </a:rPr>
              <a:t>nass.usda.gov</a:t>
            </a:r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1200" err="1">
                <a:latin typeface="Arial" panose="020B0604020202020204" pitchFamily="34" charset="0"/>
                <a:cs typeface="Arial" panose="020B0604020202020204" pitchFamily="34" charset="0"/>
              </a:rPr>
              <a:t>AgCensus</a:t>
            </a:r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   |   </a:t>
            </a:r>
            <a:fld id="{D569BB27-7EC1-4445-B859-E0BD6CE0606C}" type="slidenum">
              <a:rPr lang="en-US" sz="1200" smtClean="0"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lang="en-US" sz="1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en-US"/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6461FA8F-8B52-3244-BBC2-3C85017E220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4334004"/>
            <a:ext cx="12454759" cy="252399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55FAD2C-8708-F141-904E-A20E081CF1AB}"/>
              </a:ext>
            </a:extLst>
          </p:cNvPr>
          <p:cNvSpPr txBox="1"/>
          <p:nvPr/>
        </p:nvSpPr>
        <p:spPr>
          <a:xfrm>
            <a:off x="7802217" y="6199838"/>
            <a:ext cx="391933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err="1">
                <a:latin typeface="Arial" panose="020B0604020202020204" pitchFamily="34" charset="0"/>
                <a:cs typeface="Arial" panose="020B0604020202020204" pitchFamily="34" charset="0"/>
              </a:rPr>
              <a:t>nass.usda.gov</a:t>
            </a:r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1200" err="1">
                <a:latin typeface="Arial" panose="020B0604020202020204" pitchFamily="34" charset="0"/>
                <a:cs typeface="Arial" panose="020B0604020202020204" pitchFamily="34" charset="0"/>
              </a:rPr>
              <a:t>AgCensus</a:t>
            </a:r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   |   </a:t>
            </a:r>
            <a:fld id="{D569BB27-7EC1-4445-B859-E0BD6CE0606C}" type="slidenum">
              <a:rPr lang="en-US" sz="1200" smtClean="0"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lang="en-US" sz="1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en-US"/>
          </a:p>
        </p:txBody>
      </p:sp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040AFC14-B105-9748-99ED-E554B6D751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8134" y="1097373"/>
            <a:ext cx="6480921" cy="8382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37AF3473-0DD4-0442-AAE5-0E2125C6AF38}"/>
              </a:ext>
            </a:extLst>
          </p:cNvPr>
          <p:cNvSpPr txBox="1">
            <a:spLocks/>
          </p:cNvSpPr>
          <p:nvPr/>
        </p:nvSpPr>
        <p:spPr>
          <a:xfrm>
            <a:off x="903556" y="1183574"/>
            <a:ext cx="7053474" cy="92334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6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YOUR OPPORTUNITY</a:t>
            </a:r>
          </a:p>
        </p:txBody>
      </p:sp>
      <p:pic>
        <p:nvPicPr>
          <p:cNvPr id="9" name="Picture 8" descr="Graphical user interface, text&#10;&#10;Description automatically generated with medium confidence">
            <a:extLst>
              <a:ext uri="{FF2B5EF4-FFF2-40B4-BE49-F238E27FC236}">
                <a16:creationId xmlns:a16="http://schemas.microsoft.com/office/drawing/2014/main" id="{15D6DFF8-7482-D543-9B60-0FCBADB1AB6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873" y="5009290"/>
            <a:ext cx="6183573" cy="2473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4650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sky, grass, outdoor, plant&#10;&#10;Description automatically generated">
            <a:extLst>
              <a:ext uri="{FF2B5EF4-FFF2-40B4-BE49-F238E27FC236}">
                <a16:creationId xmlns:a16="http://schemas.microsoft.com/office/drawing/2014/main" id="{250384B2-290B-394A-B135-CC138933ACE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2000" cy="2183363"/>
          </a:xfrm>
          <a:prstGeom prst="rect">
            <a:avLst/>
          </a:prstGeom>
        </p:spPr>
      </p:pic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F46509EB-84F1-2D4B-BC9C-8B3C3E89745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52615"/>
            <a:ext cx="12192000" cy="2565918"/>
          </a:xfrm>
          <a:prstGeom prst="rect">
            <a:avLst/>
          </a:prstGeom>
        </p:spPr>
      </p:pic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89C05180-951D-2543-B1B2-2507FCB3D8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8135" y="1097374"/>
            <a:ext cx="6954082" cy="8382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E21CE4A-66F6-3B4C-A0F1-5D93903C8285}"/>
              </a:ext>
            </a:extLst>
          </p:cNvPr>
          <p:cNvSpPr txBox="1">
            <a:spLocks/>
          </p:cNvSpPr>
          <p:nvPr/>
        </p:nvSpPr>
        <p:spPr>
          <a:xfrm>
            <a:off x="848136" y="1174252"/>
            <a:ext cx="7053474" cy="92334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6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Your Opportunity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657A81-F576-E14E-9F5E-5617BBBA53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8133" y="2338515"/>
            <a:ext cx="10760765" cy="2897120"/>
          </a:xfrm>
        </p:spPr>
        <p:txBody>
          <a:bodyPr>
            <a:normAutofit/>
          </a:bodyPr>
          <a:lstStyle/>
          <a:p>
            <a:r>
              <a:rPr lang="en-US" dirty="0"/>
              <a:t>Your response to the Census of Agriculture makes a difference!</a:t>
            </a:r>
          </a:p>
          <a:p>
            <a:r>
              <a:rPr lang="en-US" dirty="0"/>
              <a:t>To ensure that the best tools and reports are available, we need accurate information from ALL farmers and ranchers no matter how large or small your operation.</a:t>
            </a:r>
          </a:p>
          <a:p>
            <a:r>
              <a:rPr lang="en-US" dirty="0"/>
              <a:t>Respond early and avoid follow-up contacts.</a:t>
            </a:r>
          </a:p>
          <a:p>
            <a:r>
              <a:rPr lang="en-US" i="1" dirty="0"/>
              <a:t>Your response is required and protected by federal law.</a:t>
            </a:r>
          </a:p>
          <a:p>
            <a:endParaRPr lang="en-US" dirty="0"/>
          </a:p>
        </p:txBody>
      </p:sp>
      <p:pic>
        <p:nvPicPr>
          <p:cNvPr id="8" name="Picture 7" descr="Logo&#10;&#10;Description automatically generated with low confidence">
            <a:extLst>
              <a:ext uri="{FF2B5EF4-FFF2-40B4-BE49-F238E27FC236}">
                <a16:creationId xmlns:a16="http://schemas.microsoft.com/office/drawing/2014/main" id="{FE8255E0-D373-8246-BE88-DB5482776FE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75352" y="221737"/>
            <a:ext cx="1741074" cy="635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7247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7869F24-4C00-CE42-9FAE-08E4271880C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7710" y="-13855"/>
            <a:ext cx="1224603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07F6AFB-BDF6-6646-9FC0-5A7DCFFC64EC}"/>
              </a:ext>
            </a:extLst>
          </p:cNvPr>
          <p:cNvSpPr txBox="1"/>
          <p:nvPr/>
        </p:nvSpPr>
        <p:spPr>
          <a:xfrm>
            <a:off x="7802217" y="6199838"/>
            <a:ext cx="391933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err="1">
                <a:latin typeface="Arial" panose="020B0604020202020204" pitchFamily="34" charset="0"/>
                <a:cs typeface="Arial" panose="020B0604020202020204" pitchFamily="34" charset="0"/>
              </a:rPr>
              <a:t>nass.usda.gov</a:t>
            </a:r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1200" err="1">
                <a:latin typeface="Arial" panose="020B0604020202020204" pitchFamily="34" charset="0"/>
                <a:cs typeface="Arial" panose="020B0604020202020204" pitchFamily="34" charset="0"/>
              </a:rPr>
              <a:t>AgCensus</a:t>
            </a:r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   |   </a:t>
            </a:r>
            <a:fld id="{D569BB27-7EC1-4445-B859-E0BD6CE0606C}" type="slidenum">
              <a:rPr lang="en-US" sz="1200" smtClean="0"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lang="en-US" sz="1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en-US"/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656857E7-E32B-A141-BD4C-E67A0A62327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7709" y="4189956"/>
            <a:ext cx="12273748" cy="266804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83C9FDB-5D29-B04F-837F-35F911D429F6}"/>
              </a:ext>
            </a:extLst>
          </p:cNvPr>
          <p:cNvSpPr txBox="1"/>
          <p:nvPr/>
        </p:nvSpPr>
        <p:spPr>
          <a:xfrm>
            <a:off x="7802217" y="6199838"/>
            <a:ext cx="391933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err="1">
                <a:latin typeface="Arial" panose="020B0604020202020204" pitchFamily="34" charset="0"/>
                <a:cs typeface="Arial" panose="020B0604020202020204" pitchFamily="34" charset="0"/>
              </a:rPr>
              <a:t>nass.usda.gov</a:t>
            </a:r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1200" err="1">
                <a:latin typeface="Arial" panose="020B0604020202020204" pitchFamily="34" charset="0"/>
                <a:cs typeface="Arial" panose="020B0604020202020204" pitchFamily="34" charset="0"/>
              </a:rPr>
              <a:t>AgCensus</a:t>
            </a:r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   |   </a:t>
            </a:r>
            <a:fld id="{D569BB27-7EC1-4445-B859-E0BD6CE0606C}" type="slidenum">
              <a:rPr lang="en-US" sz="1200" smtClean="0"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lang="en-US" sz="1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en-US"/>
          </a:p>
        </p:txBody>
      </p:sp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4388A3C3-DDE3-394D-A2C6-A0A7E2DE62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8134" y="2052756"/>
            <a:ext cx="6023721" cy="482626"/>
          </a:xfrm>
          <a:prstGeom prst="rect">
            <a:avLst/>
          </a:prstGeom>
        </p:spPr>
      </p:pic>
      <p:pic>
        <p:nvPicPr>
          <p:cNvPr id="8" name="Picture 7" descr="Graphical user interface, text&#10;&#10;Description automatically generated with medium confidence">
            <a:extLst>
              <a:ext uri="{FF2B5EF4-FFF2-40B4-BE49-F238E27FC236}">
                <a16:creationId xmlns:a16="http://schemas.microsoft.com/office/drawing/2014/main" id="{AABB29B7-6719-B64F-9276-0B43F082C02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873" y="5009290"/>
            <a:ext cx="6183573" cy="247342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5602F58-0E0F-454D-9C19-0A35D5943562}"/>
              </a:ext>
            </a:extLst>
          </p:cNvPr>
          <p:cNvSpPr txBox="1"/>
          <p:nvPr/>
        </p:nvSpPr>
        <p:spPr>
          <a:xfrm>
            <a:off x="7802217" y="6199838"/>
            <a:ext cx="391933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err="1">
                <a:latin typeface="Arial" panose="020B0604020202020204" pitchFamily="34" charset="0"/>
                <a:cs typeface="Arial" panose="020B0604020202020204" pitchFamily="34" charset="0"/>
              </a:rPr>
              <a:t>nass.usda.gov</a:t>
            </a:r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1200" err="1">
                <a:latin typeface="Arial" panose="020B0604020202020204" pitchFamily="34" charset="0"/>
                <a:cs typeface="Arial" panose="020B0604020202020204" pitchFamily="34" charset="0"/>
              </a:rPr>
              <a:t>AgCensus</a:t>
            </a:r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   |   </a:t>
            </a:r>
            <a:fld id="{D569BB27-7EC1-4445-B859-E0BD6CE0606C}" type="slidenum">
              <a:rPr lang="en-US" sz="1200" smtClean="0"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lang="en-US" sz="1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en-US"/>
          </a:p>
        </p:txBody>
      </p:sp>
      <p:pic>
        <p:nvPicPr>
          <p:cNvPr id="10" name="Picture 9" descr="Background pattern&#10;&#10;Description automatically generated">
            <a:extLst>
              <a:ext uri="{FF2B5EF4-FFF2-40B4-BE49-F238E27FC236}">
                <a16:creationId xmlns:a16="http://schemas.microsoft.com/office/drawing/2014/main" id="{27CC28CE-AC4D-0C41-93F2-1502C82440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8134" y="1097373"/>
            <a:ext cx="4181065" cy="83820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48C15D1F-BE1E-3249-9FC1-093E547BE7A4}"/>
              </a:ext>
            </a:extLst>
          </p:cNvPr>
          <p:cNvSpPr txBox="1">
            <a:spLocks/>
          </p:cNvSpPr>
          <p:nvPr/>
        </p:nvSpPr>
        <p:spPr>
          <a:xfrm>
            <a:off x="903556" y="1195297"/>
            <a:ext cx="7053474" cy="92334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6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BE COUNTED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DC7E398-34F6-4E48-8E12-959C28C7133A}"/>
              </a:ext>
            </a:extLst>
          </p:cNvPr>
          <p:cNvSpPr txBox="1">
            <a:spLocks/>
          </p:cNvSpPr>
          <p:nvPr/>
        </p:nvSpPr>
        <p:spPr>
          <a:xfrm>
            <a:off x="903556" y="2080464"/>
            <a:ext cx="6162262" cy="4826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6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700"/>
              <a:t>THERE’S STRENGTH IN NUMBERS</a:t>
            </a:r>
          </a:p>
        </p:txBody>
      </p:sp>
    </p:spTree>
    <p:extLst>
      <p:ext uri="{BB962C8B-B14F-4D97-AF65-F5344CB8AC3E}">
        <p14:creationId xmlns:p14="http://schemas.microsoft.com/office/powerpoint/2010/main" val="26281628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5400" dirty="0"/>
              <a:t>Our Mission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1"/>
          </p:nvPr>
        </p:nvSpPr>
        <p:spPr>
          <a:xfrm>
            <a:off x="848134" y="2065075"/>
            <a:ext cx="10157324" cy="356283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5400" b="1" i="1" baseline="30000" dirty="0">
                <a:solidFill>
                  <a:srgbClr val="46382E"/>
                </a:solidFill>
              </a:rPr>
              <a:t>As the official statistical agency</a:t>
            </a:r>
            <a:r>
              <a:rPr lang="en-US" sz="5400" b="1" i="1" dirty="0">
                <a:solidFill>
                  <a:srgbClr val="46382E"/>
                </a:solidFill>
              </a:rPr>
              <a:t> </a:t>
            </a:r>
            <a:r>
              <a:rPr lang="en-US" sz="5400" b="1" i="1" baseline="30000" dirty="0">
                <a:solidFill>
                  <a:srgbClr val="46382E"/>
                </a:solidFill>
              </a:rPr>
              <a:t>of the USDA, the National Agricultural Statistics Service provides timely, accurate, and useful statistics in service to U.S. agriculture.</a:t>
            </a:r>
          </a:p>
        </p:txBody>
      </p:sp>
      <p:pic>
        <p:nvPicPr>
          <p:cNvPr id="10" name="Picture 9">
            <a:hlinkClick r:id="" action="ppaction://hlinkshowjump?jump=previousslide"/>
          </p:cNvPr>
          <p:cNvPicPr>
            <a:picLocks noChangeAspect="1"/>
          </p:cNvPicPr>
          <p:nvPr/>
        </p:nvPicPr>
        <p:blipFill rotWithShape="1">
          <a:blip r:embed="rId3" cstate="email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76800" y="6096000"/>
            <a:ext cx="684016" cy="639458"/>
          </a:xfrm>
          <a:prstGeom prst="rect">
            <a:avLst/>
          </a:prstGeom>
        </p:spPr>
      </p:pic>
      <p:pic>
        <p:nvPicPr>
          <p:cNvPr id="11" name="Picture 10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4" cstate="email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09885" y="6096000"/>
            <a:ext cx="681515" cy="639458"/>
          </a:xfrm>
          <a:prstGeom prst="rect">
            <a:avLst/>
          </a:prstGeom>
        </p:spPr>
      </p:pic>
      <p:pic>
        <p:nvPicPr>
          <p:cNvPr id="12" name="Picture 11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 cstate="email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79302" y="6096000"/>
            <a:ext cx="712099" cy="639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3593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sky, grass, outdoor, plant&#10;&#10;Description automatically generated">
            <a:extLst>
              <a:ext uri="{FF2B5EF4-FFF2-40B4-BE49-F238E27FC236}">
                <a16:creationId xmlns:a16="http://schemas.microsoft.com/office/drawing/2014/main" id="{0C65B6A9-54B0-6643-91C3-B93ADB41B63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2000" cy="2183363"/>
          </a:xfrm>
          <a:prstGeom prst="rect">
            <a:avLst/>
          </a:prstGeom>
        </p:spPr>
      </p:pic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B444B449-B02F-CA40-BD99-A0CEA265CE8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52615"/>
            <a:ext cx="12192000" cy="2565918"/>
          </a:xfrm>
          <a:prstGeom prst="rect">
            <a:avLst/>
          </a:prstGeom>
        </p:spPr>
      </p:pic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0DC3ECE2-AA1C-DB48-99C7-3DCC733C0D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8135" y="1097374"/>
            <a:ext cx="6954082" cy="8382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A65AA690-BB44-B34B-87EF-02B0B2D93C9F}"/>
              </a:ext>
            </a:extLst>
          </p:cNvPr>
          <p:cNvSpPr txBox="1">
            <a:spLocks/>
          </p:cNvSpPr>
          <p:nvPr/>
        </p:nvSpPr>
        <p:spPr>
          <a:xfrm>
            <a:off x="848136" y="1174252"/>
            <a:ext cx="7053474" cy="92334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6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Census Products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3428D6-5385-DF4E-BF98-116849BAA5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8135" y="2457211"/>
            <a:ext cx="10760765" cy="3303415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3200" b="1" dirty="0"/>
              <a:t>Still time to respond!</a:t>
            </a:r>
            <a:endParaRPr lang="en-US" sz="3200" dirty="0"/>
          </a:p>
          <a:p>
            <a:pPr marL="0" indent="0">
              <a:spcBef>
                <a:spcPts val="0"/>
              </a:spcBef>
              <a:buNone/>
            </a:pPr>
            <a:endParaRPr lang="en-US" b="1" dirty="0"/>
          </a:p>
          <a:p>
            <a:pPr marL="0" indent="0">
              <a:spcBef>
                <a:spcPts val="0"/>
              </a:spcBef>
              <a:buNone/>
            </a:pPr>
            <a:r>
              <a:rPr lang="en-US" b="1" dirty="0"/>
              <a:t>Spring/Summer 2024: </a:t>
            </a:r>
            <a:r>
              <a:rPr lang="en-US" dirty="0"/>
              <a:t>Census</a:t>
            </a:r>
            <a:r>
              <a:rPr lang="en-US" b="1" dirty="0"/>
              <a:t> </a:t>
            </a:r>
            <a:r>
              <a:rPr lang="en-US" dirty="0"/>
              <a:t>data release</a:t>
            </a:r>
          </a:p>
          <a:p>
            <a:pPr marL="0" indent="0">
              <a:spcBef>
                <a:spcPts val="0"/>
              </a:spcBef>
              <a:buNone/>
            </a:pPr>
            <a:endParaRPr lang="en-US" dirty="0"/>
          </a:p>
          <a:p>
            <a:pPr marL="0" indent="0">
              <a:spcBef>
                <a:spcPts val="0"/>
              </a:spcBef>
              <a:buNone/>
            </a:pPr>
            <a:r>
              <a:rPr lang="en-US" dirty="0"/>
              <a:t>Other Census Products in 2024:</a:t>
            </a:r>
          </a:p>
          <a:p>
            <a:pPr>
              <a:spcBef>
                <a:spcPts val="0"/>
              </a:spcBef>
            </a:pPr>
            <a:r>
              <a:rPr lang="en-US" dirty="0"/>
              <a:t>Sate and County Profiles</a:t>
            </a:r>
          </a:p>
          <a:p>
            <a:pPr>
              <a:spcBef>
                <a:spcPts val="0"/>
              </a:spcBef>
            </a:pPr>
            <a:r>
              <a:rPr lang="en-US" dirty="0"/>
              <a:t>Congressional District Profiles</a:t>
            </a:r>
          </a:p>
          <a:p>
            <a:pPr>
              <a:spcBef>
                <a:spcPts val="0"/>
              </a:spcBef>
            </a:pPr>
            <a:r>
              <a:rPr lang="en-US" dirty="0"/>
              <a:t>REG Profiles</a:t>
            </a:r>
          </a:p>
          <a:p>
            <a:pPr>
              <a:spcBef>
                <a:spcPts val="0"/>
              </a:spcBef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8" name="Picture 7" descr="Logo&#10;&#10;Description automatically generated with low confidence">
            <a:extLst>
              <a:ext uri="{FF2B5EF4-FFF2-40B4-BE49-F238E27FC236}">
                <a16:creationId xmlns:a16="http://schemas.microsoft.com/office/drawing/2014/main" id="{DCB52835-1431-3045-9A34-1073E8720A8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75352" y="221737"/>
            <a:ext cx="1741074" cy="635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8751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sky, grass, outdoor, plant&#10;&#10;Description automatically generated">
            <a:extLst>
              <a:ext uri="{FF2B5EF4-FFF2-40B4-BE49-F238E27FC236}">
                <a16:creationId xmlns:a16="http://schemas.microsoft.com/office/drawing/2014/main" id="{89096655-C422-494A-88E1-D3383D70723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2000" cy="2183363"/>
          </a:xfrm>
          <a:prstGeom prst="rect">
            <a:avLst/>
          </a:prstGeom>
        </p:spPr>
      </p:pic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9A196204-CA0A-4A4B-A3EA-8861BA88F9D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52615"/>
            <a:ext cx="12192000" cy="2565918"/>
          </a:xfrm>
          <a:prstGeom prst="rect">
            <a:avLst/>
          </a:prstGeom>
        </p:spPr>
      </p:pic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C1C43D6D-42AE-DD48-BFFF-F7EC45C69C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8135" y="1097374"/>
            <a:ext cx="6954082" cy="8382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11DED974-8F38-604D-950E-09A6F829D098}"/>
              </a:ext>
            </a:extLst>
          </p:cNvPr>
          <p:cNvSpPr txBox="1">
            <a:spLocks/>
          </p:cNvSpPr>
          <p:nvPr/>
        </p:nvSpPr>
        <p:spPr>
          <a:xfrm>
            <a:off x="860490" y="1264131"/>
            <a:ext cx="7053474" cy="923342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6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Responding to the Census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F5256D-D7D9-E54C-9654-9C2AF05090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8133" y="2329184"/>
            <a:ext cx="10760765" cy="2897120"/>
          </a:xfrm>
        </p:spPr>
        <p:txBody>
          <a:bodyPr>
            <a:normAutofit/>
          </a:bodyPr>
          <a:lstStyle/>
          <a:p>
            <a:r>
              <a:rPr lang="en-US" dirty="0"/>
              <a:t>You are highly encouraged to complete the Census of Agriculture online at </a:t>
            </a:r>
            <a:r>
              <a:rPr lang="en-US" b="1" dirty="0">
                <a:solidFill>
                  <a:schemeClr val="accent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www.agcounts.usda.gov</a:t>
            </a:r>
            <a:r>
              <a:rPr lang="en-US" b="1" dirty="0"/>
              <a:t>. </a:t>
            </a:r>
            <a:r>
              <a:rPr lang="en-US" dirty="0"/>
              <a:t>The online questionnaire is secure, convenient and user-friendly. Save time by responding online as the form calculates totals automatically, offers quick drop-down menu options, and skips questions that do not pertain to you operation. </a:t>
            </a:r>
          </a:p>
          <a:p>
            <a:r>
              <a:rPr lang="en-US" dirty="0"/>
              <a:t>Alternatively, you may also respond by mail. </a:t>
            </a:r>
          </a:p>
        </p:txBody>
      </p:sp>
      <p:pic>
        <p:nvPicPr>
          <p:cNvPr id="8" name="Picture 7" descr="Logo&#10;&#10;Description automatically generated with low confidence">
            <a:extLst>
              <a:ext uri="{FF2B5EF4-FFF2-40B4-BE49-F238E27FC236}">
                <a16:creationId xmlns:a16="http://schemas.microsoft.com/office/drawing/2014/main" id="{87F275E8-DDD2-8E4A-ACE3-95EFAFB1A56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75352" y="221737"/>
            <a:ext cx="1741074" cy="635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9115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sky, grass, outdoor, plant&#10;&#10;Description automatically generated">
            <a:extLst>
              <a:ext uri="{FF2B5EF4-FFF2-40B4-BE49-F238E27FC236}">
                <a16:creationId xmlns:a16="http://schemas.microsoft.com/office/drawing/2014/main" id="{89096655-C422-494A-88E1-D3383D70723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2000" cy="2183363"/>
          </a:xfrm>
          <a:prstGeom prst="rect">
            <a:avLst/>
          </a:prstGeom>
        </p:spPr>
      </p:pic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9A196204-CA0A-4A4B-A3EA-8861BA88F9D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52615"/>
            <a:ext cx="12192000" cy="2565918"/>
          </a:xfrm>
          <a:prstGeom prst="rect">
            <a:avLst/>
          </a:prstGeom>
        </p:spPr>
      </p:pic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C1C43D6D-42AE-DD48-BFFF-F7EC45C69C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8135" y="1097374"/>
            <a:ext cx="6954082" cy="8382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11DED974-8F38-604D-950E-09A6F829D098}"/>
              </a:ext>
            </a:extLst>
          </p:cNvPr>
          <p:cNvSpPr txBox="1">
            <a:spLocks/>
          </p:cNvSpPr>
          <p:nvPr/>
        </p:nvSpPr>
        <p:spPr>
          <a:xfrm>
            <a:off x="860490" y="1264131"/>
            <a:ext cx="7053474" cy="92334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6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Partnership is Important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F5256D-D7D9-E54C-9654-9C2AF05090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8133" y="2329184"/>
            <a:ext cx="10760765" cy="2897120"/>
          </a:xfrm>
        </p:spPr>
        <p:txBody>
          <a:bodyPr>
            <a:normAutofit/>
          </a:bodyPr>
          <a:lstStyle/>
          <a:p>
            <a:pPr lvl="0"/>
            <a:r>
              <a:rPr lang="en-US" sz="2400" dirty="0">
                <a:solidFill>
                  <a:srgbClr val="46382E"/>
                </a:solidFill>
              </a:rPr>
              <a:t>Help us spread the word to farmers and ranchers about the importance of responding to NASS surveys and censuses.</a:t>
            </a:r>
          </a:p>
          <a:p>
            <a:pPr lvl="0"/>
            <a:r>
              <a:rPr lang="en-US" sz="2400" dirty="0">
                <a:solidFill>
                  <a:srgbClr val="46382E"/>
                </a:solidFill>
              </a:rPr>
              <a:t>The resultant data can have a direct impact on their operations, industries, and communities. </a:t>
            </a:r>
          </a:p>
          <a:p>
            <a:pPr lvl="0"/>
            <a:r>
              <a:rPr lang="en-US" dirty="0">
                <a:solidFill>
                  <a:srgbClr val="46382E"/>
                </a:solidFill>
              </a:rPr>
              <a:t>Demand for Data is growing to support important decisions.</a:t>
            </a:r>
            <a:endParaRPr lang="en-US" sz="2400" dirty="0">
              <a:solidFill>
                <a:srgbClr val="46382E"/>
              </a:solidFill>
            </a:endParaRPr>
          </a:p>
        </p:txBody>
      </p:sp>
      <p:pic>
        <p:nvPicPr>
          <p:cNvPr id="8" name="Picture 7" descr="Logo&#10;&#10;Description automatically generated with low confidence">
            <a:extLst>
              <a:ext uri="{FF2B5EF4-FFF2-40B4-BE49-F238E27FC236}">
                <a16:creationId xmlns:a16="http://schemas.microsoft.com/office/drawing/2014/main" id="{87F275E8-DDD2-8E4A-ACE3-95EFAFB1A56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75352" y="221737"/>
            <a:ext cx="1741074" cy="635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6493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sky, grass, outdoor, plant&#10;&#10;Description automatically generated">
            <a:extLst>
              <a:ext uri="{FF2B5EF4-FFF2-40B4-BE49-F238E27FC236}">
                <a16:creationId xmlns:a16="http://schemas.microsoft.com/office/drawing/2014/main" id="{89096655-C422-494A-88E1-D3383D70723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2000" cy="2183363"/>
          </a:xfrm>
          <a:prstGeom prst="rect">
            <a:avLst/>
          </a:prstGeom>
        </p:spPr>
      </p:pic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9A196204-CA0A-4A4B-A3EA-8861BA88F9D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52615"/>
            <a:ext cx="12192000" cy="2565918"/>
          </a:xfrm>
          <a:prstGeom prst="rect">
            <a:avLst/>
          </a:prstGeom>
        </p:spPr>
      </p:pic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C1C43D6D-42AE-DD48-BFFF-F7EC45C69C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8135" y="1097374"/>
            <a:ext cx="6954082" cy="8382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11DED974-8F38-604D-950E-09A6F829D098}"/>
              </a:ext>
            </a:extLst>
          </p:cNvPr>
          <p:cNvSpPr txBox="1">
            <a:spLocks/>
          </p:cNvSpPr>
          <p:nvPr/>
        </p:nvSpPr>
        <p:spPr>
          <a:xfrm>
            <a:off x="860490" y="1264131"/>
            <a:ext cx="7053474" cy="92334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6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What’s been successful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F5256D-D7D9-E54C-9654-9C2AF05090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8133" y="2329184"/>
            <a:ext cx="10760765" cy="2897120"/>
          </a:xfrm>
        </p:spPr>
        <p:txBody>
          <a:bodyPr>
            <a:normAutofit/>
          </a:bodyPr>
          <a:lstStyle/>
          <a:p>
            <a:r>
              <a:rPr lang="en-US" dirty="0"/>
              <a:t>Community Based Organizations (CBO) Partnerships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First CBO Workshop</a:t>
            </a:r>
          </a:p>
          <a:p>
            <a:pPr lvl="2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Conducted in preparation for the 2007 Census of Agriculture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 2007 we had just over 30 participants</a:t>
            </a:r>
          </a:p>
          <a:p>
            <a:pPr lvl="2"/>
            <a:r>
              <a:rPr lang="en-US" dirty="0"/>
              <a:t>In 2022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we had almost 100 participants!</a:t>
            </a:r>
          </a:p>
        </p:txBody>
      </p:sp>
      <p:pic>
        <p:nvPicPr>
          <p:cNvPr id="8" name="Picture 7" descr="Logo&#10;&#10;Description automatically generated with low confidence">
            <a:extLst>
              <a:ext uri="{FF2B5EF4-FFF2-40B4-BE49-F238E27FC236}">
                <a16:creationId xmlns:a16="http://schemas.microsoft.com/office/drawing/2014/main" id="{87F275E8-DDD2-8E4A-ACE3-95EFAFB1A56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75352" y="221737"/>
            <a:ext cx="1741074" cy="635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0827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09399E0-3BEA-4127-8557-B337A04AC5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393" r="2201"/>
          <a:stretch/>
        </p:blipFill>
        <p:spPr>
          <a:xfrm>
            <a:off x="3" y="-6235"/>
            <a:ext cx="3255403" cy="2505456"/>
          </a:xfrm>
          <a:custGeom>
            <a:avLst/>
            <a:gdLst/>
            <a:ahLst/>
            <a:cxnLst/>
            <a:rect l="l" t="t" r="r" b="b"/>
            <a:pathLst>
              <a:path w="3255403" h="2505456">
                <a:moveTo>
                  <a:pt x="0" y="0"/>
                </a:moveTo>
                <a:lnTo>
                  <a:pt x="3255403" y="0"/>
                </a:lnTo>
                <a:lnTo>
                  <a:pt x="2094477" y="2505456"/>
                </a:lnTo>
                <a:lnTo>
                  <a:pt x="0" y="2505456"/>
                </a:lnTo>
                <a:close/>
              </a:path>
            </a:pathLst>
          </a:custGeom>
        </p:spPr>
      </p:pic>
      <p:pic>
        <p:nvPicPr>
          <p:cNvPr id="4" name="Picture 3" descr="A picture containing sky, grass, outdoor, plant&#10;&#10;Description automatically generated">
            <a:extLst>
              <a:ext uri="{FF2B5EF4-FFF2-40B4-BE49-F238E27FC236}">
                <a16:creationId xmlns:a16="http://schemas.microsoft.com/office/drawing/2014/main" id="{0C65B6A9-54B0-6643-91C3-B93ADB41B63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019" b="3"/>
          <a:stretch/>
        </p:blipFill>
        <p:spPr>
          <a:xfrm>
            <a:off x="4675539" y="-6235"/>
            <a:ext cx="3677817" cy="2505456"/>
          </a:xfrm>
          <a:custGeom>
            <a:avLst/>
            <a:gdLst/>
            <a:ahLst/>
            <a:cxnLst/>
            <a:rect l="l" t="t" r="r" b="b"/>
            <a:pathLst>
              <a:path w="3677817" h="2505456">
                <a:moveTo>
                  <a:pt x="1160926" y="0"/>
                </a:moveTo>
                <a:lnTo>
                  <a:pt x="3677817" y="0"/>
                </a:lnTo>
                <a:lnTo>
                  <a:pt x="2516891" y="2505456"/>
                </a:lnTo>
                <a:lnTo>
                  <a:pt x="0" y="2505456"/>
                </a:lnTo>
                <a:close/>
              </a:path>
            </a:pathLst>
          </a:custGeom>
        </p:spPr>
      </p:pic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B444B449-B02F-CA40-BD99-A0CEA265CE8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535" r="-3" b="-3"/>
          <a:stretch/>
        </p:blipFill>
        <p:spPr>
          <a:xfrm>
            <a:off x="7381876" y="1"/>
            <a:ext cx="4810125" cy="2501837"/>
          </a:xfrm>
          <a:custGeom>
            <a:avLst/>
            <a:gdLst/>
            <a:ahLst/>
            <a:cxnLst/>
            <a:rect l="l" t="t" r="r" b="b"/>
            <a:pathLst>
              <a:path w="4810125" h="2501837">
                <a:moveTo>
                  <a:pt x="1159248" y="0"/>
                </a:moveTo>
                <a:lnTo>
                  <a:pt x="4810125" y="0"/>
                </a:lnTo>
                <a:lnTo>
                  <a:pt x="4810125" y="2501837"/>
                </a:lnTo>
                <a:lnTo>
                  <a:pt x="0" y="2501837"/>
                </a:lnTo>
                <a:close/>
              </a:path>
            </a:pathLst>
          </a:custGeom>
        </p:spPr>
      </p:pic>
      <p:pic>
        <p:nvPicPr>
          <p:cNvPr id="9" name="Picture 4111" descr="Lockup Photo">
            <a:extLst>
              <a:ext uri="{FF2B5EF4-FFF2-40B4-BE49-F238E27FC236}">
                <a16:creationId xmlns:a16="http://schemas.microsoft.com/office/drawing/2014/main" id="{BCDEBEA0-4C87-4D1E-9582-3F0161779A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/>
          <a:srcRect l="10253" r="28243" b="-3"/>
          <a:stretch/>
        </p:blipFill>
        <p:spPr bwMode="auto">
          <a:xfrm>
            <a:off x="20" y="2658276"/>
            <a:ext cx="3770704" cy="4199724"/>
          </a:xfrm>
          <a:custGeom>
            <a:avLst/>
            <a:gdLst/>
            <a:ahLst/>
            <a:cxnLst/>
            <a:rect l="l" t="t" r="r" b="b"/>
            <a:pathLst>
              <a:path w="3770724" h="4199724">
                <a:moveTo>
                  <a:pt x="0" y="0"/>
                </a:moveTo>
                <a:lnTo>
                  <a:pt x="3770724" y="0"/>
                </a:lnTo>
                <a:lnTo>
                  <a:pt x="1824067" y="4199724"/>
                </a:lnTo>
                <a:lnTo>
                  <a:pt x="0" y="4199724"/>
                </a:lnTo>
                <a:close/>
              </a:path>
            </a:pathLst>
          </a:custGeom>
          <a:noFill/>
        </p:spPr>
      </p:pic>
      <p:pic>
        <p:nvPicPr>
          <p:cNvPr id="10" name="Content Placeholder 6">
            <a:extLst>
              <a:ext uri="{FF2B5EF4-FFF2-40B4-BE49-F238E27FC236}">
                <a16:creationId xmlns:a16="http://schemas.microsoft.com/office/drawing/2014/main" id="{40360E48-624C-49D4-8732-1BBD7A4E3BE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13796" y="2661900"/>
            <a:ext cx="5108726" cy="4197911"/>
          </a:xfrm>
          <a:custGeom>
            <a:avLst/>
            <a:gdLst/>
            <a:ahLst/>
            <a:cxnLst/>
            <a:rect l="l" t="t" r="r" b="b"/>
            <a:pathLst>
              <a:path w="5108726" h="4197911">
                <a:moveTo>
                  <a:pt x="1945141" y="0"/>
                </a:moveTo>
                <a:lnTo>
                  <a:pt x="5108726" y="0"/>
                </a:lnTo>
                <a:lnTo>
                  <a:pt x="3163585" y="4197911"/>
                </a:lnTo>
                <a:lnTo>
                  <a:pt x="3157362" y="4197911"/>
                </a:lnTo>
                <a:lnTo>
                  <a:pt x="1967571" y="4197911"/>
                </a:lnTo>
                <a:lnTo>
                  <a:pt x="317526" y="4197911"/>
                </a:lnTo>
                <a:lnTo>
                  <a:pt x="0" y="4197911"/>
                </a:lnTo>
                <a:close/>
              </a:path>
            </a:pathLst>
          </a:custGeom>
        </p:spPr>
      </p:pic>
      <p:sp>
        <p:nvSpPr>
          <p:cNvPr id="16" name="Freeform 43">
            <a:extLst>
              <a:ext uri="{FF2B5EF4-FFF2-40B4-BE49-F238E27FC236}">
                <a16:creationId xmlns:a16="http://schemas.microsoft.com/office/drawing/2014/main" id="{AAD8F19F-4A55-467B-BED0-8837659A90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353050" y="2660089"/>
            <a:ext cx="6838950" cy="4197911"/>
          </a:xfrm>
          <a:custGeom>
            <a:avLst/>
            <a:gdLst>
              <a:gd name="connsiteX0" fmla="*/ 4893809 w 6838950"/>
              <a:gd name="connsiteY0" fmla="*/ 0 h 4197911"/>
              <a:gd name="connsiteX1" fmla="*/ 4887586 w 6838950"/>
              <a:gd name="connsiteY1" fmla="*/ 0 h 4197911"/>
              <a:gd name="connsiteX2" fmla="*/ 3697795 w 6838950"/>
              <a:gd name="connsiteY2" fmla="*/ 0 h 4197911"/>
              <a:gd name="connsiteX3" fmla="*/ 2047750 w 6838950"/>
              <a:gd name="connsiteY3" fmla="*/ 0 h 4197911"/>
              <a:gd name="connsiteX4" fmla="*/ 0 w 6838950"/>
              <a:gd name="connsiteY4" fmla="*/ 0 h 4197911"/>
              <a:gd name="connsiteX5" fmla="*/ 0 w 6838950"/>
              <a:gd name="connsiteY5" fmla="*/ 4197911 h 4197911"/>
              <a:gd name="connsiteX6" fmla="*/ 6838950 w 6838950"/>
              <a:gd name="connsiteY6" fmla="*/ 4197911 h 4197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38950" h="4197911">
                <a:moveTo>
                  <a:pt x="4893809" y="0"/>
                </a:moveTo>
                <a:lnTo>
                  <a:pt x="4887586" y="0"/>
                </a:lnTo>
                <a:lnTo>
                  <a:pt x="3697795" y="0"/>
                </a:lnTo>
                <a:lnTo>
                  <a:pt x="2047750" y="0"/>
                </a:lnTo>
                <a:lnTo>
                  <a:pt x="0" y="0"/>
                </a:lnTo>
                <a:lnTo>
                  <a:pt x="0" y="4197911"/>
                </a:lnTo>
                <a:lnTo>
                  <a:pt x="6838950" y="4197911"/>
                </a:lnTo>
                <a:close/>
              </a:path>
            </a:pathLst>
          </a:custGeom>
          <a:solidFill>
            <a:srgbClr val="A978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65AA690-BB44-B34B-87EF-02B0B2D93C9F}"/>
              </a:ext>
            </a:extLst>
          </p:cNvPr>
          <p:cNvSpPr txBox="1">
            <a:spLocks/>
          </p:cNvSpPr>
          <p:nvPr/>
        </p:nvSpPr>
        <p:spPr>
          <a:xfrm>
            <a:off x="6619164" y="4189864"/>
            <a:ext cx="4997354" cy="21638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6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r" fontAlgn="auto"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Join us for “Lockup”</a:t>
            </a:r>
          </a:p>
        </p:txBody>
      </p:sp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0DC3ECE2-AA1C-DB48-99C7-3DCC733C0D2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8404" r="21595"/>
          <a:stretch/>
        </p:blipFill>
        <p:spPr>
          <a:xfrm>
            <a:off x="2261968" y="1"/>
            <a:ext cx="3393943" cy="2502843"/>
          </a:xfrm>
          <a:custGeom>
            <a:avLst/>
            <a:gdLst/>
            <a:ahLst/>
            <a:cxnLst/>
            <a:rect l="l" t="t" r="r" b="b"/>
            <a:pathLst>
              <a:path w="3393943" h="2502843">
                <a:moveTo>
                  <a:pt x="1159715" y="0"/>
                </a:moveTo>
                <a:lnTo>
                  <a:pt x="3393943" y="0"/>
                </a:lnTo>
                <a:lnTo>
                  <a:pt x="2234228" y="2502843"/>
                </a:lnTo>
                <a:lnTo>
                  <a:pt x="0" y="2502843"/>
                </a:lnTo>
                <a:close/>
              </a:path>
            </a:pathLst>
          </a:custGeom>
        </p:spPr>
      </p:pic>
      <p:pic>
        <p:nvPicPr>
          <p:cNvPr id="8" name="Picture 7" descr="Logo&#10;&#10;Description automatically generated with low confidence">
            <a:extLst>
              <a:ext uri="{FF2B5EF4-FFF2-40B4-BE49-F238E27FC236}">
                <a16:creationId xmlns:a16="http://schemas.microsoft.com/office/drawing/2014/main" id="{DCB52835-1431-3045-9A34-1073E8720A8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75352" y="221737"/>
            <a:ext cx="1741074" cy="635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7125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sky, grass, outdoor, plant&#10;&#10;Description automatically generated">
            <a:extLst>
              <a:ext uri="{FF2B5EF4-FFF2-40B4-BE49-F238E27FC236}">
                <a16:creationId xmlns:a16="http://schemas.microsoft.com/office/drawing/2014/main" id="{267569D9-2E01-944D-B2B1-35ACB32D265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2000" cy="2183363"/>
          </a:xfrm>
          <a:prstGeom prst="rect">
            <a:avLst/>
          </a:prstGeom>
        </p:spPr>
      </p:pic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7BA6C9AA-80F1-0144-B110-5AF4F8F8FBE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52615"/>
            <a:ext cx="12192000" cy="2565918"/>
          </a:xfrm>
          <a:prstGeom prst="rect">
            <a:avLst/>
          </a:prstGeom>
        </p:spPr>
      </p:pic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90A3118B-9C8D-B54D-929C-F7B6B21B3C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8135" y="1097374"/>
            <a:ext cx="6954082" cy="8382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F8543F82-7050-7742-89A7-B00CF9331EF4}"/>
              </a:ext>
            </a:extLst>
          </p:cNvPr>
          <p:cNvSpPr txBox="1">
            <a:spLocks/>
          </p:cNvSpPr>
          <p:nvPr/>
        </p:nvSpPr>
        <p:spPr>
          <a:xfrm>
            <a:off x="848136" y="1174252"/>
            <a:ext cx="7053474" cy="92334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6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For More Information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6EECF7-57E9-1E4A-B393-3C0506DFE0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Visit </a:t>
            </a:r>
            <a:r>
              <a:rPr lang="en-US" b="1" dirty="0">
                <a:solidFill>
                  <a:schemeClr val="accent1"/>
                </a:solidFill>
              </a:rPr>
              <a:t>www.nass.usda.gov/AgCensus </a:t>
            </a:r>
          </a:p>
          <a:p>
            <a:pPr marL="0" indent="0">
              <a:buNone/>
            </a:pPr>
            <a:r>
              <a:rPr lang="en-US" dirty="0"/>
              <a:t>Find the latest promotional and outreach products under </a:t>
            </a:r>
            <a:r>
              <a:rPr lang="en-US" sz="2000" u="sng" dirty="0">
                <a:hlinkClick r:id="rId6"/>
              </a:rPr>
              <a:t>Partner Tools</a:t>
            </a:r>
            <a:r>
              <a:rPr lang="en-US" sz="2000" dirty="0"/>
              <a:t> </a:t>
            </a:r>
            <a:r>
              <a:rPr lang="en-US" dirty="0"/>
              <a:t>in the left column of the Ag Census web page.</a:t>
            </a:r>
          </a:p>
          <a:p>
            <a:pPr marL="0" indent="0">
              <a:buNone/>
            </a:pPr>
            <a:r>
              <a:rPr lang="en-US" dirty="0"/>
              <a:t>Follow </a:t>
            </a:r>
            <a:r>
              <a:rPr lang="en-US" i="1" dirty="0"/>
              <a:t>@USDA_NASS </a:t>
            </a:r>
            <a:r>
              <a:rPr lang="en-US" dirty="0"/>
              <a:t>on Twitter</a:t>
            </a:r>
          </a:p>
          <a:p>
            <a:pPr marL="0" indent="0">
              <a:buNone/>
            </a:pPr>
            <a:r>
              <a:rPr lang="en-US" dirty="0"/>
              <a:t>Call </a:t>
            </a:r>
            <a:r>
              <a:rPr lang="en-US" i="1" dirty="0"/>
              <a:t>(800) 727-9540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8" name="Picture 7" descr="Logo&#10;&#10;Description automatically generated with low confidence">
            <a:extLst>
              <a:ext uri="{FF2B5EF4-FFF2-40B4-BE49-F238E27FC236}">
                <a16:creationId xmlns:a16="http://schemas.microsoft.com/office/drawing/2014/main" id="{A9E49E98-275B-0D43-B3F6-E31E83E0DE48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75352" y="221737"/>
            <a:ext cx="1741074" cy="635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7431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sky, grass, outdoor, plant&#10;&#10;Description automatically generated">
            <a:extLst>
              <a:ext uri="{FF2B5EF4-FFF2-40B4-BE49-F238E27FC236}">
                <a16:creationId xmlns:a16="http://schemas.microsoft.com/office/drawing/2014/main" id="{8177D00B-8064-9D49-A0DE-6232B92523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821" t="27118" r="4889" b="51045"/>
          <a:stretch/>
        </p:blipFill>
        <p:spPr>
          <a:xfrm>
            <a:off x="1" y="0"/>
            <a:ext cx="12192000" cy="2183363"/>
          </a:xfrm>
          <a:prstGeom prst="rect">
            <a:avLst/>
          </a:prstGeom>
        </p:spPr>
      </p:pic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3E31F632-64CA-9E46-BD33-756EB17404C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9554" b="3031"/>
          <a:stretch/>
        </p:blipFill>
        <p:spPr>
          <a:xfrm>
            <a:off x="0" y="652615"/>
            <a:ext cx="12192000" cy="2565918"/>
          </a:xfrm>
          <a:prstGeom prst="rect">
            <a:avLst/>
          </a:prstGeom>
        </p:spPr>
      </p:pic>
      <p:pic>
        <p:nvPicPr>
          <p:cNvPr id="13" name="Picture 12" descr="Background pattern&#10;&#10;Description automatically generated">
            <a:extLst>
              <a:ext uri="{FF2B5EF4-FFF2-40B4-BE49-F238E27FC236}">
                <a16:creationId xmlns:a16="http://schemas.microsoft.com/office/drawing/2014/main" id="{FF137BE2-6E71-9547-A16B-AFE13DD4BE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8135" y="1097374"/>
            <a:ext cx="6954082" cy="838200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0BC7D70C-0FAA-DB45-9D5F-5444CD25D522}"/>
              </a:ext>
            </a:extLst>
          </p:cNvPr>
          <p:cNvSpPr txBox="1">
            <a:spLocks/>
          </p:cNvSpPr>
          <p:nvPr/>
        </p:nvSpPr>
        <p:spPr>
          <a:xfrm>
            <a:off x="848136" y="1174252"/>
            <a:ext cx="7053474" cy="92334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6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Our History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020E963-A7B0-6B4A-A1FD-55F22BF881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8135" y="2905910"/>
            <a:ext cx="4105607" cy="1235639"/>
          </a:xfrm>
        </p:spPr>
        <p:txBody>
          <a:bodyPr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George Washington (August 1791)</a:t>
            </a: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8 survey questions to 5 states</a:t>
            </a: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Focused on land values, prices, yields</a:t>
            </a:r>
          </a:p>
        </p:txBody>
      </p:sp>
      <p:pic>
        <p:nvPicPr>
          <p:cNvPr id="7" name="Picture 6" descr="Logo&#10;&#10;Description automatically generated with low confidence">
            <a:extLst>
              <a:ext uri="{FF2B5EF4-FFF2-40B4-BE49-F238E27FC236}">
                <a16:creationId xmlns:a16="http://schemas.microsoft.com/office/drawing/2014/main" id="{745A2070-5AD8-7040-A983-76BAE110DB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75352" y="221737"/>
            <a:ext cx="1741074" cy="63572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F817CAB-8FA9-4276-8486-56A98AF11D0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31933" y="4141549"/>
            <a:ext cx="1597193" cy="1550413"/>
          </a:xfrm>
          <a:prstGeom prst="rect">
            <a:avLst/>
          </a:prstGeom>
        </p:spPr>
      </p:pic>
      <p:sp>
        <p:nvSpPr>
          <p:cNvPr id="17" name="Text Placeholder 1">
            <a:extLst>
              <a:ext uri="{FF2B5EF4-FFF2-40B4-BE49-F238E27FC236}">
                <a16:creationId xmlns:a16="http://schemas.microsoft.com/office/drawing/2014/main" id="{DB153B57-BBAB-4E03-9002-D6A54B36092C}"/>
              </a:ext>
            </a:extLst>
          </p:cNvPr>
          <p:cNvSpPr txBox="1">
            <a:spLocks/>
          </p:cNvSpPr>
          <p:nvPr/>
        </p:nvSpPr>
        <p:spPr>
          <a:xfrm>
            <a:off x="395240" y="2244062"/>
            <a:ext cx="5243560" cy="52973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First Agricultural Statistician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AE71F9D-7A1B-4837-A682-F1F5A63F5D01}"/>
              </a:ext>
            </a:extLst>
          </p:cNvPr>
          <p:cNvGrpSpPr/>
          <p:nvPr/>
        </p:nvGrpSpPr>
        <p:grpSpPr>
          <a:xfrm>
            <a:off x="6811306" y="3005650"/>
            <a:ext cx="5217936" cy="2719869"/>
            <a:chOff x="7101282" y="3012484"/>
            <a:chExt cx="5061098" cy="2719869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B74ED690-EF52-4015-A6CE-911016A594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3564"/>
            <a:stretch/>
          </p:blipFill>
          <p:spPr>
            <a:xfrm>
              <a:off x="7799567" y="4114825"/>
              <a:ext cx="1664871" cy="1617528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E61A63F-4BB7-4D1C-90B7-D26476F3C8C4}"/>
                </a:ext>
              </a:extLst>
            </p:cNvPr>
            <p:cNvSpPr txBox="1"/>
            <p:nvPr/>
          </p:nvSpPr>
          <p:spPr>
            <a:xfrm>
              <a:off x="7101282" y="3012484"/>
              <a:ext cx="506109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Established by Lincoln (1862)</a:t>
              </a: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Intended for information gathering</a:t>
              </a: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First crop report: July 1863</a:t>
              </a:r>
            </a:p>
          </p:txBody>
        </p:sp>
      </p:grp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09321D6F-2864-43D9-B13D-53782A04B817}"/>
              </a:ext>
            </a:extLst>
          </p:cNvPr>
          <p:cNvSpPr txBox="1">
            <a:spLocks/>
          </p:cNvSpPr>
          <p:nvPr/>
        </p:nvSpPr>
        <p:spPr>
          <a:xfrm>
            <a:off x="6393771" y="2264820"/>
            <a:ext cx="5798230" cy="50897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The Birth of USDA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19443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582D52-48C3-3846-A199-FDB93DA696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6952" y="1204108"/>
            <a:ext cx="2669406" cy="178117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170 Years Later</a:t>
            </a:r>
            <a:endParaRPr lang="en-US" sz="32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A91CB9-C141-8D44-B39D-342725258E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6952" y="2659051"/>
            <a:ext cx="2669407" cy="2427333"/>
          </a:xfr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r>
              <a:rPr lang="en-US" sz="1900" dirty="0"/>
              <a:t>More than 900 personnel</a:t>
            </a:r>
          </a:p>
          <a:p>
            <a:r>
              <a:rPr lang="en-US" sz="1900" dirty="0"/>
              <a:t>Serving all 50 states and Puerto Rico</a:t>
            </a:r>
          </a:p>
          <a:p>
            <a:r>
              <a:rPr lang="en-US" sz="1900" dirty="0"/>
              <a:t>Centralized data collection and processing</a:t>
            </a:r>
          </a:p>
          <a:p>
            <a:r>
              <a:rPr lang="en-US" sz="1900" dirty="0"/>
              <a:t>3,000 enumerators</a:t>
            </a:r>
          </a:p>
          <a:p>
            <a:pPr marL="0">
              <a:lnSpc>
                <a:spcPct val="90000"/>
              </a:lnSpc>
            </a:pPr>
            <a:endParaRPr lang="en-US" sz="1200" dirty="0">
              <a:latin typeface="+mn-lt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6306C0-81CA-44C6-9A6B-CDDC802EBB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2102" y="1141031"/>
            <a:ext cx="6903723" cy="4452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8741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sky, grass, outdoor, plant&#10;&#10;Description automatically generated">
            <a:extLst>
              <a:ext uri="{FF2B5EF4-FFF2-40B4-BE49-F238E27FC236}">
                <a16:creationId xmlns:a16="http://schemas.microsoft.com/office/drawing/2014/main" id="{6DEB1D94-AEED-CD4F-8CFF-283B9930E7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821" t="27118" r="4889" b="51045"/>
          <a:stretch/>
        </p:blipFill>
        <p:spPr>
          <a:xfrm>
            <a:off x="1" y="0"/>
            <a:ext cx="12192000" cy="2183363"/>
          </a:xfrm>
          <a:prstGeom prst="rect">
            <a:avLst/>
          </a:prstGeom>
        </p:spPr>
      </p:pic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043FF5EB-CCEC-6C40-B35D-814C6C7EE82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9554" b="3031"/>
          <a:stretch/>
        </p:blipFill>
        <p:spPr>
          <a:xfrm>
            <a:off x="0" y="652615"/>
            <a:ext cx="12192000" cy="2565918"/>
          </a:xfrm>
          <a:prstGeom prst="rect">
            <a:avLst/>
          </a:prstGeom>
        </p:spPr>
      </p:pic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300C2679-9B7F-5C45-A03F-CA45F9E443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8135" y="1097374"/>
            <a:ext cx="6954082" cy="8382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8E89A6CC-1E24-2D4F-81D0-97C1C0B30EA9}"/>
              </a:ext>
            </a:extLst>
          </p:cNvPr>
          <p:cNvSpPr txBox="1">
            <a:spLocks/>
          </p:cNvSpPr>
          <p:nvPr/>
        </p:nvSpPr>
        <p:spPr>
          <a:xfrm>
            <a:off x="848136" y="1174252"/>
            <a:ext cx="7053474" cy="92334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6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Our Core Values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932904-BC80-5C40-A4B7-665B41CBB7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8921" y="2411888"/>
            <a:ext cx="3271106" cy="2949987"/>
          </a:xfrm>
        </p:spPr>
        <p:txBody>
          <a:bodyPr>
            <a:normAutofit/>
          </a:bodyPr>
          <a:lstStyle/>
          <a:p>
            <a:r>
              <a:rPr lang="en-US" sz="4400" baseline="30000" dirty="0">
                <a:solidFill>
                  <a:srgbClr val="4638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Policy relevance</a:t>
            </a:r>
          </a:p>
          <a:p>
            <a:r>
              <a:rPr lang="en-US" sz="4400" baseline="30000" dirty="0">
                <a:solidFill>
                  <a:srgbClr val="4638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Objectivity</a:t>
            </a:r>
          </a:p>
          <a:p>
            <a:r>
              <a:rPr lang="en-US" sz="4400" baseline="30000" dirty="0">
                <a:solidFill>
                  <a:srgbClr val="4638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Credibility</a:t>
            </a:r>
          </a:p>
          <a:p>
            <a:r>
              <a:rPr lang="en-US" sz="4400" baseline="30000" dirty="0">
                <a:solidFill>
                  <a:srgbClr val="4638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Trust</a:t>
            </a:r>
          </a:p>
          <a:p>
            <a:r>
              <a:rPr lang="en-US" sz="4400" baseline="30000" dirty="0">
                <a:solidFill>
                  <a:srgbClr val="4638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Commitment</a:t>
            </a:r>
          </a:p>
        </p:txBody>
      </p:sp>
      <p:pic>
        <p:nvPicPr>
          <p:cNvPr id="8" name="Picture 7" descr="Logo&#10;&#10;Description automatically generated with low confidence">
            <a:extLst>
              <a:ext uri="{FF2B5EF4-FFF2-40B4-BE49-F238E27FC236}">
                <a16:creationId xmlns:a16="http://schemas.microsoft.com/office/drawing/2014/main" id="{68B807BF-974F-DF46-8B7B-98358D8BCE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75352" y="221737"/>
            <a:ext cx="1741074" cy="635721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03FC650F-6E78-404D-ADC2-1F3206AC6506}"/>
              </a:ext>
            </a:extLst>
          </p:cNvPr>
          <p:cNvGrpSpPr/>
          <p:nvPr/>
        </p:nvGrpSpPr>
        <p:grpSpPr>
          <a:xfrm>
            <a:off x="7247358" y="2229029"/>
            <a:ext cx="3698531" cy="3531597"/>
            <a:chOff x="996017" y="173137"/>
            <a:chExt cx="7240916" cy="6521484"/>
          </a:xfrm>
        </p:grpSpPr>
        <p:sp>
          <p:nvSpPr>
            <p:cNvPr id="10" name="Flowchart: Connector 9">
              <a:extLst>
                <a:ext uri="{FF2B5EF4-FFF2-40B4-BE49-F238E27FC236}">
                  <a16:creationId xmlns:a16="http://schemas.microsoft.com/office/drawing/2014/main" id="{99D78F13-BA6A-4944-9941-8477AEDF8161}"/>
                </a:ext>
              </a:extLst>
            </p:cNvPr>
            <p:cNvSpPr/>
            <p:nvPr/>
          </p:nvSpPr>
          <p:spPr>
            <a:xfrm>
              <a:off x="2534790" y="1297577"/>
              <a:ext cx="4396777" cy="4234923"/>
            </a:xfrm>
            <a:prstGeom prst="flowChartConnector">
              <a:avLst/>
            </a:prstGeom>
            <a:solidFill>
              <a:sysClr val="window" lastClr="FFFFFF"/>
            </a:solidFill>
            <a:ln w="19050" cap="rnd" cmpd="sng" algn="ctr">
              <a:solidFill>
                <a:srgbClr val="90C226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1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+mn-cs"/>
                </a:rPr>
                <a:t>Statistics with Integrity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E5FA9CC-C981-4D77-8CDD-2C9A65385E3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71877" y="1392604"/>
              <a:ext cx="624402" cy="546876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D4350D3-5008-4080-AEF0-B8B1651C0CC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8037" y="2071587"/>
              <a:ext cx="634016" cy="634016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FDB4EB7-BF5F-4F76-9F6F-D7B916D26EF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25652" y="3234545"/>
              <a:ext cx="668852" cy="668852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D17626FD-7236-4BF4-B8B1-E0782CCFD72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83170" y="3546705"/>
              <a:ext cx="628251" cy="484651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64CAE0DC-D1D9-4D4E-8D4F-7940DCC51A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82365" y="4802777"/>
              <a:ext cx="525493" cy="445027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2AAF350F-2640-4744-B069-1484C6DE66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30869" y="4204670"/>
              <a:ext cx="579896" cy="521907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4061BBE0-1287-4017-8538-1C2D0DE9035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8165" y="4193177"/>
              <a:ext cx="624545" cy="624545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8E0906F2-7F7E-4993-B2B5-478E4973854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2414" y="1556186"/>
              <a:ext cx="868680" cy="868680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5351B38F-A79E-44C0-98FC-51EBD12F81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76550" y="5825941"/>
              <a:ext cx="868680" cy="868680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E61364D5-606B-488E-9A83-DDD811DB85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1022" y="1128362"/>
              <a:ext cx="872048" cy="872048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FE3DD6BC-30AF-4DA2-89F6-4D682329CB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97916" y="3924043"/>
              <a:ext cx="868680" cy="868680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4A5D719A-FAA9-437A-8F52-C9FAED0018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6017" y="3459081"/>
              <a:ext cx="868680" cy="868680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D5613A51-207E-49DD-9A80-013562FF003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53595" y="647047"/>
              <a:ext cx="868680" cy="868680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5F1469B2-5C54-43E0-B810-712360CE15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26901" y="5028087"/>
              <a:ext cx="868680" cy="868680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4B4DA9D8-5364-4C84-9BA2-C6004180CDBA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2171" y="5009927"/>
              <a:ext cx="868680" cy="868680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83323139-F8F3-4F51-A86C-78085CBA1A2C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65806" y="1647943"/>
              <a:ext cx="593542" cy="593542"/>
            </a:xfrm>
            <a:prstGeom prst="rect">
              <a:avLst/>
            </a:prstGeom>
          </p:spPr>
        </p:pic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B3EB211C-54F2-4399-A591-4CFC70E79818}"/>
                </a:ext>
              </a:extLst>
            </p:cNvPr>
            <p:cNvCxnSpPr/>
            <p:nvPr/>
          </p:nvCxnSpPr>
          <p:spPr>
            <a:xfrm>
              <a:off x="1993888" y="2328798"/>
              <a:ext cx="588584" cy="449499"/>
            </a:xfrm>
            <a:prstGeom prst="straightConnector1">
              <a:avLst/>
            </a:prstGeom>
            <a:noFill/>
            <a:ln w="12700" cap="rnd" cmpd="sng" algn="ctr">
              <a:solidFill>
                <a:sysClr val="windowText" lastClr="000000"/>
              </a:solidFill>
              <a:prstDash val="solid"/>
              <a:tailEnd type="triangle"/>
            </a:ln>
            <a:effectLst/>
          </p:spPr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ECA4B784-ED4D-4B4B-ABAB-69B8CFD09147}"/>
                </a:ext>
              </a:extLst>
            </p:cNvPr>
            <p:cNvCxnSpPr/>
            <p:nvPr/>
          </p:nvCxnSpPr>
          <p:spPr>
            <a:xfrm>
              <a:off x="2179249" y="2031139"/>
              <a:ext cx="608946" cy="168725"/>
            </a:xfrm>
            <a:prstGeom prst="straightConnector1">
              <a:avLst/>
            </a:prstGeom>
            <a:noFill/>
            <a:ln w="12700" cap="rnd" cmpd="sng" algn="ctr">
              <a:solidFill>
                <a:sysClr val="windowText" lastClr="000000"/>
              </a:solidFill>
              <a:prstDash val="solid"/>
              <a:tailEnd type="triangle"/>
            </a:ln>
            <a:effectLst/>
          </p:spPr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409E9385-2664-4B80-B1D6-290695A1B45F}"/>
                </a:ext>
              </a:extLst>
            </p:cNvPr>
            <p:cNvCxnSpPr/>
            <p:nvPr/>
          </p:nvCxnSpPr>
          <p:spPr>
            <a:xfrm flipH="1">
              <a:off x="6433366" y="1828755"/>
              <a:ext cx="214712" cy="181829"/>
            </a:xfrm>
            <a:prstGeom prst="straightConnector1">
              <a:avLst/>
            </a:prstGeom>
            <a:noFill/>
            <a:ln w="12700" cap="rnd" cmpd="sng" algn="ctr">
              <a:solidFill>
                <a:sysClr val="windowText" lastClr="000000"/>
              </a:solidFill>
              <a:prstDash val="solid"/>
              <a:tailEnd type="triangle"/>
            </a:ln>
            <a:effectLst/>
          </p:spPr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FE478F83-399A-480C-AE6A-3ADCDA649AD3}"/>
                </a:ext>
              </a:extLst>
            </p:cNvPr>
            <p:cNvCxnSpPr/>
            <p:nvPr/>
          </p:nvCxnSpPr>
          <p:spPr>
            <a:xfrm flipH="1" flipV="1">
              <a:off x="6920764" y="4029045"/>
              <a:ext cx="385190" cy="175625"/>
            </a:xfrm>
            <a:prstGeom prst="straightConnector1">
              <a:avLst/>
            </a:prstGeom>
            <a:noFill/>
            <a:ln w="12700" cap="rnd" cmpd="sng" algn="ctr">
              <a:solidFill>
                <a:sysClr val="windowText" lastClr="000000"/>
              </a:solidFill>
              <a:prstDash val="solid"/>
              <a:tailEnd type="triangle"/>
            </a:ln>
            <a:effectLst/>
          </p:spPr>
        </p:cxn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94395CE1-8FA9-4910-B967-895BB429F522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33800" y="173137"/>
              <a:ext cx="868680" cy="868680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C98745D7-3715-45B5-9B22-DD57ED459C45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70948" y="2141484"/>
              <a:ext cx="532893" cy="532893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ADD486E0-9F8F-4749-84D6-F1B6E9E1F2FE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70105" y="2849044"/>
              <a:ext cx="697523" cy="341549"/>
            </a:xfrm>
            <a:prstGeom prst="rect">
              <a:avLst/>
            </a:prstGeom>
          </p:spPr>
        </p:pic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43BEEDED-9DAB-48E0-9AC2-DC04B281B9C3}"/>
                </a:ext>
              </a:extLst>
            </p:cNvPr>
            <p:cNvSpPr/>
            <p:nvPr/>
          </p:nvSpPr>
          <p:spPr>
            <a:xfrm>
              <a:off x="3418676" y="2320697"/>
              <a:ext cx="2657743" cy="198920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+mn-cs"/>
                </a:rPr>
                <a:t>Relevance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+mn-cs"/>
                </a:rPr>
                <a:t>Credibility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+mn-cs"/>
                </a:rPr>
                <a:t>Trust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+mn-cs"/>
                </a:rPr>
                <a:t>Independence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endParaRPr>
            </a:p>
          </p:txBody>
        </p: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BE2CAF16-EFAA-4EE0-B538-51BF8FD7069D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3977679" y="4712491"/>
              <a:ext cx="623686" cy="623686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0687F845-00E3-4A5A-81AC-38E27E59FE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0446" y="239169"/>
              <a:ext cx="1075182" cy="1081659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1F0B7CE9-19C7-4451-93DC-8C8C10C2C6E8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7368253" y="2198403"/>
              <a:ext cx="868680" cy="868680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50F82258-E971-404A-9EF1-38EF097A90A9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6183170" y="2748506"/>
              <a:ext cx="603504" cy="603504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E688DFF0-ABE4-4405-94D8-CC6AC9A7D0FE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38910" y="1482887"/>
              <a:ext cx="599890" cy="603504"/>
            </a:xfrm>
            <a:prstGeom prst="rect">
              <a:avLst/>
            </a:prstGeom>
          </p:spPr>
        </p:pic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09A37262-78F5-4570-A9B5-40C962A9E010}"/>
                </a:ext>
              </a:extLst>
            </p:cNvPr>
            <p:cNvCxnSpPr/>
            <p:nvPr/>
          </p:nvCxnSpPr>
          <p:spPr>
            <a:xfrm flipH="1">
              <a:off x="6932902" y="2795956"/>
              <a:ext cx="373052" cy="91848"/>
            </a:xfrm>
            <a:prstGeom prst="straightConnector1">
              <a:avLst/>
            </a:prstGeom>
            <a:noFill/>
            <a:ln w="12700" cap="rnd" cmpd="sng" algn="ctr">
              <a:solidFill>
                <a:sysClr val="windowText" lastClr="000000"/>
              </a:solidFill>
              <a:prstDash val="solid"/>
              <a:tailEnd type="triangle"/>
            </a:ln>
            <a:effectLst/>
          </p:spPr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6A523B53-2218-407E-B069-7F11A6035C7F}"/>
                </a:ext>
              </a:extLst>
            </p:cNvPr>
            <p:cNvCxnSpPr/>
            <p:nvPr/>
          </p:nvCxnSpPr>
          <p:spPr>
            <a:xfrm flipH="1">
              <a:off x="5455572" y="1202009"/>
              <a:ext cx="21600" cy="189128"/>
            </a:xfrm>
            <a:prstGeom prst="straightConnector1">
              <a:avLst/>
            </a:prstGeom>
            <a:noFill/>
            <a:ln w="12700" cap="rnd" cmpd="sng" algn="ctr">
              <a:solidFill>
                <a:sysClr val="windowText" lastClr="000000"/>
              </a:solidFill>
              <a:prstDash val="solid"/>
              <a:tailEnd type="triangle"/>
            </a:ln>
            <a:effectLst/>
          </p:spPr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F8182BAB-5274-4797-85B2-5C464FE45EB3}"/>
                </a:ext>
              </a:extLst>
            </p:cNvPr>
            <p:cNvCxnSpPr/>
            <p:nvPr/>
          </p:nvCxnSpPr>
          <p:spPr>
            <a:xfrm flipV="1">
              <a:off x="1880662" y="3705497"/>
              <a:ext cx="603060" cy="8353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79D05749-D2AD-4015-9CBF-A6893071EF24}"/>
                </a:ext>
              </a:extLst>
            </p:cNvPr>
            <p:cNvCxnSpPr/>
            <p:nvPr/>
          </p:nvCxnSpPr>
          <p:spPr>
            <a:xfrm flipV="1">
              <a:off x="2753115" y="4800601"/>
              <a:ext cx="253798" cy="32369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CF551B2E-1E21-4423-ACC0-ED59F6457289}"/>
                </a:ext>
              </a:extLst>
            </p:cNvPr>
            <p:cNvCxnSpPr/>
            <p:nvPr/>
          </p:nvCxnSpPr>
          <p:spPr>
            <a:xfrm flipH="1" flipV="1">
              <a:off x="6389330" y="4865018"/>
              <a:ext cx="454858" cy="31098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FC8D4C56-84DC-4137-A26A-150E8E0582E3}"/>
                </a:ext>
              </a:extLst>
            </p:cNvPr>
            <p:cNvCxnSpPr/>
            <p:nvPr/>
          </p:nvCxnSpPr>
          <p:spPr>
            <a:xfrm flipH="1" flipV="1">
              <a:off x="4378420" y="5532500"/>
              <a:ext cx="105658" cy="30027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CAA32519-700C-462E-9AF6-79FBE0E4AD1F}"/>
                </a:ext>
              </a:extLst>
            </p:cNvPr>
            <p:cNvCxnSpPr/>
            <p:nvPr/>
          </p:nvCxnSpPr>
          <p:spPr>
            <a:xfrm flipV="1">
              <a:off x="4796279" y="5554291"/>
              <a:ext cx="263363" cy="34247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3D01A277-4441-44FB-9C86-5D172DB63A2E}"/>
                </a:ext>
              </a:extLst>
            </p:cNvPr>
            <p:cNvCxnSpPr/>
            <p:nvPr/>
          </p:nvCxnSpPr>
          <p:spPr>
            <a:xfrm>
              <a:off x="3130696" y="1400123"/>
              <a:ext cx="363306" cy="243595"/>
            </a:xfrm>
            <a:prstGeom prst="straightConnector1">
              <a:avLst/>
            </a:prstGeom>
            <a:noFill/>
            <a:ln w="12700" cap="rnd" cmpd="sng" algn="ctr">
              <a:solidFill>
                <a:sysClr val="windowText" lastClr="000000"/>
              </a:solidFill>
              <a:prstDash val="solid"/>
              <a:tailEnd type="triangle"/>
            </a:ln>
            <a:effectLst/>
          </p:spPr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01FB62B4-4272-4C93-A5E0-8B2AE6E0C73E}"/>
                </a:ext>
              </a:extLst>
            </p:cNvPr>
            <p:cNvCxnSpPr/>
            <p:nvPr/>
          </p:nvCxnSpPr>
          <p:spPr>
            <a:xfrm>
              <a:off x="4289522" y="1075530"/>
              <a:ext cx="29659" cy="220038"/>
            </a:xfrm>
            <a:prstGeom prst="straightConnector1">
              <a:avLst/>
            </a:prstGeom>
            <a:noFill/>
            <a:ln w="12700" cap="rnd" cmpd="sng" algn="ctr">
              <a:solidFill>
                <a:sysClr val="windowText" lastClr="000000"/>
              </a:solidFill>
              <a:prstDash val="solid"/>
              <a:tailEnd type="triangle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18757199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sky, grass, outdoor, plant&#10;&#10;Description automatically generated">
            <a:extLst>
              <a:ext uri="{FF2B5EF4-FFF2-40B4-BE49-F238E27FC236}">
                <a16:creationId xmlns:a16="http://schemas.microsoft.com/office/drawing/2014/main" id="{28D958D7-B371-0A42-A28D-1CC94AC511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821" t="27118" r="4889" b="51045"/>
          <a:stretch/>
        </p:blipFill>
        <p:spPr>
          <a:xfrm>
            <a:off x="1" y="0"/>
            <a:ext cx="12192000" cy="2183363"/>
          </a:xfrm>
          <a:prstGeom prst="rect">
            <a:avLst/>
          </a:prstGeom>
        </p:spPr>
      </p:pic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FD0B2364-4863-3C42-AF8C-B98B6CBE76C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9554" b="3031"/>
          <a:stretch/>
        </p:blipFill>
        <p:spPr>
          <a:xfrm>
            <a:off x="-1" y="652615"/>
            <a:ext cx="12192000" cy="2565918"/>
          </a:xfrm>
          <a:prstGeom prst="rect">
            <a:avLst/>
          </a:prstGeom>
        </p:spPr>
      </p:pic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88C9A76A-6C41-CF4C-BB35-E2D78E05A2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8135" y="1097374"/>
            <a:ext cx="6954082" cy="8382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675298C1-7605-7144-B45F-101BE9BC4FB6}"/>
              </a:ext>
            </a:extLst>
          </p:cNvPr>
          <p:cNvSpPr txBox="1">
            <a:spLocks/>
          </p:cNvSpPr>
          <p:nvPr/>
        </p:nvSpPr>
        <p:spPr>
          <a:xfrm>
            <a:off x="848136" y="1174252"/>
            <a:ext cx="7053474" cy="92334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6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What We Do…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27F7D90-D524-A543-97B2-E53F546F7E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8133" y="2319854"/>
            <a:ext cx="10760765" cy="2897120"/>
          </a:xfrm>
        </p:spPr>
        <p:txBody>
          <a:bodyPr>
            <a:normAutofit fontScale="55000" lnSpcReduction="20000"/>
          </a:bodyPr>
          <a:lstStyle/>
          <a:p>
            <a:pPr lvl="0"/>
            <a:r>
              <a:rPr lang="en-US" sz="4400" dirty="0">
                <a:solidFill>
                  <a:srgbClr val="4638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Collect, assemble, process, and disseminate U.S. agricultural data</a:t>
            </a:r>
          </a:p>
          <a:p>
            <a:pPr lvl="0"/>
            <a:r>
              <a:rPr lang="en-US" sz="4400" dirty="0">
                <a:solidFill>
                  <a:srgbClr val="4638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Conduct hundreds of annual surveys </a:t>
            </a:r>
          </a:p>
          <a:p>
            <a:pPr lvl="0"/>
            <a:r>
              <a:rPr lang="en-US" sz="4400" dirty="0">
                <a:solidFill>
                  <a:srgbClr val="4638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Publish over 450 statistical reports annually</a:t>
            </a:r>
          </a:p>
          <a:p>
            <a:pPr lvl="0"/>
            <a:r>
              <a:rPr lang="en-US" sz="4400" dirty="0">
                <a:solidFill>
                  <a:srgbClr val="4638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Conduct the detailed Census of Agriculture every 5 years</a:t>
            </a:r>
          </a:p>
          <a:p>
            <a:pPr lvl="0"/>
            <a:r>
              <a:rPr lang="en-US" sz="4400" dirty="0">
                <a:solidFill>
                  <a:srgbClr val="4638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Partner with state ag departments, trade associations, universities, and others</a:t>
            </a:r>
          </a:p>
          <a:p>
            <a:r>
              <a:rPr lang="en-US" sz="4400" dirty="0">
                <a:solidFill>
                  <a:srgbClr val="4638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Conduct research to advance statistical science</a:t>
            </a:r>
          </a:p>
        </p:txBody>
      </p:sp>
      <p:pic>
        <p:nvPicPr>
          <p:cNvPr id="9" name="Picture 8" descr="Logo&#10;&#10;Description automatically generated with low confidence">
            <a:extLst>
              <a:ext uri="{FF2B5EF4-FFF2-40B4-BE49-F238E27FC236}">
                <a16:creationId xmlns:a16="http://schemas.microsoft.com/office/drawing/2014/main" id="{ED8C15BE-B6D3-C548-A89C-D8A071C23A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75352" y="221737"/>
            <a:ext cx="1741074" cy="635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9405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sky, grass, outdoor, plant&#10;&#10;Description automatically generated">
            <a:extLst>
              <a:ext uri="{FF2B5EF4-FFF2-40B4-BE49-F238E27FC236}">
                <a16:creationId xmlns:a16="http://schemas.microsoft.com/office/drawing/2014/main" id="{28D958D7-B371-0A42-A28D-1CC94AC511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821" t="27118" r="4889" b="51045"/>
          <a:stretch/>
        </p:blipFill>
        <p:spPr>
          <a:xfrm>
            <a:off x="1" y="0"/>
            <a:ext cx="12192000" cy="2183363"/>
          </a:xfrm>
          <a:prstGeom prst="rect">
            <a:avLst/>
          </a:prstGeom>
        </p:spPr>
      </p:pic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FD0B2364-4863-3C42-AF8C-B98B6CBE76C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9554" b="3031"/>
          <a:stretch/>
        </p:blipFill>
        <p:spPr>
          <a:xfrm>
            <a:off x="-1" y="652615"/>
            <a:ext cx="12192000" cy="2565918"/>
          </a:xfrm>
          <a:prstGeom prst="rect">
            <a:avLst/>
          </a:prstGeom>
        </p:spPr>
      </p:pic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88C9A76A-6C41-CF4C-BB35-E2D78E05A2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8135" y="1097374"/>
            <a:ext cx="6954082" cy="8382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675298C1-7605-7144-B45F-101BE9BC4FB6}"/>
              </a:ext>
            </a:extLst>
          </p:cNvPr>
          <p:cNvSpPr txBox="1">
            <a:spLocks/>
          </p:cNvSpPr>
          <p:nvPr/>
        </p:nvSpPr>
        <p:spPr>
          <a:xfrm>
            <a:off x="848136" y="1174252"/>
            <a:ext cx="7053474" cy="92334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6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What We Do Not Do…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27F7D90-D524-A543-97B2-E53F546F7E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2326" y="3429000"/>
            <a:ext cx="3555191" cy="1109146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en-US" sz="4400" dirty="0">
                <a:solidFill>
                  <a:srgbClr val="4638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do not….</a:t>
            </a:r>
          </a:p>
        </p:txBody>
      </p:sp>
      <p:pic>
        <p:nvPicPr>
          <p:cNvPr id="9" name="Picture 8" descr="Logo&#10;&#10;Description automatically generated with low confidence">
            <a:extLst>
              <a:ext uri="{FF2B5EF4-FFF2-40B4-BE49-F238E27FC236}">
                <a16:creationId xmlns:a16="http://schemas.microsoft.com/office/drawing/2014/main" id="{ED8C15BE-B6D3-C548-A89C-D8A071C23A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75352" y="221737"/>
            <a:ext cx="1741074" cy="635721"/>
          </a:xfrm>
          <a:prstGeom prst="rect">
            <a:avLst/>
          </a:prstGeom>
        </p:spPr>
      </p:pic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EE5CAD76-EB1A-4641-A478-A6243BBF6AA9}"/>
              </a:ext>
            </a:extLst>
          </p:cNvPr>
          <p:cNvSpPr txBox="1">
            <a:spLocks/>
          </p:cNvSpPr>
          <p:nvPr/>
        </p:nvSpPr>
        <p:spPr>
          <a:xfrm>
            <a:off x="5399843" y="2614241"/>
            <a:ext cx="5181600" cy="329679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46382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Set policy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46382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Regulate activities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46382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Permit influence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46382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Disclose the identity of respondents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46382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Favor any group above others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46382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14316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82EAF8-1C80-C143-B568-5FAD5D073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Census of Agriculture History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0430A3-AA6F-2A4D-9CC5-CE5A3F655D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8719" y="2384989"/>
            <a:ext cx="9875887" cy="336266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/>
              <a:t>The first Census of Agriculture was conducted in </a:t>
            </a:r>
            <a:r>
              <a:rPr lang="en-US" sz="4000" b="1" dirty="0">
                <a:solidFill>
                  <a:schemeClr val="accent1"/>
                </a:solidFill>
              </a:rPr>
              <a:t>1840</a:t>
            </a:r>
            <a:r>
              <a:rPr lang="en-US" sz="4000" dirty="0"/>
              <a:t> in </a:t>
            </a:r>
            <a:r>
              <a:rPr lang="en-US" sz="4000" b="1" dirty="0">
                <a:solidFill>
                  <a:schemeClr val="accent1"/>
                </a:solidFill>
              </a:rPr>
              <a:t>26 states </a:t>
            </a:r>
            <a:r>
              <a:rPr lang="en-US" sz="4000" dirty="0"/>
              <a:t>and the District of Columbia.</a:t>
            </a:r>
          </a:p>
          <a:p>
            <a:pPr marL="0" indent="0">
              <a:buNone/>
            </a:pP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41409218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582D52-48C3-3846-A199-FDB93DA696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170 Years Later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A91CB9-C141-8D44-B39D-342725258E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8719" y="2136794"/>
            <a:ext cx="10760765" cy="351348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NASS conducts the Census of Agriculture in:</a:t>
            </a:r>
          </a:p>
          <a:p>
            <a:pPr marL="457200" lvl="1" indent="0">
              <a:buNone/>
            </a:pPr>
            <a:r>
              <a:rPr lang="en-US" dirty="0"/>
              <a:t>• all 50 states</a:t>
            </a:r>
          </a:p>
          <a:p>
            <a:pPr marL="457200" lvl="1" indent="0">
              <a:buNone/>
            </a:pPr>
            <a:r>
              <a:rPr lang="en-US" dirty="0"/>
              <a:t>• Puerto Rico</a:t>
            </a:r>
          </a:p>
          <a:p>
            <a:pPr marL="457200" lvl="1" indent="0">
              <a:buNone/>
            </a:pPr>
            <a:r>
              <a:rPr lang="en-US" dirty="0"/>
              <a:t>• Guam</a:t>
            </a:r>
          </a:p>
          <a:p>
            <a:pPr marL="457200" lvl="1" indent="0">
              <a:buNone/>
            </a:pPr>
            <a:r>
              <a:rPr lang="en-US" dirty="0"/>
              <a:t>• U.S. Virgin Islands</a:t>
            </a:r>
          </a:p>
          <a:p>
            <a:pPr marL="457200" lvl="1" indent="0">
              <a:buNone/>
            </a:pPr>
            <a:r>
              <a:rPr lang="en-US" dirty="0"/>
              <a:t>• Commonwealth of Northern Mariana Islands </a:t>
            </a:r>
          </a:p>
          <a:p>
            <a:pPr marL="457200" lvl="1" indent="0">
              <a:buNone/>
            </a:pPr>
            <a:r>
              <a:rPr lang="en-US" dirty="0"/>
              <a:t>• American Samoa</a:t>
            </a:r>
          </a:p>
          <a:p>
            <a:pPr marL="0" indent="0">
              <a:buNone/>
            </a:pPr>
            <a:r>
              <a:rPr lang="en-US" sz="2700" dirty="0">
                <a:solidFill>
                  <a:schemeClr val="accent1"/>
                </a:solidFill>
              </a:rPr>
              <a:t>That’s data for more than 3,000 U.S. counties and 30,000 zip codes. </a:t>
            </a:r>
          </a:p>
          <a:p>
            <a:pPr marL="457200" lvl="1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58302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A8649"/>
      </a:accent1>
      <a:accent2>
        <a:srgbClr val="D26127"/>
      </a:accent2>
      <a:accent3>
        <a:srgbClr val="009FCA"/>
      </a:accent3>
      <a:accent4>
        <a:srgbClr val="CEB52C"/>
      </a:accent4>
      <a:accent5>
        <a:srgbClr val="767776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?mso-contentType ?>
<FormUrls xmlns="http://schemas.microsoft.com/sharepoint/v3/contenttype/forms/url">
  <Display>FormsApp/UFRuntime.aspx?remoteAppUrl=https://formso365.nintex.com&amp;SPAppWebUrl=https://usdagcc-e489375fbe2ca1.sharepoint.com/sites/NASSportal/NASSdocs/FormsApp&amp;SPHostUrl=https://usdagcc.sharepoint.com/sites/NASSportal/NASSdocs/&amp;ctype=0x0101003BF80837F2A07B469DC41AB2DF94C6320009B25E06BF82C6418529DBC92E44F893&amp;client_id=73d49b7f-c0a4-4891-b2bb-65f7f7142c79&amp;mode=2</Display>
  <Edit>FormsApp/UFRuntime.aspx?remoteAppUrl=https://formso365.nintex.com&amp;SPAppWebUrl=https://usdagcc-e489375fbe2ca1.sharepoint.com/sites/NASSportal/NASSdocs/FormsApp&amp;SPHostUrl=https://usdagcc.sharepoint.com/sites/NASSportal/NASSdocs/&amp;ctype=0x0101003BF80837F2A07B469DC41AB2DF94C6320009B25E06BF82C6418529DBC92E44F893&amp;client_id=73d49b7f-c0a4-4891-b2bb-65f7f7142c79&amp;mode=1</Edit>
  <New>FormsApp/UFRuntime.aspx?remoteAppUrl=https://formso365.nintex.com&amp;SPAppWebUrl=https://usdagcc-e489375fbe2ca1.sharepoint.com/sites/NASSportal/NASSdocs/FormsApp&amp;SPHostUrl=https://usdagcc.sharepoint.com/sites/NASSportal/NASSdocs/&amp;ctype=0x0101003BF80837F2A07B469DC41AB2DF94C6320009B25E06BF82C6418529DBC92E44F893&amp;client_id=73d49b7f-c0a4-4891-b2bb-65f7f7142c79&amp;mode=0</New>
</FormUrls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NFFormData xmlns="e53944dc-2f8c-4705-87a5-3476f8dfe585">&lt;?xml version="1.0" encoding="utf-8"?&gt;&lt;FormVariables&gt;&lt;Version&gt;1.0&lt;/Version&gt;&lt;/FormVariables&gt;</NFFormData>
    <Doc_x0020_Type1 xmlns="4e974542-5edc-4232-aa4c-d083a8df847c" xsi:nil="true"/>
    <Doc_x0020_Category_x002d_txt xmlns="e53944dc-2f8c-4705-87a5-3476f8dfe585">Communication</Doc_x0020_Category_x002d_txt>
    <Doc_x0020_Category xmlns="4e974542-5edc-4232-aa4c-d083a8df847c" xsi:nil="true"/>
    <c314bb418e2a45419088810bc94e97c0 xmlns="73fb875a-8af9-4255-b008-0995492d31cd">
      <Terms xmlns="http://schemas.microsoft.com/office/infopath/2007/PartnerControls">
        <TermInfo xmlns="http://schemas.microsoft.com/office/infopath/2007/PartnerControls">
          <TermName xmlns="http://schemas.microsoft.com/office/infopath/2007/PartnerControls">Census - Routine publicity records for censuses such as scripts and announcements (FO New Releases and web site) * 831</TermName>
          <TermId xmlns="http://schemas.microsoft.com/office/infopath/2007/PartnerControls">b5dada85-380f-429a-95fb-e0a7690d567f</TermId>
        </TermInfo>
      </Terms>
    </c314bb418e2a45419088810bc94e97c0>
    <Announcement-Text_slt xmlns="4e974542-5edc-4232-aa4c-d083a8df847c">Census PPT template with a collage design on the title slide, ready to fill with content.</Announcement-Text_slt>
    <pf497c84604c4d9182a7cb072310c2fe xmlns="4e974542-5edc-4232-aa4c-d083a8df847c">
      <Terms xmlns="http://schemas.microsoft.com/office/infopath/2007/PartnerControls">
        <TermInfo xmlns="http://schemas.microsoft.com/office/infopath/2007/PartnerControls">
          <TermName xmlns="http://schemas.microsoft.com/office/infopath/2007/PartnerControls">Communication * 35</TermName>
          <TermId xmlns="http://schemas.microsoft.com/office/infopath/2007/PartnerControls">407c2bad-7eea-41ef-b287-68f4ebbf34b2</TermId>
        </TermInfo>
      </Terms>
    </pf497c84604c4d9182a7cb072310c2fe>
    <Runs xmlns="4e974542-5edc-4232-aa4c-d083a8df847c">0</Runs>
    <dfp3_pt4_send_x002d_toDC xmlns="e53944dc-2f8c-4705-87a5-3476f8dfe585">
      <Url xsi:nil="true"/>
      <Description xsi:nil="true"/>
    </dfp3_pt4_send_x002d_toDC>
    <Issue_x0020_Date xmlns="4e974542-5edc-4232-aa4c-d083a8df847c">2022-11-03T18:35:25+00:00</Issue_x0020_Date>
    <dfp2_pt1_approvalWf xmlns="e53944dc-2f8c-4705-87a5-3476f8dfe585">
      <Url xsi:nil="true"/>
      <Description xsi:nil="true"/>
    </dfp2_pt1_approvalWf>
    <dfp2_pt3_Grs xmlns="e53944dc-2f8c-4705-87a5-3476f8dfe585">
      <Url xsi:nil="true"/>
      <Description xsi:nil="true"/>
    </dfp2_pt3_Grs>
    <Additional_x0020_Authors xmlns="4e974542-5edc-4232-aa4c-d083a8df847c">
      <UserInfo>
        <DisplayName/>
        <AccountId xsi:nil="true"/>
        <AccountType/>
      </UserInfo>
    </Additional_x0020_Authors>
    <Approver_x0020_Comments xmlns="4e974542-5edc-4232-aa4c-d083a8df847c" xsi:nil="true"/>
    <Doc_x0020_Title xmlns="4e974542-5edc-4232-aa4c-d083a8df847c">
      <Url xsi:nil="true"/>
      <Description xsi:nil="true"/>
    </Doc_x0020_Title>
    <PDF1 xmlns="4e974542-5edc-4232-aa4c-d083a8df847c">Do not Convert to a PDF</PDF1>
    <Doc_x0020_Type0 xmlns="e53944dc-2f8c-4705-87a5-3476f8dfe585">Communications:Public Relations:Census - Routine publicity records for censuses such as scripts and announcements (FO New Releases and web site) * 831</Doc_x0020_Type0>
    <AP xmlns="4e974542-5edc-4232-aa4c-d083a8df847c">No</AP>
    <Posted_x0020_By xmlns="4e974542-5edc-4232-aa4c-d083a8df847c">
      <UserInfo>
        <DisplayName/>
        <AccountId xsi:nil="true"/>
        <AccountType/>
      </UserInfo>
    </Posted_x0020_By>
    <Org_x0020_UnitsTaxHTField0 xmlns="4e974542-5edc-4232-aa4c-d083a8df847c">
      <Terms xmlns="http://schemas.microsoft.com/office/infopath/2007/PartnerControls">
        <TermInfo xmlns="http://schemas.microsoft.com/office/infopath/2007/PartnerControls">
          <TermName xmlns="http://schemas.microsoft.com/office/infopath/2007/PartnerControls">PAO</TermName>
          <TermId xmlns="http://schemas.microsoft.com/office/infopath/2007/PartnerControls">f084ad81-e6cf-4995-a23a-022d61cd5175</TermId>
        </TermInfo>
      </Terms>
    </Org_x0020_UnitsTaxHTField0>
    <NaraRetentionYear_txt xmlns="e53944dc-2f8c-4705-87a5-3476f8dfe585">2037</NaraRetentionYear_txt>
    <SurveyTxt0 xmlns="e53944dc-2f8c-4705-87a5-3476f8dfe585" xsi:nil="true"/>
    <Survey-LU xmlns="4e974542-5edc-4232-aa4c-d083a8df847c" xsi:nil="true"/>
    <dfp2_pt2_Mmd xmlns="e53944dc-2f8c-4705-87a5-3476f8dfe585">
      <Url xsi:nil="true"/>
      <Description xsi:nil="true"/>
    </dfp2_pt2_Mmd>
    <Pub_URL xmlns="4e974542-5edc-4232-aa4c-d083a8df847c">
      <Url>https://usdagcc.sharepoint.com/sites/NASSportal/NASSdocs/Lists/NASS%20Announcements/DispForm.aspx?ID=16147</Url>
      <Description>https://usdagcc.sharepoint.com/sites/NASSportal/NASSdocs/Lists/NASS%20Announcements/DispForm.aspx?ID=16147</Description>
    </Pub_URL>
    <grs_Retain-NoYrs xmlns="4e974542-5edc-4232-aa4c-d083a8df847c">15</grs_Retain-NoYrs>
    <Retain xmlns="4e974542-5edc-4232-aa4c-d083a8df847c">1</Retain>
    <BB-Text xmlns="4e974542-5edc-4232-aa4c-d083a8df847c" xsi:nil="true"/>
    <grs_Authority xmlns="4e974542-5edc-4232-aa4c-d083a8df847c">N1-355-07-01, Item 11a</grs_Authority>
    <Review_d xmlns="4e974542-5edc-4232-aa4c-d083a8df847c" xsi:nil="true"/>
    <Nara_x0020_Function_txt xmlns="e53944dc-2f8c-4705-87a5-3476f8dfe585">Communications</Nara_x0020_Function_txt>
    <Nara_x0020_SubFunction_txt xmlns="e53944dc-2f8c-4705-87a5-3476f8dfe585">Public Relations</Nara_x0020_SubFunction_txt>
    <SurveyGroupBy1 xmlns="4e974542-5edc-4232-aa4c-d083a8df847c" xsi:nil="true"/>
    <Expire_x0020_Date xmlns="4e974542-5edc-4232-aa4c-d083a8df847c">2037-11-03T18:35:25+00:00</Expire_x0020_Date>
    <AddMeta xmlns="4e974542-5edc-4232-aa4c-d083a8df847c">Draft</AddMeta>
    <DocCenterID xmlns="2ac02eac-2c06-43cf-a7ca-c7990c261205">26622</DocCenterID>
    <LinkToFileAtDC xmlns="2ac02eac-2c06-43cf-a7ca-c7990c261205">
      <Url>https://usdagcc.sharepoint.com/sites/NASSportal/NASSdocs/docCenter2/2022_Census_Powerpoint_Collage_Presentation_Template2.pptx</Url>
      <Description>https://usdagcc.sharepoint.com/sites/NASSportal/NASSdocs/docCenter2/2022_Census_Powerpoint_Collage_Presentation_Template2.pptx</Description>
    </LinkToFileAtDC>
    <ECM_WF_Status xmlns="4e974542-5edc-4232-aa4c-d083a8df847c">Ready to Run</ECM_WF_Status>
    <Nara_x0020_Doc_x0020_Type_x0020_Title xmlns="e53944dc-2f8c-4705-87a5-3476f8dfe585">Census - Routine publicity records for censuses such as scripts and announcements (FO New Releases and web site) * 831</Nara_x0020_Doc_x0020_Type_x0020_Title>
    <Doc_x0020_Title0 xmlns="2ac02eac-2c06-43cf-a7ca-c7990c261205">
      <Url>https://usdagcc.sharepoint.com/sites/NASSportal/NASSdocs/docCenter2/2022_Census_Powerpoint_Collage_Presentation_Template2.pptx</Url>
      <Description>2022 Census PPT Template Collage on Title Slide</Description>
    </Doc_x0020_Title0>
    <Report_x002f_Memo_x0020_Number xmlns="4e974542-5edc-4232-aa4c-d083a8df847c" xsi:nil="true"/>
    <Doc-ID xmlns="4e974542-5edc-4232-aa4c-d083a8df847c" xsi:nil="true"/>
    <ExpireDate xmlns="e53944dc-2f8c-4705-87a5-3476f8dfe585" xsi:nil="true"/>
    <Org_x0020_Unit_txt xmlns="e53944dc-2f8c-4705-87a5-3476f8dfe585">OA:PAO</Org_x0020_Unit_txt>
    <grs_FileCode xmlns="4e974542-5edc-4232-aa4c-d083a8df847c">PUBA - 29(a)</grs_FileCode>
    <nee10210d87d4ee593a668b11feb5dde xmlns="4e974542-5edc-4232-aa4c-d083a8df847c">
      <Terms xmlns="http://schemas.microsoft.com/office/infopath/2007/PartnerControls"/>
    </nee10210d87d4ee593a668b11feb5dde>
    <gcc_x002d_DC2_x002d__x0020_Received_x0020_New_x0020_Doc xmlns="2ac02eac-2c06-43cf-a7ca-c7990c261205">
      <Url xsi:nil="true"/>
      <Description xsi:nil="true"/>
    </gcc_x002d_DC2_x002d__x0020_Received_x0020_New_x0020_Doc>
    <SFprep2 xmlns="4e974542-5edc-4232-aa4c-d083a8df847c">Sub Function:</SFprep2>
    <ActionStatus xmlns="e53944dc-2f8c-4705-87a5-3476f8dfe585">docCenter Wf Completed</ActionStatus>
    <Published_x0020_By xmlns="e53944dc-2f8c-4705-87a5-3476f8dfe585">
      <UserInfo>
        <DisplayName>Halvorson, Jodi - REE-NASS</DisplayName>
        <AccountId>599</AccountId>
        <AccountType/>
      </UserInfo>
    </Published_x0020_By>
    <DFP_x002d_ID xmlns="2ac02eac-2c06-43cf-a7ca-c7990c261205">42446</DFP_x002d_ID>
    <Approver xmlns="4e974542-5edc-4232-aa4c-d083a8df847c">
      <UserInfo>
        <DisplayName>Halvorson, Jodi - REE-NASS</DisplayName>
        <AccountId>599</AccountId>
        <AccountType/>
      </UserInfo>
    </Approver>
    <Doc_x0020_Type xmlns="4e974542-5edc-4232-aa4c-d083a8df847c">Function:Sub Function:</Doc_x0020_Type>
    <BB xmlns="4e974542-5edc-4232-aa4c-d083a8df847c">Yes</BB>
    <NASS_Name xmlns="4e974542-5edc-4232-aa4c-d083a8df847c" xsi:nil="true"/>
    <Nara_x0020_Doc_x0020_Type_x0020_ID_nbr xmlns="e53944dc-2f8c-4705-87a5-3476f8dfe585">831</Nara_x0020_Doc_x0020_Type_x0020_ID_nbr>
    <Published_x0020_Date xmlns="e53944dc-2f8c-4705-87a5-3476f8dfe585">2022-11-03T18:37:51+00:00</Published_x0020_Date>
    <Approval_x0020_Date xmlns="4e974542-5edc-4232-aa4c-d083a8df847c" xsi:nil="true"/>
    <TaxCatchAll xmlns="73fb875a-8af9-4255-b008-0995492d31cd">
      <Value>466</Value>
      <Value>241</Value>
      <Value>77</Value>
    </TaxCatchAll>
    <SurveyTxt xmlns="4e974542-5edc-4232-aa4c-d083a8df847c" xsi:nil="true"/>
    <WfStatus xmlns="4e974542-5edc-4232-aa4c-d083a8df847c">dfp_pt4 In Progress</WfStatus>
    <_dlc_DocId xmlns="4e974542-5edc-4232-aa4c-d083a8df847c">FNVPY7D4E5RX-169807097-26622</_dlc_DocId>
    <_dlc_DocIdUrl xmlns="4e974542-5edc-4232-aa4c-d083a8df847c">
      <Url>https://usdagcc.sharepoint.com/sites/NASSportal/NASSdocs/_layouts/15/DocIdRedir.aspx?ID=FNVPY7D4E5RX-169807097-26622</Url>
      <Description>FNVPY7D4E5RX-169807097-26622</Description>
    </_dlc_DocIdUrl>
    <gcc_x002d_DC2_x002d__x0020_Received_x0020_New_x0020_Doc3 xmlns="9f25bf81-2355-45c3-a4d5-f070f79acb21">
      <Url xsi:nil="true"/>
      <Description xsi:nil="true"/>
    </gcc_x002d_DC2_x002d__x0020_Received_x0020_New_x0020_Doc3>
    <lcf76f155ced4ddcb4097134ff3c332f xmlns="9f25bf81-2355-45c3-a4d5-f070f79acb21">
      <Terms xmlns="http://schemas.microsoft.com/office/infopath/2007/PartnerControls"/>
    </lcf76f155ced4ddcb4097134ff3c332f>
  </documentManagement>
</p:properties>
</file>

<file path=customXml/item5.xml><?xml version="1.0" encoding="utf-8"?>
<ct:contentTypeSchema xmlns:ct="http://schemas.microsoft.com/office/2006/metadata/contentType" xmlns:ma="http://schemas.microsoft.com/office/2006/metadata/properties/metaAttributes" ct:_="" ma:_="" ma:contentTypeName="ECM" ma:contentTypeID="0x0101003BF80837F2A07B469DC41AB2DF94C6320009B25E06BF82C6418529DBC92E44F893" ma:contentTypeVersion="170" ma:contentTypeDescription="Enterprise Content Management " ma:contentTypeScope="" ma:versionID="b6e49db45cc0a8fa52f258b4ff6ee551">
  <xsd:schema xmlns:xsd="http://www.w3.org/2001/XMLSchema" xmlns:xs="http://www.w3.org/2001/XMLSchema" xmlns:p="http://schemas.microsoft.com/office/2006/metadata/properties" xmlns:ns2="4e974542-5edc-4232-aa4c-d083a8df847c" xmlns:ns3="73fb875a-8af9-4255-b008-0995492d31cd" xmlns:ns4="e53944dc-2f8c-4705-87a5-3476f8dfe585" xmlns:ns5="2ac02eac-2c06-43cf-a7ca-c7990c261205" xmlns:ns6="9403016e-1456-490b-8105-fab27ac031a1" xmlns:ns7="9f25bf81-2355-45c3-a4d5-f070f79acb21" targetNamespace="http://schemas.microsoft.com/office/2006/metadata/properties" ma:root="true" ma:fieldsID="11ffe4f9d8bde4a10f2016b20dd9e76e" ns2:_="" ns3:_="" ns4:_="" ns5:_="" ns6:_="" ns7:_="">
    <xsd:import namespace="4e974542-5edc-4232-aa4c-d083a8df847c"/>
    <xsd:import namespace="73fb875a-8af9-4255-b008-0995492d31cd"/>
    <xsd:import namespace="e53944dc-2f8c-4705-87a5-3476f8dfe585"/>
    <xsd:import namespace="2ac02eac-2c06-43cf-a7ca-c7990c261205"/>
    <xsd:import namespace="9403016e-1456-490b-8105-fab27ac031a1"/>
    <xsd:import namespace="9f25bf81-2355-45c3-a4d5-f070f79acb21"/>
    <xsd:element name="properties">
      <xsd:complexType>
        <xsd:sequence>
          <xsd:element name="documentManagement">
            <xsd:complexType>
              <xsd:all>
                <xsd:element ref="ns2:Report_x002f_Memo_x0020_Number" minOccurs="0"/>
                <xsd:element ref="ns2:SurveyGroupBy1" minOccurs="0"/>
                <xsd:element ref="ns2:BB"/>
                <xsd:element ref="ns2:BB-Text" minOccurs="0"/>
                <xsd:element ref="ns2:Approver"/>
                <xsd:element ref="ns2:Additional_x0020_Authors" minOccurs="0"/>
                <xsd:element ref="ns2:Approver_x0020_Comments" minOccurs="0"/>
                <xsd:element ref="ns2:Issue_x0020_Date" minOccurs="0"/>
                <xsd:element ref="ns2:Expire_x0020_Date" minOccurs="0"/>
                <xsd:element ref="ns2:Pub_URL" minOccurs="0"/>
                <xsd:element ref="ns2:Doc_x0020_Type_x003a_Disposition" minOccurs="0"/>
                <xsd:element ref="ns2:Doc_x0020_Type_x003a_File_x0020_Code" minOccurs="0"/>
                <xsd:element ref="ns2:Doc_x0020_Type_x003a_Retention" minOccurs="0"/>
                <xsd:element ref="ns2:Doc_x0020_Type_x003a_Disposition_x0020_Authority" minOccurs="0"/>
                <xsd:element ref="ns2:grs_Authority" minOccurs="0"/>
                <xsd:element ref="ns2:grs_FileCode" minOccurs="0"/>
                <xsd:element ref="ns2:grs_Retain-NoYrs" minOccurs="0"/>
                <xsd:element ref="ns3:TaxCatchAll" minOccurs="0"/>
                <xsd:element ref="ns3:TaxCatchAllLabel" minOccurs="0"/>
                <xsd:element ref="ns2:nee10210d87d4ee593a668b11feb5dde" minOccurs="0"/>
                <xsd:element ref="ns2:pf497c84604c4d9182a7cb072310c2fe" minOccurs="0"/>
                <xsd:element ref="ns2:AP" minOccurs="0"/>
                <xsd:element ref="ns2:Review_d" minOccurs="0"/>
                <xsd:element ref="ns2:Retain" minOccurs="0"/>
                <xsd:element ref="ns2:SFprep2" minOccurs="0"/>
                <xsd:element ref="ns2:Doc_x0020_Type1" minOccurs="0"/>
                <xsd:element ref="ns2:Doc-ID" minOccurs="0"/>
                <xsd:element ref="ns2:Doc_x0020_Type" minOccurs="0"/>
                <xsd:element ref="ns2:ECM_WF_Status" minOccurs="0"/>
                <xsd:element ref="ns2:Runs" minOccurs="0"/>
                <xsd:element ref="ns2:SurveyTxt" minOccurs="0"/>
                <xsd:element ref="ns2:Doc_x0020_Category" minOccurs="0"/>
                <xsd:element ref="ns2:Doc_x0020_Title" minOccurs="0"/>
                <xsd:element ref="ns2:PDF1" minOccurs="0"/>
                <xsd:element ref="ns2:NASS_Name" minOccurs="0"/>
                <xsd:element ref="ns2:AddMeta" minOccurs="0"/>
                <xsd:element ref="ns2:Posted_x0020_By" minOccurs="0"/>
                <xsd:element ref="ns2:Approval_x0020_Date" minOccurs="0"/>
                <xsd:element ref="ns3:c314bb418e2a45419088810bc94e97c0" minOccurs="0"/>
                <xsd:element ref="ns2:Org_x0020_UnitsTaxHTField0" minOccurs="0"/>
                <xsd:element ref="ns2:_dlc_DocId" minOccurs="0"/>
                <xsd:element ref="ns2:_dlc_DocIdUrl" minOccurs="0"/>
                <xsd:element ref="ns2:_dlc_DocIdPersistId" minOccurs="0"/>
                <xsd:element ref="ns2:Survey-LU" minOccurs="0"/>
                <xsd:element ref="ns2:Announcement-Text_slt" minOccurs="0"/>
                <xsd:element ref="ns2:WfStatus" minOccurs="0"/>
                <xsd:element ref="ns4:ActionStatus" minOccurs="0"/>
                <xsd:element ref="ns4:Doc_x0020_Category_x002d_txt" minOccurs="0"/>
                <xsd:element ref="ns4:ExpireDate" minOccurs="0"/>
                <xsd:element ref="ns4:Nara_x0020_Doc_x0020_Type_x0020_ID_nbr" minOccurs="0"/>
                <xsd:element ref="ns4:Nara_x0020_Doc_x0020_Type_x0020_Title" minOccurs="0"/>
                <xsd:element ref="ns4:Nara_x0020_Function_txt" minOccurs="0"/>
                <xsd:element ref="ns4:Nara_x0020_SubFunction_txt" minOccurs="0"/>
                <xsd:element ref="ns4:NaraRetentionYear_txt" minOccurs="0"/>
                <xsd:element ref="ns4:Org_x0020_Unit_txt" minOccurs="0"/>
                <xsd:element ref="ns4:Published_x0020_By" minOccurs="0"/>
                <xsd:element ref="ns4:Published_x0020_Date" minOccurs="0"/>
                <xsd:element ref="ns4:SurveyTxt0" minOccurs="0"/>
                <xsd:element ref="ns4:MediaServiceMetadata" minOccurs="0"/>
                <xsd:element ref="ns4:MediaServiceFastMetadata" minOccurs="0"/>
                <xsd:element ref="ns4:NFFormData" minOccurs="0"/>
                <xsd:element ref="ns4:Doc_x0020_Type0" minOccurs="0"/>
                <xsd:element ref="ns4:dfp2_pt1_approvalWf" minOccurs="0"/>
                <xsd:element ref="ns4:dfp2_pt2_Mmd" minOccurs="0"/>
                <xsd:element ref="ns4:dfp2_pt3_Grs" minOccurs="0"/>
                <xsd:element ref="ns4:dfp3_pt4_send_x002d_toDC" minOccurs="0"/>
                <xsd:element ref="ns5:MediaServiceAutoTags" minOccurs="0"/>
                <xsd:element ref="ns5:MediaServiceOCR" minOccurs="0"/>
                <xsd:element ref="ns5:MediaServiceGenerationTime" minOccurs="0"/>
                <xsd:element ref="ns5:MediaServiceEventHashCode" minOccurs="0"/>
                <xsd:element ref="ns5:DFP_x002d_ID" minOccurs="0"/>
                <xsd:element ref="ns5:gcc_x002d_DC2_x002d__x0020_Received_x0020_New_x0020_Doc" minOccurs="0"/>
                <xsd:element ref="ns5:Doc_x0020_Title0" minOccurs="0"/>
                <xsd:element ref="ns5:LinkToFileAtDC" minOccurs="0"/>
                <xsd:element ref="ns5:MediaServiceDateTaken" minOccurs="0"/>
                <xsd:element ref="ns5:MediaLengthInSeconds" minOccurs="0"/>
                <xsd:element ref="ns5:DocCenterID" minOccurs="0"/>
                <xsd:element ref="ns6:SharedWithUsers" minOccurs="0"/>
                <xsd:element ref="ns6:SharedWithDetails" minOccurs="0"/>
                <xsd:element ref="ns7:gcc_x002d_DC2_x002d__x0020_Received_x0020_New_x0020_Doc3" minOccurs="0"/>
                <xsd:element ref="ns7:lcf76f155ced4ddcb4097134ff3c332f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e974542-5edc-4232-aa4c-d083a8df847c" elementFormDefault="qualified">
    <xsd:import namespace="http://schemas.microsoft.com/office/2006/documentManagement/types"/>
    <xsd:import namespace="http://schemas.microsoft.com/office/infopath/2007/PartnerControls"/>
    <xsd:element name="Report_x002f_Memo_x0020_Number" ma:index="2" nillable="true" ma:displayName="Report/Memo Number" ma:description="Enter the official number associated with this document if there is one." ma:internalName="Report_x002F_Memo_x0020_Number" ma:readOnly="false">
      <xsd:simpleType>
        <xsd:restriction base="dms:Text">
          <xsd:maxLength value="255"/>
        </xsd:restriction>
      </xsd:simpleType>
    </xsd:element>
    <xsd:element name="SurveyGroupBy1" ma:index="5" nillable="true" ma:displayName="SurveyGroupBy" ma:description="First Survey Used for NASSdocs By Survey view" ma:indexed="true" ma:internalName="SurveyGroupBy1" ma:readOnly="false">
      <xsd:simpleType>
        <xsd:restriction base="dms:Text">
          <xsd:maxLength value="255"/>
        </xsd:restriction>
      </xsd:simpleType>
    </xsd:element>
    <xsd:element name="BB" ma:index="8" ma:displayName="Announce" ma:default="No" ma:description="Do you wish to post a NASS Announcement for this document?" ma:format="RadioButtons" ma:internalName="BB" ma:readOnly="false">
      <xsd:simpleType>
        <xsd:restriction base="dms:Choice">
          <xsd:enumeration value="Yes"/>
          <xsd:enumeration value="No"/>
        </xsd:restriction>
      </xsd:simpleType>
    </xsd:element>
    <xsd:element name="BB-Text" ma:index="9" nillable="true" ma:displayName="Announcement-Text" ma:description="Enter text to be included with the document Announcement Board post." ma:internalName="BB_x002d_Text" ma:readOnly="false">
      <xsd:simpleType>
        <xsd:restriction base="dms:Note"/>
      </xsd:simpleType>
    </xsd:element>
    <xsd:element name="Approver" ma:index="10" ma:displayName="Author / Approver" ma:description="Enter the name of the Primary Author / Approver or Contact Person for this document." ma:list="UserInfo" ma:SearchPeopleOnly="false" ma:SharePointGroup="0" ma:internalName="Approver" ma:readOnly="false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dditional_x0020_Authors" ma:index="11" nillable="true" ma:displayName="Additional Authors" ma:description="Additional people associated with this document." ma:list="UserInfo" ma:SharePointGroup="0" ma:internalName="Additional_x0020_Authors" ma:readOnly="false" ma:showField="ImnNam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pprover_x0020_Comments" ma:index="12" nillable="true" ma:displayName="Notes" ma:description="Enter notes for this document that will be available to reviewers and future publishers." ma:internalName="Approver_x0020_Comments" ma:readOnly="false">
      <xsd:simpleType>
        <xsd:restriction base="dms:Note">
          <xsd:maxLength value="255"/>
        </xsd:restriction>
      </xsd:simpleType>
    </xsd:element>
    <xsd:element name="Issue_x0020_Date" ma:index="13" nillable="true" ma:displayName="Issue Date" ma:default="[today]" ma:description="Issue Date of Document" ma:format="DateOnly" ma:indexed="true" ma:internalName="Issue_x0020_Date" ma:readOnly="false">
      <xsd:simpleType>
        <xsd:restriction base="dms:DateTime"/>
      </xsd:simpleType>
    </xsd:element>
    <xsd:element name="Expire_x0020_Date" ma:index="14" nillable="true" ma:displayName="NaraRetentionDate-sc" ma:description="Date document expires and will no Longer be available in views." ma:format="DateOnly" ma:indexed="true" ma:internalName="Expire_x0020_Date" ma:readOnly="false">
      <xsd:simpleType>
        <xsd:restriction base="dms:DateTime"/>
      </xsd:simpleType>
    </xsd:element>
    <xsd:element name="Pub_URL" ma:index="15" nillable="true" ma:displayName="LinkToDFP_URL" ma:description="Link to DFP document" ma:format="Hyperlink" ma:internalName="Pub_URL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Doc_x0020_Type_x003a_Disposition" ma:index="16" nillable="true" ma:displayName="Doc Type:Disposition" ma:list="{ceedbada-6075-429f-b0a4-7a559785f84d}" ma:internalName="Doc_x0020_Type_x003A_Disposition" ma:readOnly="true" ma:showField="Disposition" ma:web="4e974542-5edc-4232-aa4c-d083a8df847c">
      <xsd:simpleType>
        <xsd:restriction base="dms:Lookup"/>
      </xsd:simpleType>
    </xsd:element>
    <xsd:element name="Doc_x0020_Type_x003a_File_x0020_Code" ma:index="17" nillable="true" ma:displayName="Doc Type:File Code" ma:list="{ceedbada-6075-429f-b0a4-7a559785f84d}" ma:internalName="Doc_x0020_Type_x003A_File_x0020_Code" ma:readOnly="true" ma:showField="Document_x0020_Code" ma:web="4e974542-5edc-4232-aa4c-d083a8df847c">
      <xsd:simpleType>
        <xsd:restriction base="dms:Lookup"/>
      </xsd:simpleType>
    </xsd:element>
    <xsd:element name="Doc_x0020_Type_x003a_Retention" ma:index="18" nillable="true" ma:displayName="Doc Type:Retention" ma:list="{ceedbada-6075-429f-b0a4-7a559785f84d}" ma:internalName="Doc_x0020_Type_x003A_Retention" ma:readOnly="true" ma:showField="Retention" ma:web="4e974542-5edc-4232-aa4c-d083a8df847c">
      <xsd:simpleType>
        <xsd:restriction base="dms:Lookup"/>
      </xsd:simpleType>
    </xsd:element>
    <xsd:element name="Doc_x0020_Type_x003a_Disposition_x0020_Authority" ma:index="19" nillable="true" ma:displayName="Doc Type:Disposition Authority" ma:list="{ceedbada-6075-429f-b0a4-7a559785f84d}" ma:internalName="Doc_x0020_Type_x003A_Disposition_x0020_Authority" ma:readOnly="true" ma:showField="Disposition_x0020_Authority" ma:web="4e974542-5edc-4232-aa4c-d083a8df847c">
      <xsd:simpleType>
        <xsd:restriction base="dms:Lookup"/>
      </xsd:simpleType>
    </xsd:element>
    <xsd:element name="grs_Authority" ma:index="20" nillable="true" ma:displayName="grs_Authority" ma:internalName="grs_Authority" ma:readOnly="false">
      <xsd:simpleType>
        <xsd:restriction base="dms:Text">
          <xsd:maxLength value="255"/>
        </xsd:restriction>
      </xsd:simpleType>
    </xsd:element>
    <xsd:element name="grs_FileCode" ma:index="21" nillable="true" ma:displayName="grs_FileCode" ma:internalName="grs_FileCode" ma:readOnly="false">
      <xsd:simpleType>
        <xsd:restriction base="dms:Text">
          <xsd:maxLength value="255"/>
        </xsd:restriction>
      </xsd:simpleType>
    </xsd:element>
    <xsd:element name="grs_Retain-NoYrs" ma:index="22" nillable="true" ma:displayName="grs_Retain-NoYrs" ma:decimals="0" ma:indexed="true" ma:internalName="grs_Retain_x002d_NoYrs" ma:readOnly="false" ma:percentage="FALSE">
      <xsd:simpleType>
        <xsd:restriction base="dms:Number">
          <xsd:maxInclusive value="99"/>
          <xsd:minInclusive value="1"/>
        </xsd:restriction>
      </xsd:simpleType>
    </xsd:element>
    <xsd:element name="nee10210d87d4ee593a668b11feb5dde" ma:index="29" nillable="true" ma:taxonomy="true" ma:internalName="nee10210d87d4ee593a668b11feb5dde" ma:taxonomyFieldName="Survey1" ma:displayName="Survey" ma:readOnly="false" ma:fieldId="{7ee10210-d87d-4ee5-93a6-68b11feb5dde}" ma:taxonomyMulti="true" ma:sspId="8ff62593-b918-4deb-ac08-0d74ac0cc7e6" ma:termSetId="df16009a-ca5c-4dd2-92ed-4b6eacb5abbc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pf497c84604c4d9182a7cb072310c2fe" ma:index="31" ma:taxonomy="true" ma:internalName="pf497c84604c4d9182a7cb072310c2fe" ma:taxonomyFieldName="Doc_x0020_Category1" ma:displayName="Doc Category-MMD2" ma:indexed="true" ma:readOnly="false" ma:fieldId="{9f497c84-604c-4d91-82a7-cb072310c2fe}" ma:sspId="8ff62593-b918-4deb-ac08-0d74ac0cc7e6" ma:termSetId="1e6cd529-0c1e-43e1-b887-a1ce7f1a120e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AP" ma:index="32" nillable="true" ma:displayName="AppdPublisher" ma:default="No" ma:description="Is the submitter an approved publisher" ma:format="Dropdown" ma:hidden="true" ma:internalName="AP" ma:readOnly="false">
      <xsd:simpleType>
        <xsd:restriction base="dms:Choice">
          <xsd:enumeration value="Yes"/>
          <xsd:enumeration value="No"/>
        </xsd:restriction>
      </xsd:simpleType>
    </xsd:element>
    <xsd:element name="Review_d" ma:index="33" nillable="true" ma:displayName="Review_date" ma:description="Date Field for Review Date" ma:format="DateOnly" ma:hidden="true" ma:internalName="Review_d" ma:readOnly="false">
      <xsd:simpleType>
        <xsd:restriction base="dms:DateTime"/>
      </xsd:simpleType>
    </xsd:element>
    <xsd:element name="Retain" ma:index="34" nillable="true" ma:displayName="Retain" ma:default="1" ma:hidden="true" ma:internalName="Retain" ma:readOnly="false" ma:percentage="FALSE">
      <xsd:simpleType>
        <xsd:restriction base="dms:Number">
          <xsd:maxInclusive value="99"/>
          <xsd:minInclusive value="1"/>
        </xsd:restriction>
      </xsd:simpleType>
    </xsd:element>
    <xsd:element name="SFprep2" ma:index="35" nillable="true" ma:displayName="SFprep2" ma:default="Sub Function:" ma:hidden="true" ma:internalName="SFprep2" ma:readOnly="false">
      <xsd:simpleType>
        <xsd:restriction base="dms:Text">
          <xsd:maxLength value="255"/>
        </xsd:restriction>
      </xsd:simpleType>
    </xsd:element>
    <xsd:element name="Doc_x0020_Type1" ma:index="36" nillable="true" ma:displayName="Doc Type" ma:description="Looks up document type in NASS Documents master list to retrieve additional information" ma:hidden="true" ma:list="{ceedbada-6075-429f-b0a4-7a559785f84d}" ma:internalName="Doc_x0020_Type1" ma:readOnly="false" ma:showField="Title" ma:web="4e974542-5edc-4232-aa4c-d083a8df847c">
      <xsd:simpleType>
        <xsd:restriction base="dms:Lookup"/>
      </xsd:simpleType>
    </xsd:element>
    <xsd:element name="Doc-ID" ma:index="37" nillable="true" ma:displayName="Doc-ID" ma:decimals="0" ma:description="Key Filter field for ID" ma:hidden="true" ma:internalName="Doc_x002d_ID" ma:readOnly="false" ma:percentage="FALSE">
      <xsd:simpleType>
        <xsd:restriction base="dms:Number"/>
      </xsd:simpleType>
    </xsd:element>
    <xsd:element name="Doc_x0020_Type" ma:index="38" nillable="true" ma:displayName="DT-MMD" ma:default="Function:Sub Function:" ma:description="Document Type will be coppied to this column by document center workflow." ma:hidden="true" ma:internalName="Doc_x0020_Type" ma:readOnly="false">
      <xsd:simpleType>
        <xsd:restriction base="dms:Text">
          <xsd:maxLength value="255"/>
        </xsd:restriction>
      </xsd:simpleType>
    </xsd:element>
    <xsd:element name="ECM_WF_Status" ma:index="39" nillable="true" ma:displayName="ECM_WF_Status" ma:default="Ready to Run" ma:description="ECM Work Flow Status" ma:format="Dropdown" ma:hidden="true" ma:internalName="ECM_WF_Status" ma:readOnly="false">
      <xsd:simpleType>
        <xsd:restriction base="dms:Choice">
          <xsd:enumeration value="Ready to Run"/>
          <xsd:enumeration value="Adding Metada"/>
          <xsd:enumeration value="Waiting for Approval"/>
          <xsd:enumeration value="Publishing"/>
          <xsd:enumeration value="ECM WF Finished"/>
        </xsd:restriction>
      </xsd:simpleType>
    </xsd:element>
    <xsd:element name="Runs" ma:index="40" nillable="true" ma:displayName="Runs" ma:decimals="0" ma:default="0" ma:description="Number of times the workflow has been run." ma:hidden="true" ma:internalName="Runs" ma:readOnly="false" ma:percentage="FALSE">
      <xsd:simpleType>
        <xsd:restriction base="dms:Number"/>
      </xsd:simpleType>
    </xsd:element>
    <xsd:element name="SurveyTxt" ma:index="41" nillable="true" ma:displayName="SurveyTxt" ma:description="System column that contains text of Survey column value(s)." ma:hidden="true" ma:internalName="SurveyTxt" ma:readOnly="false">
      <xsd:simpleType>
        <xsd:restriction base="dms:Text">
          <xsd:maxLength value="255"/>
        </xsd:restriction>
      </xsd:simpleType>
    </xsd:element>
    <xsd:element name="Doc_x0020_Category" ma:index="42" nillable="true" ma:displayName="Doc Category-LU" ma:description="Standard Document Category" ma:hidden="true" ma:list="{a03cf3dc-c5a1-4f66-87ed-a49fd43a6842}" ma:internalName="Doc_x0020_Category" ma:readOnly="false" ma:showField="Title" ma:web="4e974542-5edc-4232-aa4c-d083a8df847c">
      <xsd:simpleType>
        <xsd:restriction base="dms:Lookup"/>
      </xsd:simpleType>
    </xsd:element>
    <xsd:element name="Doc_x0020_Title" ma:index="43" nillable="true" ma:displayName="Doc Title" ma:description="Click on the Title to Open the Document" ma:format="Hyperlink" ma:hidden="true" ma:internalName="Doc_x0020_Titl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PDF1" ma:index="44" nillable="true" ma:displayName="PDF" ma:default="Do not Convert to a PDF" ma:description="Do you this document to be converted to a pdf when it is published in the NASSdocs Document Center?" ma:format="Dropdown" ma:hidden="true" ma:internalName="_x0050_DF1" ma:readOnly="false">
      <xsd:simpleType>
        <xsd:restriction base="dms:Choice">
          <xsd:enumeration value="Convert to a PDF"/>
          <xsd:enumeration value="Do not Convert to a PDF"/>
        </xsd:restriction>
      </xsd:simpleType>
    </xsd:element>
    <xsd:element name="NASS_Name" ma:index="45" nillable="true" ma:displayName="NASSdoc_Name" ma:description="File Name across all versions of this document" ma:internalName="NASS_Name" ma:readOnly="false">
      <xsd:simpleType>
        <xsd:restriction base="dms:Text">
          <xsd:maxLength value="255"/>
        </xsd:restriction>
      </xsd:simpleType>
    </xsd:element>
    <xsd:element name="AddMeta" ma:index="46" nillable="true" ma:displayName="ActionStatus" ma:default="Draft" ma:format="Dropdown" ma:hidden="true" ma:internalName="AddMeta" ma:readOnly="false">
      <xsd:simpleType>
        <xsd:restriction base="dms:Choice">
          <xsd:enumeration value="New"/>
          <xsd:enumeration value="Draft"/>
          <xsd:enumeration value="Run"/>
          <xsd:enumeration value="Metadata"/>
          <xsd:enumeration value="Approve"/>
          <xsd:enumeration value="Publish"/>
          <xsd:enumeration value="Done"/>
          <xsd:enumeration value="PDF"/>
          <xsd:enumeration value="Rejected"/>
          <xsd:enumeration value="Published"/>
        </xsd:restriction>
      </xsd:simpleType>
    </xsd:element>
    <xsd:element name="Posted_x0020_By" ma:index="47" nillable="true" ma:displayName="Posted By" ma:description="Name of the person who posted this document." ma:list="UserInfo" ma:SearchPeopleOnly="false" ma:SharePointGroup="0" ma:internalName="Posted_x0020_By" ma:readOnly="false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pproval_x0020_Date" ma:index="48" nillable="true" ma:displayName="Approval Date" ma:description="Enter the approval date." ma:format="DateOnly" ma:hidden="true" ma:internalName="Approval_x0020_Date" ma:readOnly="false">
      <xsd:simpleType>
        <xsd:restriction base="dms:DateTime"/>
      </xsd:simpleType>
    </xsd:element>
    <xsd:element name="Org_x0020_UnitsTaxHTField0" ma:index="51" ma:taxonomy="true" ma:internalName="Org_x0020_UnitsTaxHTField0" ma:taxonomyFieldName="Org_x0020_Units" ma:displayName="Org Unit_mmd" ma:indexed="true" ma:readOnly="false" ma:fieldId="{41e9e565-1901-4472-bc47-4b4615e8baa2}" ma:sspId="8ff62593-b918-4deb-ac08-0d74ac0cc7e6" ma:termSetId="4254e028-4f35-46f4-a1dc-ce69310143ea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_dlc_DocId" ma:index="52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53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54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urvey-LU" ma:index="55" nillable="true" ma:displayName="Survey-LU" ma:list="{a050496f-0dca-4317-ad8d-a99eede3537f}" ma:internalName="Survey_x002d_LU" ma:showField="Sample_Name" ma:web="4e974542-5edc-4232-aa4c-d083a8df847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Announcement-Text_slt" ma:index="56" nillable="true" ma:displayName="Announcement-Text_slt" ma:internalName="Announcement_x002d_Text_slt">
      <xsd:simpleType>
        <xsd:restriction base="dms:Text">
          <xsd:maxLength value="255"/>
        </xsd:restriction>
      </xsd:simpleType>
    </xsd:element>
    <xsd:element name="WfStatus" ma:index="57" nillable="true" ma:displayName="WfStatus" ma:indexed="true" ma:internalName="WfStatus" ma:readOnly="false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3fb875a-8af9-4255-b008-0995492d31cd" elementFormDefault="qualified">
    <xsd:import namespace="http://schemas.microsoft.com/office/2006/documentManagement/types"/>
    <xsd:import namespace="http://schemas.microsoft.com/office/infopath/2007/PartnerControls"/>
    <xsd:element name="TaxCatchAll" ma:index="25" nillable="true" ma:displayName="Taxonomy Catch All Column" ma:hidden="true" ma:list="{334046f0-ea33-4914-9ac6-dc4be950eabd}" ma:internalName="TaxCatchAll" ma:readOnly="false" ma:showField="CatchAllData" ma:web="4e974542-5edc-4232-aa4c-d083a8df847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26" nillable="true" ma:displayName="Taxonomy Catch All Column1" ma:hidden="true" ma:list="{334046f0-ea33-4914-9ac6-dc4be950eabd}" ma:internalName="TaxCatchAllLabel" ma:readOnly="true" ma:showField="CatchAllDataLabel" ma:web="4e974542-5edc-4232-aa4c-d083a8df847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c314bb418e2a45419088810bc94e97c0" ma:index="49" ma:taxonomy="true" ma:internalName="c314bb418e2a45419088810bc94e97c0" ma:taxonomyFieldName="Document_x0020_Type" ma:displayName="NaraDocumentType" ma:indexed="true" ma:readOnly="false" ma:default="" ma:fieldId="{c314bb41-8e2a-4541-9088-810bc94e97c0}" ma:sspId="8ff62593-b918-4deb-ac08-0d74ac0cc7e6" ma:termSetId="466de066-8c16-4da3-9517-f1f61cdf4ac3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53944dc-2f8c-4705-87a5-3476f8dfe585" elementFormDefault="qualified">
    <xsd:import namespace="http://schemas.microsoft.com/office/2006/documentManagement/types"/>
    <xsd:import namespace="http://schemas.microsoft.com/office/infopath/2007/PartnerControls"/>
    <xsd:element name="ActionStatus" ma:index="58" nillable="true" ma:displayName="ActionStatus" ma:indexed="true" ma:internalName="ActionStatus">
      <xsd:simpleType>
        <xsd:restriction base="dms:Text">
          <xsd:maxLength value="255"/>
        </xsd:restriction>
      </xsd:simpleType>
    </xsd:element>
    <xsd:element name="Doc_x0020_Category_x002d_txt" ma:index="59" nillable="true" ma:displayName="Doc Category-txt" ma:indexed="true" ma:internalName="Doc_x0020_Category_x002d_txt">
      <xsd:simpleType>
        <xsd:restriction base="dms:Text">
          <xsd:maxLength value="255"/>
        </xsd:restriction>
      </xsd:simpleType>
    </xsd:element>
    <xsd:element name="ExpireDate" ma:index="60" nillable="true" ma:displayName="ExpireDate" ma:description="*used mostly by RDD &amp; OA" ma:format="DateOnly" ma:internalName="ExpireDate">
      <xsd:simpleType>
        <xsd:restriction base="dms:DateTime"/>
      </xsd:simpleType>
    </xsd:element>
    <xsd:element name="Nara_x0020_Doc_x0020_Type_x0020_ID_nbr" ma:index="61" nillable="true" ma:displayName="Nara Doc Type ID_nbr" ma:indexed="true" ma:internalName="Nara_x0020_Doc_x0020_Type_x0020_ID_nbr">
      <xsd:simpleType>
        <xsd:restriction base="dms:Number"/>
      </xsd:simpleType>
    </xsd:element>
    <xsd:element name="Nara_x0020_Doc_x0020_Type_x0020_Title" ma:index="62" nillable="true" ma:displayName="Nara Doc Type Title" ma:indexed="true" ma:internalName="Nara_x0020_Doc_x0020_Type_x0020_Title">
      <xsd:simpleType>
        <xsd:restriction base="dms:Text">
          <xsd:maxLength value="255"/>
        </xsd:restriction>
      </xsd:simpleType>
    </xsd:element>
    <xsd:element name="Nara_x0020_Function_txt" ma:index="63" nillable="true" ma:displayName="Nara Function_txt" ma:internalName="Nara_x0020_Function_txt">
      <xsd:simpleType>
        <xsd:restriction base="dms:Text">
          <xsd:maxLength value="255"/>
        </xsd:restriction>
      </xsd:simpleType>
    </xsd:element>
    <xsd:element name="Nara_x0020_SubFunction_txt" ma:index="64" nillable="true" ma:displayName="Nara SubFunction_txt" ma:internalName="Nara_x0020_SubFunction_txt">
      <xsd:simpleType>
        <xsd:restriction base="dms:Text">
          <xsd:maxLength value="255"/>
        </xsd:restriction>
      </xsd:simpleType>
    </xsd:element>
    <xsd:element name="NaraRetentionYear_txt" ma:index="65" nillable="true" ma:displayName="NaraRetentionYear_txt" ma:internalName="NaraRetentionYear_txt">
      <xsd:simpleType>
        <xsd:restriction base="dms:Text">
          <xsd:maxLength value="255"/>
        </xsd:restriction>
      </xsd:simpleType>
    </xsd:element>
    <xsd:element name="Org_x0020_Unit_txt" ma:index="66" nillable="true" ma:displayName="Org Unit_txt" ma:indexed="true" ma:internalName="Org_x0020_Unit_txt">
      <xsd:simpleType>
        <xsd:restriction base="dms:Text">
          <xsd:maxLength value="255"/>
        </xsd:restriction>
      </xsd:simpleType>
    </xsd:element>
    <xsd:element name="Published_x0020_By" ma:index="67" nillable="true" ma:displayName="Published By" ma:list="UserInfo" ma:SearchPeopleOnly="false" ma:SharePointGroup="0" ma:internalName="Published_x0020_By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Published_x0020_Date" ma:index="68" nillable="true" ma:displayName="Published Date" ma:format="DateOnly" ma:internalName="Published_x0020_Date">
      <xsd:simpleType>
        <xsd:restriction base="dms:DateTime"/>
      </xsd:simpleType>
    </xsd:element>
    <xsd:element name="SurveyTxt0" ma:index="69" nillable="true" ma:displayName="SurveyTxt" ma:indexed="true" ma:internalName="SurveyTxt0">
      <xsd:simpleType>
        <xsd:restriction base="dms:Text">
          <xsd:maxLength value="255"/>
        </xsd:restriction>
      </xsd:simpleType>
    </xsd:element>
    <xsd:element name="MediaServiceMetadata" ma:index="7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71" nillable="true" ma:displayName="MediaServiceFastMetadata" ma:hidden="true" ma:internalName="MediaServiceFastMetadata" ma:readOnly="true">
      <xsd:simpleType>
        <xsd:restriction base="dms:Note"/>
      </xsd:simpleType>
    </xsd:element>
    <xsd:element name="NFFormData" ma:index="72" nillable="true" ma:displayName="NFFormData" ma:hidden="true" ma:internalName="NFFormData">
      <xsd:simpleType>
        <xsd:restriction base="dms:Note"/>
      </xsd:simpleType>
    </xsd:element>
    <xsd:element name="Doc_x0020_Type0" ma:index="73" nillable="true" ma:displayName="Nara Doc Type_txt" ma:indexed="true" ma:internalName="Doc_x0020_Type0">
      <xsd:simpleType>
        <xsd:restriction base="dms:Text">
          <xsd:maxLength value="255"/>
        </xsd:restriction>
      </xsd:simpleType>
    </xsd:element>
    <xsd:element name="dfp2_pt1_approvalWf" ma:index="74" nillable="true" ma:displayName="gcc-dfp_pt1_approvalWf" ma:internalName="dfp2_pt1_approvalWf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dfp2_pt2_Mmd" ma:index="75" nillable="true" ma:displayName="gcc-dfp_pt2_Mmd" ma:internalName="dfp2_pt2_Mmd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dfp2_pt3_Grs" ma:index="76" nillable="true" ma:displayName="gcc-dfp_pt3_Grs" ma:internalName="dfp2_pt3_Grs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dfp3_pt4_send_x002d_toDC" ma:index="77" nillable="true" ma:displayName="gcc-dfp_pt4_send-toDC" ma:internalName="dfp3_pt4_send_x002d_toDC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ac02eac-2c06-43cf-a7ca-c7990c261205" elementFormDefault="qualified">
    <xsd:import namespace="http://schemas.microsoft.com/office/2006/documentManagement/types"/>
    <xsd:import namespace="http://schemas.microsoft.com/office/infopath/2007/PartnerControls"/>
    <xsd:element name="MediaServiceAutoTags" ma:index="78" nillable="true" ma:displayName="Tags" ma:internalName="MediaServiceAutoTags" ma:readOnly="true">
      <xsd:simpleType>
        <xsd:restriction base="dms:Text"/>
      </xsd:simpleType>
    </xsd:element>
    <xsd:element name="MediaServiceOCR" ma:index="7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8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81" nillable="true" ma:displayName="MediaServiceEventHashCode" ma:hidden="true" ma:internalName="MediaServiceEventHashCode" ma:readOnly="true">
      <xsd:simpleType>
        <xsd:restriction base="dms:Text"/>
      </xsd:simpleType>
    </xsd:element>
    <xsd:element name="DFP_x002d_ID" ma:index="82" nillable="true" ma:displayName="DFP-ID" ma:internalName="DFP_x002d_ID">
      <xsd:simpleType>
        <xsd:restriction base="dms:Text">
          <xsd:maxLength value="255"/>
        </xsd:restriction>
      </xsd:simpleType>
    </xsd:element>
    <xsd:element name="gcc_x002d_DC2_x002d__x0020_Received_x0020_New_x0020_Doc" ma:index="83" nillable="true" ma:displayName="gcc-DC2- Received New Doc" ma:internalName="gcc_x002d_DC2_x002d__x0020_Received_x0020_New_x0020_Doc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Doc_x0020_Title0" ma:index="84" nillable="true" ma:displayName="Doc Title" ma:format="Hyperlink" ma:internalName="Doc_x0020_Title0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LinkToFileAtDC" ma:index="85" nillable="true" ma:displayName="LinkToFileAtDC" ma:format="Hyperlink" ma:internalName="LinkToFileAtDC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DateTaken" ma:index="8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87" nillable="true" ma:displayName="MediaLengthInSeconds" ma:hidden="true" ma:internalName="MediaLengthInSeconds" ma:readOnly="true">
      <xsd:simpleType>
        <xsd:restriction base="dms:Unknown"/>
      </xsd:simpleType>
    </xsd:element>
    <xsd:element name="DocCenterID" ma:index="88" nillable="true" ma:displayName="DocCenterID" ma:internalName="DocCenterID">
      <xsd:simpleType>
        <xsd:restriction base="dms:Number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403016e-1456-490b-8105-fab27ac031a1" elementFormDefault="qualified">
    <xsd:import namespace="http://schemas.microsoft.com/office/2006/documentManagement/types"/>
    <xsd:import namespace="http://schemas.microsoft.com/office/infopath/2007/PartnerControls"/>
    <xsd:element name="SharedWithUsers" ma:index="8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f25bf81-2355-45c3-a4d5-f070f79acb21" elementFormDefault="qualified">
    <xsd:import namespace="http://schemas.microsoft.com/office/2006/documentManagement/types"/>
    <xsd:import namespace="http://schemas.microsoft.com/office/infopath/2007/PartnerControls"/>
    <xsd:element name="gcc_x002d_DC2_x002d__x0020_Received_x0020_New_x0020_Doc3" ma:index="91" nillable="true" ma:displayName="gcc-DC2- Received New Doc3" ma:internalName="gcc_x002d_DC2_x002d__x0020_Received_x0020_New_x0020_Doc3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lcf76f155ced4ddcb4097134ff3c332f" ma:index="93" nillable="true" ma:taxonomy="true" ma:internalName="lcf76f155ced4ddcb4097134ff3c332f" ma:taxonomyFieldName="MediaServiceImageTags" ma:displayName="Image Tags" ma:readOnly="false" ma:fieldId="{5cf76f15-5ced-4ddc-b409-7134ff3c332f}" ma:taxonomyMulti="true" ma:sspId="8ff62593-b918-4deb-ac08-0d74ac0cc7e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50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99FAA3B-9279-413D-BC1E-10D2FBFA7C00}">
  <ds:schemaRefs>
    <ds:schemaRef ds:uri="http://schemas.microsoft.com/sharepoint/v3/contenttype/forms/url"/>
  </ds:schemaRefs>
</ds:datastoreItem>
</file>

<file path=customXml/itemProps2.xml><?xml version="1.0" encoding="utf-8"?>
<ds:datastoreItem xmlns:ds="http://schemas.openxmlformats.org/officeDocument/2006/customXml" ds:itemID="{225FCAD5-E6E5-4371-9150-DFA1E3EE285F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A4274D2E-25D3-4E04-B8B8-C813C35AD7ED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3B8DC029-7CBE-4624-BF86-359C64538D95}">
  <ds:schemaRefs>
    <ds:schemaRef ds:uri="http://schemas.microsoft.com/office/2006/documentManagement/types"/>
    <ds:schemaRef ds:uri="http://purl.org/dc/dcmitype/"/>
    <ds:schemaRef ds:uri="a87ce360-2521-48f0-a407-f6f484660fa2"/>
    <ds:schemaRef ds:uri="f80728c2-af65-4c84-ba1e-db7534c74cf7"/>
    <ds:schemaRef ds:uri="http://schemas.microsoft.com/office/2006/metadata/properties"/>
    <ds:schemaRef ds:uri="http://purl.org/dc/terms/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http://schemas.microsoft.com/sharepoint/v3"/>
    <ds:schemaRef ds:uri="http://www.w3.org/XML/1998/namespace"/>
    <ds:schemaRef ds:uri="e53944dc-2f8c-4705-87a5-3476f8dfe585"/>
    <ds:schemaRef ds:uri="4e974542-5edc-4232-aa4c-d083a8df847c"/>
    <ds:schemaRef ds:uri="73fb875a-8af9-4255-b008-0995492d31cd"/>
    <ds:schemaRef ds:uri="2ac02eac-2c06-43cf-a7ca-c7990c261205"/>
    <ds:schemaRef ds:uri="9f25bf81-2355-45c3-a4d5-f070f79acb21"/>
  </ds:schemaRefs>
</ds:datastoreItem>
</file>

<file path=customXml/itemProps5.xml><?xml version="1.0" encoding="utf-8"?>
<ds:datastoreItem xmlns:ds="http://schemas.openxmlformats.org/officeDocument/2006/customXml" ds:itemID="{ACDD6EFB-62DD-4B79-81D4-3CC10350A3C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e974542-5edc-4232-aa4c-d083a8df847c"/>
    <ds:schemaRef ds:uri="73fb875a-8af9-4255-b008-0995492d31cd"/>
    <ds:schemaRef ds:uri="e53944dc-2f8c-4705-87a5-3476f8dfe585"/>
    <ds:schemaRef ds:uri="2ac02eac-2c06-43cf-a7ca-c7990c261205"/>
    <ds:schemaRef ds:uri="9403016e-1456-490b-8105-fab27ac031a1"/>
    <ds:schemaRef ds:uri="9f25bf81-2355-45c3-a4d5-f070f79acb2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1521</TotalTime>
  <Words>1018</Words>
  <Application>Microsoft Office PowerPoint</Application>
  <PresentationFormat>Widescreen</PresentationFormat>
  <Paragraphs>140</Paragraphs>
  <Slides>25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Arial</vt:lpstr>
      <vt:lpstr>Calibri</vt:lpstr>
      <vt:lpstr>Calibri Light</vt:lpstr>
      <vt:lpstr>Georgia</vt:lpstr>
      <vt:lpstr>Office Theme</vt:lpstr>
      <vt:lpstr>Hubert Hamer, Administrator</vt:lpstr>
      <vt:lpstr>Our Mission</vt:lpstr>
      <vt:lpstr>PowerPoint Presentation</vt:lpstr>
      <vt:lpstr>170 Years Later</vt:lpstr>
      <vt:lpstr>PowerPoint Presentation</vt:lpstr>
      <vt:lpstr>PowerPoint Presentation</vt:lpstr>
      <vt:lpstr>PowerPoint Presentation</vt:lpstr>
      <vt:lpstr>Census of Agriculture History</vt:lpstr>
      <vt:lpstr>170 Years Later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2022 Census PPT Template Collage on Title Slide</dc:title>
  <dc:creator>Kristen Thoman;Halvorson, Jodi - NASS, Sacramento, CA</dc:creator>
  <cp:lastModifiedBy>Cabrera, Rosalie - MRP-APHIS</cp:lastModifiedBy>
  <cp:revision>92</cp:revision>
  <dcterms:created xsi:type="dcterms:W3CDTF">2021-06-10T14:12:18Z</dcterms:created>
  <dcterms:modified xsi:type="dcterms:W3CDTF">2023-04-28T15:25:33Z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0x0101003BF80837F2A07B469DC41AB2DF94C6320009B25E06BF82C6418529DBC92E44F893</vt:lpwstr>
  </property>
  <property fmtid="{D5CDD505-2E9C-101B-9397-08002B2CF9AE}" pid="3" name="_dlc_DocIdItemGuid">
    <vt:lpwstr>96c5de98-fb17-45b9-9bcf-2a83f4a5b04a</vt:lpwstr>
  </property>
  <property fmtid="{D5CDD505-2E9C-101B-9397-08002B2CF9AE}" pid="4" name="Survey1">
    <vt:lpwstr/>
  </property>
  <property fmtid="{D5CDD505-2E9C-101B-9397-08002B2CF9AE}" pid="5" name="MediaServiceImageTags">
    <vt:lpwstr/>
  </property>
  <property fmtid="{D5CDD505-2E9C-101B-9397-08002B2CF9AE}" pid="6" name="Doc Category1">
    <vt:lpwstr>241;#Communication * 35|407c2bad-7eea-41ef-b287-68f4ebbf34b2</vt:lpwstr>
  </property>
  <property fmtid="{D5CDD505-2E9C-101B-9397-08002B2CF9AE}" pid="7" name="Document Type">
    <vt:lpwstr>466;#Census - Routine publicity records for censuses such as scripts and announcements (FO New Releases and web site) * 831|b5dada85-380f-429a-95fb-e0a7690d567f</vt:lpwstr>
  </property>
  <property fmtid="{D5CDD505-2E9C-101B-9397-08002B2CF9AE}" pid="8" name="Org Units">
    <vt:lpwstr>77;#PAO|f084ad81-e6cf-4995-a23a-022d61cd5175</vt:lpwstr>
  </property>
</Properties>
</file>