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sldIdLst>
    <p:sldId id="262" r:id="rId5"/>
    <p:sldId id="275" r:id="rId6"/>
    <p:sldId id="278" r:id="rId7"/>
    <p:sldId id="283" r:id="rId8"/>
    <p:sldId id="284" r:id="rId9"/>
    <p:sldId id="285" r:id="rId10"/>
    <p:sldId id="296" r:id="rId11"/>
    <p:sldId id="297" r:id="rId12"/>
    <p:sldId id="304" r:id="rId13"/>
    <p:sldId id="302" r:id="rId14"/>
    <p:sldId id="305" r:id="rId15"/>
    <p:sldId id="301" r:id="rId16"/>
    <p:sldId id="27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7" autoAdjust="0"/>
    <p:restoredTop sz="86395"/>
  </p:normalViewPr>
  <p:slideViewPr>
    <p:cSldViewPr snapToGrid="0">
      <p:cViewPr varScale="1">
        <p:scale>
          <a:sx n="71" d="100"/>
          <a:sy n="71" d="100"/>
        </p:scale>
        <p:origin x="936" y="48"/>
      </p:cViewPr>
      <p:guideLst/>
    </p:cSldViewPr>
  </p:slideViewPr>
  <p:outlineViewPr>
    <p:cViewPr>
      <p:scale>
        <a:sx n="33" d="100"/>
        <a:sy n="33" d="100"/>
      </p:scale>
      <p:origin x="0" y="-63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DA\NIFA\Shared\MOKAN\NIFA\Internal\IFPS\1%20AG%20Systems\SARE\BUDGET\Funding%20Sus%20Ag%201988-2021_VNO.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spPr>
            <a:solidFill>
              <a:schemeClr val="accent1"/>
            </a:solidFill>
            <a:ln>
              <a:noFill/>
            </a:ln>
            <a:effectLst/>
          </c:spPr>
          <c:invertIfNegative val="0"/>
          <c:dPt>
            <c:idx val="34"/>
            <c:invertIfNegative val="0"/>
            <c:bubble3D val="0"/>
            <c:spPr>
              <a:solidFill>
                <a:schemeClr val="accent1"/>
              </a:solidFill>
              <a:ln>
                <a:noFill/>
              </a:ln>
              <a:effectLst/>
            </c:spPr>
            <c:extLst>
              <c:ext xmlns:c16="http://schemas.microsoft.com/office/drawing/2014/chart" uri="{C3380CC4-5D6E-409C-BE32-E72D297353CC}">
                <c16:uniqueId val="{00000001-EBBE-4E04-9FE8-31B408E1AAA5}"/>
              </c:ext>
            </c:extLst>
          </c:dPt>
          <c:cat>
            <c:numRef>
              <c:f>Sheet1!$A$8:$A$42</c:f>
              <c:numCache>
                <c:formatCode>General</c:formatCode>
                <c:ptCount val="35"/>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2017</c:v>
                </c:pt>
                <c:pt idx="29">
                  <c:v>2018</c:v>
                </c:pt>
                <c:pt idx="30">
                  <c:v>2019</c:v>
                </c:pt>
                <c:pt idx="31">
                  <c:v>2020</c:v>
                </c:pt>
                <c:pt idx="32">
                  <c:v>2021</c:v>
                </c:pt>
                <c:pt idx="33">
                  <c:v>2022</c:v>
                </c:pt>
                <c:pt idx="34">
                  <c:v>2023</c:v>
                </c:pt>
              </c:numCache>
            </c:numRef>
          </c:cat>
          <c:val>
            <c:numRef>
              <c:f>Sheet1!$I$8:$I$42</c:f>
              <c:numCache>
                <c:formatCode>0.000</c:formatCode>
                <c:ptCount val="35"/>
                <c:pt idx="0">
                  <c:v>4.45</c:v>
                </c:pt>
                <c:pt idx="1">
                  <c:v>4.45</c:v>
                </c:pt>
                <c:pt idx="2">
                  <c:v>6.7249999999999996</c:v>
                </c:pt>
                <c:pt idx="3">
                  <c:v>6.7249999999999996</c:v>
                </c:pt>
                <c:pt idx="4">
                  <c:v>6.7249999999999996</c:v>
                </c:pt>
                <c:pt idx="5">
                  <c:v>10.363</c:v>
                </c:pt>
                <c:pt idx="6">
                  <c:v>11.574999999999999</c:v>
                </c:pt>
                <c:pt idx="7">
                  <c:v>11.510999999999999</c:v>
                </c:pt>
                <c:pt idx="8">
                  <c:v>11.309000000000001</c:v>
                </c:pt>
                <c:pt idx="9">
                  <c:v>11.309000000000001</c:v>
                </c:pt>
                <c:pt idx="10">
                  <c:v>11.309000000000001</c:v>
                </c:pt>
                <c:pt idx="11">
                  <c:v>11.309000000000001</c:v>
                </c:pt>
                <c:pt idx="12">
                  <c:v>13.02</c:v>
                </c:pt>
                <c:pt idx="13">
                  <c:v>17.25</c:v>
                </c:pt>
                <c:pt idx="14">
                  <c:v>18.503999999999998</c:v>
                </c:pt>
                <c:pt idx="15">
                  <c:v>16.555</c:v>
                </c:pt>
                <c:pt idx="16">
                  <c:v>16.466999999999999</c:v>
                </c:pt>
                <c:pt idx="17">
                  <c:v>16.302</c:v>
                </c:pt>
                <c:pt idx="18">
                  <c:v>16.321999999999999</c:v>
                </c:pt>
                <c:pt idx="19">
                  <c:v>18.783000000000001</c:v>
                </c:pt>
                <c:pt idx="20">
                  <c:v>18.966999999999999</c:v>
                </c:pt>
                <c:pt idx="21">
                  <c:v>19.204999999999998</c:v>
                </c:pt>
                <c:pt idx="22">
                  <c:v>19.167000000000002</c:v>
                </c:pt>
                <c:pt idx="23">
                  <c:v>19.167000000000002</c:v>
                </c:pt>
                <c:pt idx="24">
                  <c:v>17.716000000000001</c:v>
                </c:pt>
                <c:pt idx="25">
                  <c:v>22.667000000000002</c:v>
                </c:pt>
                <c:pt idx="26">
                  <c:v>22.667000000000002</c:v>
                </c:pt>
                <c:pt idx="27">
                  <c:v>24.667000000000002</c:v>
                </c:pt>
                <c:pt idx="28">
                  <c:v>27</c:v>
                </c:pt>
                <c:pt idx="29">
                  <c:v>35</c:v>
                </c:pt>
                <c:pt idx="30">
                  <c:v>37</c:v>
                </c:pt>
                <c:pt idx="31">
                  <c:v>37</c:v>
                </c:pt>
                <c:pt idx="32">
                  <c:v>40</c:v>
                </c:pt>
                <c:pt idx="33">
                  <c:v>45</c:v>
                </c:pt>
                <c:pt idx="34">
                  <c:v>50</c:v>
                </c:pt>
              </c:numCache>
            </c:numRef>
          </c:val>
          <c:extLst>
            <c:ext xmlns:c16="http://schemas.microsoft.com/office/drawing/2014/chart" uri="{C3380CC4-5D6E-409C-BE32-E72D297353CC}">
              <c16:uniqueId val="{00000002-EBBE-4E04-9FE8-31B408E1AAA5}"/>
            </c:ext>
          </c:extLst>
        </c:ser>
        <c:dLbls>
          <c:showLegendKey val="0"/>
          <c:showVal val="0"/>
          <c:showCatName val="0"/>
          <c:showSerName val="0"/>
          <c:showPercent val="0"/>
          <c:showBubbleSize val="0"/>
        </c:dLbls>
        <c:gapWidth val="219"/>
        <c:overlap val="-27"/>
        <c:axId val="822368575"/>
        <c:axId val="730719695"/>
      </c:barChart>
      <c:catAx>
        <c:axId val="822368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730719695"/>
        <c:crosses val="autoZero"/>
        <c:auto val="1"/>
        <c:lblAlgn val="ctr"/>
        <c:lblOffset val="100"/>
        <c:noMultiLvlLbl val="0"/>
      </c:catAx>
      <c:valAx>
        <c:axId val="730719695"/>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dirty="0">
                    <a:solidFill>
                      <a:schemeClr val="tx1"/>
                    </a:solidFill>
                  </a:rPr>
                  <a:t>Federal Funding ($ million)</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22368575"/>
        <c:crosses val="autoZero"/>
        <c:crossBetween val="between"/>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C4068-34B8-449F-94EB-9B811CCA10A1}" type="datetimeFigureOut">
              <a:rPr lang="en-US" smtClean="0"/>
              <a:t>4/28/2023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F23BA-3E88-4204-A0B3-AE12C4550CEE}" type="slidenum">
              <a:rPr lang="en-US" smtClean="0"/>
              <a:t>‹#›</a:t>
            </a:fld>
            <a:endParaRPr lang="en-US" dirty="0"/>
          </a:p>
        </p:txBody>
      </p:sp>
    </p:spTree>
    <p:extLst>
      <p:ext uri="{BB962C8B-B14F-4D97-AF65-F5344CB8AC3E}">
        <p14:creationId xmlns:p14="http://schemas.microsoft.com/office/powerpoint/2010/main" val="176287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rPr>
              <a:t>REQUIRED SLIDE FOR ALL EXTERNAL PRESENTATIONS. DO NOT REMOVE FROM YOUR PRESENTATION.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rPr>
              <a:t>It is acceptable to summarize this statement verbally while displaying it, by reading the first bullet point in its entirety, and stating that the slide contains contact information for individuals with disabilities to request reasonable accommodations, that language access services will be provided to limited English proficient individuals upon request, and that anyone wishing to file a complaint can utilize the phone number, fax number, or postal mailing address listed on the slide.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2</a:t>
            </a:fld>
            <a:endParaRPr lang="en-US" dirty="0"/>
          </a:p>
        </p:txBody>
      </p:sp>
    </p:spTree>
    <p:extLst>
      <p:ext uri="{BB962C8B-B14F-4D97-AF65-F5344CB8AC3E}">
        <p14:creationId xmlns:p14="http://schemas.microsoft.com/office/powerpoint/2010/main" val="3291389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12</a:t>
            </a:fld>
            <a:endParaRPr lang="en-US" dirty="0"/>
          </a:p>
        </p:txBody>
      </p:sp>
    </p:spTree>
    <p:extLst>
      <p:ext uri="{BB962C8B-B14F-4D97-AF65-F5344CB8AC3E}">
        <p14:creationId xmlns:p14="http://schemas.microsoft.com/office/powerpoint/2010/main" val="34087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3</a:t>
            </a:fld>
            <a:endParaRPr lang="en-US" dirty="0"/>
          </a:p>
        </p:txBody>
      </p:sp>
    </p:spTree>
    <p:extLst>
      <p:ext uri="{BB962C8B-B14F-4D97-AF65-F5344CB8AC3E}">
        <p14:creationId xmlns:p14="http://schemas.microsoft.com/office/powerpoint/2010/main" val="1224781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4</a:t>
            </a:fld>
            <a:endParaRPr lang="en-US" dirty="0"/>
          </a:p>
        </p:txBody>
      </p:sp>
    </p:spTree>
    <p:extLst>
      <p:ext uri="{BB962C8B-B14F-4D97-AF65-F5344CB8AC3E}">
        <p14:creationId xmlns:p14="http://schemas.microsoft.com/office/powerpoint/2010/main" val="1345838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5</a:t>
            </a:fld>
            <a:endParaRPr lang="en-US" dirty="0"/>
          </a:p>
        </p:txBody>
      </p:sp>
    </p:spTree>
    <p:extLst>
      <p:ext uri="{BB962C8B-B14F-4D97-AF65-F5344CB8AC3E}">
        <p14:creationId xmlns:p14="http://schemas.microsoft.com/office/powerpoint/2010/main" val="837066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6</a:t>
            </a:fld>
            <a:endParaRPr lang="en-US" dirty="0"/>
          </a:p>
        </p:txBody>
      </p:sp>
    </p:spTree>
    <p:extLst>
      <p:ext uri="{BB962C8B-B14F-4D97-AF65-F5344CB8AC3E}">
        <p14:creationId xmlns:p14="http://schemas.microsoft.com/office/powerpoint/2010/main" val="1487208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7</a:t>
            </a:fld>
            <a:endParaRPr lang="en-US" dirty="0"/>
          </a:p>
        </p:txBody>
      </p:sp>
    </p:spTree>
    <p:extLst>
      <p:ext uri="{BB962C8B-B14F-4D97-AF65-F5344CB8AC3E}">
        <p14:creationId xmlns:p14="http://schemas.microsoft.com/office/powerpoint/2010/main" val="416932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8</a:t>
            </a:fld>
            <a:endParaRPr lang="en-US" dirty="0"/>
          </a:p>
        </p:txBody>
      </p:sp>
    </p:spTree>
    <p:extLst>
      <p:ext uri="{BB962C8B-B14F-4D97-AF65-F5344CB8AC3E}">
        <p14:creationId xmlns:p14="http://schemas.microsoft.com/office/powerpoint/2010/main" val="153921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10</a:t>
            </a:fld>
            <a:endParaRPr lang="en-US" dirty="0"/>
          </a:p>
        </p:txBody>
      </p:sp>
    </p:spTree>
    <p:extLst>
      <p:ext uri="{BB962C8B-B14F-4D97-AF65-F5344CB8AC3E}">
        <p14:creationId xmlns:p14="http://schemas.microsoft.com/office/powerpoint/2010/main" val="3058279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CF23BA-3E88-4204-A0B3-AE12C4550CEE}" type="slidenum">
              <a:rPr lang="en-US" smtClean="0"/>
              <a:t>11</a:t>
            </a:fld>
            <a:endParaRPr lang="en-US" dirty="0"/>
          </a:p>
        </p:txBody>
      </p:sp>
    </p:spTree>
    <p:extLst>
      <p:ext uri="{BB962C8B-B14F-4D97-AF65-F5344CB8AC3E}">
        <p14:creationId xmlns:p14="http://schemas.microsoft.com/office/powerpoint/2010/main" val="30745773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eneral Images">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4E49912E-3969-4BE0-83D7-7E1FEA52C4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91558C3-5676-456A-AD18-0774992F6F4B}"/>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of U.S. Department of Agriculture, National Institute of Food and Agriculture">
            <a:extLst>
              <a:ext uri="{FF2B5EF4-FFF2-40B4-BE49-F238E27FC236}">
                <a16:creationId xmlns:a16="http://schemas.microsoft.com/office/drawing/2014/main" id="{746CB240-FE00-4095-ADA5-9550C8085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spTree>
    <p:extLst>
      <p:ext uri="{BB962C8B-B14F-4D97-AF65-F5344CB8AC3E}">
        <p14:creationId xmlns:p14="http://schemas.microsoft.com/office/powerpoint/2010/main" val="259014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nes">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96C30039-D99E-4429-BB45-6B229B0BD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91558C3-5676-456A-AD18-0774992F6F4B}"/>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Logo of U.S. Department of Agriculture, National Institute of Food and Agriculture">
            <a:extLst>
              <a:ext uri="{FF2B5EF4-FFF2-40B4-BE49-F238E27FC236}">
                <a16:creationId xmlns:a16="http://schemas.microsoft.com/office/drawing/2014/main" id="{746CB240-FE00-4095-ADA5-9550C8085F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spTree>
    <p:extLst>
      <p:ext uri="{BB962C8B-B14F-4D97-AF65-F5344CB8AC3E}">
        <p14:creationId xmlns:p14="http://schemas.microsoft.com/office/powerpoint/2010/main" val="237605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Lines">
    <p:spTree>
      <p:nvGrpSpPr>
        <p:cNvPr id="1" name=""/>
        <p:cNvGrpSpPr/>
        <p:nvPr/>
      </p:nvGrpSpPr>
      <p:grpSpPr>
        <a:xfrm>
          <a:off x="0" y="0"/>
          <a:ext cx="0" cy="0"/>
          <a:chOff x="0" y="0"/>
          <a:chExt cx="0" cy="0"/>
        </a:xfrm>
      </p:grpSpPr>
      <p:pic>
        <p:nvPicPr>
          <p:cNvPr id="4" name="Picture 3" descr="Application&#10;&#10;Description automatically generated with low confidence">
            <a:extLst>
              <a:ext uri="{FF2B5EF4-FFF2-40B4-BE49-F238E27FC236}">
                <a16:creationId xmlns:a16="http://schemas.microsoft.com/office/drawing/2014/main" id="{61C79563-D5E5-4AC9-B721-B4D5D5F0C7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69B6568D-9C5E-4BC3-8EC4-8DB95E69C4E7}"/>
              </a:ext>
            </a:extLst>
          </p:cNvPr>
          <p:cNvSpPr>
            <a:spLocks noGrp="1"/>
          </p:cNvSpPr>
          <p:nvPr>
            <p:ph idx="1" hasCustomPrompt="1"/>
          </p:nvPr>
        </p:nvSpPr>
        <p:spPr>
          <a:xfrm>
            <a:off x="1219200" y="1594887"/>
            <a:ext cx="10134600" cy="4582079"/>
          </a:xfrm>
          <a:prstGeom prst="rect">
            <a:avLst/>
          </a:prstGeom>
        </p:spPr>
        <p:txBody>
          <a:bodyPr vert="horz" lIns="91440" tIns="45720" rIns="91440" bIns="45720" rtlCol="0">
            <a:normAutofit/>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837B368-4D47-4C26-A4F0-A7E3E7C0A964}"/>
              </a:ext>
            </a:extLst>
          </p:cNvPr>
          <p:cNvSpPr>
            <a:spLocks noGrp="1"/>
          </p:cNvSpPr>
          <p:nvPr>
            <p:ph type="sldNum" sz="quarter" idx="12"/>
          </p:nvPr>
        </p:nvSpPr>
        <p:spPr/>
        <p:txBody>
          <a:bodyPr/>
          <a:lstStyle/>
          <a:p>
            <a:fld id="{2BD7F24E-DE58-493E-87A9-8975CB1324FF}" type="slidenum">
              <a:rPr lang="en-US" smtClean="0"/>
              <a:t>‹#›</a:t>
            </a:fld>
            <a:endParaRPr lang="en-US" dirty="0"/>
          </a:p>
        </p:txBody>
      </p:sp>
      <p:sp>
        <p:nvSpPr>
          <p:cNvPr id="5" name="Rectangle 4">
            <a:extLst>
              <a:ext uri="{FF2B5EF4-FFF2-40B4-BE49-F238E27FC236}">
                <a16:creationId xmlns:a16="http://schemas.microsoft.com/office/drawing/2014/main" id="{BC5B0FEC-5370-440B-9BA6-426EE7BA6237}"/>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of U.S. Department of Agriculture, National Institute of Food and Agriculture">
            <a:extLst>
              <a:ext uri="{FF2B5EF4-FFF2-40B4-BE49-F238E27FC236}">
                <a16:creationId xmlns:a16="http://schemas.microsoft.com/office/drawing/2014/main" id="{C7216B0C-8456-4827-AD87-4239B5DD83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spTree>
    <p:extLst>
      <p:ext uri="{BB962C8B-B14F-4D97-AF65-F5344CB8AC3E}">
        <p14:creationId xmlns:p14="http://schemas.microsoft.com/office/powerpoint/2010/main" val="14070945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No Lines">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69B6568D-9C5E-4BC3-8EC4-8DB95E69C4E7}"/>
              </a:ext>
            </a:extLst>
          </p:cNvPr>
          <p:cNvSpPr>
            <a:spLocks noGrp="1"/>
          </p:cNvSpPr>
          <p:nvPr>
            <p:ph idx="1" hasCustomPrompt="1"/>
          </p:nvPr>
        </p:nvSpPr>
        <p:spPr>
          <a:xfrm>
            <a:off x="1219200" y="1594887"/>
            <a:ext cx="10134600" cy="4582079"/>
          </a:xfrm>
          <a:prstGeom prst="rect">
            <a:avLst/>
          </a:prstGeom>
        </p:spPr>
        <p:txBody>
          <a:bodyPr vert="horz" lIns="91440" tIns="45720" rIns="91440" bIns="45720" rtlCol="0">
            <a:normAutofit/>
          </a:bodyPr>
          <a:lstStyle>
            <a:lvl1pPr>
              <a:defRPr/>
            </a:lvl1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C837B368-4D47-4C26-A4F0-A7E3E7C0A964}"/>
              </a:ext>
            </a:extLst>
          </p:cNvPr>
          <p:cNvSpPr>
            <a:spLocks noGrp="1"/>
          </p:cNvSpPr>
          <p:nvPr>
            <p:ph type="sldNum" sz="quarter" idx="12"/>
          </p:nvPr>
        </p:nvSpPr>
        <p:spPr/>
        <p:txBody>
          <a:bodyPr/>
          <a:lstStyle/>
          <a:p>
            <a:fld id="{2BD7F24E-DE58-493E-87A9-8975CB1324FF}" type="slidenum">
              <a:rPr lang="en-US" smtClean="0"/>
              <a:t>‹#›</a:t>
            </a:fld>
            <a:endParaRPr lang="en-US" dirty="0"/>
          </a:p>
        </p:txBody>
      </p:sp>
      <p:sp>
        <p:nvSpPr>
          <p:cNvPr id="5" name="Rectangle 4">
            <a:extLst>
              <a:ext uri="{FF2B5EF4-FFF2-40B4-BE49-F238E27FC236}">
                <a16:creationId xmlns:a16="http://schemas.microsoft.com/office/drawing/2014/main" id="{BC5B0FEC-5370-440B-9BA6-426EE7BA6237}"/>
              </a:ext>
            </a:extLst>
          </p:cNvPr>
          <p:cNvSpPr/>
          <p:nvPr userDrawn="1"/>
        </p:nvSpPr>
        <p:spPr>
          <a:xfrm>
            <a:off x="0" y="0"/>
            <a:ext cx="12192000" cy="809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 of U.S. Department of Agriculture, National Institute of Food and Agriculture">
            <a:extLst>
              <a:ext uri="{FF2B5EF4-FFF2-40B4-BE49-F238E27FC236}">
                <a16:creationId xmlns:a16="http://schemas.microsoft.com/office/drawing/2014/main" id="{C4357B09-AC41-4145-A723-5EEE57EFA2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90" y="189926"/>
            <a:ext cx="4632398" cy="430044"/>
          </a:xfrm>
          <a:prstGeom prst="rect">
            <a:avLst/>
          </a:prstGeom>
          <a:solidFill>
            <a:schemeClr val="bg1"/>
          </a:solidFill>
        </p:spPr>
      </p:pic>
      <p:cxnSp>
        <p:nvCxnSpPr>
          <p:cNvPr id="9" name="Straight Connector 8">
            <a:extLst>
              <a:ext uri="{FF2B5EF4-FFF2-40B4-BE49-F238E27FC236}">
                <a16:creationId xmlns:a16="http://schemas.microsoft.com/office/drawing/2014/main" id="{7A1CF2D7-30B4-498B-B062-E38380132A7F}"/>
              </a:ext>
            </a:extLst>
          </p:cNvPr>
          <p:cNvCxnSpPr>
            <a:cxnSpLocks/>
          </p:cNvCxnSpPr>
          <p:nvPr userDrawn="1"/>
        </p:nvCxnSpPr>
        <p:spPr>
          <a:xfrm>
            <a:off x="216431" y="809897"/>
            <a:ext cx="11759137" cy="0"/>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8807767"/>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Lines">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5EF29DD6-7006-4AC9-9A1B-CD47676EF5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hasCustomPrompt="1"/>
          </p:nvPr>
        </p:nvSpPr>
        <p:spPr>
          <a:xfrm>
            <a:off x="2078817" y="3429003"/>
            <a:ext cx="8034369" cy="91708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header text</a:t>
            </a:r>
          </a:p>
        </p:txBody>
      </p:sp>
      <p:cxnSp>
        <p:nvCxnSpPr>
          <p:cNvPr id="12" name="Straight Connector 11">
            <a:extLst>
              <a:ext uri="{FF2B5EF4-FFF2-40B4-BE49-F238E27FC236}">
                <a16:creationId xmlns:a16="http://schemas.microsoft.com/office/drawing/2014/main" id="{1BEB3EB5-5549-4D90-96CC-076D5C2362C4}"/>
              </a:ext>
            </a:extLst>
          </p:cNvPr>
          <p:cNvCxnSpPr/>
          <p:nvPr userDrawn="1"/>
        </p:nvCxnSpPr>
        <p:spPr>
          <a:xfrm>
            <a:off x="2078817" y="3248809"/>
            <a:ext cx="80343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ogo of U.S. Department of Agriculture, National Institute of Food and Agriculture">
            <a:extLst>
              <a:ext uri="{FF2B5EF4-FFF2-40B4-BE49-F238E27FC236}">
                <a16:creationId xmlns:a16="http://schemas.microsoft.com/office/drawing/2014/main" id="{EE7C249C-E36C-4B99-9E37-5B07A0786F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78813" y="2315307"/>
            <a:ext cx="8114582" cy="753309"/>
          </a:xfrm>
          <a:prstGeom prst="rect">
            <a:avLst/>
          </a:prstGeom>
          <a:solidFill>
            <a:schemeClr val="bg1"/>
          </a:solidFill>
        </p:spPr>
      </p:pic>
      <p:sp>
        <p:nvSpPr>
          <p:cNvPr id="9" name="Slide Number Placeholder 8">
            <a:extLst>
              <a:ext uri="{FF2B5EF4-FFF2-40B4-BE49-F238E27FC236}">
                <a16:creationId xmlns:a16="http://schemas.microsoft.com/office/drawing/2014/main" id="{72B523F4-E753-4FB8-B1FE-0D76B34D4197}"/>
              </a:ext>
            </a:extLst>
          </p:cNvPr>
          <p:cNvSpPr>
            <a:spLocks noGrp="1"/>
          </p:cNvSpPr>
          <p:nvPr>
            <p:ph type="sldNum" sz="quarter" idx="12"/>
          </p:nvPr>
        </p:nvSpPr>
        <p:spPr/>
        <p:txBody>
          <a:bodyPr/>
          <a:lstStyle/>
          <a:p>
            <a:fld id="{2BD7F24E-DE58-493E-87A9-8975CB1324FF}" type="slidenum">
              <a:rPr lang="en-US" smtClean="0"/>
              <a:t>‹#›</a:t>
            </a:fld>
            <a:endParaRPr lang="en-US" dirty="0"/>
          </a:p>
        </p:txBody>
      </p:sp>
    </p:spTree>
    <p:extLst>
      <p:ext uri="{BB962C8B-B14F-4D97-AF65-F5344CB8AC3E}">
        <p14:creationId xmlns:p14="http://schemas.microsoft.com/office/powerpoint/2010/main" val="354344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No Lines">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078817" y="3429003"/>
            <a:ext cx="8034369" cy="917089"/>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section header text</a:t>
            </a:r>
          </a:p>
        </p:txBody>
      </p:sp>
      <p:cxnSp>
        <p:nvCxnSpPr>
          <p:cNvPr id="12" name="Straight Connector 11">
            <a:extLst>
              <a:ext uri="{FF2B5EF4-FFF2-40B4-BE49-F238E27FC236}">
                <a16:creationId xmlns:a16="http://schemas.microsoft.com/office/drawing/2014/main" id="{1BEB3EB5-5549-4D90-96CC-076D5C2362C4}"/>
              </a:ext>
            </a:extLst>
          </p:cNvPr>
          <p:cNvCxnSpPr/>
          <p:nvPr userDrawn="1"/>
        </p:nvCxnSpPr>
        <p:spPr>
          <a:xfrm>
            <a:off x="2078817" y="3248809"/>
            <a:ext cx="803436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Logo of U.S. Department of Agriculture, National Institute of Food and Agriculture">
            <a:extLst>
              <a:ext uri="{FF2B5EF4-FFF2-40B4-BE49-F238E27FC236}">
                <a16:creationId xmlns:a16="http://schemas.microsoft.com/office/drawing/2014/main" id="{EE7C249C-E36C-4B99-9E37-5B07A0786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78813" y="2315307"/>
            <a:ext cx="8114582" cy="753309"/>
          </a:xfrm>
          <a:prstGeom prst="rect">
            <a:avLst/>
          </a:prstGeom>
          <a:solidFill>
            <a:schemeClr val="bg1"/>
          </a:solidFill>
        </p:spPr>
      </p:pic>
      <p:sp>
        <p:nvSpPr>
          <p:cNvPr id="9" name="Slide Number Placeholder 8">
            <a:extLst>
              <a:ext uri="{FF2B5EF4-FFF2-40B4-BE49-F238E27FC236}">
                <a16:creationId xmlns:a16="http://schemas.microsoft.com/office/drawing/2014/main" id="{72B523F4-E753-4FB8-B1FE-0D76B34D4197}"/>
              </a:ext>
            </a:extLst>
          </p:cNvPr>
          <p:cNvSpPr>
            <a:spLocks noGrp="1"/>
          </p:cNvSpPr>
          <p:nvPr>
            <p:ph type="sldNum" sz="quarter" idx="12"/>
          </p:nvPr>
        </p:nvSpPr>
        <p:spPr/>
        <p:txBody>
          <a:bodyPr/>
          <a:lstStyle/>
          <a:p>
            <a:fld id="{2BD7F24E-DE58-493E-87A9-8975CB1324FF}" type="slidenum">
              <a:rPr lang="en-US" smtClean="0"/>
              <a:t>‹#›</a:t>
            </a:fld>
            <a:endParaRPr lang="en-US" dirty="0"/>
          </a:p>
        </p:txBody>
      </p:sp>
    </p:spTree>
    <p:extLst>
      <p:ext uri="{BB962C8B-B14F-4D97-AF65-F5344CB8AC3E}">
        <p14:creationId xmlns:p14="http://schemas.microsoft.com/office/powerpoint/2010/main" val="162574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2F269CC-A819-4287-B220-2FD9ECAD3177}"/>
              </a:ext>
            </a:extLst>
          </p:cNvPr>
          <p:cNvSpPr>
            <a:spLocks noGrp="1"/>
          </p:cNvSpPr>
          <p:nvPr>
            <p:ph type="sldNum" sz="quarter" idx="12"/>
          </p:nvPr>
        </p:nvSpPr>
        <p:spPr/>
        <p:txBody>
          <a:bodyPr/>
          <a:lstStyle/>
          <a:p>
            <a:fld id="{2BD7F24E-DE58-493E-87A9-8975CB1324FF}" type="slidenum">
              <a:rPr lang="en-US" smtClean="0"/>
              <a:t>‹#›</a:t>
            </a:fld>
            <a:endParaRPr lang="en-US" dirty="0"/>
          </a:p>
        </p:txBody>
      </p:sp>
    </p:spTree>
    <p:extLst>
      <p:ext uri="{BB962C8B-B14F-4D97-AF65-F5344CB8AC3E}">
        <p14:creationId xmlns:p14="http://schemas.microsoft.com/office/powerpoint/2010/main" val="22571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4AADE-DBBD-4752-A35E-EDC3C06946F9}" type="datetimeFigureOut">
              <a:rPr lang="en-US" smtClean="0"/>
              <a:t>4/28/2023</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7F24E-DE58-493E-87A9-8975CB1324FF}" type="slidenum">
              <a:rPr lang="en-US" smtClean="0"/>
              <a:t>‹#›</a:t>
            </a:fld>
            <a:endParaRPr lang="en-US" dirty="0"/>
          </a:p>
        </p:txBody>
      </p:sp>
    </p:spTree>
    <p:extLst>
      <p:ext uri="{BB962C8B-B14F-4D97-AF65-F5344CB8AC3E}">
        <p14:creationId xmlns:p14="http://schemas.microsoft.com/office/powerpoint/2010/main" val="1695891640"/>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69" r:id="rId4"/>
    <p:sldLayoutId id="2147483663" r:id="rId5"/>
    <p:sldLayoutId id="2147483670"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sare.org/"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s://projects.sare.o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usda.gov/non-discrimination-statement"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8CDD986-3B89-4EAA-A6ED-AE9E8B39E00A}"/>
              </a:ext>
            </a:extLst>
          </p:cNvPr>
          <p:cNvSpPr txBox="1">
            <a:spLocks noGrp="1"/>
          </p:cNvSpPr>
          <p:nvPr>
            <p:ph type="title" idx="4294967295"/>
          </p:nvPr>
        </p:nvSpPr>
        <p:spPr>
          <a:xfrm>
            <a:off x="1058223" y="4610290"/>
            <a:ext cx="7886700" cy="17807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mj-lt"/>
                <a:ea typeface="+mj-ea"/>
                <a:cs typeface="+mj-cs"/>
              </a:rPr>
              <a:t>SARE </a:t>
            </a:r>
            <a:r>
              <a:rPr lang="en-US" sz="4000" b="1" dirty="0">
                <a:solidFill>
                  <a:schemeClr val="bg1"/>
                </a:solidFill>
              </a:rPr>
              <a:t>Farmer/Rancher Grant Program</a:t>
            </a:r>
            <a:br>
              <a:rPr lang="en-US" sz="4000" b="1" dirty="0">
                <a:solidFill>
                  <a:schemeClr val="bg1"/>
                </a:solidFill>
              </a:rPr>
            </a:br>
            <a:r>
              <a:rPr lang="en-US" sz="2700" b="1" dirty="0">
                <a:solidFill>
                  <a:schemeClr val="bg1"/>
                </a:solidFill>
              </a:rPr>
              <a:t>Vance N. Owens, National Program Leader</a:t>
            </a:r>
            <a:br>
              <a:rPr lang="en-US" sz="2700" b="1" dirty="0">
                <a:solidFill>
                  <a:schemeClr val="bg1"/>
                </a:solidFill>
              </a:rPr>
            </a:br>
            <a:r>
              <a:rPr lang="en-US" sz="1800" b="1" i="1" dirty="0">
                <a:solidFill>
                  <a:schemeClr val="bg1"/>
                </a:solidFill>
              </a:rPr>
              <a:t>USDA NIFA</a:t>
            </a:r>
            <a:endParaRPr kumimoji="0" lang="en-US" sz="1800" b="1" i="1"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3673162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49" y="856136"/>
            <a:ext cx="11015360" cy="8072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a:latin typeface="Arial" panose="020B0604020202020204" pitchFamily="34" charset="0"/>
                <a:cs typeface="Arial" panose="020B0604020202020204" pitchFamily="34" charset="0"/>
              </a:rPr>
              <a:t>Farmer/Rancher Grant Information by SARE Region (1)</a:t>
            </a:r>
            <a:endParaRPr kumimoji="0" lang="en-US" sz="320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graphicFrame>
        <p:nvGraphicFramePr>
          <p:cNvPr id="3" name="Table 3">
            <a:extLst>
              <a:ext uri="{FF2B5EF4-FFF2-40B4-BE49-F238E27FC236}">
                <a16:creationId xmlns:a16="http://schemas.microsoft.com/office/drawing/2014/main" id="{7DAD635D-9F38-4F6F-9380-20942DCB71E3}"/>
              </a:ext>
            </a:extLst>
          </p:cNvPr>
          <p:cNvGraphicFramePr>
            <a:graphicFrameLocks noGrp="1"/>
          </p:cNvGraphicFramePr>
          <p:nvPr>
            <p:ph idx="1"/>
            <p:extLst>
              <p:ext uri="{D42A27DB-BD31-4B8C-83A1-F6EECF244321}">
                <p14:modId xmlns:p14="http://schemas.microsoft.com/office/powerpoint/2010/main" val="4224479634"/>
              </p:ext>
            </p:extLst>
          </p:nvPr>
        </p:nvGraphicFramePr>
        <p:xfrm>
          <a:off x="789561" y="1726414"/>
          <a:ext cx="10612877" cy="4275450"/>
        </p:xfrm>
        <a:graphic>
          <a:graphicData uri="http://schemas.openxmlformats.org/drawingml/2006/table">
            <a:tbl>
              <a:tblPr firstRow="1" bandRow="1">
                <a:tableStyleId>{5C22544A-7EE6-4342-B048-85BDC9FD1C3A}</a:tableStyleId>
              </a:tblPr>
              <a:tblGrid>
                <a:gridCol w="1617680">
                  <a:extLst>
                    <a:ext uri="{9D8B030D-6E8A-4147-A177-3AD203B41FA5}">
                      <a16:colId xmlns:a16="http://schemas.microsoft.com/office/drawing/2014/main" val="3154587297"/>
                    </a:ext>
                  </a:extLst>
                </a:gridCol>
                <a:gridCol w="2884332">
                  <a:extLst>
                    <a:ext uri="{9D8B030D-6E8A-4147-A177-3AD203B41FA5}">
                      <a16:colId xmlns:a16="http://schemas.microsoft.com/office/drawing/2014/main" val="3094564171"/>
                    </a:ext>
                  </a:extLst>
                </a:gridCol>
                <a:gridCol w="1149672">
                  <a:extLst>
                    <a:ext uri="{9D8B030D-6E8A-4147-A177-3AD203B41FA5}">
                      <a16:colId xmlns:a16="http://schemas.microsoft.com/office/drawing/2014/main" val="3318220007"/>
                    </a:ext>
                  </a:extLst>
                </a:gridCol>
                <a:gridCol w="1905761">
                  <a:extLst>
                    <a:ext uri="{9D8B030D-6E8A-4147-A177-3AD203B41FA5}">
                      <a16:colId xmlns:a16="http://schemas.microsoft.com/office/drawing/2014/main" val="401372112"/>
                    </a:ext>
                  </a:extLst>
                </a:gridCol>
                <a:gridCol w="1460393">
                  <a:extLst>
                    <a:ext uri="{9D8B030D-6E8A-4147-A177-3AD203B41FA5}">
                      <a16:colId xmlns:a16="http://schemas.microsoft.com/office/drawing/2014/main" val="1981044690"/>
                    </a:ext>
                  </a:extLst>
                </a:gridCol>
                <a:gridCol w="1595039">
                  <a:extLst>
                    <a:ext uri="{9D8B030D-6E8A-4147-A177-3AD203B41FA5}">
                      <a16:colId xmlns:a16="http://schemas.microsoft.com/office/drawing/2014/main" val="3855885513"/>
                    </a:ext>
                  </a:extLst>
                </a:gridCol>
              </a:tblGrid>
              <a:tr h="576191">
                <a:tc>
                  <a:txBody>
                    <a:bodyPr/>
                    <a:lstStyle/>
                    <a:p>
                      <a:r>
                        <a:rPr lang="en-US" dirty="0"/>
                        <a:t>SARE Region</a:t>
                      </a:r>
                    </a:p>
                  </a:txBody>
                  <a:tcPr/>
                </a:tc>
                <a:tc>
                  <a:txBody>
                    <a:bodyPr/>
                    <a:lstStyle/>
                    <a:p>
                      <a:r>
                        <a:rPr lang="en-US" dirty="0"/>
                        <a:t>$/Project</a:t>
                      </a:r>
                    </a:p>
                  </a:txBody>
                  <a:tcPr/>
                </a:tc>
                <a:tc>
                  <a:txBody>
                    <a:bodyPr/>
                    <a:lstStyle/>
                    <a:p>
                      <a:r>
                        <a:rPr lang="en-US" dirty="0"/>
                        <a:t>Funding</a:t>
                      </a:r>
                    </a:p>
                  </a:txBody>
                  <a:tcPr/>
                </a:tc>
                <a:tc>
                  <a:txBody>
                    <a:bodyPr/>
                    <a:lstStyle/>
                    <a:p>
                      <a:r>
                        <a:rPr lang="en-US" dirty="0"/>
                        <a:t>Project Length</a:t>
                      </a:r>
                    </a:p>
                  </a:txBody>
                  <a:tcPr/>
                </a:tc>
                <a:tc>
                  <a:txBody>
                    <a:bodyPr/>
                    <a:lstStyle/>
                    <a:p>
                      <a:r>
                        <a:rPr lang="en-US" dirty="0"/>
                        <a:t>RFA release</a:t>
                      </a:r>
                    </a:p>
                  </a:txBody>
                  <a:tcPr/>
                </a:tc>
                <a:tc>
                  <a:txBody>
                    <a:bodyPr/>
                    <a:lstStyle/>
                    <a:p>
                      <a:r>
                        <a:rPr lang="en-US" dirty="0"/>
                        <a:t>Time to apply</a:t>
                      </a:r>
                    </a:p>
                  </a:txBody>
                  <a:tcPr/>
                </a:tc>
                <a:extLst>
                  <a:ext uri="{0D108BD9-81ED-4DB2-BD59-A6C34878D82A}">
                    <a16:rowId xmlns:a16="http://schemas.microsoft.com/office/drawing/2014/main" val="1788525281"/>
                  </a:ext>
                </a:extLst>
              </a:tr>
              <a:tr h="795308">
                <a:tc>
                  <a:txBody>
                    <a:bodyPr/>
                    <a:lstStyle/>
                    <a:p>
                      <a:r>
                        <a:rPr lang="en-US" dirty="0"/>
                        <a:t>Northeast</a:t>
                      </a:r>
                    </a:p>
                  </a:txBody>
                  <a:tcPr/>
                </a:tc>
                <a:tc>
                  <a:txBody>
                    <a:bodyPr/>
                    <a:lstStyle/>
                    <a:p>
                      <a:r>
                        <a:rPr lang="en-US" dirty="0"/>
                        <a:t>$5-30k</a:t>
                      </a:r>
                    </a:p>
                  </a:txBody>
                  <a:tcPr/>
                </a:tc>
                <a:tc>
                  <a:txBody>
                    <a:bodyPr/>
                    <a:lstStyle/>
                    <a:p>
                      <a:r>
                        <a:rPr lang="en-US" dirty="0"/>
                        <a:t>~ $750k</a:t>
                      </a:r>
                    </a:p>
                  </a:txBody>
                  <a:tcPr/>
                </a:tc>
                <a:tc>
                  <a:txBody>
                    <a:bodyPr/>
                    <a:lstStyle/>
                    <a:p>
                      <a:r>
                        <a:rPr lang="en-US" dirty="0"/>
                        <a:t>12 to 36 months</a:t>
                      </a:r>
                    </a:p>
                  </a:txBody>
                  <a:tcPr/>
                </a:tc>
                <a:tc>
                  <a:txBody>
                    <a:bodyPr/>
                    <a:lstStyle/>
                    <a:p>
                      <a:r>
                        <a:rPr lang="en-US" dirty="0"/>
                        <a:t>Summer/Fall</a:t>
                      </a:r>
                    </a:p>
                  </a:txBody>
                  <a:tcPr/>
                </a:tc>
                <a:tc>
                  <a:txBody>
                    <a:bodyPr/>
                    <a:lstStyle/>
                    <a:p>
                      <a:r>
                        <a:rPr lang="en-US" dirty="0"/>
                        <a:t>2-3 months</a:t>
                      </a:r>
                    </a:p>
                  </a:txBody>
                  <a:tcPr/>
                </a:tc>
                <a:extLst>
                  <a:ext uri="{0D108BD9-81ED-4DB2-BD59-A6C34878D82A}">
                    <a16:rowId xmlns:a16="http://schemas.microsoft.com/office/drawing/2014/main" val="2025583929"/>
                  </a:ext>
                </a:extLst>
              </a:tr>
              <a:tr h="994522">
                <a:tc>
                  <a:txBody>
                    <a:bodyPr/>
                    <a:lstStyle/>
                    <a:p>
                      <a:r>
                        <a:rPr lang="en-US" dirty="0"/>
                        <a:t>North Central</a:t>
                      </a:r>
                    </a:p>
                  </a:txBody>
                  <a:tcPr/>
                </a:tc>
                <a:tc>
                  <a:txBody>
                    <a:bodyPr/>
                    <a:lstStyle/>
                    <a:p>
                      <a:r>
                        <a:rPr lang="en-US" dirty="0"/>
                        <a:t>$15k: Individuals</a:t>
                      </a:r>
                    </a:p>
                    <a:p>
                      <a:r>
                        <a:rPr lang="en-US" dirty="0"/>
                        <a:t>$30k: two or more farmers</a:t>
                      </a:r>
                    </a:p>
                  </a:txBody>
                  <a:tcPr/>
                </a:tc>
                <a:tc>
                  <a:txBody>
                    <a:bodyPr/>
                    <a:lstStyle/>
                    <a:p>
                      <a:r>
                        <a:rPr lang="en-US" dirty="0"/>
                        <a:t>~ $700k</a:t>
                      </a:r>
                    </a:p>
                  </a:txBody>
                  <a:tcPr/>
                </a:tc>
                <a:tc>
                  <a:txBody>
                    <a:bodyPr/>
                    <a:lstStyle/>
                    <a:p>
                      <a:r>
                        <a:rPr lang="en-US" dirty="0"/>
                        <a:t>Up to 23 months</a:t>
                      </a:r>
                    </a:p>
                  </a:txBody>
                  <a:tcPr/>
                </a:tc>
                <a:tc>
                  <a:txBody>
                    <a:bodyPr/>
                    <a:lstStyle/>
                    <a:p>
                      <a:r>
                        <a:rPr lang="en-US" dirty="0"/>
                        <a:t>Summer/Fall</a:t>
                      </a:r>
                    </a:p>
                  </a:txBody>
                  <a:tcPr/>
                </a:tc>
                <a:tc>
                  <a:txBody>
                    <a:bodyPr/>
                    <a:lstStyle/>
                    <a:p>
                      <a:r>
                        <a:rPr lang="en-US" dirty="0"/>
                        <a:t>2-3 months</a:t>
                      </a:r>
                    </a:p>
                  </a:txBody>
                  <a:tcPr/>
                </a:tc>
                <a:extLst>
                  <a:ext uri="{0D108BD9-81ED-4DB2-BD59-A6C34878D82A}">
                    <a16:rowId xmlns:a16="http://schemas.microsoft.com/office/drawing/2014/main" val="3986596446"/>
                  </a:ext>
                </a:extLst>
              </a:tr>
              <a:tr h="897752">
                <a:tc>
                  <a:txBody>
                    <a:bodyPr/>
                    <a:lstStyle/>
                    <a:p>
                      <a:r>
                        <a:rPr lang="en-US" dirty="0"/>
                        <a:t>Southern</a:t>
                      </a:r>
                    </a:p>
                  </a:txBody>
                  <a:tcPr/>
                </a:tc>
                <a:tc>
                  <a:txBody>
                    <a:bodyPr/>
                    <a:lstStyle/>
                    <a:p>
                      <a:r>
                        <a:rPr lang="en-US" dirty="0"/>
                        <a:t>$15k: Individual</a:t>
                      </a:r>
                    </a:p>
                    <a:p>
                      <a:r>
                        <a:rPr lang="en-US" dirty="0"/>
                        <a:t>$20k: Farmer organization</a:t>
                      </a:r>
                    </a:p>
                  </a:txBody>
                  <a:tcPr/>
                </a:tc>
                <a:tc>
                  <a:txBody>
                    <a:bodyPr/>
                    <a:lstStyle/>
                    <a:p>
                      <a:r>
                        <a:rPr lang="en-US" dirty="0"/>
                        <a:t>~ $200k</a:t>
                      </a:r>
                    </a:p>
                  </a:txBody>
                  <a:tcPr/>
                </a:tc>
                <a:tc>
                  <a:txBody>
                    <a:bodyPr/>
                    <a:lstStyle/>
                    <a:p>
                      <a:r>
                        <a:rPr lang="en-US" dirty="0"/>
                        <a:t>24 months</a:t>
                      </a:r>
                    </a:p>
                  </a:txBody>
                  <a:tcPr/>
                </a:tc>
                <a:tc>
                  <a:txBody>
                    <a:bodyPr/>
                    <a:lstStyle/>
                    <a:p>
                      <a:r>
                        <a:rPr lang="en-US" dirty="0"/>
                        <a:t>Summer/Fall</a:t>
                      </a:r>
                    </a:p>
                  </a:txBody>
                  <a:tcPr/>
                </a:tc>
                <a:tc>
                  <a:txBody>
                    <a:bodyPr/>
                    <a:lstStyle/>
                    <a:p>
                      <a:r>
                        <a:rPr lang="en-US" dirty="0"/>
                        <a:t>~ 2 months</a:t>
                      </a:r>
                    </a:p>
                  </a:txBody>
                  <a:tcPr/>
                </a:tc>
                <a:extLst>
                  <a:ext uri="{0D108BD9-81ED-4DB2-BD59-A6C34878D82A}">
                    <a16:rowId xmlns:a16="http://schemas.microsoft.com/office/drawing/2014/main" val="2908213275"/>
                  </a:ext>
                </a:extLst>
              </a:tr>
              <a:tr h="1011677">
                <a:tc>
                  <a:txBody>
                    <a:bodyPr/>
                    <a:lstStyle/>
                    <a:p>
                      <a:r>
                        <a:rPr lang="en-US" dirty="0"/>
                        <a:t>Western</a:t>
                      </a:r>
                    </a:p>
                  </a:txBody>
                  <a:tcPr/>
                </a:tc>
                <a:tc>
                  <a:txBody>
                    <a:bodyPr/>
                    <a:lstStyle/>
                    <a:p>
                      <a:r>
                        <a:rPr lang="en-US" dirty="0"/>
                        <a:t>$25k: 1-2 producers $29,900: 3 or more producers</a:t>
                      </a:r>
                    </a:p>
                  </a:txBody>
                  <a:tcPr/>
                </a:tc>
                <a:tc>
                  <a:txBody>
                    <a:bodyPr/>
                    <a:lstStyle/>
                    <a:p>
                      <a:r>
                        <a:rPr lang="en-US" dirty="0"/>
                        <a:t>~ $550k</a:t>
                      </a:r>
                    </a:p>
                  </a:txBody>
                  <a:tcPr/>
                </a:tc>
                <a:tc>
                  <a:txBody>
                    <a:bodyPr/>
                    <a:lstStyle/>
                    <a:p>
                      <a:r>
                        <a:rPr lang="en-US" dirty="0"/>
                        <a:t>12 to 36 months</a:t>
                      </a:r>
                    </a:p>
                  </a:txBody>
                  <a:tcPr/>
                </a:tc>
                <a:tc>
                  <a:txBody>
                    <a:bodyPr/>
                    <a:lstStyle/>
                    <a:p>
                      <a:r>
                        <a:rPr lang="en-US" dirty="0"/>
                        <a:t>Summer/Fall</a:t>
                      </a:r>
                    </a:p>
                  </a:txBody>
                  <a:tcPr/>
                </a:tc>
                <a:tc>
                  <a:txBody>
                    <a:bodyPr/>
                    <a:lstStyle/>
                    <a:p>
                      <a:r>
                        <a:rPr lang="en-US" dirty="0"/>
                        <a:t>2-3 months</a:t>
                      </a:r>
                    </a:p>
                  </a:txBody>
                  <a:tcPr/>
                </a:tc>
                <a:extLst>
                  <a:ext uri="{0D108BD9-81ED-4DB2-BD59-A6C34878D82A}">
                    <a16:rowId xmlns:a16="http://schemas.microsoft.com/office/drawing/2014/main" val="2464586466"/>
                  </a:ext>
                </a:extLst>
              </a:tr>
            </a:tbl>
          </a:graphicData>
        </a:graphic>
      </p:graphicFrame>
    </p:spTree>
    <p:extLst>
      <p:ext uri="{BB962C8B-B14F-4D97-AF65-F5344CB8AC3E}">
        <p14:creationId xmlns:p14="http://schemas.microsoft.com/office/powerpoint/2010/main" val="1850431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50" y="856138"/>
            <a:ext cx="9595120" cy="855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en-US" sz="3600" b="0" i="0" u="none" strike="noStrike" kern="1200" cap="none" spc="0" normalizeH="0" baseline="0" noProof="0" dirty="0">
                <a:ln>
                  <a:noFill/>
                </a:ln>
                <a:solidFill>
                  <a:schemeClr val="tx1"/>
                </a:solidFill>
                <a:effectLst/>
                <a:uLnTx/>
                <a:uFillTx/>
                <a:latin typeface="+mj-lt"/>
                <a:ea typeface="+mj-ea"/>
                <a:cs typeface="+mj-cs"/>
              </a:rPr>
              <a:t>Helping reach underserved producers</a:t>
            </a:r>
          </a:p>
        </p:txBody>
      </p:sp>
      <p:sp>
        <p:nvSpPr>
          <p:cNvPr id="2" name="Content Placeholder 1">
            <a:extLst>
              <a:ext uri="{FF2B5EF4-FFF2-40B4-BE49-F238E27FC236}">
                <a16:creationId xmlns:a16="http://schemas.microsoft.com/office/drawing/2014/main" id="{1DA6EAE4-2E8A-480A-AFB9-AA6703F0ACA5}"/>
              </a:ext>
            </a:extLst>
          </p:cNvPr>
          <p:cNvSpPr>
            <a:spLocks noGrp="1"/>
          </p:cNvSpPr>
          <p:nvPr>
            <p:ph idx="1"/>
          </p:nvPr>
        </p:nvSpPr>
        <p:spPr>
          <a:xfrm>
            <a:off x="870626" y="1828352"/>
            <a:ext cx="10831748" cy="4835095"/>
          </a:xfrm>
        </p:spPr>
        <p:txBody>
          <a:bodyPr/>
          <a:lstStyle/>
          <a:p>
            <a:r>
              <a:rPr lang="en-US" dirty="0"/>
              <a:t>Technical Assistance</a:t>
            </a:r>
          </a:p>
          <a:p>
            <a:pPr lvl="1"/>
            <a:r>
              <a:rPr lang="en-US" dirty="0"/>
              <a:t>Pre-Award</a:t>
            </a:r>
          </a:p>
          <a:p>
            <a:pPr lvl="1"/>
            <a:r>
              <a:rPr lang="en-US" dirty="0"/>
              <a:t>Post-Award</a:t>
            </a:r>
          </a:p>
          <a:p>
            <a:r>
              <a:rPr lang="en-US" dirty="0"/>
              <a:t>Focus areas in regional Calls for Proposals (CFPs)</a:t>
            </a:r>
          </a:p>
          <a:p>
            <a:r>
              <a:rPr lang="en-US" dirty="0"/>
              <a:t>Diverse farmer/rancher panels</a:t>
            </a:r>
          </a:p>
          <a:p>
            <a:r>
              <a:rPr lang="en-US" dirty="0"/>
              <a:t>Focused outreach by Host Institution staff and AC members</a:t>
            </a:r>
          </a:p>
        </p:txBody>
      </p:sp>
    </p:spTree>
    <p:extLst>
      <p:ext uri="{BB962C8B-B14F-4D97-AF65-F5344CB8AC3E}">
        <p14:creationId xmlns:p14="http://schemas.microsoft.com/office/powerpoint/2010/main" val="42033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50" y="856138"/>
            <a:ext cx="8032750" cy="855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Key SARE Websites</a:t>
            </a:r>
          </a:p>
        </p:txBody>
      </p:sp>
      <p:sp>
        <p:nvSpPr>
          <p:cNvPr id="2" name="Content Placeholder 1">
            <a:extLst>
              <a:ext uri="{FF2B5EF4-FFF2-40B4-BE49-F238E27FC236}">
                <a16:creationId xmlns:a16="http://schemas.microsoft.com/office/drawing/2014/main" id="{1DA6EAE4-2E8A-480A-AFB9-AA6703F0ACA5}"/>
              </a:ext>
            </a:extLst>
          </p:cNvPr>
          <p:cNvSpPr>
            <a:spLocks noGrp="1"/>
          </p:cNvSpPr>
          <p:nvPr>
            <p:ph idx="1"/>
          </p:nvPr>
        </p:nvSpPr>
        <p:spPr>
          <a:xfrm>
            <a:off x="870626" y="1828352"/>
            <a:ext cx="10831748" cy="4835095"/>
          </a:xfrm>
        </p:spPr>
        <p:txBody>
          <a:bodyPr/>
          <a:lstStyle/>
          <a:p>
            <a:r>
              <a:rPr lang="en-US" dirty="0"/>
              <a:t>The main SARE website is found at: </a:t>
            </a:r>
            <a:r>
              <a:rPr lang="en-US" dirty="0">
                <a:hlinkClick r:id="rId3"/>
              </a:rPr>
              <a:t>www.sare.org</a:t>
            </a:r>
            <a:endParaRPr lang="en-US" dirty="0"/>
          </a:p>
          <a:p>
            <a:pPr lvl="1"/>
            <a:r>
              <a:rPr lang="en-US" dirty="0"/>
              <a:t>Regional websites can be accessed from this main website</a:t>
            </a:r>
          </a:p>
          <a:p>
            <a:pPr lvl="1"/>
            <a:r>
              <a:rPr lang="en-US" dirty="0"/>
              <a:t>Contact information for grant coordinators for each grant type in each region can be found at the regional website</a:t>
            </a:r>
          </a:p>
          <a:p>
            <a:endParaRPr lang="en-US" dirty="0"/>
          </a:p>
          <a:p>
            <a:r>
              <a:rPr lang="en-US" dirty="0"/>
              <a:t>For access to the SARE Grant Management System, and to search the SARE projects database, visit: </a:t>
            </a:r>
            <a:r>
              <a:rPr lang="en-US" dirty="0">
                <a:hlinkClick r:id="rId4"/>
              </a:rPr>
              <a:t>projects.sare.org</a:t>
            </a:r>
            <a:r>
              <a:rPr lang="en-US" dirty="0"/>
              <a:t> </a:t>
            </a:r>
          </a:p>
          <a:p>
            <a:endParaRPr lang="en-US" dirty="0"/>
          </a:p>
        </p:txBody>
      </p:sp>
    </p:spTree>
    <p:extLst>
      <p:ext uri="{BB962C8B-B14F-4D97-AF65-F5344CB8AC3E}">
        <p14:creationId xmlns:p14="http://schemas.microsoft.com/office/powerpoint/2010/main" val="134142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6B81DE-CE4F-4E66-8F3E-DB72CEA625A0}"/>
              </a:ext>
            </a:extLst>
          </p:cNvPr>
          <p:cNvSpPr>
            <a:spLocks noGrp="1"/>
          </p:cNvSpPr>
          <p:nvPr>
            <p:ph type="title" idx="4294967295"/>
          </p:nvPr>
        </p:nvSpPr>
        <p:spPr>
          <a:xfrm>
            <a:off x="2078038" y="3429000"/>
            <a:ext cx="8035925" cy="9175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Questions or Comments</a:t>
            </a:r>
          </a:p>
        </p:txBody>
      </p:sp>
    </p:spTree>
    <p:extLst>
      <p:ext uri="{BB962C8B-B14F-4D97-AF65-F5344CB8AC3E}">
        <p14:creationId xmlns:p14="http://schemas.microsoft.com/office/powerpoint/2010/main" val="2932273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a:extLst>
              <a:ext uri="{FF2B5EF4-FFF2-40B4-BE49-F238E27FC236}">
                <a16:creationId xmlns:a16="http://schemas.microsoft.com/office/drawing/2014/main" id="{E9DA1ED1-357B-4DB0-9009-A0A2219EDBB7}"/>
              </a:ext>
            </a:extLst>
          </p:cNvPr>
          <p:cNvSpPr>
            <a:spLocks noGrp="1"/>
          </p:cNvSpPr>
          <p:nvPr>
            <p:ph idx="1"/>
          </p:nvPr>
        </p:nvSpPr>
        <p:spPr>
          <a:xfrm>
            <a:off x="711303" y="2129038"/>
            <a:ext cx="10795334" cy="4038197"/>
          </a:xfrm>
        </p:spPr>
        <p:txBody>
          <a:bodyPr>
            <a:normAutofit fontScale="47500" lnSpcReduction="20000"/>
          </a:bodyPr>
          <a:lstStyle/>
          <a:p>
            <a:pPr marL="0" indent="0" algn="ctr">
              <a:buNone/>
            </a:pPr>
            <a:r>
              <a:rPr lang="en-US" dirty="0">
                <a:hlinkClick r:id="rId3"/>
              </a:rPr>
              <a:t>https://www.usda.gov/non-discrimination-statement</a:t>
            </a:r>
            <a:endParaRPr lang="en-US" dirty="0"/>
          </a:p>
          <a:p>
            <a:pPr>
              <a:lnSpc>
                <a:spcPct val="120000"/>
              </a:lnSpc>
              <a:spcBef>
                <a:spcPts val="1200"/>
              </a:spcBef>
            </a:pPr>
            <a:r>
              <a:rPr lang="en-US"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religion, sex, gender identity (including gender expression), sexual orientation, disability, age, marital status, family/parental status, income derived from a public assistance program, political beliefs, or reprisal or retaliation for prior civil rights activity, in any program or activity conducted or funded by USDA (not all bases apply to all programs). Remedies and complaint filing deadlines vary by program or incident. </a:t>
            </a:r>
          </a:p>
          <a:p>
            <a:pPr>
              <a:lnSpc>
                <a:spcPct val="120000"/>
              </a:lnSpc>
              <a:spcBef>
                <a:spcPts val="1200"/>
              </a:spcBef>
            </a:pPr>
            <a:r>
              <a:rPr lang="en-US" dirty="0"/>
              <a:t>Persons with disabilities who require alternative means of communication for program information (e.g., Braille, large print, audiotape, American Sign Language, etc.) should contact the responsible agency or USDA’s TARGET Center at (202) 720-2600 (voice and TTY) or contact USDA through the Federal Relay Service at (800) 877-8339. Additionally, program information may be made available in languages other than English.</a:t>
            </a:r>
          </a:p>
          <a:p>
            <a:pPr>
              <a:lnSpc>
                <a:spcPct val="120000"/>
              </a:lnSpc>
              <a:spcBef>
                <a:spcPts val="1200"/>
              </a:spcBef>
            </a:pPr>
            <a:r>
              <a:rPr lang="en-US" dirty="0"/>
              <a:t>To file a program discrimination complaint, complete the USDA Program Discrimination Complaint Form, AD-3027, found online at How to File a Program Discrimination Complaint and at any USDA office or write a letter addressed to USDA and provide in the letter all of the information requested in the form. To request a copy of the complaint form, call (866) 632-9992. Submit your completed form or letter to USDA by: (1) mail: U.S. Department of Agriculture, Office of the Assistant Secretary for Civil Rights, 1400 Independence Avenue, SW, Washington, D.C. 20250-9410; (2) fax (202) 690-7442; or (3) email: program.intake@usda.gov. </a:t>
            </a:r>
          </a:p>
          <a:p>
            <a:pPr>
              <a:lnSpc>
                <a:spcPct val="120000"/>
              </a:lnSpc>
              <a:spcBef>
                <a:spcPts val="1200"/>
              </a:spcBef>
            </a:pPr>
            <a:r>
              <a:rPr lang="en-US" dirty="0"/>
              <a:t>USDA is an equal opportunity provider, employer and lender.</a:t>
            </a:r>
          </a:p>
          <a:p>
            <a:endParaRPr lang="en-US" dirty="0"/>
          </a:p>
          <a:p>
            <a:endParaRPr lang="en-US" dirty="0"/>
          </a:p>
        </p:txBody>
      </p:sp>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262647" y="1047055"/>
            <a:ext cx="11692647" cy="1081984"/>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dirty="0"/>
              <a:t>Non-Discrimination Statement</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66749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50" y="885322"/>
            <a:ext cx="11849100" cy="140067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kumimoji="0" lang="en-US" sz="3600" b="0" i="0" u="none" strike="noStrike" kern="1200" cap="none" spc="0" normalizeH="0" baseline="0" noProof="0" dirty="0">
                <a:ln>
                  <a:noFill/>
                </a:ln>
                <a:solidFill>
                  <a:schemeClr val="tx1"/>
                </a:solidFill>
                <a:effectLst/>
                <a:uLnTx/>
                <a:uFillTx/>
                <a:latin typeface="+mj-lt"/>
                <a:ea typeface="+mj-ea"/>
                <a:cs typeface="+mj-cs"/>
              </a:rPr>
              <a:t>Sustainable Agriculture Research and Education (SARE): Four Regional Host Institutions plus </a:t>
            </a:r>
            <a:r>
              <a:rPr lang="en-US" sz="3600" dirty="0"/>
              <a:t>a National Reporting, Coordination and Communications Office (NRCCO)</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1DA6EAE4-2E8A-480A-AFB9-AA6703F0ACA5}"/>
              </a:ext>
            </a:extLst>
          </p:cNvPr>
          <p:cNvSpPr>
            <a:spLocks noGrp="1"/>
          </p:cNvSpPr>
          <p:nvPr>
            <p:ph idx="1"/>
          </p:nvPr>
        </p:nvSpPr>
        <p:spPr>
          <a:xfrm>
            <a:off x="607978" y="2382831"/>
            <a:ext cx="10831748" cy="3846400"/>
          </a:xfrm>
        </p:spPr>
        <p:txBody>
          <a:bodyPr/>
          <a:lstStyle/>
          <a:p>
            <a:pPr marL="0" indent="0">
              <a:buNone/>
            </a:pPr>
            <a:endParaRPr lang="en-US" dirty="0"/>
          </a:p>
          <a:p>
            <a:r>
              <a:rPr lang="en-US" dirty="0"/>
              <a:t>North Central: University of Minnesota</a:t>
            </a:r>
          </a:p>
          <a:p>
            <a:r>
              <a:rPr lang="en-US" dirty="0"/>
              <a:t>Northeast: University of Vermont</a:t>
            </a:r>
          </a:p>
          <a:p>
            <a:r>
              <a:rPr lang="en-US" dirty="0"/>
              <a:t>Southern: University of Georgia</a:t>
            </a:r>
          </a:p>
          <a:p>
            <a:r>
              <a:rPr lang="en-US" dirty="0"/>
              <a:t>Western: Montana State University</a:t>
            </a:r>
          </a:p>
          <a:p>
            <a:r>
              <a:rPr lang="en-US" dirty="0"/>
              <a:t>NRCCO: University of Maryland</a:t>
            </a:r>
          </a:p>
        </p:txBody>
      </p:sp>
      <p:pic>
        <p:nvPicPr>
          <p:cNvPr id="5" name="Picture 4" descr="Map of the four SARE regions ">
            <a:extLst>
              <a:ext uri="{FF2B5EF4-FFF2-40B4-BE49-F238E27FC236}">
                <a16:creationId xmlns:a16="http://schemas.microsoft.com/office/drawing/2014/main" id="{D807C3A3-281D-4858-A85B-E63EECB7EF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0208" y="2382830"/>
            <a:ext cx="4977694" cy="38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67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50" y="856138"/>
            <a:ext cx="8032750" cy="855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The SARE Model</a:t>
            </a:r>
          </a:p>
        </p:txBody>
      </p:sp>
      <p:sp>
        <p:nvSpPr>
          <p:cNvPr id="2" name="Content Placeholder 1">
            <a:extLst>
              <a:ext uri="{FF2B5EF4-FFF2-40B4-BE49-F238E27FC236}">
                <a16:creationId xmlns:a16="http://schemas.microsoft.com/office/drawing/2014/main" id="{1DA6EAE4-2E8A-480A-AFB9-AA6703F0ACA5}"/>
              </a:ext>
            </a:extLst>
          </p:cNvPr>
          <p:cNvSpPr>
            <a:spLocks noGrp="1"/>
          </p:cNvSpPr>
          <p:nvPr>
            <p:ph idx="1"/>
          </p:nvPr>
        </p:nvSpPr>
        <p:spPr>
          <a:xfrm>
            <a:off x="870626" y="1828352"/>
            <a:ext cx="10831748" cy="4835095"/>
          </a:xfrm>
        </p:spPr>
        <p:txBody>
          <a:bodyPr/>
          <a:lstStyle/>
          <a:p>
            <a:r>
              <a:rPr lang="en-US" dirty="0"/>
              <a:t>USDA NIFA provides funding to host institutions through annual, 5-year cooperative agreements</a:t>
            </a:r>
          </a:p>
          <a:p>
            <a:r>
              <a:rPr lang="en-US" dirty="0"/>
              <a:t>Each region has a legislatively mandated Administrative Council that sets priorities for several grant programs and selects, based on reviewer feedback, projects to fund</a:t>
            </a:r>
          </a:p>
          <a:p>
            <a:r>
              <a:rPr lang="en-US" dirty="0"/>
              <a:t>Host institutions administer the grant programs in their region</a:t>
            </a:r>
          </a:p>
          <a:p>
            <a:r>
              <a:rPr lang="en-US" dirty="0"/>
              <a:t>NRCCO runs the Grant Management System and produces practical informational materials</a:t>
            </a:r>
          </a:p>
        </p:txBody>
      </p:sp>
    </p:spTree>
    <p:extLst>
      <p:ext uri="{BB962C8B-B14F-4D97-AF65-F5344CB8AC3E}">
        <p14:creationId xmlns:p14="http://schemas.microsoft.com/office/powerpoint/2010/main" val="278998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49" y="856138"/>
            <a:ext cx="9984227" cy="855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SARE Projects Address the Three Aspects of Sustainability</a:t>
            </a:r>
          </a:p>
        </p:txBody>
      </p:sp>
      <p:sp>
        <p:nvSpPr>
          <p:cNvPr id="2" name="Content Placeholder 1">
            <a:extLst>
              <a:ext uri="{FF2B5EF4-FFF2-40B4-BE49-F238E27FC236}">
                <a16:creationId xmlns:a16="http://schemas.microsoft.com/office/drawing/2014/main" id="{1DA6EAE4-2E8A-480A-AFB9-AA6703F0ACA5}"/>
              </a:ext>
            </a:extLst>
          </p:cNvPr>
          <p:cNvSpPr>
            <a:spLocks noGrp="1"/>
          </p:cNvSpPr>
          <p:nvPr>
            <p:ph idx="1"/>
          </p:nvPr>
        </p:nvSpPr>
        <p:spPr>
          <a:xfrm>
            <a:off x="870626" y="1828352"/>
            <a:ext cx="10831748" cy="4835095"/>
          </a:xfrm>
        </p:spPr>
        <p:txBody>
          <a:bodyPr/>
          <a:lstStyle/>
          <a:p>
            <a:r>
              <a:rPr lang="en-US" dirty="0"/>
              <a:t>Environmental — Stewardship of Land and Water</a:t>
            </a:r>
          </a:p>
          <a:p>
            <a:r>
              <a:rPr lang="en-US" dirty="0"/>
              <a:t>Economic — Profitability over the Long Term</a:t>
            </a:r>
          </a:p>
          <a:p>
            <a:r>
              <a:rPr lang="en-US" dirty="0"/>
              <a:t>Social — Quality of Life for Producers and their Communities</a:t>
            </a:r>
          </a:p>
        </p:txBody>
      </p:sp>
      <p:pic>
        <p:nvPicPr>
          <p:cNvPr id="4" name="Google Shape;88;p3">
            <a:extLst>
              <a:ext uri="{FF2B5EF4-FFF2-40B4-BE49-F238E27FC236}">
                <a16:creationId xmlns:a16="http://schemas.microsoft.com/office/drawing/2014/main" id="{D5BD3CFC-0A79-4B8F-A6EF-0FF52887B797}"/>
              </a:ext>
              <a:ext uri="{C183D7F6-B498-43B3-948B-1728B52AA6E4}">
                <adec:decorative xmlns:adec="http://schemas.microsoft.com/office/drawing/2017/decorative" val="1"/>
              </a:ext>
            </a:extLst>
          </p:cNvPr>
          <p:cNvPicPr preferRelativeResize="0">
            <a:picLocks noChangeAspect="1"/>
          </p:cNvPicPr>
          <p:nvPr/>
        </p:nvPicPr>
        <p:blipFill>
          <a:blip r:embed="rId3">
            <a:alphaModFix/>
          </a:blip>
          <a:stretch>
            <a:fillRect/>
          </a:stretch>
        </p:blipFill>
        <p:spPr>
          <a:xfrm>
            <a:off x="7869860" y="3753311"/>
            <a:ext cx="3840494" cy="2560320"/>
          </a:xfrm>
          <a:prstGeom prst="rect">
            <a:avLst/>
          </a:prstGeom>
          <a:noFill/>
          <a:ln>
            <a:noFill/>
          </a:ln>
        </p:spPr>
      </p:pic>
      <p:pic>
        <p:nvPicPr>
          <p:cNvPr id="5" name="Picture 4">
            <a:extLst>
              <a:ext uri="{FF2B5EF4-FFF2-40B4-BE49-F238E27FC236}">
                <a16:creationId xmlns:a16="http://schemas.microsoft.com/office/drawing/2014/main" id="{865EF06F-7D3E-4A75-BB83-35B9D7E3411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89627" y="3753311"/>
            <a:ext cx="3428111" cy="2560320"/>
          </a:xfrm>
          <a:prstGeom prst="rect">
            <a:avLst/>
          </a:prstGeom>
        </p:spPr>
      </p:pic>
      <p:pic>
        <p:nvPicPr>
          <p:cNvPr id="7" name="Picture 6">
            <a:extLst>
              <a:ext uri="{FF2B5EF4-FFF2-40B4-BE49-F238E27FC236}">
                <a16:creationId xmlns:a16="http://schemas.microsoft.com/office/drawing/2014/main" id="{BACBDC60-2A16-459A-A84B-A238F742C07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86919" y="3753311"/>
            <a:ext cx="3413760" cy="2560320"/>
          </a:xfrm>
          <a:prstGeom prst="rect">
            <a:avLst/>
          </a:prstGeom>
        </p:spPr>
      </p:pic>
    </p:spTree>
    <p:extLst>
      <p:ext uri="{BB962C8B-B14F-4D97-AF65-F5344CB8AC3E}">
        <p14:creationId xmlns:p14="http://schemas.microsoft.com/office/powerpoint/2010/main" val="350057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50" y="856138"/>
            <a:ext cx="8032750" cy="855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SARE Funding 1988-2022</a:t>
            </a:r>
          </a:p>
        </p:txBody>
      </p:sp>
      <p:graphicFrame>
        <p:nvGraphicFramePr>
          <p:cNvPr id="10" name="Content Placeholder 9" descr="Bar graph showing funding for SARE from 1989-2023. FY2023 funding was $50 million.">
            <a:extLst>
              <a:ext uri="{FF2B5EF4-FFF2-40B4-BE49-F238E27FC236}">
                <a16:creationId xmlns:a16="http://schemas.microsoft.com/office/drawing/2014/main" id="{0DFFFB0E-FF10-4E37-AB67-1987C7AE23FB}"/>
              </a:ext>
            </a:extLst>
          </p:cNvPr>
          <p:cNvGraphicFramePr>
            <a:graphicFrameLocks noGrp="1"/>
          </p:cNvGraphicFramePr>
          <p:nvPr>
            <p:ph idx="1"/>
            <p:extLst>
              <p:ext uri="{D42A27DB-BD31-4B8C-83A1-F6EECF244321}">
                <p14:modId xmlns:p14="http://schemas.microsoft.com/office/powerpoint/2010/main" val="2390285030"/>
              </p:ext>
            </p:extLst>
          </p:nvPr>
        </p:nvGraphicFramePr>
        <p:xfrm>
          <a:off x="1219200" y="1595438"/>
          <a:ext cx="10134600" cy="45815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7736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49" y="856138"/>
            <a:ext cx="8836363" cy="855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a:t>Regional SARE Grant Program </a:t>
            </a:r>
            <a:r>
              <a:rPr kumimoji="0" lang="en-US" sz="3600" b="0" i="0" u="none" strike="noStrike" kern="1200" cap="none" spc="0" normalizeH="0" baseline="0" noProof="0" dirty="0">
                <a:ln>
                  <a:noFill/>
                </a:ln>
                <a:solidFill>
                  <a:schemeClr val="tx1"/>
                </a:solidFill>
                <a:effectLst/>
                <a:uLnTx/>
                <a:uFillTx/>
                <a:latin typeface="+mj-lt"/>
                <a:ea typeface="+mj-ea"/>
                <a:cs typeface="+mj-cs"/>
              </a:rPr>
              <a:t>Characteristics</a:t>
            </a:r>
          </a:p>
        </p:txBody>
      </p:sp>
      <p:sp>
        <p:nvSpPr>
          <p:cNvPr id="2" name="Content Placeholder 1">
            <a:extLst>
              <a:ext uri="{FF2B5EF4-FFF2-40B4-BE49-F238E27FC236}">
                <a16:creationId xmlns:a16="http://schemas.microsoft.com/office/drawing/2014/main" id="{1DA6EAE4-2E8A-480A-AFB9-AA6703F0ACA5}"/>
              </a:ext>
            </a:extLst>
          </p:cNvPr>
          <p:cNvSpPr>
            <a:spLocks noGrp="1"/>
          </p:cNvSpPr>
          <p:nvPr>
            <p:ph idx="1"/>
          </p:nvPr>
        </p:nvSpPr>
        <p:spPr>
          <a:xfrm>
            <a:off x="870626" y="1828352"/>
            <a:ext cx="10831748" cy="4835095"/>
          </a:xfrm>
        </p:spPr>
        <p:txBody>
          <a:bodyPr/>
          <a:lstStyle/>
          <a:p>
            <a:r>
              <a:rPr lang="en-US" dirty="0">
                <a:ea typeface="+mn-lt"/>
                <a:cs typeface="+mn-lt"/>
              </a:rPr>
              <a:t>Open to all types of farming: large or small; organic or conventional; urban or rural; row crop, livestock, small fruit and vegetable, agroforestry, and aquaculture</a:t>
            </a:r>
          </a:p>
          <a:p>
            <a:r>
              <a:rPr lang="en-US" dirty="0">
                <a:ea typeface="+mn-lt"/>
                <a:cs typeface="+mn-lt"/>
              </a:rPr>
              <a:t>Open to different points on the value chain: production, processing or marketing</a:t>
            </a:r>
          </a:p>
          <a:p>
            <a:r>
              <a:rPr lang="en-US" dirty="0">
                <a:ea typeface="+mn-lt"/>
                <a:cs typeface="+mn-lt"/>
              </a:rPr>
              <a:t>Not restricted to specific disciplines</a:t>
            </a:r>
          </a:p>
          <a:p>
            <a:r>
              <a:rPr lang="en-US" dirty="0">
                <a:ea typeface="+mn-lt"/>
                <a:cs typeface="+mn-lt"/>
              </a:rPr>
              <a:t>Eligible applicants: varies by grant type but is generally broad and diverse</a:t>
            </a:r>
          </a:p>
        </p:txBody>
      </p:sp>
    </p:spTree>
    <p:extLst>
      <p:ext uri="{BB962C8B-B14F-4D97-AF65-F5344CB8AC3E}">
        <p14:creationId xmlns:p14="http://schemas.microsoft.com/office/powerpoint/2010/main" val="2139881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C65CA05F-0AA8-49A2-BD39-4A72D002EC3F}"/>
              </a:ext>
              <a:ext uri="{C183D7F6-B498-43B3-948B-1728B52AA6E4}">
                <adec:decorative xmlns:adec="http://schemas.microsoft.com/office/drawing/2017/decorative" val="0"/>
              </a:ext>
            </a:extLst>
          </p:cNvPr>
          <p:cNvSpPr txBox="1">
            <a:spLocks noGrp="1"/>
          </p:cNvSpPr>
          <p:nvPr>
            <p:ph type="title" idx="4294967295"/>
          </p:nvPr>
        </p:nvSpPr>
        <p:spPr>
          <a:xfrm>
            <a:off x="171450" y="856138"/>
            <a:ext cx="9595120" cy="855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defRPr/>
            </a:pPr>
            <a:r>
              <a:rPr lang="en-US" sz="3600" dirty="0"/>
              <a:t>SARE Grant Types (Amount and Type Vary by Region)</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Content Placeholder 1">
            <a:extLst>
              <a:ext uri="{FF2B5EF4-FFF2-40B4-BE49-F238E27FC236}">
                <a16:creationId xmlns:a16="http://schemas.microsoft.com/office/drawing/2014/main" id="{1DA6EAE4-2E8A-480A-AFB9-AA6703F0ACA5}"/>
              </a:ext>
            </a:extLst>
          </p:cNvPr>
          <p:cNvSpPr>
            <a:spLocks noGrp="1"/>
          </p:cNvSpPr>
          <p:nvPr>
            <p:ph idx="1"/>
          </p:nvPr>
        </p:nvSpPr>
        <p:spPr>
          <a:xfrm>
            <a:off x="870626" y="1828352"/>
            <a:ext cx="10831748" cy="4835095"/>
          </a:xfrm>
        </p:spPr>
        <p:txBody>
          <a:bodyPr/>
          <a:lstStyle/>
          <a:p>
            <a:r>
              <a:rPr lang="en-US" dirty="0"/>
              <a:t>Research Grants</a:t>
            </a:r>
          </a:p>
          <a:p>
            <a:pPr lvl="1"/>
            <a:r>
              <a:rPr lang="en-US" dirty="0"/>
              <a:t>Larger Research and Extension (~$300k)</a:t>
            </a:r>
          </a:p>
          <a:p>
            <a:pPr lvl="1"/>
            <a:r>
              <a:rPr lang="en-US" dirty="0"/>
              <a:t>Smaller grants ($5-50k)</a:t>
            </a:r>
          </a:p>
          <a:p>
            <a:pPr lvl="2"/>
            <a:r>
              <a:rPr lang="en-US" dirty="0"/>
              <a:t>Farmer/Rancher</a:t>
            </a:r>
          </a:p>
          <a:p>
            <a:pPr lvl="2"/>
            <a:r>
              <a:rPr lang="en-US" dirty="0"/>
              <a:t>Professional + Farmer (Partnership)</a:t>
            </a:r>
          </a:p>
          <a:p>
            <a:pPr lvl="2"/>
            <a:r>
              <a:rPr lang="en-US" dirty="0"/>
              <a:t>Graduate Student</a:t>
            </a:r>
          </a:p>
          <a:p>
            <a:r>
              <a:rPr lang="en-US" dirty="0"/>
              <a:t>Professional Development and Training</a:t>
            </a:r>
          </a:p>
          <a:p>
            <a:pPr lvl="1"/>
            <a:r>
              <a:rPr lang="en-US" dirty="0"/>
              <a:t>State Programs</a:t>
            </a:r>
          </a:p>
          <a:p>
            <a:pPr lvl="1"/>
            <a:r>
              <a:rPr lang="en-US" dirty="0"/>
              <a:t>Professional Development Program: Train-the-Trainer ($50-100k)</a:t>
            </a:r>
          </a:p>
          <a:p>
            <a:r>
              <a:rPr lang="en-US" dirty="0"/>
              <a:t>Check regional websites for funding amount and deadlines</a:t>
            </a:r>
          </a:p>
        </p:txBody>
      </p:sp>
    </p:spTree>
    <p:extLst>
      <p:ext uri="{BB962C8B-B14F-4D97-AF65-F5344CB8AC3E}">
        <p14:creationId xmlns:p14="http://schemas.microsoft.com/office/powerpoint/2010/main" val="303030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75FEE8-EEFC-42D1-9AFA-D33FCCE09F04}"/>
              </a:ext>
              <a:ext uri="{C183D7F6-B498-43B3-948B-1728B52AA6E4}">
                <adec:decorative xmlns:adec="http://schemas.microsoft.com/office/drawing/2017/decorative" val="0"/>
              </a:ext>
            </a:extLst>
          </p:cNvPr>
          <p:cNvSpPr txBox="1">
            <a:spLocks noGrp="1"/>
          </p:cNvSpPr>
          <p:nvPr>
            <p:ph type="title" idx="4294967295"/>
          </p:nvPr>
        </p:nvSpPr>
        <p:spPr>
          <a:xfrm>
            <a:off x="171450" y="856138"/>
            <a:ext cx="9595120" cy="8559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SARE Farmer/Rancher Grant Goals</a:t>
            </a:r>
          </a:p>
        </p:txBody>
      </p:sp>
      <p:sp>
        <p:nvSpPr>
          <p:cNvPr id="2" name="Content Placeholder 1">
            <a:extLst>
              <a:ext uri="{FF2B5EF4-FFF2-40B4-BE49-F238E27FC236}">
                <a16:creationId xmlns:a16="http://schemas.microsoft.com/office/drawing/2014/main" id="{15B748A9-5BD8-4DAA-AB1E-2B405802440E}"/>
              </a:ext>
            </a:extLst>
          </p:cNvPr>
          <p:cNvSpPr>
            <a:spLocks noGrp="1"/>
          </p:cNvSpPr>
          <p:nvPr>
            <p:ph idx="1"/>
          </p:nvPr>
        </p:nvSpPr>
        <p:spPr>
          <a:xfrm>
            <a:off x="1219200" y="1672711"/>
            <a:ext cx="10134600" cy="4582079"/>
          </a:xfrm>
        </p:spPr>
        <p:txBody>
          <a:bodyPr>
            <a:normAutofit lnSpcReduction="10000"/>
          </a:bodyPr>
          <a:lstStyle/>
          <a:p>
            <a:r>
              <a:rPr lang="en-US" dirty="0"/>
              <a:t>Explore new concepts in sustainable agriculture conducted through experiments, surveys, prototypes, on-farm demonstrations or other research and education techniques ... addressing issues that affect farming with long-term sustainability in mind</a:t>
            </a:r>
          </a:p>
          <a:p>
            <a:r>
              <a:rPr lang="en-US" dirty="0"/>
              <a:t>Explore sustainable solutions to problems through on-farm research, demonstration and education projects</a:t>
            </a:r>
          </a:p>
          <a:p>
            <a:r>
              <a:rPr lang="en-US" dirty="0"/>
              <a:t>Enable farmers and ranchers to test a sustainable agriculture idea using a field trial, on-farm demonstration, marketing initiative or other technique</a:t>
            </a:r>
          </a:p>
          <a:p>
            <a:r>
              <a:rPr lang="en-US" dirty="0"/>
              <a:t>Advancing on-farm sustainability solutions by funding innovative producer-driven research and outreach</a:t>
            </a:r>
          </a:p>
        </p:txBody>
      </p:sp>
    </p:spTree>
    <p:extLst>
      <p:ext uri="{BB962C8B-B14F-4D97-AF65-F5344CB8AC3E}">
        <p14:creationId xmlns:p14="http://schemas.microsoft.com/office/powerpoint/2010/main" val="9161058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A7CB965C73C947BB5D795F26DFACDC" ma:contentTypeVersion="19" ma:contentTypeDescription="Create a new document." ma:contentTypeScope="" ma:versionID="ae7f3d74ddc0ce1cc994de3a2fc834c0">
  <xsd:schema xmlns:xsd="http://www.w3.org/2001/XMLSchema" xmlns:xs="http://www.w3.org/2001/XMLSchema" xmlns:p="http://schemas.microsoft.com/office/2006/metadata/properties" xmlns:ns2="c1ad02c9-7699-4e72-8b9c-8ca9ab445ffd" xmlns:ns3="746abe75-96cf-431d-b69e-dc10edc1c7d5" xmlns:ns4="73fb875a-8af9-4255-b008-0995492d31cd" targetNamespace="http://schemas.microsoft.com/office/2006/metadata/properties" ma:root="true" ma:fieldsID="761f4cdb70dbd090d18f0d5441f237b8" ns2:_="" ns3:_="" ns4:_="">
    <xsd:import namespace="c1ad02c9-7699-4e72-8b9c-8ca9ab445ffd"/>
    <xsd:import namespace="746abe75-96cf-431d-b69e-dc10edc1c7d5"/>
    <xsd:import namespace="73fb875a-8af9-4255-b008-0995492d31c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4:TaxCatchAll" minOccurs="0"/>
                <xsd:element ref="ns2:hca0d51098ad4896916fa6e84b69d0a5" minOccurs="0"/>
                <xsd:element ref="ns2:e54c68744f1c45f390eeef1efbe4c1b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ad02c9-7699-4e72-8b9c-8ca9ab445f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hca0d51098ad4896916fa6e84b69d0a5" ma:index="23" nillable="true" ma:taxonomy="true" ma:internalName="hca0d51098ad4896916fa6e84b69d0a5" ma:taxonomyFieldName="Disposition_x0020_Classification" ma:displayName="Disposition Classification" ma:default="" ma:fieldId="{1ca0d510-98ad-4896-916f-a6e84b69d0a5}" ma:sspId="8ff62593-b918-4deb-ac08-0d74ac0cc7e6" ma:termSetId="6bf217e2-e279-495b-8206-460fe1b01a4f" ma:anchorId="00000000-0000-0000-0000-000000000000" ma:open="false" ma:isKeyword="false">
      <xsd:complexType>
        <xsd:sequence>
          <xsd:element ref="pc:Terms" minOccurs="0" maxOccurs="1"/>
        </xsd:sequence>
      </xsd:complexType>
    </xsd:element>
    <xsd:element name="e54c68744f1c45f390eeef1efbe4c1bc" ma:index="25" nillable="true" ma:taxonomy="true" ma:internalName="e54c68744f1c45f390eeef1efbe4c1bc" ma:taxonomyFieldName="Document_x0020_Tags" ma:displayName="Document Tags" ma:readOnly="false" ma:default="" ma:fieldId="{e54c6874-4f1c-45f3-90ee-ef1efbe4c1bc}" ma:taxonomyMulti="true" ma:sspId="8ff62593-b918-4deb-ac08-0d74ac0cc7e6" ma:termSetId="ae9b6469-3055-469e-a69c-868e20ad8ba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6abe75-96cf-431d-b69e-dc10edc1c7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fb875a-8af9-4255-b008-0995492d31c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cb07c65-f577-4b87-abf8-d5561dee50e0}" ma:internalName="TaxCatchAll" ma:showField="CatchAllData" ma:web="746abe75-96cf-431d-b69e-dc10edc1c7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ca0d51098ad4896916fa6e84b69d0a5 xmlns="c1ad02c9-7699-4e72-8b9c-8ca9ab445ffd">
      <Terms xmlns="http://schemas.microsoft.com/office/infopath/2007/PartnerControls"/>
    </hca0d51098ad4896916fa6e84b69d0a5>
    <e54c68744f1c45f390eeef1efbe4c1bc xmlns="c1ad02c9-7699-4e72-8b9c-8ca9ab445ffd">
      <Terms xmlns="http://schemas.microsoft.com/office/infopath/2007/PartnerControls"/>
    </e54c68744f1c45f390eeef1efbe4c1bc>
    <lcf76f155ced4ddcb4097134ff3c332f xmlns="c1ad02c9-7699-4e72-8b9c-8ca9ab445ffd">
      <Terms xmlns="http://schemas.microsoft.com/office/infopath/2007/PartnerControls"/>
    </lcf76f155ced4ddcb4097134ff3c332f>
    <TaxCatchAll xmlns="73fb875a-8af9-4255-b008-0995492d31cd" xsi:nil="true"/>
  </documentManagement>
</p:properties>
</file>

<file path=customXml/itemProps1.xml><?xml version="1.0" encoding="utf-8"?>
<ds:datastoreItem xmlns:ds="http://schemas.openxmlformats.org/officeDocument/2006/customXml" ds:itemID="{398342CB-FEE4-456A-ADA4-89C17DF54C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ad02c9-7699-4e72-8b9c-8ca9ab445ffd"/>
    <ds:schemaRef ds:uri="746abe75-96cf-431d-b69e-dc10edc1c7d5"/>
    <ds:schemaRef ds:uri="73fb875a-8af9-4255-b008-0995492d31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DB215F4-33FB-46DC-820F-5C0C64564458}">
  <ds:schemaRefs>
    <ds:schemaRef ds:uri="http://schemas.microsoft.com/sharepoint/v3/contenttype/forms"/>
  </ds:schemaRefs>
</ds:datastoreItem>
</file>

<file path=customXml/itemProps3.xml><?xml version="1.0" encoding="utf-8"?>
<ds:datastoreItem xmlns:ds="http://schemas.openxmlformats.org/officeDocument/2006/customXml" ds:itemID="{8667730E-8232-4984-883E-85FBC143AFA3}">
  <ds:schemaRefs>
    <ds:schemaRef ds:uri="c1ad02c9-7699-4e72-8b9c-8ca9ab445ffd"/>
    <ds:schemaRef ds:uri="http://schemas.microsoft.com/office/2006/metadata/properties"/>
    <ds:schemaRef ds:uri="http://purl.org/dc/terms/"/>
    <ds:schemaRef ds:uri="http://www.w3.org/XML/1998/namespace"/>
    <ds:schemaRef ds:uri="http://schemas.openxmlformats.org/package/2006/metadata/core-properties"/>
    <ds:schemaRef ds:uri="http://schemas.microsoft.com/office/2006/documentManagement/types"/>
    <ds:schemaRef ds:uri="746abe75-96cf-431d-b69e-dc10edc1c7d5"/>
    <ds:schemaRef ds:uri="http://schemas.microsoft.com/office/infopath/2007/PartnerControls"/>
    <ds:schemaRef ds:uri="http://purl.org/dc/elements/1.1/"/>
    <ds:schemaRef ds:uri="http://purl.org/dc/dcmitype/"/>
    <ds:schemaRef ds:uri="73fb875a-8af9-4255-b008-0995492d31cd"/>
  </ds:schemaRefs>
</ds:datastoreItem>
</file>

<file path=docProps/app.xml><?xml version="1.0" encoding="utf-8"?>
<Properties xmlns="http://schemas.openxmlformats.org/officeDocument/2006/extended-properties" xmlns:vt="http://schemas.openxmlformats.org/officeDocument/2006/docPropsVTypes">
  <Template>Office Theme</Template>
  <TotalTime>3766</TotalTime>
  <Words>1070</Words>
  <Application>Microsoft Office PowerPoint</Application>
  <PresentationFormat>Widescreen</PresentationFormat>
  <Paragraphs>106</Paragraphs>
  <Slides>13</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SARE Farmer/Rancher Grant Program Vance N. Owens, National Program Leader USDA NIFA</vt:lpstr>
      <vt:lpstr>Non-Discrimination Statement</vt:lpstr>
      <vt:lpstr>Sustainable Agriculture Research and Education (SARE): Four Regional Host Institutions plus a National Reporting, Coordination and Communications Office (NRCCO)</vt:lpstr>
      <vt:lpstr>The SARE Model</vt:lpstr>
      <vt:lpstr>SARE Projects Address the Three Aspects of Sustainability</vt:lpstr>
      <vt:lpstr>SARE Funding 1988-2022</vt:lpstr>
      <vt:lpstr>Regional SARE Grant Program Characteristics</vt:lpstr>
      <vt:lpstr>SARE Grant Types (Amount and Type Vary by Region)</vt:lpstr>
      <vt:lpstr>SARE Farmer/Rancher Grant Goals</vt:lpstr>
      <vt:lpstr>Farmer/Rancher Grant Information by SARE Region (1)</vt:lpstr>
      <vt:lpstr>Helping reach underserved producers</vt:lpstr>
      <vt:lpstr>Key SARE Websites</vt:lpstr>
      <vt:lpstr>Questions or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Quizon, Michael - REE-NIFA, Kansas City, MO</dc:creator>
  <cp:lastModifiedBy>Cabrera, Rosalie - MRP-APHIS</cp:lastModifiedBy>
  <cp:revision>47</cp:revision>
  <dcterms:created xsi:type="dcterms:W3CDTF">2020-10-23T18:19:52Z</dcterms:created>
  <dcterms:modified xsi:type="dcterms:W3CDTF">2023-04-28T15:28:54Z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0x01010047FF6EE26A6A6649BD6BCC49E13463EB</vt:lpwstr>
  </property>
  <property fmtid="{D5CDD505-2E9C-101B-9397-08002B2CF9AE}" pid="3" name="MediaServiceImageTags">
    <vt:lpwstr/>
  </property>
  <property fmtid="{D5CDD505-2E9C-101B-9397-08002B2CF9AE}" pid="4" name="Document Tags">
    <vt:lpwstr/>
  </property>
  <property fmtid="{D5CDD505-2E9C-101B-9397-08002B2CF9AE}" pid="5" name="Disposition Classification">
    <vt:lpwstr/>
  </property>
</Properties>
</file>