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494" r:id="rId2"/>
    <p:sldId id="629" r:id="rId3"/>
    <p:sldId id="266" r:id="rId4"/>
    <p:sldId id="637" r:id="rId5"/>
    <p:sldId id="531" r:id="rId6"/>
    <p:sldId id="634" r:id="rId7"/>
    <p:sldId id="636" r:id="rId8"/>
    <p:sldId id="618" r:id="rId9"/>
    <p:sldId id="533" r:id="rId10"/>
    <p:sldId id="614" r:id="rId11"/>
    <p:sldId id="546" r:id="rId12"/>
    <p:sldId id="590" r:id="rId13"/>
    <p:sldId id="635" r:id="rId14"/>
    <p:sldId id="395" r:id="rId15"/>
    <p:sldId id="577" r:id="rId16"/>
    <p:sldId id="578" r:id="rId17"/>
    <p:sldId id="622" r:id="rId18"/>
    <p:sldId id="579" r:id="rId19"/>
    <p:sldId id="581" r:id="rId20"/>
    <p:sldId id="616" r:id="rId21"/>
    <p:sldId id="584" r:id="rId22"/>
    <p:sldId id="628" r:id="rId23"/>
    <p:sldId id="489" r:id="rId24"/>
  </p:sldIdLst>
  <p:sldSz cx="9144000" cy="6858000" type="letter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FF"/>
    <a:srgbClr val="000099"/>
    <a:srgbClr val="FFCC00"/>
    <a:srgbClr val="990000"/>
    <a:srgbClr val="0000CC"/>
    <a:srgbClr val="FF9933"/>
    <a:srgbClr val="FF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73" autoAdjust="0"/>
    <p:restoredTop sz="68599" autoAdjust="0"/>
  </p:normalViewPr>
  <p:slideViewPr>
    <p:cSldViewPr>
      <p:cViewPr varScale="1">
        <p:scale>
          <a:sx n="90" d="100"/>
          <a:sy n="90" d="100"/>
        </p:scale>
        <p:origin x="192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90" d="100"/>
        <a:sy n="9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92" y="-72"/>
      </p:cViewPr>
      <p:guideLst>
        <p:guide orient="horz" pos="2927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0099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2000" b="1" u="sng" dirty="0">
                <a:solidFill>
                  <a:srgbClr val="000099"/>
                </a:solidFill>
                <a:latin typeface="Century Gothic" panose="020B0502020202020204" pitchFamily="34" charset="0"/>
              </a:rPr>
              <a:t>All Prohibited Personnel Cases Received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0099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99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Sheet1!$B$1:$B$8</c:f>
              <c:strCache>
                <c:ptCount val="8"/>
                <c:pt idx="0">
                  <c:v>FY 2011</c:v>
                </c:pt>
                <c:pt idx="1">
                  <c:v>FY 2012</c:v>
                </c:pt>
                <c:pt idx="2">
                  <c:v>FY 2013</c:v>
                </c:pt>
                <c:pt idx="3">
                  <c:v>FY 2014</c:v>
                </c:pt>
                <c:pt idx="4">
                  <c:v>FY 2015</c:v>
                </c:pt>
                <c:pt idx="5">
                  <c:v>FY 2016</c:v>
                </c:pt>
                <c:pt idx="6">
                  <c:v>FY 2017</c:v>
                </c:pt>
                <c:pt idx="7">
                  <c:v>FY 2018</c:v>
                </c:pt>
              </c:strCache>
            </c:strRef>
          </c:cat>
          <c:val>
            <c:numRef>
              <c:f>Sheet1!$A$1:$A$8</c:f>
              <c:numCache>
                <c:formatCode>General</c:formatCode>
                <c:ptCount val="8"/>
                <c:pt idx="0">
                  <c:v>2580</c:v>
                </c:pt>
                <c:pt idx="1">
                  <c:v>2960</c:v>
                </c:pt>
                <c:pt idx="2">
                  <c:v>2930</c:v>
                </c:pt>
                <c:pt idx="3">
                  <c:v>3356</c:v>
                </c:pt>
                <c:pt idx="4">
                  <c:v>4051</c:v>
                </c:pt>
                <c:pt idx="5">
                  <c:v>4124</c:v>
                </c:pt>
                <c:pt idx="6">
                  <c:v>3784</c:v>
                </c:pt>
                <c:pt idx="7">
                  <c:v>4112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94-45DE-9EAF-B78C00E6D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4157328"/>
        <c:axId val="314113664"/>
      </c:barChart>
      <c:catAx>
        <c:axId val="31415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FFCC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99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314113664"/>
        <c:crosses val="autoZero"/>
        <c:auto val="0"/>
        <c:lblAlgn val="ctr"/>
        <c:lblOffset val="100"/>
        <c:tickLblSkip val="1"/>
        <c:noMultiLvlLbl val="0"/>
      </c:catAx>
      <c:valAx>
        <c:axId val="314113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FCC00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0099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3141573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t" anchorCtr="0" compatLnSpc="1">
            <a:prstTxWarp prst="textNoShape">
              <a:avLst/>
            </a:prstTxWarp>
          </a:bodyPr>
          <a:lstStyle>
            <a:lvl1pPr defTabSz="926982" eaLnBrk="0" hangingPunct="0">
              <a:defRPr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2" y="1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t" anchorCtr="0" compatLnSpc="1">
            <a:prstTxWarp prst="textNoShape">
              <a:avLst/>
            </a:prstTxWarp>
          </a:bodyPr>
          <a:lstStyle>
            <a:lvl1pPr algn="r" defTabSz="926982"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16487F3-1F32-4FE7-90BB-A6291B2D76A2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4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b" anchorCtr="0" compatLnSpc="1">
            <a:prstTxWarp prst="textNoShape">
              <a:avLst/>
            </a:prstTxWarp>
          </a:bodyPr>
          <a:lstStyle>
            <a:lvl1pPr defTabSz="926982" eaLnBrk="0" hangingPunct="0">
              <a:defRPr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2" y="8831264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b" anchorCtr="0" compatLnSpc="1">
            <a:prstTxWarp prst="textNoShape">
              <a:avLst/>
            </a:prstTxWarp>
          </a:bodyPr>
          <a:lstStyle>
            <a:lvl1pPr algn="r" defTabSz="926982"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B4A0B42-5B86-425C-BD20-18A5E9285D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985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t" anchorCtr="0" compatLnSpc="1">
            <a:prstTxWarp prst="textNoShape">
              <a:avLst/>
            </a:prstTxWarp>
          </a:bodyPr>
          <a:lstStyle>
            <a:lvl1pPr defTabSz="926982" eaLnBrk="0" hangingPunct="0">
              <a:defRPr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2" y="1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t" anchorCtr="0" compatLnSpc="1">
            <a:prstTxWarp prst="textNoShape">
              <a:avLst/>
            </a:prstTxWarp>
          </a:bodyPr>
          <a:lstStyle>
            <a:lvl1pPr algn="r" defTabSz="926982"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8680B53-E992-48C6-81D3-D46693E5EF9B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7" y="4416427"/>
            <a:ext cx="5046663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b" anchorCtr="0" compatLnSpc="1">
            <a:prstTxWarp prst="textNoShape">
              <a:avLst/>
            </a:prstTxWarp>
          </a:bodyPr>
          <a:lstStyle>
            <a:lvl1pPr defTabSz="926982" eaLnBrk="0" hangingPunct="0">
              <a:defRPr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2" y="8831264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5" tIns="46318" rIns="92635" bIns="46318" numCol="1" anchor="b" anchorCtr="0" compatLnSpc="1">
            <a:prstTxWarp prst="textNoShape">
              <a:avLst/>
            </a:prstTxWarp>
          </a:bodyPr>
          <a:lstStyle>
            <a:lvl1pPr algn="r" defTabSz="926982" eaLnBrk="0" hangingPunct="0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FF45AF7-25A5-4A7C-B593-C192F83D8E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6954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rgbClr val="000099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5A547F13-1AF5-4883-A687-E8BC02BA3803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F77FAB02-E52D-4755-8CB6-962320831BFB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8398EBCE-5C64-4084-A582-333B792A3740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11ECC6F5-F585-4063-8B62-15C8DDDB61BF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2DEC9611-288F-4CF2-A272-5866048AA1C9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7B06BA64-743D-4F3C-9983-F3C5E421CFBB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i="1" u="sng" dirty="0"/>
          </a:p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77841F55-5290-45E7-9323-66717A07B0B4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2D50C08A-441F-4723-A2D9-80136FAB0B16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8680B53-E992-48C6-81D3-D46693E5EF9B}" type="datetime7">
              <a:rPr lang="en-US" smtClean="0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F45AF7-25A5-4A7C-B593-C192F83D8E6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661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F4945710-BE89-4A80-981C-B1722356EA81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>
            <a:extLst>
              <a:ext uri="{FF2B5EF4-FFF2-40B4-BE49-F238E27FC236}">
                <a16:creationId xmlns:a16="http://schemas.microsoft.com/office/drawing/2014/main" id="{56AB617A-CB6B-4CFB-A128-557C05123E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71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71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71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71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6E6078A-BDCF-4DB5-92EE-B42DC8EEA30E}" type="datetime7">
              <a:rPr lang="en-US" altLang="en-US" smtClean="0">
                <a:latin typeface="Times New Roman" panose="02020603050405020304" pitchFamily="18" charset="0"/>
              </a:rPr>
              <a:pPr/>
              <a:t>Aug-19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EC096A5-C0E0-4E74-B91F-76892D3329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B49F1B7C-37EA-4DD4-8057-3E110F4680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921849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8680B53-E992-48C6-81D3-D46693E5EF9B}" type="datetime7">
              <a:rPr lang="en-US" smtClean="0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F45AF7-25A5-4A7C-B593-C192F83D8E6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43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8680B53-E992-48C6-81D3-D46693E5EF9B}" type="datetime7">
              <a:rPr lang="en-US" smtClean="0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F45AF7-25A5-4A7C-B593-C192F83D8E6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278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E97DD148-2C5A-41EC-A74D-D9E687D5CB46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E4077B52-1FE8-4B86-A594-EF9B5398D98E}" type="slidenum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12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3863D54E-CED3-4F9B-A619-1E6FD768477A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17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982" eaLnBrk="0" hangingPunct="0">
              <a:spcBef>
                <a:spcPct val="30000"/>
              </a:spcBef>
              <a:defRPr kumimoji="1" sz="1200">
                <a:solidFill>
                  <a:srgbClr val="000099"/>
                </a:solidFill>
                <a:latin typeface="Century Gothic" pitchFamily="34" charset="0"/>
              </a:defRPr>
            </a:lvl1pPr>
            <a:lvl2pPr marL="742855" indent="-285714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2pPr>
            <a:lvl3pPr marL="1142855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3pPr>
            <a:lvl4pPr marL="1599996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4pPr>
            <a:lvl5pPr marL="2057137" indent="-228571" defTabSz="926982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</a:defRPr>
            </a:lvl5pPr>
            <a:lvl6pPr marL="2514279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6pPr>
            <a:lvl7pPr marL="2971421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7pPr>
            <a:lvl8pPr marL="3428563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8pPr>
            <a:lvl9pPr marL="3885704" indent="-228571" defTabSz="926982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CB2B74E4-A66D-4607-949E-6AC40640C7E3}" type="datetime7">
              <a:rPr kumimoji="0" lang="en-US" altLang="en-US" smtClean="0">
                <a:solidFill>
                  <a:schemeClr val="tx1"/>
                </a:solidFill>
                <a:latin typeface="Times New Roman" pitchFamily="18" charset="0"/>
              </a:rPr>
              <a:pPr>
                <a:spcBef>
                  <a:spcPct val="0"/>
                </a:spcBef>
              </a:pPr>
              <a:t>Aug-19</a:t>
            </a:fld>
            <a:endParaRPr kumimoji="0" lang="en-US" alt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</p:grpSp>
      <p:sp>
        <p:nvSpPr>
          <p:cNvPr id="7690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90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D46E6EC-9007-4253-B380-1CAE2235CC14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dirty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94F1059B-DD7A-4E27-BE8F-6F2B5BAF5A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915571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1E7D4-1B25-496E-8703-744F549070FA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43424-EDD8-4161-858F-44C0F42CF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69770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1828800" cy="52974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5334000" cy="52974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3670B-AE85-452C-BDEE-99DA759EB1AC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699E9-CF10-4AEA-85CC-E92354606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826354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0"/>
            <a:ext cx="7307263" cy="1004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1981200"/>
            <a:ext cx="7275512" cy="4078288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4F2A2-4CE0-40DE-B68B-69566CE8410C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5F69A-DB82-45E5-B013-B0890ABABE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95765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70958-88AF-4078-A8F6-2E002C9C11A0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52196-F478-462F-B2B5-CAC14B5B97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13368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35A88-226B-4991-AE7F-CCE8DA0D009B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ED282-AE90-4124-8775-A06BA1932A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16340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981200"/>
            <a:ext cx="3560762" cy="4078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981200"/>
            <a:ext cx="3562350" cy="4078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D987F-204A-485F-A00E-0017FEA686CF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A83B-8828-47DE-AABE-44622D0D5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717415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50B5C-B5BE-459A-B23F-AE200989B335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5CF82-1E1A-416B-82A1-DB41B8B3A6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958607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6" y="304800"/>
            <a:ext cx="7307263" cy="10048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15948-B5A2-4298-B06F-6D17179C5846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D2CE5-A8C9-4215-8E40-46B8850716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327752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80918-C527-4F1B-A56F-CB70363DB8DF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5C58C-310F-4AAC-9FC2-2ACEB882C4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39526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38B14-5DC5-47A2-BDD6-5FE81E7886AE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47AC0-E51B-4F9A-94A2-EC42220928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40566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2ADB5-D72A-4384-98AD-631C6DA17DF0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DF132-A0AC-46BD-9D58-7E8F724D0B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989562"/>
      </p:ext>
    </p:extLst>
  </p:cSld>
  <p:clrMapOvr>
    <a:masterClrMapping/>
  </p:clrMapOvr>
  <p:transition spd="med">
    <p:random/>
    <p:sndAc>
      <p:stSnd>
        <p:snd r:embed="rId1" name="TYP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0"/>
            <a:ext cx="7307263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981200"/>
            <a:ext cx="7275512" cy="40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680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A42356D9-B472-4ECD-BF24-F69A98308D2B}" type="datetime7">
              <a:rPr lang="en-US"/>
              <a:pPr>
                <a:defRPr/>
              </a:pPr>
              <a:t>Aug-19</a:t>
            </a:fld>
            <a:endParaRPr lang="en-US" dirty="0"/>
          </a:p>
        </p:txBody>
      </p:sp>
      <p:sp>
        <p:nvSpPr>
          <p:cNvPr id="7680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Tahom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680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51750" y="6096000"/>
            <a:ext cx="958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99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02F8C117-5870-4D59-B5A6-1565EF7D2F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68014" name="Line 14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52400">
            <a:solidFill>
              <a:srgbClr val="9A3300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68015" name="Line 15"/>
          <p:cNvSpPr>
            <a:spLocks noChangeShapeType="1"/>
          </p:cNvSpPr>
          <p:nvPr/>
        </p:nvSpPr>
        <p:spPr bwMode="auto">
          <a:xfrm>
            <a:off x="0" y="1447800"/>
            <a:ext cx="9144000" cy="0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68016" name="Line 16"/>
          <p:cNvSpPr>
            <a:spLocks noChangeShapeType="1"/>
          </p:cNvSpPr>
          <p:nvPr/>
        </p:nvSpPr>
        <p:spPr bwMode="auto">
          <a:xfrm>
            <a:off x="0" y="1295400"/>
            <a:ext cx="9144000" cy="0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4" name="Picture 17" descr="Seal"/>
          <p:cNvPicPr>
            <a:picLocks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62000"/>
            <a:ext cx="1279525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</p:sldLayoutIdLst>
  <p:transition spd="med">
    <p:random/>
    <p:sndAc>
      <p:stSnd>
        <p:snd r:embed="rId14" name="TYPE.WAV"/>
      </p:stSnd>
    </p:sndAc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ertification@osc.gov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9" name="Rectangle 3"/>
          <p:cNvSpPr>
            <a:spLocks noGrp="1" noChangeArrowheads="1"/>
          </p:cNvSpPr>
          <p:nvPr/>
        </p:nvSpPr>
        <p:spPr bwMode="auto">
          <a:xfrm>
            <a:off x="381000" y="304800"/>
            <a:ext cx="6705600" cy="2438400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defRPr/>
            </a:pPr>
            <a:r>
              <a:rPr lang="en-US" sz="2800" b="1" cap="small" dirty="0">
                <a:solidFill>
                  <a:schemeClr val="bg1"/>
                </a:solidFill>
                <a:latin typeface="Century Gothic" pitchFamily="34" charset="0"/>
              </a:rPr>
              <a:t>Prohibited Personnel Practices (PPPs)</a:t>
            </a:r>
          </a:p>
          <a:p>
            <a:pPr algn="ctr" eaLnBrk="0" hangingPunct="0">
              <a:defRPr/>
            </a:pPr>
            <a:r>
              <a:rPr lang="en-US" sz="2800" b="1" cap="small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br>
              <a:rPr lang="en-US" sz="2800" b="1" cap="small" dirty="0">
                <a:solidFill>
                  <a:schemeClr val="bg1"/>
                </a:solidFill>
                <a:latin typeface="Century Gothic" pitchFamily="34" charset="0"/>
              </a:rPr>
            </a:br>
            <a:r>
              <a:rPr lang="en-US" sz="2800" b="1" cap="small" dirty="0">
                <a:solidFill>
                  <a:schemeClr val="bg1"/>
                </a:solidFill>
                <a:latin typeface="Century Gothic" pitchFamily="34" charset="0"/>
              </a:rPr>
              <a:t>Whistleblower Protection 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632869" y="3227489"/>
            <a:ext cx="5715000" cy="1311275"/>
          </a:xfrm>
          <a:prstGeom prst="rect">
            <a:avLst/>
          </a:prstGeom>
          <a:solidFill>
            <a:schemeClr val="accent2"/>
          </a:solidFill>
          <a:ln w="5715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r" eaLnBrk="0" hangingPunct="0">
              <a:lnSpc>
                <a:spcPct val="110000"/>
              </a:lnSpc>
              <a:defRPr/>
            </a:pPr>
            <a:r>
              <a:rPr lang="en-US" sz="2400" b="1" i="1" cap="small" dirty="0">
                <a:solidFill>
                  <a:srgbClr val="000099"/>
                </a:solidFill>
                <a:latin typeface="Century Gothic" pitchFamily="34" charset="0"/>
              </a:rPr>
              <a:t>Rights and remedies</a:t>
            </a:r>
          </a:p>
          <a:p>
            <a:pPr algn="r" eaLnBrk="0" hangingPunct="0">
              <a:lnSpc>
                <a:spcPct val="110000"/>
              </a:lnSpc>
              <a:defRPr/>
            </a:pPr>
            <a:r>
              <a:rPr lang="en-US" sz="2400" b="1" i="1" cap="small" dirty="0">
                <a:solidFill>
                  <a:srgbClr val="000099"/>
                </a:solidFill>
                <a:latin typeface="Century Gothic" pitchFamily="34" charset="0"/>
              </a:rPr>
              <a:t> of federal employees</a:t>
            </a:r>
          </a:p>
          <a:p>
            <a:pPr algn="r" eaLnBrk="0" hangingPunct="0">
              <a:lnSpc>
                <a:spcPct val="110000"/>
              </a:lnSpc>
              <a:defRPr/>
            </a:pPr>
            <a:r>
              <a:rPr lang="en-US" sz="2400" b="1" i="1" cap="small" dirty="0">
                <a:solidFill>
                  <a:srgbClr val="000099"/>
                </a:solidFill>
                <a:latin typeface="Century Gothic" pitchFamily="34" charset="0"/>
              </a:rPr>
              <a:t>Under</a:t>
            </a:r>
            <a:r>
              <a:rPr lang="en-US" sz="2400" b="1" i="1" dirty="0">
                <a:solidFill>
                  <a:srgbClr val="000099"/>
                </a:solidFill>
                <a:latin typeface="Century Gothic" pitchFamily="34" charset="0"/>
              </a:rPr>
              <a:t> 5 U.S.C., </a:t>
            </a:r>
            <a:r>
              <a:rPr lang="en-US" sz="2400" b="1" i="1" cap="small" dirty="0">
                <a:solidFill>
                  <a:srgbClr val="000099"/>
                </a:solidFill>
                <a:latin typeface="Century Gothic" pitchFamily="34" charset="0"/>
              </a:rPr>
              <a:t>Chapters</a:t>
            </a:r>
            <a:r>
              <a:rPr lang="en-US" sz="2400" b="1" i="1" dirty="0">
                <a:solidFill>
                  <a:srgbClr val="000099"/>
                </a:solidFill>
                <a:latin typeface="Century Gothic" pitchFamily="34" charset="0"/>
              </a:rPr>
              <a:t> 12 &amp; 23</a:t>
            </a:r>
          </a:p>
        </p:txBody>
      </p:sp>
      <p:sp>
        <p:nvSpPr>
          <p:cNvPr id="726021" name="Text Box 5"/>
          <p:cNvSpPr txBox="1">
            <a:spLocks noChangeArrowheads="1"/>
          </p:cNvSpPr>
          <p:nvPr/>
        </p:nvSpPr>
        <p:spPr bwMode="auto">
          <a:xfrm>
            <a:off x="762000" y="5024093"/>
            <a:ext cx="5025231" cy="1200971"/>
          </a:xfrm>
          <a:prstGeom prst="rect">
            <a:avLst/>
          </a:prstGeom>
          <a:solidFill>
            <a:srgbClr val="CC3300"/>
          </a:solidFill>
          <a:ln w="5715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U.S. </a:t>
            </a:r>
            <a:r>
              <a:rPr lang="en-US" sz="2400" b="1" cap="small" dirty="0">
                <a:solidFill>
                  <a:schemeClr val="bg1"/>
                </a:solidFill>
                <a:latin typeface="Century Gothic" panose="020B0502020202020204" pitchFamily="34" charset="0"/>
              </a:rPr>
              <a:t>Office Of Special Counsel</a:t>
            </a:r>
          </a:p>
          <a:p>
            <a:pPr eaLnBrk="0" hangingPunct="0">
              <a:defRPr/>
            </a:pPr>
            <a:r>
              <a:rPr lang="en-US" sz="2400" b="1" cap="small" dirty="0">
                <a:solidFill>
                  <a:schemeClr val="bg1"/>
                </a:solidFill>
                <a:latin typeface="Century Gothic" panose="020B0502020202020204" pitchFamily="34" charset="0"/>
              </a:rPr>
              <a:t>Shirine Moazed, Chief</a:t>
            </a:r>
          </a:p>
          <a:p>
            <a:pPr eaLnBrk="0" hangingPunct="0">
              <a:defRPr/>
            </a:pPr>
            <a:r>
              <a:rPr lang="en-US" sz="2400" b="1" cap="small" dirty="0">
                <a:solidFill>
                  <a:schemeClr val="bg1"/>
                </a:solidFill>
                <a:latin typeface="Century Gothic" panose="020B0502020202020204" pitchFamily="34" charset="0"/>
              </a:rPr>
              <a:t>Outreach &amp; Training</a:t>
            </a:r>
          </a:p>
        </p:txBody>
      </p:sp>
      <p:sp>
        <p:nvSpPr>
          <p:cNvPr id="3077" name="Line 7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1371600"/>
            <a:ext cx="6400800" cy="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 dirty="0"/>
          </a:p>
        </p:txBody>
      </p:sp>
      <p:sp>
        <p:nvSpPr>
          <p:cNvPr id="3078" name="Title 5"/>
          <p:cNvSpPr>
            <a:spLocks noGrp="1"/>
          </p:cNvSpPr>
          <p:nvPr>
            <p:ph type="title" idx="4294967295"/>
          </p:nvPr>
        </p:nvSpPr>
        <p:spPr>
          <a:xfrm>
            <a:off x="1836738" y="868363"/>
            <a:ext cx="7307262" cy="1006475"/>
          </a:xfrm>
        </p:spPr>
        <p:txBody>
          <a:bodyPr/>
          <a:lstStyle/>
          <a:p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5438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Hiring Offenses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924800" cy="4572000"/>
          </a:xfrm>
        </p:spPr>
        <p:txBody>
          <a:bodyPr/>
          <a:lstStyle/>
          <a:p>
            <a:pPr marL="12700" lvl="1" indent="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None/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Century Gothic" pitchFamily="34" charset="0"/>
              </a:rPr>
              <a:t>5 U.S.C. §§ 2302(b)(2), (4-7), and (11) prohibit:</a:t>
            </a:r>
            <a:br>
              <a:rPr lang="en-US" altLang="en-US" sz="2400" b="1" dirty="0">
                <a:solidFill>
                  <a:srgbClr val="000099"/>
                </a:solidFill>
                <a:latin typeface="Century Gothic" pitchFamily="34" charset="0"/>
              </a:rPr>
            </a:br>
            <a:endParaRPr lang="en-US" altLang="en-US" sz="24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Considering improper </a:t>
            </a:r>
            <a:r>
              <a:rPr lang="en-US" altLang="en-US" sz="1600" b="1" dirty="0">
                <a:solidFill>
                  <a:srgbClr val="3366FF"/>
                </a:solidFill>
                <a:latin typeface="Century Gothic" pitchFamily="34" charset="0"/>
              </a:rPr>
              <a:t>(political)</a:t>
            </a: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 job references</a:t>
            </a: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Obstructing the right to compete</a:t>
            </a:r>
            <a:endParaRPr lang="en-US" altLang="en-US" sz="1600" b="1" dirty="0">
              <a:solidFill>
                <a:srgbClr val="3366FF"/>
              </a:solidFill>
              <a:latin typeface="Century Gothic" pitchFamily="34" charset="0"/>
            </a:endParaRPr>
          </a:p>
          <a:p>
            <a:pPr marL="457200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Influencing withdrawal from competition</a:t>
            </a:r>
            <a:endParaRPr lang="en-US" altLang="en-US" sz="1600" b="1" dirty="0">
              <a:solidFill>
                <a:srgbClr val="3366FF"/>
              </a:solidFill>
              <a:latin typeface="Century Gothic" pitchFamily="34" charset="0"/>
            </a:endParaRPr>
          </a:p>
          <a:p>
            <a:pPr marL="12700" indent="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Wingdings" pitchFamily="2" charset="2"/>
              <a:buNone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Nepotism</a:t>
            </a:r>
            <a:b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</a:b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Unauthorized preferences and advantages.</a:t>
            </a:r>
            <a:r>
              <a:rPr lang="en-US" altLang="en-US" sz="1600" b="1" dirty="0">
                <a:solidFill>
                  <a:srgbClr val="3366FF"/>
                </a:solidFill>
                <a:latin typeface="Century Gothic" pitchFamily="34" charset="0"/>
              </a:rPr>
              <a:t> </a:t>
            </a: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To prove, there must be:</a:t>
            </a: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7250" lvl="2" indent="-444500" eaLnBrk="1" hangingPunct="1">
              <a:lnSpc>
                <a:spcPct val="80000"/>
              </a:lnSpc>
              <a:spcBef>
                <a:spcPct val="0"/>
              </a:spcBef>
              <a:buClr>
                <a:srgbClr val="CC3300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The granting of an advantage to </a:t>
            </a:r>
            <a:r>
              <a:rPr lang="en-US" altLang="en-US" sz="1600" b="1" dirty="0">
                <a:solidFill>
                  <a:srgbClr val="3366FF"/>
                </a:solidFill>
                <a:latin typeface="Century Gothic" pitchFamily="34" charset="0"/>
              </a:rPr>
              <a:t>improve or injure</a:t>
            </a: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 a candidate’s employment prospects</a:t>
            </a:r>
          </a:p>
          <a:p>
            <a:pPr marL="857250" lvl="2" indent="-444500" eaLnBrk="1" hangingPunct="1">
              <a:lnSpc>
                <a:spcPct val="80000"/>
              </a:lnSpc>
              <a:spcBef>
                <a:spcPct val="0"/>
              </a:spcBef>
              <a:buClr>
                <a:srgbClr val="CC3300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7250" lvl="2" indent="-444500" eaLnBrk="1" hangingPunct="1">
              <a:lnSpc>
                <a:spcPct val="80000"/>
              </a:lnSpc>
              <a:spcBef>
                <a:spcPct val="0"/>
              </a:spcBef>
              <a:buClr>
                <a:srgbClr val="CC3300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An </a:t>
            </a:r>
            <a:r>
              <a:rPr lang="en-US" altLang="en-US" sz="1600" b="1" dirty="0">
                <a:solidFill>
                  <a:srgbClr val="3366FF"/>
                </a:solidFill>
                <a:latin typeface="Century Gothic" pitchFamily="34" charset="0"/>
              </a:rPr>
              <a:t>intentional and purposeful </a:t>
            </a: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manipulation of the system</a:t>
            </a:r>
          </a:p>
          <a:p>
            <a:pPr marL="457200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Knowingly violating veterans’ preference</a:t>
            </a: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12700" lvl="1" indent="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None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             --Evidence of Intent?</a:t>
            </a:r>
          </a:p>
          <a:p>
            <a:pPr marL="457200" lvl="1" indent="-444500" eaLnBrk="1" hangingPunct="1">
              <a:lnSpc>
                <a:spcPct val="80000"/>
              </a:lnSpc>
              <a:spcBef>
                <a:spcPct val="0"/>
              </a:spcBef>
              <a:buClr>
                <a:schemeClr val="accent2"/>
              </a:buClr>
              <a:buSzTx/>
              <a:buFont typeface="Century Gothic" pitchFamily="34" charset="0"/>
              <a:buChar char="●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indent="0" algn="r" eaLnBrk="1" hangingPunct="1">
              <a:lnSpc>
                <a:spcPct val="14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200" b="1" i="1" dirty="0">
              <a:solidFill>
                <a:srgbClr val="3366FF"/>
              </a:solidFill>
              <a:latin typeface="Century Gothic" pitchFamily="34" charset="0"/>
            </a:endParaRP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B279366-ED8C-4B62-8D93-E1FD3BFEB0CF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0866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Catchall PPP – Merit System      Principles &amp; Intent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772400" cy="4495800"/>
          </a:xfrm>
        </p:spPr>
        <p:txBody>
          <a:bodyPr/>
          <a:lstStyle/>
          <a:p>
            <a:pPr marL="0" indent="3175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5 U.S.C. § 2302(b)(12) prohibits:</a:t>
            </a:r>
          </a:p>
          <a:p>
            <a:pPr marL="0" indent="3175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4025" indent="3175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14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0850" eaLnBrk="1" hangingPunct="1"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Taking or failing to take a personnel action in violation of a law, rule, or regulation that implements or directly concerns a </a:t>
            </a:r>
            <a:r>
              <a:rPr lang="en-US" b="1" i="1" dirty="0">
                <a:solidFill>
                  <a:srgbClr val="000099"/>
                </a:solidFill>
                <a:latin typeface="Century Gothic" pitchFamily="34" charset="0"/>
              </a:rPr>
              <a:t>merit system principle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.</a:t>
            </a: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0850" eaLnBrk="1" hangingPunct="1"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Intent is </a:t>
            </a: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not required 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for some violations.</a:t>
            </a:r>
          </a:p>
          <a:p>
            <a:pPr marL="457200" indent="-450850" eaLnBrk="1" hangingPunct="1"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endParaRPr lang="en-US" sz="1400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39C6557-C8B4-4C21-9299-916A0AE5BFE5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307263" cy="1309688"/>
          </a:xfrm>
        </p:spPr>
        <p:txBody>
          <a:bodyPr/>
          <a:lstStyle/>
          <a:p>
            <a:r>
              <a:rPr lang="en-US" altLang="en-US" sz="2800" b="1" dirty="0">
                <a:latin typeface="Century Gothic" pitchFamily="34" charset="0"/>
              </a:rPr>
              <a:t>Nondisclosure Agreements—New Whistleblower Protection Enhancement Act (WPEA) PPP </a:t>
            </a:r>
            <a:endParaRPr lang="en-US" alt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275513" cy="407828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5 U.S.C. § 2302(b)(13) requires:</a:t>
            </a:r>
          </a:p>
          <a:p>
            <a:pPr>
              <a:buClr>
                <a:srgbClr val="FFCC00"/>
              </a:buClr>
              <a:defRPr/>
            </a:pP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a statement clarifying that agency restrictions on disclosures are superseded by statutory whistleblower rights in any </a:t>
            </a:r>
            <a:r>
              <a:rPr lang="en-US" sz="2000" b="1" dirty="0">
                <a:solidFill>
                  <a:srgbClr val="3366FF"/>
                </a:solidFill>
                <a:latin typeface="Century Gothic" pitchFamily="34" charset="0"/>
              </a:rPr>
              <a:t>nondisclosure agreements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, policies, or forms</a:t>
            </a: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>
              <a:buClr>
                <a:srgbClr val="FFCC00"/>
              </a:buClr>
              <a:defRPr/>
            </a:pP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Implementing or enforcing a nondisclosure agreement that fails to provide this required notification of whistleblower rights is prohibited</a:t>
            </a: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>
              <a:buClr>
                <a:srgbClr val="FFCC00"/>
              </a:buClr>
              <a:defRPr/>
            </a:pP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Existing nondisclosure agreements become enforceable when notice of superseding statutory rights is posted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DF8284E-2097-4960-90E8-D1A264FD8D88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Century Gothic" panose="020B0502020202020204" pitchFamily="34" charset="0"/>
              </a:rPr>
              <a:t>New Dr. Chris Kirkpatrick Whistleblower Protection Act of 2017</a:t>
            </a:r>
            <a:br>
              <a:rPr lang="en-US" sz="2800" b="1" dirty="0">
                <a:latin typeface="Century Gothic" panose="020B0502020202020204" pitchFamily="34" charset="0"/>
              </a:rPr>
            </a:br>
            <a:endParaRPr lang="en-US" sz="2800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  <a:latin typeface="Century Gothic" panose="020B0502020202020204" pitchFamily="34" charset="0"/>
              </a:rPr>
              <a:t>5 U.S.C. § 2302(b)(14) prohibits:</a:t>
            </a: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>
              <a:buClr>
                <a:schemeClr val="accent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2"/>
                </a:solidFill>
                <a:latin typeface="Century Gothic" panose="020B0502020202020204" pitchFamily="34" charset="0"/>
              </a:rPr>
              <a:t>accessing the medical record of another employee or an applicant for employment as a part of, or otherwise in furtherance of, any conduct described in the other 13 prohibited personnel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52196-F478-462F-B2B5-CAC14B5B97C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656540"/>
      </p:ext>
    </p:extLst>
  </p:cSld>
  <p:clrMapOvr>
    <a:masterClrMapping/>
  </p:clrMapOvr>
  <p:transition spd="med">
    <p:random/>
    <p:sndAc>
      <p:stSnd>
        <p:snd r:embed="rId2" name="TYPE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5438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Retaliation</a:t>
            </a:r>
            <a:endParaRPr lang="en-US" altLang="en-US" sz="1800" b="1" dirty="0">
              <a:solidFill>
                <a:srgbClr val="3366FF"/>
              </a:solidFill>
              <a:latin typeface="Century Gothic" pitchFamily="34" charset="0"/>
            </a:endParaRP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B9F4A79-6D2F-4028-BD3E-5D25E4B756F5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289797" name="Text Box 5"/>
          <p:cNvSpPr txBox="1">
            <a:spLocks noChangeArrowheads="1"/>
          </p:cNvSpPr>
          <p:nvPr/>
        </p:nvSpPr>
        <p:spPr bwMode="auto">
          <a:xfrm>
            <a:off x="736600" y="1981200"/>
            <a:ext cx="8077200" cy="435292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80000"/>
              </a:lnSpc>
              <a:buClr>
                <a:schemeClr val="tx1"/>
              </a:buClr>
              <a:buSzPct val="60000"/>
              <a:buFont typeface="Marlett" pitchFamily="2" charset="2"/>
              <a:buNone/>
              <a:defRPr/>
            </a:pPr>
            <a:r>
              <a:rPr kumimoji="1" lang="en-US" sz="2400" b="1" dirty="0">
                <a:solidFill>
                  <a:srgbClr val="000099"/>
                </a:solidFill>
                <a:latin typeface="Century Gothic" pitchFamily="34" charset="0"/>
              </a:rPr>
              <a:t>5 U.S.C. § 2302(b)(8) and (9) prohibit taking,           failing to take, or threatening to take or fail to take any personnel action for:</a:t>
            </a:r>
            <a:br>
              <a:rPr kumimoji="1" lang="en-US" sz="2400" b="1" dirty="0">
                <a:solidFill>
                  <a:srgbClr val="000099"/>
                </a:solidFill>
                <a:latin typeface="Century Gothic" pitchFamily="34" charset="0"/>
              </a:rPr>
            </a:br>
            <a:endParaRPr kumimoji="1" lang="en-US" sz="24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eaLnBrk="0" hangingPunct="0">
              <a:lnSpc>
                <a:spcPct val="80000"/>
              </a:lnSpc>
              <a:buClr>
                <a:schemeClr val="tx1"/>
              </a:buClr>
              <a:buSzPct val="60000"/>
              <a:buFont typeface="Marlett" pitchFamily="2" charset="2"/>
              <a:buNone/>
              <a:defRPr/>
            </a:pPr>
            <a:endParaRPr kumimoji="1" lang="en-US" sz="2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520700" indent="-457200" eaLnBrk="0" hangingPunct="0">
              <a:lnSpc>
                <a:spcPct val="80000"/>
              </a:lnSpc>
              <a:buClr>
                <a:srgbClr val="FFCC00"/>
              </a:buClr>
              <a:buFont typeface="Wingdings" panose="05000000000000000000" pitchFamily="2" charset="2"/>
              <a:buChar char="§"/>
              <a:defRPr/>
            </a:pPr>
            <a:r>
              <a:rPr kumimoji="1" lang="en-US" sz="2800" b="1" dirty="0">
                <a:solidFill>
                  <a:srgbClr val="3366FF"/>
                </a:solidFill>
                <a:latin typeface="Century Gothic" pitchFamily="34" charset="0"/>
              </a:rPr>
              <a:t>Protected whistleblower disclosures </a:t>
            </a:r>
          </a:p>
          <a:p>
            <a:pPr marL="63500" eaLnBrk="0" hangingPunct="0">
              <a:lnSpc>
                <a:spcPct val="80000"/>
              </a:lnSpc>
              <a:buClr>
                <a:srgbClr val="FFCC00"/>
              </a:buClr>
              <a:defRPr/>
            </a:pPr>
            <a:endParaRPr kumimoji="1" lang="en-US" sz="28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63500" eaLnBrk="0" hangingPunct="0">
              <a:lnSpc>
                <a:spcPct val="80000"/>
              </a:lnSpc>
              <a:buClr>
                <a:srgbClr val="FFCC00"/>
              </a:buClr>
              <a:defRPr/>
            </a:pPr>
            <a:endParaRPr kumimoji="1" lang="en-US" sz="28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520700" indent="-457200" eaLnBrk="0" hangingPunct="0">
              <a:lnSpc>
                <a:spcPct val="80000"/>
              </a:lnSpc>
              <a:buClr>
                <a:srgbClr val="FFCC00"/>
              </a:buClr>
              <a:buFont typeface="Wingdings" panose="05000000000000000000" pitchFamily="2" charset="2"/>
              <a:buChar char="§"/>
              <a:defRPr/>
            </a:pPr>
            <a:r>
              <a:rPr kumimoji="1" lang="en-US" sz="2800" b="1" dirty="0">
                <a:solidFill>
                  <a:srgbClr val="3366FF"/>
                </a:solidFill>
                <a:latin typeface="Century Gothic" pitchFamily="34" charset="0"/>
              </a:rPr>
              <a:t>Protected activity </a:t>
            </a:r>
          </a:p>
          <a:p>
            <a:pPr marL="520700" indent="-457200" eaLnBrk="0" hangingPunct="0">
              <a:lnSpc>
                <a:spcPct val="80000"/>
              </a:lnSpc>
              <a:buClr>
                <a:srgbClr val="FFCC00"/>
              </a:buClr>
              <a:buFont typeface="Wingdings" panose="05000000000000000000" pitchFamily="2" charset="2"/>
              <a:buChar char="§"/>
              <a:defRPr/>
            </a:pPr>
            <a:endParaRPr kumimoji="1" lang="en-US" sz="24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63500" eaLnBrk="0" hangingPunct="0">
              <a:lnSpc>
                <a:spcPct val="80000"/>
              </a:lnSpc>
              <a:buClr>
                <a:srgbClr val="FFCC00"/>
              </a:buClr>
              <a:defRPr/>
            </a:pPr>
            <a:endParaRPr kumimoji="1" lang="en-US" sz="24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63500" eaLnBrk="0" hangingPunct="0">
              <a:lnSpc>
                <a:spcPct val="80000"/>
              </a:lnSpc>
              <a:buClr>
                <a:srgbClr val="FFCC00"/>
              </a:buClr>
              <a:defRPr/>
            </a:pPr>
            <a:endParaRPr kumimoji="1" lang="en-US" sz="24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63500" eaLnBrk="0" hangingPunct="0">
              <a:lnSpc>
                <a:spcPct val="80000"/>
              </a:lnSpc>
              <a:buClr>
                <a:srgbClr val="FFCC00"/>
              </a:buClr>
              <a:defRPr/>
            </a:pPr>
            <a:endParaRPr kumimoji="1" lang="en-US" sz="24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1028700" lvl="1" indent="-508000" eaLnBrk="0" hangingPunct="0">
              <a:lnSpc>
                <a:spcPct val="80000"/>
              </a:lnSpc>
              <a:buClr>
                <a:srgbClr val="FFCC00"/>
              </a:buClr>
              <a:buFont typeface="Wingdings" panose="05000000000000000000" pitchFamily="2" charset="2"/>
              <a:buChar char="§"/>
              <a:defRPr/>
            </a:pPr>
            <a:endParaRPr kumimoji="1" 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0866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Proving Retaliation</a:t>
            </a:r>
            <a:b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altLang="en-US" sz="1800" b="1" dirty="0">
                <a:solidFill>
                  <a:srgbClr val="3366FF"/>
                </a:solidFill>
                <a:latin typeface="Century Gothic" pitchFamily="34" charset="0"/>
              </a:rPr>
              <a:t>5 U.S.C. §§ 1214(b)(4)(a)-(b), 1221(e)</a:t>
            </a:r>
            <a:endParaRPr lang="en-US" altLang="en-US" sz="2800" dirty="0">
              <a:solidFill>
                <a:srgbClr val="A50021"/>
              </a:solidFill>
            </a:endParaRPr>
          </a:p>
        </p:txBody>
      </p:sp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C0DA186-F80C-431F-B6A6-8CE1C4749AF0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892931" name="Text Box 3"/>
          <p:cNvSpPr txBox="1">
            <a:spLocks noChangeArrowheads="1"/>
          </p:cNvSpPr>
          <p:nvPr/>
        </p:nvSpPr>
        <p:spPr bwMode="auto">
          <a:xfrm>
            <a:off x="685800" y="1482040"/>
            <a:ext cx="7620000" cy="545290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850900" eaLnBrk="0" hangingPunct="0">
              <a:lnSpc>
                <a:spcPct val="105000"/>
              </a:lnSpc>
              <a:buClr>
                <a:schemeClr val="hlink"/>
              </a:buClr>
              <a:buSzPct val="65000"/>
              <a:buFont typeface="Monotype Sorts"/>
              <a:buNone/>
              <a:defRPr/>
            </a:pPr>
            <a:r>
              <a:rPr kumimoji="1" lang="en-US" sz="2400" b="1" dirty="0">
                <a:solidFill>
                  <a:srgbClr val="000099"/>
                </a:solidFill>
                <a:latin typeface="Century Gothic" pitchFamily="34" charset="0"/>
              </a:rPr>
              <a:t>All 4 elements must be met:</a:t>
            </a:r>
          </a:p>
          <a:p>
            <a:pPr marL="457200" defTabSz="850900" eaLnBrk="0" hangingPunct="0">
              <a:lnSpc>
                <a:spcPct val="105000"/>
              </a:lnSpc>
              <a:buClr>
                <a:schemeClr val="hlink"/>
              </a:buClr>
              <a:buSzPct val="65000"/>
              <a:buFont typeface="Monotype Sorts"/>
              <a:buChar char="l"/>
              <a:defRPr/>
            </a:pPr>
            <a:endParaRPr kumimoji="1"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7200" defTabSz="850900" eaLnBrk="0" hangingPunct="0">
              <a:lnSpc>
                <a:spcPct val="105000"/>
              </a:lnSpc>
              <a:buClr>
                <a:srgbClr val="FFCC00"/>
              </a:buClr>
              <a:buFontTx/>
              <a:buChar char="•"/>
              <a:defRPr/>
            </a:pP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A </a:t>
            </a:r>
            <a:r>
              <a:rPr kumimoji="1" lang="en-US" sz="2000" b="1" i="1" dirty="0">
                <a:solidFill>
                  <a:srgbClr val="000099"/>
                </a:solidFill>
                <a:latin typeface="Century Gothic" pitchFamily="34" charset="0"/>
              </a:rPr>
              <a:t>reasonable belief </a:t>
            </a: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that the employee has made a </a:t>
            </a:r>
            <a:r>
              <a:rPr kumimoji="1" lang="en-US" sz="2000" b="1" dirty="0">
                <a:solidFill>
                  <a:srgbClr val="3366FF"/>
                </a:solidFill>
                <a:latin typeface="Century Gothic" pitchFamily="34" charset="0"/>
              </a:rPr>
              <a:t>protected disclosure</a:t>
            </a: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 of information under 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2302(b)(8) or engaged in </a:t>
            </a:r>
            <a:r>
              <a:rPr lang="en-US" sz="2000" b="1" dirty="0">
                <a:solidFill>
                  <a:srgbClr val="3366FF"/>
                </a:solidFill>
                <a:latin typeface="Century Gothic" pitchFamily="34" charset="0"/>
              </a:rPr>
              <a:t>protected activity 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under 2302(b)(9) </a:t>
            </a:r>
            <a: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7200" defTabSz="850900" eaLnBrk="0" hangingPunct="0">
              <a:lnSpc>
                <a:spcPct val="105000"/>
              </a:lnSpc>
              <a:buClr>
                <a:srgbClr val="FFCC00"/>
              </a:buClr>
              <a:buFontTx/>
              <a:buChar char="•"/>
              <a:defRPr/>
            </a:pPr>
            <a:r>
              <a:rPr lang="en-US" sz="2000" b="1" dirty="0">
                <a:solidFill>
                  <a:srgbClr val="3366FF"/>
                </a:solidFill>
                <a:latin typeface="Century Gothic" pitchFamily="34" charset="0"/>
              </a:rPr>
              <a:t>Personnel action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 taken, not taken, or threatened (broader than </a:t>
            </a:r>
            <a:r>
              <a:rPr lang="en-US" sz="2000" b="1" i="1" dirty="0">
                <a:solidFill>
                  <a:srgbClr val="000099"/>
                </a:solidFill>
                <a:latin typeface="Century Gothic" pitchFamily="34" charset="0"/>
              </a:rPr>
              <a:t>adverse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 action)</a:t>
            </a:r>
            <a: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7200" defTabSz="850900" eaLnBrk="0" hangingPunct="0">
              <a:lnSpc>
                <a:spcPct val="105000"/>
              </a:lnSpc>
              <a:buClr>
                <a:srgbClr val="FFCC00"/>
              </a:buClr>
              <a:buFontTx/>
              <a:buChar char="•"/>
              <a:defRPr/>
            </a:pP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Actual or constructive </a:t>
            </a:r>
            <a:r>
              <a:rPr lang="en-US" sz="2000" b="1" dirty="0">
                <a:solidFill>
                  <a:srgbClr val="3366FF"/>
                </a:solidFill>
                <a:latin typeface="Century Gothic" pitchFamily="34" charset="0"/>
              </a:rPr>
              <a:t>knowledge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 of protected disclosure or protected activity</a:t>
            </a:r>
            <a: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7200" defTabSz="850900" eaLnBrk="0" hangingPunct="0">
              <a:lnSpc>
                <a:spcPct val="105000"/>
              </a:lnSpc>
              <a:buClr>
                <a:srgbClr val="FFCC00"/>
              </a:buClr>
              <a:buFontTx/>
              <a:buChar char="•"/>
              <a:defRPr/>
            </a:pP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Protected disclosure or protected activity was </a:t>
            </a:r>
            <a:r>
              <a:rPr lang="en-US" sz="2000" b="1" dirty="0">
                <a:solidFill>
                  <a:srgbClr val="3366FF"/>
                </a:solidFill>
                <a:latin typeface="Century Gothic" pitchFamily="34" charset="0"/>
              </a:rPr>
              <a:t>contributing factor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 in personnel action – </a:t>
            </a:r>
            <a:r>
              <a:rPr lang="en-US" sz="2000" b="1" dirty="0">
                <a:solidFill>
                  <a:srgbClr val="3366FF"/>
                </a:solidFill>
                <a:latin typeface="Century Gothic" pitchFamily="34" charset="0"/>
              </a:rPr>
              <a:t>knowledge</a:t>
            </a:r>
            <a:r>
              <a:rPr lang="en-US" sz="2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r>
              <a:rPr lang="en-US" altLang="en-US" sz="2000" b="1" dirty="0">
                <a:solidFill>
                  <a:srgbClr val="3366FF"/>
                </a:solidFill>
                <a:latin typeface="Century Gothic" pitchFamily="34" charset="0"/>
              </a:rPr>
              <a:t>and timing </a:t>
            </a:r>
            <a:r>
              <a:rPr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alone can be sufficient</a:t>
            </a:r>
            <a:r>
              <a:rPr lang="en-US" altLang="en-US" sz="1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00100" lvl="1" indent="-342900">
              <a:buClr>
                <a:srgbClr val="FFCC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600" b="1" dirty="0">
                <a:solidFill>
                  <a:srgbClr val="000099"/>
                </a:solidFill>
                <a:latin typeface="Century Gothic" pitchFamily="34" charset="0"/>
              </a:rPr>
              <a:t>5 U.S.C. § 2302(b)(9)(A)(ii) – exercise of appeal, complaint, or grievance right other than complaints remedying protected whistleblowing still requires a </a:t>
            </a:r>
            <a:r>
              <a:rPr lang="en-US" altLang="en-US" sz="1600" b="1" dirty="0">
                <a:solidFill>
                  <a:srgbClr val="3366FF"/>
                </a:solidFill>
                <a:latin typeface="Century Gothic" pitchFamily="34" charset="0"/>
              </a:rPr>
              <a:t>significant factor test</a:t>
            </a: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indent="-457200" defTabSz="850900" eaLnBrk="0" hangingPunct="0">
              <a:lnSpc>
                <a:spcPct val="105000"/>
              </a:lnSpc>
              <a:buClr>
                <a:srgbClr val="FFCC00"/>
              </a:buClr>
              <a:buFontTx/>
              <a:buChar char="•"/>
              <a:defRPr/>
            </a:pPr>
            <a:endParaRPr lang="en-US" sz="20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6962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Proving Retaliation – Protected Disclosures    </a:t>
            </a:r>
            <a:r>
              <a:rPr lang="en-US" altLang="en-US" sz="1800" b="1" dirty="0">
                <a:solidFill>
                  <a:srgbClr val="3366FF"/>
                </a:solidFill>
                <a:latin typeface="Century Gothic" pitchFamily="34" charset="0"/>
              </a:rPr>
              <a:t>5 U.S.C. §§ 2302(b)(8), 1213 – Element No. 1</a:t>
            </a:r>
          </a:p>
        </p:txBody>
      </p:sp>
      <p:sp>
        <p:nvSpPr>
          <p:cNvPr id="8949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543800" cy="4191000"/>
          </a:xfrm>
        </p:spPr>
        <p:txBody>
          <a:bodyPr lIns="92075" tIns="46038" rIns="92075" bIns="46038"/>
          <a:lstStyle/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Includes:</a:t>
            </a:r>
          </a:p>
          <a:p>
            <a:pPr marL="406400" indent="-401638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Violation of any law, rule, or regulation</a:t>
            </a:r>
          </a:p>
          <a:p>
            <a:pPr marL="406400" indent="-401638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Gross mismanagement: </a:t>
            </a: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substantial risk of significant impact on mission</a:t>
            </a:r>
          </a:p>
          <a:p>
            <a:pPr marL="406400" indent="-401638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Gross waste of funds: </a:t>
            </a: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more than debatable expenditure</a:t>
            </a:r>
          </a:p>
          <a:p>
            <a:pPr marL="406400" indent="-401638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Abuse of authority</a:t>
            </a:r>
          </a:p>
          <a:p>
            <a:pPr marL="406400" indent="-401638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Substantial &amp; specific danger to public health or safety</a:t>
            </a:r>
          </a:p>
          <a:p>
            <a:pPr marL="406400" indent="-401638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Censorship related to scientific research or  analysis (scientific integrity)</a:t>
            </a: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14400" indent="-457200" eaLnBrk="1" hangingPunct="1">
              <a:lnSpc>
                <a:spcPct val="14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None/>
              <a:tabLst>
                <a:tab pos="1482725" algn="l"/>
              </a:tabLst>
              <a:defRPr/>
            </a:pP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4418CC5-9110-4265-8267-148D5BE697EB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0104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Proving Retaliation – Protected Activity</a:t>
            </a:r>
            <a:b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altLang="en-US" sz="1800" b="1" dirty="0">
                <a:solidFill>
                  <a:srgbClr val="3366FF"/>
                </a:solidFill>
                <a:latin typeface="Century Gothic" pitchFamily="34" charset="0"/>
              </a:rPr>
              <a:t>5 U.S.C. §§ 2302(b)(9), 1213 – Element No. 1</a:t>
            </a:r>
          </a:p>
        </p:txBody>
      </p:sp>
      <p:sp>
        <p:nvSpPr>
          <p:cNvPr id="8949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543800" cy="4495800"/>
          </a:xfrm>
        </p:spPr>
        <p:txBody>
          <a:bodyPr lIns="92075" tIns="46038" rIns="92075" bIns="46038"/>
          <a:lstStyle/>
          <a:p>
            <a:pPr marL="457200" indent="-4572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None/>
              <a:tabLst>
                <a:tab pos="1482725" algn="l"/>
              </a:tabLst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Protected Activity</a:t>
            </a: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4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520700" indent="-508000">
              <a:buClr>
                <a:srgbClr val="FFCC00"/>
              </a:buClr>
              <a:buFont typeface="Century Gothic" pitchFamily="34" charset="0"/>
              <a:buChar char="●"/>
              <a:defRPr/>
            </a:pP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Exercise of appeal, complaint, or grievance rights</a:t>
            </a:r>
            <a:b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</a:p>
          <a:p>
            <a:pPr marL="520700" indent="-508000">
              <a:buClr>
                <a:srgbClr val="FFCC00"/>
              </a:buClr>
              <a:buFont typeface="Century Gothic" pitchFamily="34" charset="0"/>
              <a:buChar char="●"/>
              <a:defRPr/>
            </a:pP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Testimony or other assistance to person exercising such rights</a:t>
            </a:r>
            <a:b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</a:p>
          <a:p>
            <a:pPr marL="520700" indent="-508000">
              <a:buClr>
                <a:srgbClr val="FFCC00"/>
              </a:buClr>
              <a:buFont typeface="Century Gothic" pitchFamily="34" charset="0"/>
              <a:buChar char="●"/>
              <a:defRPr/>
            </a:pP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Cooperation with or disclosures to Special Counsel, Inspector General, </a:t>
            </a:r>
            <a:r>
              <a:rPr kumimoji="1" lang="en-US" sz="2000" b="1" dirty="0">
                <a:solidFill>
                  <a:srgbClr val="3366FF"/>
                </a:solidFill>
                <a:latin typeface="Century Gothic" pitchFamily="34" charset="0"/>
              </a:rPr>
              <a:t>or component responsible for internal investigation or review</a:t>
            </a: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</a:p>
          <a:p>
            <a:pPr marL="520700" indent="-508000">
              <a:buClr>
                <a:srgbClr val="FFCC00"/>
              </a:buClr>
              <a:buFont typeface="Century Gothic" pitchFamily="34" charset="0"/>
              <a:buChar char="●"/>
              <a:defRPr/>
            </a:pPr>
            <a:r>
              <a:rPr kumimoji="1" lang="en-US" sz="2000" b="1" dirty="0">
                <a:solidFill>
                  <a:srgbClr val="000099"/>
                </a:solidFill>
                <a:latin typeface="Century Gothic" pitchFamily="34" charset="0"/>
              </a:rPr>
              <a:t>Refusal to obey an order that would require violation of law, </a:t>
            </a:r>
            <a:r>
              <a:rPr kumimoji="1" lang="en-US" sz="2000" b="1" dirty="0">
                <a:solidFill>
                  <a:srgbClr val="3366FF"/>
                </a:solidFill>
                <a:latin typeface="Century Gothic" pitchFamily="34" charset="0"/>
              </a:rPr>
              <a:t>rule, or regulation</a:t>
            </a:r>
          </a:p>
          <a:p>
            <a:pPr marL="627063" indent="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None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69963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tabLst>
                <a:tab pos="1482725" algn="l"/>
              </a:tabLst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914400" indent="-457200" eaLnBrk="1" hangingPunct="1">
              <a:lnSpc>
                <a:spcPct val="14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None/>
              <a:tabLst>
                <a:tab pos="1482725" algn="l"/>
              </a:tabLst>
              <a:defRPr/>
            </a:pP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F4050ED-0A6B-4F11-94F8-F449F631549E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BFD930E-1D6F-4563-BADB-59F77511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Century Gothic" panose="020B0502020202020204" pitchFamily="34" charset="0"/>
              </a:rPr>
              <a:t>Proving Retaliation – Protected Disclosures</a:t>
            </a:r>
            <a:br>
              <a:rPr lang="en-US" sz="2400" b="1" dirty="0">
                <a:latin typeface="Century Gothic" panose="020B0502020202020204" pitchFamily="34" charset="0"/>
              </a:rPr>
            </a:br>
            <a:r>
              <a:rPr lang="en-US" sz="1800" b="1" dirty="0">
                <a:solidFill>
                  <a:srgbClr val="3366FF"/>
                </a:solidFill>
                <a:latin typeface="Century Gothic" panose="020B0502020202020204" pitchFamily="34" charset="0"/>
              </a:rPr>
              <a:t>5 U.S.C. §§ 2302(b)(8), 1213 – Element No. 1</a:t>
            </a:r>
            <a:br>
              <a:rPr lang="en-US" sz="1800" b="1" dirty="0">
                <a:solidFill>
                  <a:srgbClr val="3366FF"/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latin typeface="Century Gothic" panose="020B0502020202020204" pitchFamily="34" charset="0"/>
              </a:rPr>
              <a:t/>
            </a:r>
            <a:br>
              <a:rPr lang="en-US" sz="2400" b="1" dirty="0">
                <a:latin typeface="Century Gothic" panose="020B0502020202020204" pitchFamily="34" charset="0"/>
              </a:rPr>
            </a:br>
            <a:endParaRPr lang="en-US" sz="2400" b="1" dirty="0">
              <a:latin typeface="Century Gothic" panose="020B0502020202020204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2">
              <a:buClr>
                <a:srgbClr val="FFCC00"/>
              </a:buClr>
            </a:pP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Generally protected when made to </a:t>
            </a:r>
            <a:r>
              <a:rPr lang="en-US" altLang="en-US" b="1" dirty="0">
                <a:solidFill>
                  <a:srgbClr val="3366FF"/>
                </a:solidFill>
                <a:latin typeface="Century Gothic" panose="020B0502020202020204" pitchFamily="34" charset="0"/>
              </a:rPr>
              <a:t>any person</a:t>
            </a: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/>
            </a:r>
            <a:b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</a:br>
            <a:endParaRPr lang="en-US" altLang="en-US" b="1" dirty="0">
              <a:solidFill>
                <a:srgbClr val="000099"/>
              </a:solidFill>
              <a:latin typeface="Century Gothic" panose="020B0502020202020204" pitchFamily="34" charset="0"/>
            </a:endParaRPr>
          </a:p>
          <a:p>
            <a:pPr lvl="2">
              <a:buClr>
                <a:srgbClr val="FFCC00"/>
              </a:buClr>
            </a:pPr>
            <a:r>
              <a:rPr lang="en-US" altLang="en-US" b="1" dirty="0">
                <a:solidFill>
                  <a:srgbClr val="3366FF"/>
                </a:solidFill>
                <a:latin typeface="Century Gothic" panose="020B0502020202020204" pitchFamily="34" charset="0"/>
              </a:rPr>
              <a:t>Need not be accurate</a:t>
            </a: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 to be protected, employee must only </a:t>
            </a:r>
            <a:r>
              <a:rPr lang="en-US" altLang="en-US" b="1" dirty="0">
                <a:solidFill>
                  <a:srgbClr val="3366FF"/>
                </a:solidFill>
                <a:latin typeface="Century Gothic" panose="020B0502020202020204" pitchFamily="34" charset="0"/>
              </a:rPr>
              <a:t>reasonably believe</a:t>
            </a: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 that it is true — test is both objective and subjective</a:t>
            </a:r>
            <a:b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</a:b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 </a:t>
            </a:r>
          </a:p>
          <a:p>
            <a:pPr lvl="2">
              <a:buClr>
                <a:srgbClr val="FFCC00"/>
              </a:buClr>
            </a:pP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Whistleblower’s </a:t>
            </a:r>
            <a:r>
              <a:rPr lang="en-US" altLang="en-US" b="1" dirty="0">
                <a:solidFill>
                  <a:srgbClr val="3366FF"/>
                </a:solidFill>
                <a:latin typeface="Century Gothic" panose="020B0502020202020204" pitchFamily="34" charset="0"/>
              </a:rPr>
              <a:t>personal motivation does not negate</a:t>
            </a: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 reasonable belief</a:t>
            </a:r>
            <a:b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</a:b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 </a:t>
            </a:r>
          </a:p>
          <a:p>
            <a:pPr lvl="2">
              <a:buClr>
                <a:srgbClr val="FFCC00"/>
              </a:buClr>
            </a:pPr>
            <a:r>
              <a:rPr lang="en-US" altLang="en-US" b="1" dirty="0">
                <a:solidFill>
                  <a:srgbClr val="3366FF"/>
                </a:solidFill>
                <a:latin typeface="Century Gothic" panose="020B0502020202020204" pitchFamily="34" charset="0"/>
              </a:rPr>
              <a:t>No requirement</a:t>
            </a: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 to go through chain of command</a:t>
            </a:r>
            <a:b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</a:br>
            <a:endParaRPr lang="en-US" altLang="en-US" b="1" dirty="0">
              <a:solidFill>
                <a:srgbClr val="000099"/>
              </a:solidFill>
              <a:latin typeface="Century Gothic" panose="020B0502020202020204" pitchFamily="34" charset="0"/>
            </a:endParaRPr>
          </a:p>
          <a:p>
            <a:pPr lvl="2">
              <a:buClr>
                <a:srgbClr val="FFCC00"/>
              </a:buClr>
            </a:pP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Still </a:t>
            </a:r>
            <a:r>
              <a:rPr lang="en-US" altLang="en-US" b="1" dirty="0">
                <a:solidFill>
                  <a:srgbClr val="3366FF"/>
                </a:solidFill>
                <a:latin typeface="Century Gothic" panose="020B0502020202020204" pitchFamily="34" charset="0"/>
              </a:rPr>
              <a:t>protected if employer mistakenly believes </a:t>
            </a: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he or she is a whistleblower</a:t>
            </a:r>
          </a:p>
          <a:p>
            <a:pPr lvl="2"/>
            <a:endParaRPr lang="en-US" altLang="en-US" dirty="0"/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buNone/>
            </a:pPr>
            <a:r>
              <a:rPr lang="en-US" altLang="en-US" sz="1400" dirty="0">
                <a:solidFill>
                  <a:srgbClr val="000099"/>
                </a:solidFill>
                <a:latin typeface="Century Gothic" panose="020B0502020202020204" pitchFamily="34" charset="0"/>
              </a:rPr>
              <a:t>18</a:t>
            </a:r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0772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latin typeface="Century Gothic" pitchFamily="34" charset="0"/>
              </a:rPr>
              <a:t>Proving Retaliation – Disclosures Not Covered</a:t>
            </a:r>
            <a:r>
              <a:rPr lang="en-US" altLang="en-US" sz="1800" b="1" i="1" dirty="0">
                <a:latin typeface="Century Gothic" pitchFamily="34" charset="0"/>
              </a:rPr>
              <a:t/>
            </a:r>
            <a:br>
              <a:rPr lang="en-US" altLang="en-US" sz="1800" b="1" i="1" dirty="0">
                <a:latin typeface="Century Gothic" pitchFamily="34" charset="0"/>
              </a:rPr>
            </a:br>
            <a:r>
              <a:rPr lang="en-US" altLang="en-US" sz="1800" b="1" dirty="0">
                <a:solidFill>
                  <a:srgbClr val="3366FF"/>
                </a:solidFill>
                <a:latin typeface="Century Gothic" pitchFamily="34" charset="0"/>
              </a:rPr>
              <a:t>5 U.S.C. §§ 2302(b)(8), 1213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D1DC659-5AEF-4AD9-88C4-EF4A2499C841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762000" y="1905000"/>
            <a:ext cx="7467600" cy="3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457200" indent="-455613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</a:pPr>
            <a:r>
              <a:rPr kumimoji="1" lang="en-US" altLang="en-US" b="1" dirty="0">
                <a:solidFill>
                  <a:srgbClr val="000099"/>
                </a:solidFill>
                <a:latin typeface="Century Gothic" pitchFamily="34" charset="0"/>
              </a:rPr>
              <a:t>Any disclosure which would normally be protected under the statute is not protected (unless made to OSC or IG), where the disclosure is:</a:t>
            </a:r>
            <a:br>
              <a:rPr kumimoji="1" lang="en-US" altLang="en-US" b="1" dirty="0">
                <a:solidFill>
                  <a:srgbClr val="000099"/>
                </a:solidFill>
                <a:latin typeface="Century Gothic" pitchFamily="34" charset="0"/>
              </a:rPr>
            </a:br>
            <a:endParaRPr kumimoji="1" lang="en-US" altLang="en-US" sz="14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lvl="2">
              <a:lnSpc>
                <a:spcPct val="140000"/>
              </a:lnSpc>
              <a:spcBef>
                <a:spcPct val="0"/>
              </a:spcBef>
              <a:buClr>
                <a:srgbClr val="FFCC00"/>
              </a:buClr>
              <a:buSzTx/>
              <a:buFont typeface="Monotype Sorts"/>
              <a:buChar char="l"/>
            </a:pPr>
            <a:r>
              <a:rPr kumimoji="1" lang="en-US" altLang="en-US" sz="1800" b="1" u="sng" dirty="0">
                <a:solidFill>
                  <a:srgbClr val="000099"/>
                </a:solidFill>
                <a:latin typeface="Century Gothic" pitchFamily="34" charset="0"/>
              </a:rPr>
              <a:t>Prohibited by law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, </a:t>
            </a:r>
            <a:r>
              <a:rPr kumimoji="1" lang="en-US" altLang="en-US" sz="1800" b="1" i="1" dirty="0">
                <a:solidFill>
                  <a:srgbClr val="3366FF"/>
                </a:solidFill>
                <a:latin typeface="Century Gothic" pitchFamily="34" charset="0"/>
              </a:rPr>
              <a:t>or</a:t>
            </a:r>
          </a:p>
          <a:p>
            <a:pPr lvl="2">
              <a:lnSpc>
                <a:spcPct val="140000"/>
              </a:lnSpc>
              <a:spcBef>
                <a:spcPct val="0"/>
              </a:spcBef>
              <a:buClr>
                <a:srgbClr val="FFCC00"/>
              </a:buClr>
              <a:buSzTx/>
              <a:buFont typeface="Monotype Sorts"/>
              <a:buChar char="l"/>
            </a:pPr>
            <a:endParaRPr kumimoji="1" lang="en-US" alt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lvl="2">
              <a:spcBef>
                <a:spcPct val="0"/>
              </a:spcBef>
              <a:buClr>
                <a:srgbClr val="FFCC00"/>
              </a:buClr>
              <a:buSzTx/>
              <a:buFont typeface="Monotype Sorts"/>
              <a:buChar char="l"/>
            </a:pPr>
            <a:r>
              <a:rPr kumimoji="1" lang="en-US" altLang="en-US" sz="1800" b="1" u="sng" dirty="0">
                <a:solidFill>
                  <a:srgbClr val="000099"/>
                </a:solidFill>
                <a:latin typeface="Century Gothic" pitchFamily="34" charset="0"/>
              </a:rPr>
              <a:t>Required by Executive Order to be kept secret for national security or foreign affairs</a:t>
            </a:r>
          </a:p>
          <a:p>
            <a:pPr lvl="2">
              <a:spcBef>
                <a:spcPct val="0"/>
              </a:spcBef>
              <a:buClr>
                <a:srgbClr val="FFCC00"/>
              </a:buClr>
              <a:buSzTx/>
              <a:buFont typeface="Monotype Sorts"/>
              <a:buChar char="l"/>
            </a:pPr>
            <a:endParaRPr kumimoji="1" lang="en-US" altLang="en-US" sz="1800" b="1" u="sng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467600" cy="685800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Century Gothic" pitchFamily="34" charset="0"/>
              </a:rPr>
              <a:t>Key Concepts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467600" cy="4724400"/>
          </a:xfrm>
        </p:spPr>
        <p:txBody>
          <a:bodyPr/>
          <a:lstStyle/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 typeface="Century Gothic" pitchFamily="34" charset="0"/>
              <a:buChar char="●"/>
            </a:pPr>
            <a:endParaRPr lang="en-US" sz="1800" b="1" i="1" u="sng" dirty="0">
              <a:solidFill>
                <a:schemeClr val="tx2"/>
              </a:solidFill>
              <a:latin typeface="Century Gothic" pitchFamily="34" charset="0"/>
            </a:endParaRPr>
          </a:p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 typeface="Century Gothic" pitchFamily="34" charset="0"/>
              <a:buChar char="●"/>
            </a:pPr>
            <a:r>
              <a:rPr lang="en-US" sz="1800" b="1" i="1" u="sng" dirty="0">
                <a:solidFill>
                  <a:schemeClr val="tx2"/>
                </a:solidFill>
                <a:latin typeface="Century Gothic" pitchFamily="34" charset="0"/>
              </a:rPr>
              <a:t>MERIT SYSTEM PRINCIPLES</a:t>
            </a:r>
          </a:p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Pct val="180000"/>
              <a:buFont typeface="Wingdings" pitchFamily="2" charset="2"/>
              <a:buNone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	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THE FRAMEWORK AND FOUNDATION FOR MAKING ALL PERSONNEL DECISIONS IN THE CIVIL SERVICE-DESIGNED TO ENSURE FAIR AND OPEN RECURITMENT AND COMPETTION AND MERIT BASED EMPLOYMENT DECISIONS-NON-ENFORCABLE</a:t>
            </a:r>
          </a:p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Pct val="180000"/>
              <a:buFont typeface="Wingdings" pitchFamily="2" charset="2"/>
              <a:buNone/>
            </a:pPr>
            <a:endParaRPr lang="en-US" sz="1800" b="1" dirty="0">
              <a:solidFill>
                <a:srgbClr val="3366FF"/>
              </a:solidFill>
              <a:latin typeface="Century Gothic" pitchFamily="34" charset="0"/>
            </a:endParaRPr>
          </a:p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Tx/>
              <a:buFont typeface="Century Gothic" pitchFamily="34" charset="0"/>
              <a:buChar char="●"/>
            </a:pPr>
            <a:r>
              <a:rPr lang="en-US" sz="1800" b="1" i="1" u="sng" dirty="0">
                <a:solidFill>
                  <a:schemeClr val="tx2"/>
                </a:solidFill>
                <a:latin typeface="Century Gothic" pitchFamily="34" charset="0"/>
              </a:rPr>
              <a:t>PROHIBITED PERSONNEL PRACTICES</a:t>
            </a:r>
          </a:p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Pct val="180000"/>
              <a:buFontTx/>
              <a:buNone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	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ADMONITIONS AGAINST SPECIFIC PRACTICES THAT CONFLICT WITH MERIT SYSTEMS PRINCIPLES</a:t>
            </a:r>
          </a:p>
          <a:p>
            <a:pPr marL="1028700" indent="-393700" eaLnBrk="1" hangingPunct="1">
              <a:lnSpc>
                <a:spcPct val="120000"/>
              </a:lnSpc>
              <a:spcBef>
                <a:spcPct val="0"/>
              </a:spcBef>
              <a:buClr>
                <a:srgbClr val="FFCC00"/>
              </a:buClr>
              <a:buSzPct val="180000"/>
              <a:buFontTx/>
              <a:buNone/>
            </a:pPr>
            <a:endParaRPr lang="en-US" sz="1800" b="1" dirty="0">
              <a:solidFill>
                <a:srgbClr val="3366FF"/>
              </a:solidFill>
              <a:latin typeface="Century Gothic" pitchFamily="34" charset="0"/>
            </a:endParaRPr>
          </a:p>
          <a:p>
            <a:pPr marL="1028700" indent="-393700" eaLnBrk="1" hangingPunct="1">
              <a:lnSpc>
                <a:spcPct val="90000"/>
              </a:lnSpc>
              <a:buClr>
                <a:srgbClr val="FFCC00"/>
              </a:buClr>
              <a:buSzTx/>
              <a:buFontTx/>
              <a:buNone/>
            </a:pPr>
            <a:endParaRPr lang="en-US" sz="1800" b="1" dirty="0">
              <a:solidFill>
                <a:srgbClr val="3366FF"/>
              </a:solidFill>
              <a:latin typeface="Century Gothic" pitchFamily="34" charset="0"/>
            </a:endParaRP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4BDC80-7C90-4BC8-8B20-B93D348221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943494"/>
      </p:ext>
    </p:extLst>
  </p:cSld>
  <p:clrMapOvr>
    <a:masterClrMapping/>
  </p:clrMapOvr>
  <p:transition spd="med">
    <p:random/>
    <p:sndAc>
      <p:stSnd>
        <p:snd r:embed="rId3" name="TYPE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6858000" cy="838200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Retaliation – Elements 2, 3 &amp; 4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209800"/>
            <a:ext cx="7467600" cy="4038600"/>
          </a:xfrm>
        </p:spPr>
        <p:txBody>
          <a:bodyPr/>
          <a:lstStyle/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2.		</a:t>
            </a:r>
            <a:r>
              <a:rPr lang="en-US" altLang="en-US" b="1" u="sng" dirty="0">
                <a:solidFill>
                  <a:srgbClr val="000099"/>
                </a:solidFill>
                <a:latin typeface="Century Gothic" pitchFamily="34" charset="0"/>
              </a:rPr>
              <a:t>Personnel Action</a:t>
            </a:r>
          </a:p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3.		</a:t>
            </a:r>
            <a:r>
              <a:rPr lang="en-US" altLang="en-US" b="1" u="sng" dirty="0">
                <a:solidFill>
                  <a:srgbClr val="000099"/>
                </a:solidFill>
                <a:latin typeface="Century Gothic" pitchFamily="34" charset="0"/>
              </a:rPr>
              <a:t>Knowledge/Constructive Knowledge</a:t>
            </a:r>
          </a:p>
          <a:p>
            <a:pPr marL="1028700" indent="-45720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AutoNum type="arabicPeriod" startAt="3"/>
              <a:defRPr/>
            </a:pPr>
            <a:endParaRPr lang="en-US" alt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4.		 </a:t>
            </a:r>
            <a:r>
              <a:rPr lang="en-US" altLang="en-US" b="1" u="sng" dirty="0">
                <a:solidFill>
                  <a:srgbClr val="000099"/>
                </a:solidFill>
                <a:latin typeface="Century Gothic" pitchFamily="34" charset="0"/>
              </a:rPr>
              <a:t>Contributing Factor</a:t>
            </a: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</a:p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		</a:t>
            </a:r>
            <a:r>
              <a:rPr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Any factor which alone or in connection 		with others tends to affect in any way the 		outcome of the personnel action at issue; 		per se knowledge/timing test </a:t>
            </a:r>
          </a:p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571500" indent="0" eaLnBrk="1" hangingPunct="1">
              <a:lnSpc>
                <a:spcPct val="120000"/>
              </a:lnSpc>
              <a:spcBef>
                <a:spcPct val="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altLang="en-US" sz="1400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BA99874-348E-4B88-82F3-408F93F9ACA2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5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05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18" grpId="0" autoUpdateAnimBg="0"/>
      <p:bldP spid="90521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67818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Agency Defense - Clear and Convincing Evidence</a:t>
            </a:r>
            <a:endParaRPr lang="en-US" altLang="en-US" sz="1800" b="1" dirty="0">
              <a:solidFill>
                <a:srgbClr val="3366FF"/>
              </a:solidFill>
              <a:latin typeface="Century Gothic" pitchFamily="34" charset="0"/>
            </a:endParaRPr>
          </a:p>
        </p:txBody>
      </p:sp>
      <p:sp>
        <p:nvSpPr>
          <p:cNvPr id="9072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20000" cy="4648200"/>
          </a:xfrm>
        </p:spPr>
        <p:txBody>
          <a:bodyPr/>
          <a:lstStyle/>
          <a:p>
            <a:pPr marL="6350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Agency must show </a:t>
            </a: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by clear and convincing evidence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 that it would have taken same action absent protected whistleblower disclosure and/or protected activity</a:t>
            </a:r>
          </a:p>
          <a:p>
            <a:pPr marL="290513" indent="-284163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Tx/>
              <a:buFont typeface="Arial" pitchFamily="34" charset="0"/>
              <a:buChar char="•"/>
              <a:defRPr/>
            </a:pPr>
            <a:endParaRPr lang="en-US" sz="12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6350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None/>
              <a:defRPr/>
            </a:pPr>
            <a:r>
              <a:rPr lang="en-US" b="1" i="1" dirty="0">
                <a:solidFill>
                  <a:srgbClr val="000099"/>
                </a:solidFill>
                <a:latin typeface="Century Gothic" pitchFamily="34" charset="0"/>
              </a:rPr>
              <a:t>Carr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 Factors:</a:t>
            </a:r>
          </a:p>
          <a:p>
            <a:pPr marL="290513" indent="-284163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Tx/>
              <a:defRPr/>
            </a:pPr>
            <a:endParaRPr lang="en-US" sz="12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34925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Strength of evidence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 in support of personnel action</a:t>
            </a:r>
          </a:p>
          <a:p>
            <a:pPr marL="177800" indent="-17145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endParaRPr lang="en-US" sz="12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34925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Existence &amp; strength of </a:t>
            </a: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motive to retaliate</a:t>
            </a:r>
          </a:p>
          <a:p>
            <a:pPr marL="177800" indent="-17145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endParaRPr lang="en-US" sz="1200" b="1" u="sng" dirty="0">
              <a:solidFill>
                <a:srgbClr val="3366FF"/>
              </a:solidFill>
              <a:latin typeface="Century Gothic" pitchFamily="34" charset="0"/>
            </a:endParaRPr>
          </a:p>
          <a:p>
            <a:pPr marL="34925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Treatment of </a:t>
            </a:r>
            <a:r>
              <a:rPr lang="en-US" b="1" dirty="0">
                <a:solidFill>
                  <a:srgbClr val="3366FF"/>
                </a:solidFill>
                <a:latin typeface="Century Gothic" pitchFamily="34" charset="0"/>
              </a:rPr>
              <a:t>similar employees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 who did not engage in protected whistleblowing or activity</a:t>
            </a:r>
            <a:r>
              <a:rPr lang="en-US" sz="120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2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200" b="1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74930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b="1" i="1" dirty="0">
                <a:solidFill>
                  <a:srgbClr val="3366FF"/>
                </a:solidFill>
                <a:latin typeface="Century Gothic" pitchFamily="34" charset="0"/>
              </a:rPr>
              <a:t>Whitmore v. Dep’t of Labor</a:t>
            </a: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C38593D-75B4-42D9-B59F-95A977924C29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002463" cy="838200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Century Gothic" pitchFamily="34" charset="0"/>
              </a:rPr>
              <a:t>OSC’s Management Advice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315200" cy="4267200"/>
          </a:xfrm>
        </p:spPr>
        <p:txBody>
          <a:bodyPr/>
          <a:lstStyle/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Be measured in your speech and actions</a:t>
            </a: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endParaRPr 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Keep the concept of the </a:t>
            </a:r>
            <a:r>
              <a:rPr lang="en-US" b="1" i="1" dirty="0">
                <a:solidFill>
                  <a:srgbClr val="000099"/>
                </a:solidFill>
                <a:latin typeface="Century Gothic" pitchFamily="34" charset="0"/>
              </a:rPr>
              <a:t>merit system </a:t>
            </a: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on your radar screen</a:t>
            </a: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endParaRPr 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Foster an open work environment in which employees are not reluctant to disclose wrongdoing</a:t>
            </a:r>
          </a:p>
          <a:p>
            <a:pPr marL="457200" indent="0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None/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Set the right tone at the top</a:t>
            </a: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endParaRPr 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Be consistent in managing employees</a:t>
            </a: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endParaRPr lang="en-US" sz="16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Seek expert advice when you are unsure</a:t>
            </a:r>
          </a:p>
          <a:p>
            <a:pPr marL="852488" indent="-395288" eaLnBrk="1" hangingPunct="1">
              <a:lnSpc>
                <a:spcPct val="85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  <a:defRPr/>
            </a:pPr>
            <a:endParaRPr lang="en-US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fld id="{397FAE17-5D75-4512-A7BB-ABAC9A46F7E8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22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200938"/>
      </p:ext>
    </p:extLst>
  </p:cSld>
  <p:clrMapOvr>
    <a:masterClrMapping/>
  </p:clrMapOvr>
  <p:transition spd="med">
    <p:random/>
    <p:sndAc>
      <p:stSnd>
        <p:snd r:embed="rId2" name="TYPE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OSC phone / email contacts</a:t>
            </a:r>
            <a:endParaRPr lang="en-US" altLang="en-US" sz="2400" b="1" dirty="0">
              <a:solidFill>
                <a:srgbClr val="3366FF"/>
              </a:solidFill>
              <a:latin typeface="Century Gothic" pitchFamily="34" charset="0"/>
            </a:endParaRP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7A822AE-18D1-4481-A054-62CE704F3FFA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700420" name="Text Box 4"/>
          <p:cNvSpPr txBox="1">
            <a:spLocks noChangeArrowheads="1"/>
          </p:cNvSpPr>
          <p:nvPr/>
        </p:nvSpPr>
        <p:spPr bwMode="auto">
          <a:xfrm>
            <a:off x="914400" y="2032000"/>
            <a:ext cx="7543800" cy="4746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914400" indent="-9144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45212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4521200" algn="l"/>
              </a:tabLst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45212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4521200" algn="l"/>
              </a:tabLst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21200" algn="l"/>
              </a:tabLst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21200" algn="l"/>
              </a:tabLs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21200" algn="l"/>
              </a:tabLs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21200" algn="l"/>
              </a:tabLs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21200" algn="l"/>
              </a:tabLs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>
                <a:srgbClr val="A50021"/>
              </a:buClr>
              <a:buSzPct val="65000"/>
              <a:buFont typeface="Monotype Sorts"/>
              <a:buNone/>
              <a:defRPr/>
            </a:pPr>
            <a:r>
              <a:rPr kumimoji="1"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Case Review Division: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(202) 804-7000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A50021"/>
              </a:buClr>
              <a:buSzPct val="65000"/>
              <a:buFont typeface="Monotype Sorts"/>
              <a:buNone/>
              <a:defRPr/>
            </a:pP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	(800) 872-9855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1800" b="1" i="1" dirty="0">
                <a:solidFill>
                  <a:srgbClr val="000099"/>
                </a:solidFill>
                <a:latin typeface="Century Gothic" pitchFamily="34" charset="0"/>
              </a:rPr>
              <a:t>		</a:t>
            </a:r>
            <a:r>
              <a:rPr kumimoji="1" lang="en-US" altLang="en-US" sz="1800" b="1" dirty="0">
                <a:solidFill>
                  <a:schemeClr val="tx2"/>
                </a:solidFill>
                <a:latin typeface="Century Gothic" pitchFamily="34" charset="0"/>
              </a:rPr>
              <a:t>info@osc.gov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endParaRPr kumimoji="1" lang="en-US" altLang="en-US" sz="1800" b="1" u="sng" dirty="0">
              <a:solidFill>
                <a:srgbClr val="990000"/>
              </a:solidFill>
              <a:latin typeface="Century Gothic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Disclosure Unit: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(202) 804-7000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	(800) 872-9855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	info@osc.gov 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	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A50021"/>
              </a:buClr>
              <a:buSzPct val="65000"/>
              <a:buFont typeface="Monotype Sorts"/>
              <a:buNone/>
              <a:defRPr/>
            </a:pPr>
            <a:r>
              <a:rPr kumimoji="1"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Hatch Act Unit: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(202) 804-7002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1800" b="1" i="1" dirty="0">
                <a:solidFill>
                  <a:srgbClr val="000099"/>
                </a:solidFill>
                <a:latin typeface="Century Gothic" pitchFamily="34" charset="0"/>
              </a:rPr>
              <a:t>		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(800) 85-hatch </a:t>
            </a:r>
            <a:r>
              <a:rPr kumimoji="1" lang="en-US" altLang="en-US" sz="1800" b="1" i="1" dirty="0">
                <a:solidFill>
                  <a:srgbClr val="000099"/>
                </a:solidFill>
                <a:latin typeface="Century Gothic" pitchFamily="34" charset="0"/>
              </a:rPr>
              <a:t>	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hatchact@osc.gov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endParaRPr kumimoji="1" lang="en-US" altLang="en-US" sz="1800" b="1" i="1" u="sng" dirty="0">
              <a:solidFill>
                <a:srgbClr val="000099"/>
              </a:solidFill>
              <a:latin typeface="Century Gothic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Website:	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osc.gov [</a:t>
            </a:r>
            <a:r>
              <a:rPr kumimoji="1" lang="en-US" altLang="en-US" sz="1800" b="1" dirty="0">
                <a:solidFill>
                  <a:srgbClr val="3366FF"/>
                </a:solidFill>
                <a:latin typeface="Century Gothic" pitchFamily="34" charset="0"/>
              </a:rPr>
              <a:t>complaint 	forms/e-file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]</a:t>
            </a:r>
            <a:endParaRPr kumimoji="1" lang="en-US" altLang="en-US" sz="1800" b="1" i="1" u="sng" dirty="0">
              <a:solidFill>
                <a:srgbClr val="000099"/>
              </a:solidFill>
              <a:latin typeface="Century Gothic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Marlett" pitchFamily="2" charset="2"/>
              <a:buNone/>
              <a:defRPr/>
            </a:pP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		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Clr>
                <a:srgbClr val="A50021"/>
              </a:buClr>
              <a:buSzPct val="65000"/>
              <a:buFont typeface="Monotype Sorts"/>
              <a:buNone/>
              <a:defRPr/>
            </a:pPr>
            <a:r>
              <a:rPr kumimoji="1"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Speaker Requests &amp;	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(202) 804-7163</a:t>
            </a:r>
            <a:r>
              <a:rPr kumimoji="1" lang="en-US" altLang="en-US" sz="2000" b="1" dirty="0">
                <a:solidFill>
                  <a:srgbClr val="000099"/>
                </a:solidFill>
                <a:latin typeface="Century Gothic" pitchFamily="34" charset="0"/>
              </a:rPr>
              <a:t>          Certification Program:	</a:t>
            </a:r>
            <a:r>
              <a:rPr kumimoji="1"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certification@osc.gov</a:t>
            </a:r>
            <a:endParaRPr kumimoji="1" lang="en-US" altLang="en-US" sz="1800" b="1" dirty="0">
              <a:solidFill>
                <a:srgbClr val="3366FF"/>
              </a:solidFill>
              <a:latin typeface="Century Gothic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A50021"/>
              </a:buClr>
              <a:buSzPct val="65000"/>
              <a:buFont typeface="Monotype Sorts"/>
              <a:buNone/>
              <a:defRPr/>
            </a:pPr>
            <a:r>
              <a:rPr kumimoji="1" lang="en-US" altLang="en-US" sz="1800" b="1" dirty="0">
                <a:solidFill>
                  <a:srgbClr val="3366FF"/>
                </a:solidFill>
                <a:latin typeface="Century Gothic" pitchFamily="34" charset="0"/>
              </a:rPr>
              <a:t>	</a:t>
            </a:r>
            <a:endParaRPr kumimoji="1" lang="en-US" altLang="en-US" sz="1600" b="1" i="1" dirty="0">
              <a:solidFill>
                <a:srgbClr val="3366F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5" name="Rectangle 9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620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>
                <a:solidFill>
                  <a:srgbClr val="000099"/>
                </a:solidFill>
                <a:latin typeface="Century Gothic" pitchFamily="34" charset="0"/>
              </a:rPr>
              <a:t>Office Of Special Counsel </a:t>
            </a:r>
            <a:r>
              <a:rPr lang="en-US" sz="2800" b="1" cap="small" dirty="0">
                <a:solidFill>
                  <a:srgbClr val="000099"/>
                </a:solidFill>
                <a:latin typeface="Century Gothic" pitchFamily="34" charset="0"/>
              </a:rPr>
              <a:t>(OSC)</a:t>
            </a:r>
            <a:br>
              <a:rPr lang="en-US" sz="2800" b="1" cap="small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sz="1800" b="1" cap="small" dirty="0">
                <a:solidFill>
                  <a:srgbClr val="3366FF"/>
                </a:solidFill>
                <a:latin typeface="Century Gothic" pitchFamily="34" charset="0"/>
              </a:rPr>
              <a:t>5 U.S.C. §§ 1211-19; 5 C.F.R. Part 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1800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315200" cy="4114800"/>
          </a:xfrm>
        </p:spPr>
        <p:txBody>
          <a:bodyPr/>
          <a:lstStyle/>
          <a:p>
            <a:pPr marL="0" indent="0" algn="just" eaLnBrk="1" hangingPunct="1">
              <a:lnSpc>
                <a:spcPct val="10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Century Gothic" pitchFamily="34" charset="0"/>
              </a:rPr>
              <a:t>Authorized to:</a:t>
            </a:r>
          </a:p>
          <a:p>
            <a:pPr marL="0" indent="0" algn="just" eaLnBrk="1" hangingPunct="1">
              <a:lnSpc>
                <a:spcPct val="105000"/>
              </a:lnSpc>
              <a:spcBef>
                <a:spcPct val="0"/>
              </a:spcBef>
              <a:defRPr/>
            </a:pPr>
            <a:endParaRPr lang="en-US" sz="14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Investigate Prohibited Personnel Practices (PPPs)</a:t>
            </a:r>
            <a:r>
              <a:rPr lang="en-US" sz="105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050" b="1" dirty="0">
                <a:solidFill>
                  <a:srgbClr val="000099"/>
                </a:solidFill>
                <a:latin typeface="Century Gothic" pitchFamily="34" charset="0"/>
              </a:rPr>
            </a:b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Seek corrective action</a:t>
            </a: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 for employees</a:t>
            </a:r>
            <a:r>
              <a:rPr lang="en-US" sz="105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050" b="1" dirty="0">
                <a:solidFill>
                  <a:srgbClr val="000099"/>
                </a:solidFill>
                <a:latin typeface="Century Gothic" pitchFamily="34" charset="0"/>
              </a:rPr>
            </a:b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Seek disciplinary action</a:t>
            </a: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 against officials</a:t>
            </a:r>
            <a:r>
              <a:rPr lang="en-US" sz="1050" b="1" dirty="0">
                <a:solidFill>
                  <a:srgbClr val="000099"/>
                </a:solidFill>
                <a:latin typeface="Century Gothic" pitchFamily="34" charset="0"/>
              </a:rPr>
              <a:t/>
            </a:r>
            <a:br>
              <a:rPr lang="en-US" sz="1050" b="1" dirty="0">
                <a:solidFill>
                  <a:srgbClr val="000099"/>
                </a:solidFill>
                <a:latin typeface="Century Gothic" pitchFamily="34" charset="0"/>
              </a:rPr>
            </a:b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Provide safe channel for 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whistleblower disclosures</a:t>
            </a: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endParaRPr lang="en-US" sz="105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Advise &amp; enforce 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Hatch Act</a:t>
            </a: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 provisions on political activity by federal, state, and local government employees</a:t>
            </a: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endParaRPr lang="en-US" sz="105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63550" indent="-406400" eaLnBrk="1" hangingPunct="1"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Protect reemployment rights of military veterans and reservists under 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USERRA</a:t>
            </a:r>
          </a:p>
          <a:p>
            <a:pPr marL="463550" indent="-406400" eaLnBrk="1" hangingPunct="1">
              <a:lnSpc>
                <a:spcPct val="105000"/>
              </a:lnSpc>
              <a:spcBef>
                <a:spcPct val="0"/>
              </a:spcBef>
              <a:buClr>
                <a:srgbClr val="FFCC00"/>
              </a:buClr>
              <a:buSzTx/>
              <a:buFont typeface="Wingdings" pitchFamily="2" charset="2"/>
              <a:buChar char="q"/>
              <a:defRPr/>
            </a:pP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998918B-E7A9-47B8-83EF-D1ADD06B65B2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3" name="Rectangle 3">
            <a:extLst>
              <a:ext uri="{FF2B5EF4-FFF2-40B4-BE49-F238E27FC236}">
                <a16:creationId xmlns:a16="http://schemas.microsoft.com/office/drawing/2014/main" id="{D7F4D8C7-2BB9-4EBA-B0B2-75151AD76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0104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latin typeface="Century Gothic" panose="020B0502020202020204" pitchFamily="34" charset="0"/>
              </a:rPr>
              <a:t>Whistleblower Disclosures</a:t>
            </a:r>
            <a:r>
              <a:rPr lang="en-US" altLang="en-US" sz="3200" b="1" dirty="0">
                <a:latin typeface="Century Gothic" panose="020B0502020202020204" pitchFamily="34" charset="0"/>
              </a:rPr>
              <a:t/>
            </a:r>
            <a:br>
              <a:rPr lang="en-US" altLang="en-US" sz="3200" b="1" dirty="0">
                <a:latin typeface="Century Gothic" panose="020B0502020202020204" pitchFamily="34" charset="0"/>
              </a:rPr>
            </a:br>
            <a:r>
              <a:rPr lang="en-US" altLang="en-US" sz="1800" b="1" dirty="0">
                <a:solidFill>
                  <a:srgbClr val="3366FF"/>
                </a:solidFill>
                <a:latin typeface="Century Gothic" panose="020B0502020202020204" pitchFamily="34" charset="0"/>
              </a:rPr>
              <a:t>5 U.S.C. § 1213</a:t>
            </a:r>
          </a:p>
        </p:txBody>
      </p:sp>
      <p:sp>
        <p:nvSpPr>
          <p:cNvPr id="860162" name="Rectangle 2">
            <a:extLst>
              <a:ext uri="{FF2B5EF4-FFF2-40B4-BE49-F238E27FC236}">
                <a16:creationId xmlns:a16="http://schemas.microsoft.com/office/drawing/2014/main" id="{081CF243-D590-491D-A73E-A5D747985B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543800" cy="4800600"/>
          </a:xfrm>
        </p:spPr>
        <p:txBody>
          <a:bodyPr lIns="92075" tIns="46038" rIns="92075" bIns="46038"/>
          <a:lstStyle/>
          <a:p>
            <a:pPr marL="914400" lvl="2" indent="-457200" eaLnBrk="1" hangingPunct="1">
              <a:lnSpc>
                <a:spcPct val="15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None/>
            </a:pPr>
            <a:r>
              <a:rPr lang="en-US" altLang="en-US" b="1" dirty="0">
                <a:solidFill>
                  <a:srgbClr val="000099"/>
                </a:solidFill>
                <a:latin typeface="Century Gothic" panose="020B0502020202020204" pitchFamily="34" charset="0"/>
              </a:rPr>
              <a:t>Disclosing government wrongdoing – OSC oversight process</a:t>
            </a:r>
          </a:p>
          <a:p>
            <a:pPr marL="914400" lvl="2" indent="-457200" eaLnBrk="1" hangingPunct="1">
              <a:lnSpc>
                <a:spcPct val="15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None/>
            </a:pPr>
            <a:endParaRPr lang="en-US" altLang="en-US" b="1" dirty="0">
              <a:solidFill>
                <a:srgbClr val="000099"/>
              </a:solidFill>
              <a:latin typeface="Century Gothic" panose="020B0502020202020204" pitchFamily="34" charset="0"/>
            </a:endParaRPr>
          </a:p>
          <a:p>
            <a:pPr marL="457200" lvl="2" indent="0" eaLnBrk="1" hangingPunct="1">
              <a:lnSpc>
                <a:spcPct val="150000"/>
              </a:lnSpc>
              <a:spcBef>
                <a:spcPct val="0"/>
              </a:spcBef>
              <a:buClr>
                <a:srgbClr val="FFCC00"/>
              </a:buClr>
              <a:buSzTx/>
              <a:buNone/>
            </a:pPr>
            <a:r>
              <a:rPr lang="en-US" altLang="en-US" sz="1600" b="1" dirty="0">
                <a:solidFill>
                  <a:srgbClr val="000099"/>
                </a:solidFill>
                <a:latin typeface="Century Gothic" panose="020B0502020202020204" pitchFamily="34" charset="0"/>
              </a:rPr>
              <a:t>1) OSC does not have the authority to investigate these allegations, and the oversight process provides employees a channel to elevate such disclosures. </a:t>
            </a:r>
          </a:p>
          <a:p>
            <a:pPr marL="457200" lvl="2" indent="0" eaLnBrk="1" hangingPunct="1">
              <a:lnSpc>
                <a:spcPct val="150000"/>
              </a:lnSpc>
              <a:spcBef>
                <a:spcPct val="0"/>
              </a:spcBef>
              <a:buClr>
                <a:srgbClr val="FFCC00"/>
              </a:buClr>
              <a:buSzTx/>
              <a:buNone/>
            </a:pPr>
            <a:r>
              <a:rPr lang="en-US" altLang="en-US" sz="1600" b="1" dirty="0">
                <a:solidFill>
                  <a:srgbClr val="000099"/>
                </a:solidFill>
                <a:latin typeface="Century Gothic" panose="020B0502020202020204" pitchFamily="34" charset="0"/>
              </a:rPr>
              <a:t>2) If OSC makes a positive </a:t>
            </a:r>
            <a:r>
              <a:rPr lang="en-US" altLang="en-US" sz="1600" b="1" dirty="0">
                <a:solidFill>
                  <a:srgbClr val="3366FF"/>
                </a:solidFill>
                <a:latin typeface="Century Gothic" panose="020B0502020202020204" pitchFamily="34" charset="0"/>
              </a:rPr>
              <a:t>substantial likelihood </a:t>
            </a:r>
            <a:r>
              <a:rPr lang="en-US" altLang="en-US" sz="1600" b="1" dirty="0">
                <a:solidFill>
                  <a:srgbClr val="000099"/>
                </a:solidFill>
                <a:latin typeface="Century Gothic" panose="020B0502020202020204" pitchFamily="34" charset="0"/>
              </a:rPr>
              <a:t>determination, then OSC transmits the allegation to the head of the involved agency for investigation.</a:t>
            </a:r>
          </a:p>
          <a:p>
            <a:pPr marL="457200" lvl="2" indent="0" eaLnBrk="1" hangingPunct="1">
              <a:lnSpc>
                <a:spcPct val="150000"/>
              </a:lnSpc>
              <a:spcBef>
                <a:spcPct val="0"/>
              </a:spcBef>
              <a:buClr>
                <a:srgbClr val="FFCC00"/>
              </a:buClr>
              <a:buSzTx/>
              <a:buNone/>
            </a:pPr>
            <a:r>
              <a:rPr lang="en-US" altLang="en-US" sz="1600" b="1" dirty="0">
                <a:solidFill>
                  <a:srgbClr val="000099"/>
                </a:solidFill>
                <a:latin typeface="Century Gothic" panose="020B0502020202020204" pitchFamily="34" charset="0"/>
              </a:rPr>
              <a:t>3) At the conclusion of the process, the agency report, the employee’s comments, and the Special Counsel’s conclusions are provided to the President and the agency’s oversight committees. 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Clr>
                <a:srgbClr val="FFCC00"/>
              </a:buClr>
              <a:buSzTx/>
              <a:buFontTx/>
              <a:buChar char="•"/>
            </a:pPr>
            <a:endParaRPr lang="en-US" altLang="en-US" sz="1800" b="1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F13ACCF2-3177-495B-9C82-2D2999C5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938A847-C00C-4DC4-81B8-D40B9D8A9871}" type="slidenum">
              <a:rPr lang="en-US" altLang="en-US" sz="1400">
                <a:solidFill>
                  <a:srgbClr val="000099"/>
                </a:solidFill>
                <a:latin typeface="Century Gothic" panose="020B0502020202020204" pitchFamily="34" charset="0"/>
              </a:rPr>
              <a:pPr eaLnBrk="1" hangingPunct="1"/>
              <a:t>4</a:t>
            </a:fld>
            <a:endParaRPr lang="en-US" altLang="en-US" sz="14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051614"/>
      </p:ext>
    </p:extLst>
  </p:cSld>
  <p:clrMapOvr>
    <a:masterClrMapping/>
  </p:clrMapOvr>
  <p:transition spd="med">
    <p:random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63" grpId="0" autoUpdateAnimBg="0"/>
      <p:bldP spid="86016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5438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Prohibited Personnel Practices:</a:t>
            </a:r>
            <a:b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</a:br>
            <a:r>
              <a:rPr lang="en-US" altLang="en-US" sz="2400" b="1" dirty="0">
                <a:solidFill>
                  <a:srgbClr val="3366FF"/>
                </a:solidFill>
                <a:latin typeface="Century Gothic" pitchFamily="34" charset="0"/>
              </a:rPr>
              <a:t>Overview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763000" cy="5105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en-US" sz="1500" b="1" dirty="0">
                <a:solidFill>
                  <a:srgbClr val="3366FF"/>
                </a:solidFill>
                <a:latin typeface="Century Gothic" pitchFamily="34" charset="0"/>
              </a:rPr>
              <a:t>14 Prohibited Personnel Practices-4 Categories</a:t>
            </a:r>
            <a:endParaRPr lang="en-US" altLang="en-US" sz="15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en-US" sz="15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1. Discrimination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Based on race, color, sex, etc., but note, marital status and political affiliation 5 U.S.C. § 2302(b)(1)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Based on conduct that does not adversely affect performance 5 U.S.C. § 2302(b)(10)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Political Activity 5 U.S.C. § 2302(b)(3)</a:t>
            </a: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buNone/>
              <a:defRPr/>
            </a:pPr>
            <a:endParaRPr lang="en-US" altLang="en-US" sz="15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buFont typeface="Wingdings" pitchFamily="2" charset="2"/>
              <a:buNone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2. Hiring practices 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Considering improper (political) job references 5 U.S.C. § 2302(b)(2)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Obstructing the right to compete 5 U.S.C. § 2302(b)(4)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Influencing withdrawal from competition 5 U.S.C. § 2302(b)(5)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Unauthorized preferences and advantages 5 U.S.C. § 2302(b)(6)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Nepotism 5 U.S.C. § 2302(b)(7)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Knowingly violating veterans’ preference 5 U.S.C. § 2302(b)(11)</a:t>
            </a: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buNone/>
              <a:defRPr/>
            </a:pPr>
            <a:endParaRPr lang="en-US" altLang="en-US" sz="15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buFont typeface="Wingdings" pitchFamily="2" charset="2"/>
              <a:buNone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3. Retaliation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For Protected Disclosures 5 U.S.C. § 2302(b)(8)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For Protected Activity 5 U.S.C. § 2302(b)(9)</a:t>
            </a: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buNone/>
              <a:defRPr/>
            </a:pPr>
            <a:endParaRPr lang="en-US" altLang="en-US" sz="15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lvl="1" indent="0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buFont typeface="Wingdings" pitchFamily="2" charset="2"/>
              <a:buNone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4. Catch-all and Non-Disclosure Agreements (NDA)  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5 U.S.C. § 2302 (b)(12)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5 U.S.C. § 2302 (b)(13)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r>
              <a:rPr lang="en-US" altLang="en-US" sz="1500" b="1" dirty="0">
                <a:solidFill>
                  <a:srgbClr val="000099"/>
                </a:solidFill>
                <a:latin typeface="Century Gothic" pitchFamily="34" charset="0"/>
              </a:rPr>
              <a:t>5 U.S.C. § 2302 (b)(14)</a:t>
            </a:r>
          </a:p>
          <a:p>
            <a:pPr marL="285750" lvl="1" eaLnBrk="1" hangingPunct="1"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50000"/>
              <a:defRPr/>
            </a:pPr>
            <a:endParaRPr lang="en-US" altLang="en-US" sz="1600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5D42356-6AA0-4862-BF68-747FE501F79E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68EB05-20E7-4666-A9A8-411C9B193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Century Gothic" panose="020B0502020202020204" pitchFamily="34" charset="0"/>
              </a:rPr>
              <a:t/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/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/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>Prohibited Personnel Cases </a:t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/>
            </a:r>
            <a:br>
              <a:rPr lang="en-US" sz="2800" b="1" dirty="0">
                <a:latin typeface="Century Gothic" panose="020B0502020202020204" pitchFamily="34" charset="0"/>
              </a:rPr>
            </a:br>
            <a:endParaRPr lang="en-US" sz="2800" b="1" dirty="0">
              <a:latin typeface="Century Gothic" panose="020B0502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C58C-310F-4AAC-9FC2-2ACEB882C417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Chart 4" descr="This chart depicts the number of prohibited personnel practices received from FY 2011 (2580) to FY 2018 (4112).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252983"/>
              </p:ext>
            </p:extLst>
          </p:nvPr>
        </p:nvGraphicFramePr>
        <p:xfrm>
          <a:off x="1174750" y="2190750"/>
          <a:ext cx="6477000" cy="3905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5331396"/>
      </p:ext>
    </p:extLst>
  </p:cSld>
  <p:clrMapOvr>
    <a:masterClrMapping/>
  </p:clrMapOvr>
  <p:transition spd="med">
    <p:random/>
    <p:sndAc>
      <p:stSnd>
        <p:snd r:embed="rId3" name="TYPE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CCEAA-9F15-4B0D-AEC6-2F1213DB7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200"/>
            <a:ext cx="8839200" cy="1600200"/>
          </a:xfrm>
        </p:spPr>
        <p:txBody>
          <a:bodyPr/>
          <a:lstStyle/>
          <a:p>
            <a:pPr algn="ctr">
              <a:lnSpc>
                <a:spcPct val="130000"/>
              </a:lnSpc>
              <a:tabLst>
                <a:tab pos="4519613" algn="l"/>
              </a:tabLst>
              <a:defRPr/>
            </a:pPr>
            <a:r>
              <a:rPr lang="en-US" sz="3200" b="1" dirty="0">
                <a:solidFill>
                  <a:srgbClr val="000099"/>
                </a:solidFill>
                <a:latin typeface="Century Gothic" pitchFamily="34" charset="0"/>
                <a:ea typeface="ＭＳ Ｐゴシック" charset="0"/>
              </a:rPr>
              <a:t/>
            </a:r>
            <a:br>
              <a:rPr lang="en-US" sz="3200" b="1" dirty="0">
                <a:solidFill>
                  <a:srgbClr val="000099"/>
                </a:solidFill>
                <a:latin typeface="Century Gothic" pitchFamily="34" charset="0"/>
                <a:ea typeface="ＭＳ Ｐゴシック" charset="0"/>
              </a:rPr>
            </a:b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  <a:ea typeface="ＭＳ Ｐゴシック" charset="0"/>
              </a:rPr>
              <a:t>Dr. Chris Kirkpatrick Whistleblower Protection Act of 2017 &amp;  </a:t>
            </a:r>
            <a:br>
              <a:rPr lang="en-US" sz="1800" b="1" dirty="0">
                <a:solidFill>
                  <a:srgbClr val="000099"/>
                </a:solidFill>
                <a:latin typeface="Century Gothic" pitchFamily="34" charset="0"/>
                <a:ea typeface="ＭＳ Ｐゴシック" charset="0"/>
              </a:rPr>
            </a:b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  <a:ea typeface="ＭＳ Ｐゴシック" charset="0"/>
              </a:rPr>
              <a:t>NDAA (OSC Reauthorization Act) for FY 2018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  <a:t/>
            </a:r>
            <a:b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0"/>
              </a:rPr>
            </a:b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P.L. 115-73 (10/26/2017); P.L. 115-91 (12/12/2017)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C6D90-316E-4ED8-BEFF-16575B9EA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6400"/>
            <a:ext cx="7275513" cy="4419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New statutory requirement highlights: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>
              <a:buClr>
                <a:srgbClr val="FFCC00"/>
              </a:buClr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PPP- 5 U.S.C. </a:t>
            </a:r>
            <a:r>
              <a:rPr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§ 2302(b)(14) – improper access of medical records in furtherance of any PPP;</a:t>
            </a:r>
          </a:p>
          <a:p>
            <a:pPr>
              <a:buClr>
                <a:srgbClr val="FFCC00"/>
              </a:buClr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Required disciplinary penalties for violations of 5 U.S.C.</a:t>
            </a:r>
            <a:r>
              <a:rPr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 § 2302(b)(8), (b)(9), &amp; (b)(14) – first violation results in proposed 3-day suspension;                                                                                                                                                   </a:t>
            </a:r>
          </a:p>
          <a:p>
            <a:pPr>
              <a:buClr>
                <a:srgbClr val="FFCC00"/>
              </a:buClr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Education and training requirements – please email 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certification@osc.gov</a:t>
            </a:r>
            <a:r>
              <a:rPr lang="en-US" sz="1800" b="1" dirty="0">
                <a:solidFill>
                  <a:srgbClr val="3366FF"/>
                </a:solidFill>
                <a:latin typeface="Century Gothic" pitchFamily="34" charset="0"/>
              </a:rPr>
              <a:t> </a:t>
            </a: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or call 202 804-7163 for more information;</a:t>
            </a:r>
          </a:p>
          <a:p>
            <a:pPr>
              <a:buClr>
                <a:srgbClr val="FFCC00"/>
              </a:buClr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Inclusion of whistleblower criteria in supervisors’ performance appraisals;</a:t>
            </a:r>
          </a:p>
          <a:p>
            <a:pPr>
              <a:buClr>
                <a:srgbClr val="FFCC00"/>
              </a:buClr>
              <a:defRPr/>
            </a:pPr>
            <a:r>
              <a:rPr lang="en-US" sz="1800" b="1" dirty="0">
                <a:solidFill>
                  <a:srgbClr val="000099"/>
                </a:solidFill>
                <a:latin typeface="Century Gothic" pitchFamily="34" charset="0"/>
              </a:rPr>
              <a:t>OSC’s access to agency records includes records protected by common law privileges.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FD8A57B-3C1D-4C7D-A417-13833E82E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6E43462-444F-4862-BBF3-4944FBF3C96B}" type="slidenum">
              <a:rPr lang="en-US" altLang="en-US" sz="1400">
                <a:solidFill>
                  <a:srgbClr val="000099"/>
                </a:solidFill>
                <a:latin typeface="Century Gothic" panose="020B0502020202020204" pitchFamily="34" charset="0"/>
              </a:rPr>
              <a:pPr eaLnBrk="1" hangingPunct="1"/>
              <a:t>7</a:t>
            </a:fld>
            <a:endParaRPr lang="en-US" altLang="en-US" sz="14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671071"/>
      </p:ext>
    </p:extLst>
  </p:cSld>
  <p:clrMapOvr>
    <a:masterClrMapping/>
  </p:clrMapOvr>
  <p:transition spd="med">
    <p:random/>
    <p:sndAc>
      <p:stSnd>
        <p:snd r:embed="rId3" name="TYPE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307263" cy="1004888"/>
          </a:xfrm>
        </p:spPr>
        <p:txBody>
          <a:bodyPr/>
          <a:lstStyle/>
          <a:p>
            <a:r>
              <a:rPr lang="en-US" altLang="en-US" sz="2800" b="1" dirty="0">
                <a:latin typeface="Century Gothic" pitchFamily="34" charset="0"/>
              </a:rPr>
              <a:t>WPA/WPEA – Remedies </a:t>
            </a:r>
            <a:br>
              <a:rPr lang="en-US" altLang="en-US" sz="2800" b="1" dirty="0">
                <a:latin typeface="Century Gothic" pitchFamily="34" charset="0"/>
              </a:rPr>
            </a:br>
            <a:endParaRPr lang="en-US" altLang="en-US" sz="2800" b="1" dirty="0">
              <a:latin typeface="Century Gothic" pitchFamily="34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182688" y="1524000"/>
            <a:ext cx="7275512" cy="4648200"/>
          </a:xfrm>
        </p:spPr>
        <p:txBody>
          <a:bodyPr/>
          <a:lstStyle/>
          <a:p>
            <a:endParaRPr lang="en-US" altLang="en-US" sz="20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Meritorious Case – remedies for the employee:</a:t>
            </a:r>
          </a:p>
          <a:p>
            <a:pPr marL="0" indent="0">
              <a:buNone/>
            </a:pPr>
            <a:endParaRPr lang="en-US" alt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lvl="1"/>
            <a:r>
              <a:rPr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Damages – (primarily) placing employee back into position had retaliation not occurred</a:t>
            </a:r>
          </a:p>
          <a:p>
            <a:pPr marL="457200" lvl="1" indent="0">
              <a:buNone/>
            </a:pPr>
            <a:endParaRPr lang="en-US" alt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lvl="1"/>
            <a:r>
              <a:rPr lang="en-US" altLang="en-US" sz="1800" b="1" dirty="0">
                <a:solidFill>
                  <a:srgbClr val="000099"/>
                </a:solidFill>
                <a:latin typeface="Century Gothic" pitchFamily="34" charset="0"/>
              </a:rPr>
              <a:t>Compensatory damages (applies to post-WPEA claims arising after 12/27/2012, except for some hostile work environment claims)</a:t>
            </a:r>
          </a:p>
          <a:p>
            <a:pPr marL="457200" lvl="1" indent="0">
              <a:buNone/>
            </a:pPr>
            <a:endParaRPr lang="en-US" altLang="en-US" sz="18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lvl="2">
              <a:buClr>
                <a:srgbClr val="FFCC00"/>
              </a:buClr>
            </a:pP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any other reasonable and foreseeable consequential damages (attorneys’ fees, interest, reasonable expert witness fees, and costs)</a:t>
            </a:r>
            <a:endParaRPr lang="en-US" altLang="en-US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6ED60CC-E605-4252-A68A-4B5B5818D7EA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TYPE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5438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solidFill>
                  <a:srgbClr val="000099"/>
                </a:solidFill>
                <a:latin typeface="Century Gothic" pitchFamily="34" charset="0"/>
              </a:rPr>
              <a:t>Discrimination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543800" cy="4114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Century Gothic" pitchFamily="34" charset="0"/>
              </a:rPr>
              <a:t>5 U.S.C. § 2302(b)(1) and (10) bar discrimination based on: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en-US" sz="1400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57200" eaLnBrk="1" hangingPunct="1">
              <a:spcBef>
                <a:spcPct val="0"/>
              </a:spcBef>
              <a:buClr>
                <a:srgbClr val="FFCC00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Century Gothic" pitchFamily="34" charset="0"/>
              </a:rPr>
              <a:t>race, color, nationality, religion, sex (including pregnancy and gender identity), handicapping condition, age, </a:t>
            </a:r>
            <a:r>
              <a:rPr lang="en-US" altLang="en-US" sz="2400" b="1" dirty="0">
                <a:solidFill>
                  <a:srgbClr val="3366FF"/>
                </a:solidFill>
                <a:latin typeface="Century Gothic" pitchFamily="34" charset="0"/>
              </a:rPr>
              <a:t>marital status</a:t>
            </a:r>
            <a:r>
              <a:rPr lang="en-US" altLang="en-US" sz="2400" b="1" dirty="0">
                <a:solidFill>
                  <a:srgbClr val="000099"/>
                </a:solidFill>
                <a:latin typeface="Century Gothic" pitchFamily="34" charset="0"/>
              </a:rPr>
              <a:t>, or </a:t>
            </a:r>
            <a:r>
              <a:rPr lang="en-US" altLang="en-US" sz="2400" b="1" dirty="0">
                <a:solidFill>
                  <a:srgbClr val="3366FF"/>
                </a:solidFill>
                <a:latin typeface="Century Gothic" pitchFamily="34" charset="0"/>
              </a:rPr>
              <a:t>political affiliation</a:t>
            </a:r>
          </a:p>
          <a:p>
            <a:pPr marL="457200" indent="-457200" eaLnBrk="1" hangingPunct="1">
              <a:spcBef>
                <a:spcPct val="0"/>
              </a:spcBef>
              <a:buClr>
                <a:srgbClr val="FFCC00"/>
              </a:buClr>
              <a:buSzTx/>
              <a:buFont typeface="Century Gothic" pitchFamily="34" charset="0"/>
              <a:buChar char="●"/>
              <a:defRPr/>
            </a:pPr>
            <a:endParaRPr lang="en-US" altLang="en-US" b="1" dirty="0">
              <a:solidFill>
                <a:srgbClr val="000099"/>
              </a:solidFill>
              <a:latin typeface="Century Gothic" pitchFamily="34" charset="0"/>
            </a:endParaRPr>
          </a:p>
          <a:p>
            <a:pPr marL="457200" lvl="1" indent="-457200" eaLnBrk="1" hangingPunct="1">
              <a:spcBef>
                <a:spcPct val="0"/>
              </a:spcBef>
              <a:buClr>
                <a:srgbClr val="FFCC00"/>
              </a:buClr>
              <a:buSzTx/>
              <a:buFont typeface="Century Gothic" pitchFamily="34" charset="0"/>
              <a:buChar char="●"/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Century Gothic" pitchFamily="34" charset="0"/>
              </a:rPr>
              <a:t>“conduct which does not adversely affect the performance of the employee or applicant, or the performance of others,” including sexual orientation and gender identity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84006D5-B4BD-4BF1-BD14-F63F1AF3D89C}" type="slidenum">
              <a:rPr lang="en-US" altLang="en-US" sz="1400" smtClean="0">
                <a:solidFill>
                  <a:srgbClr val="000099"/>
                </a:solidFill>
                <a:latin typeface="Century Gothic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OFHEO presentation hb">
  <a:themeElements>
    <a:clrScheme name="OFHEO presentation hb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HEO presentation hb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HEO presentation hb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HEO presentation hb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HEO presentation hb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HEO presentation hb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HEO presentation hb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HEO presentation hb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12667</TotalTime>
  <Words>1129</Words>
  <Application>Microsoft Office PowerPoint</Application>
  <PresentationFormat>Letter Paper (8.5x11 in)</PresentationFormat>
  <Paragraphs>326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ＭＳ Ｐゴシック</vt:lpstr>
      <vt:lpstr>Arial</vt:lpstr>
      <vt:lpstr>Century Gothic</vt:lpstr>
      <vt:lpstr>Marlett</vt:lpstr>
      <vt:lpstr>Monotype Sorts</vt:lpstr>
      <vt:lpstr>Tahoma</vt:lpstr>
      <vt:lpstr>Times New Roman</vt:lpstr>
      <vt:lpstr>Wingdings</vt:lpstr>
      <vt:lpstr>OFHEO presentation hb</vt:lpstr>
      <vt:lpstr> </vt:lpstr>
      <vt:lpstr>Key Concepts</vt:lpstr>
      <vt:lpstr>Office Of Special Counsel (OSC) 5 U.S.C. §§ 1211-19; 5 C.F.R. Part 1800</vt:lpstr>
      <vt:lpstr>Whistleblower Disclosures 5 U.S.C. § 1213</vt:lpstr>
      <vt:lpstr>Prohibited Personnel Practices: Overview</vt:lpstr>
      <vt:lpstr>   Prohibited Personnel Cases   </vt:lpstr>
      <vt:lpstr> Dr. Chris Kirkpatrick Whistleblower Protection Act of 2017 &amp;   NDAA (OSC Reauthorization Act) for FY 2018  P.L. 115-73 (10/26/2017); P.L. 115-91 (12/12/2017)</vt:lpstr>
      <vt:lpstr>WPA/WPEA – Remedies  </vt:lpstr>
      <vt:lpstr>Discrimination</vt:lpstr>
      <vt:lpstr>Hiring Offenses</vt:lpstr>
      <vt:lpstr>Catchall PPP – Merit System      Principles &amp; Intent</vt:lpstr>
      <vt:lpstr>Nondisclosure Agreements—New Whistleblower Protection Enhancement Act (WPEA) PPP </vt:lpstr>
      <vt:lpstr>New Dr. Chris Kirkpatrick Whistleblower Protection Act of 2017 </vt:lpstr>
      <vt:lpstr>Retaliation</vt:lpstr>
      <vt:lpstr>Proving Retaliation 5 U.S.C. §§ 1214(b)(4)(a)-(b), 1221(e)</vt:lpstr>
      <vt:lpstr>Proving Retaliation – Protected Disclosures    5 U.S.C. §§ 2302(b)(8), 1213 – Element No. 1</vt:lpstr>
      <vt:lpstr>Proving Retaliation – Protected Activity 5 U.S.C. §§ 2302(b)(9), 1213 – Element No. 1</vt:lpstr>
      <vt:lpstr>Proving Retaliation – Protected Disclosures 5 U.S.C. §§ 2302(b)(8), 1213 – Element No. 1  </vt:lpstr>
      <vt:lpstr>Proving Retaliation – Disclosures Not Covered 5 U.S.C. §§ 2302(b)(8), 1213</vt:lpstr>
      <vt:lpstr>Retaliation – Elements 2, 3 &amp; 4</vt:lpstr>
      <vt:lpstr>Agency Defense - Clear and Convincing Evidence</vt:lpstr>
      <vt:lpstr>OSC’s Management Advice</vt:lpstr>
      <vt:lpstr>OSC phone / email contacts</vt:lpstr>
    </vt:vector>
  </TitlesOfParts>
  <Company>U.S. Office of Special Counsel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 Beard</dc:creator>
  <cp:lastModifiedBy>GONZALES, WENDY</cp:lastModifiedBy>
  <cp:revision>397</cp:revision>
  <cp:lastPrinted>2018-10-23T18:15:49Z</cp:lastPrinted>
  <dcterms:created xsi:type="dcterms:W3CDTF">2003-07-08T15:54:16Z</dcterms:created>
  <dcterms:modified xsi:type="dcterms:W3CDTF">2019-08-23T18:51:07Z</dcterms:modified>
</cp:coreProperties>
</file>