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4"/>
  </p:notesMasterIdLst>
  <p:sldIdLst>
    <p:sldId id="256" r:id="rId5"/>
    <p:sldId id="300" r:id="rId6"/>
    <p:sldId id="313" r:id="rId7"/>
    <p:sldId id="312" r:id="rId8"/>
    <p:sldId id="318" r:id="rId9"/>
    <p:sldId id="315" r:id="rId10"/>
    <p:sldId id="284" r:id="rId11"/>
    <p:sldId id="275" r:id="rId12"/>
    <p:sldId id="317" r:id="rId13"/>
  </p:sldIdLst>
  <p:sldSz cx="9144000" cy="6858000" type="screen4x3"/>
  <p:notesSz cx="7010400" cy="9296400"/>
  <p:defaultTextStyle>
    <a:defPPr>
      <a:defRPr lang="en-US"/>
    </a:defPPr>
    <a:lvl1pPr algn="l" rtl="0" fontAlgn="base">
      <a:spcBef>
        <a:spcPct val="0"/>
      </a:spcBef>
      <a:spcAft>
        <a:spcPct val="0"/>
      </a:spcAft>
      <a:defRPr sz="2000" kern="1200">
        <a:solidFill>
          <a:srgbClr val="545555"/>
        </a:solidFill>
        <a:latin typeface="Arial" charset="0"/>
        <a:ea typeface="ＭＳ Ｐゴシック"/>
        <a:cs typeface="ＭＳ Ｐゴシック"/>
      </a:defRPr>
    </a:lvl1pPr>
    <a:lvl2pPr marL="457200" algn="l" rtl="0" fontAlgn="base">
      <a:spcBef>
        <a:spcPct val="0"/>
      </a:spcBef>
      <a:spcAft>
        <a:spcPct val="0"/>
      </a:spcAft>
      <a:defRPr sz="2000" kern="1200">
        <a:solidFill>
          <a:srgbClr val="545555"/>
        </a:solidFill>
        <a:latin typeface="Arial" charset="0"/>
        <a:ea typeface="ＭＳ Ｐゴシック"/>
        <a:cs typeface="ＭＳ Ｐゴシック"/>
      </a:defRPr>
    </a:lvl2pPr>
    <a:lvl3pPr marL="914400" algn="l" rtl="0" fontAlgn="base">
      <a:spcBef>
        <a:spcPct val="0"/>
      </a:spcBef>
      <a:spcAft>
        <a:spcPct val="0"/>
      </a:spcAft>
      <a:defRPr sz="2000" kern="1200">
        <a:solidFill>
          <a:srgbClr val="545555"/>
        </a:solidFill>
        <a:latin typeface="Arial" charset="0"/>
        <a:ea typeface="ＭＳ Ｐゴシック"/>
        <a:cs typeface="ＭＳ Ｐゴシック"/>
      </a:defRPr>
    </a:lvl3pPr>
    <a:lvl4pPr marL="1371600" algn="l" rtl="0" fontAlgn="base">
      <a:spcBef>
        <a:spcPct val="0"/>
      </a:spcBef>
      <a:spcAft>
        <a:spcPct val="0"/>
      </a:spcAft>
      <a:defRPr sz="2000" kern="1200">
        <a:solidFill>
          <a:srgbClr val="545555"/>
        </a:solidFill>
        <a:latin typeface="Arial" charset="0"/>
        <a:ea typeface="ＭＳ Ｐゴシック"/>
        <a:cs typeface="ＭＳ Ｐゴシック"/>
      </a:defRPr>
    </a:lvl4pPr>
    <a:lvl5pPr marL="1828800" algn="l" rtl="0" fontAlgn="base">
      <a:spcBef>
        <a:spcPct val="0"/>
      </a:spcBef>
      <a:spcAft>
        <a:spcPct val="0"/>
      </a:spcAft>
      <a:defRPr sz="2000" kern="1200">
        <a:solidFill>
          <a:srgbClr val="545555"/>
        </a:solidFill>
        <a:latin typeface="Arial" charset="0"/>
        <a:ea typeface="ＭＳ Ｐゴシック"/>
        <a:cs typeface="ＭＳ Ｐゴシック"/>
      </a:defRPr>
    </a:lvl5pPr>
    <a:lvl6pPr marL="2286000" algn="l" defTabSz="914400" rtl="0" eaLnBrk="1" latinLnBrk="0" hangingPunct="1">
      <a:defRPr sz="2000" kern="1200">
        <a:solidFill>
          <a:srgbClr val="545555"/>
        </a:solidFill>
        <a:latin typeface="Arial" charset="0"/>
        <a:ea typeface="ＭＳ Ｐゴシック"/>
        <a:cs typeface="ＭＳ Ｐゴシック"/>
      </a:defRPr>
    </a:lvl6pPr>
    <a:lvl7pPr marL="2743200" algn="l" defTabSz="914400" rtl="0" eaLnBrk="1" latinLnBrk="0" hangingPunct="1">
      <a:defRPr sz="2000" kern="1200">
        <a:solidFill>
          <a:srgbClr val="545555"/>
        </a:solidFill>
        <a:latin typeface="Arial" charset="0"/>
        <a:ea typeface="ＭＳ Ｐゴシック"/>
        <a:cs typeface="ＭＳ Ｐゴシック"/>
      </a:defRPr>
    </a:lvl7pPr>
    <a:lvl8pPr marL="3200400" algn="l" defTabSz="914400" rtl="0" eaLnBrk="1" latinLnBrk="0" hangingPunct="1">
      <a:defRPr sz="2000" kern="1200">
        <a:solidFill>
          <a:srgbClr val="545555"/>
        </a:solidFill>
        <a:latin typeface="Arial" charset="0"/>
        <a:ea typeface="ＭＳ Ｐゴシック"/>
        <a:cs typeface="ＭＳ Ｐゴシック"/>
      </a:defRPr>
    </a:lvl8pPr>
    <a:lvl9pPr marL="3657600" algn="l" defTabSz="914400" rtl="0" eaLnBrk="1" latinLnBrk="0" hangingPunct="1">
      <a:defRPr sz="2000" kern="1200">
        <a:solidFill>
          <a:srgbClr val="545555"/>
        </a:solidFill>
        <a:latin typeface="Arial" charset="0"/>
        <a:ea typeface="ＭＳ Ｐゴシック"/>
        <a:cs typeface="ＭＳ Ｐゴシック"/>
      </a:defRPr>
    </a:lvl9pPr>
  </p:defaultTextStyle>
  <p:extLst>
    <p:ext uri="{521415D9-36F7-43E2-AB2F-B90AF26B5E84}">
      <p14:sectionLst xmlns:p14="http://schemas.microsoft.com/office/powerpoint/2010/main">
        <p14:section name="Introduction" id="{D4F275B2-4768-4588-8305-DB0DA0928243}">
          <p14:sldIdLst>
            <p14:sldId id="256"/>
          </p14:sldIdLst>
        </p14:section>
        <p14:section name="Forest Service Overview" id="{56ECB4B4-62FB-4368-8FFC-2E9F017F14E5}">
          <p14:sldIdLst>
            <p14:sldId id="300"/>
            <p14:sldId id="313"/>
            <p14:sldId id="312"/>
            <p14:sldId id="318"/>
            <p14:sldId id="315"/>
          </p14:sldIdLst>
        </p14:section>
        <p14:section name="Procurement Data &amp; Trends" id="{2E3429CE-0884-4CB2-8D12-6EC5E2CB0125}">
          <p14:sldIdLst>
            <p14:sldId id="284"/>
            <p14:sldId id="275"/>
            <p14:sldId id="317"/>
          </p14:sldIdLst>
        </p14:section>
      </p14:sectionLst>
    </p:ext>
    <p:ext uri="{EFAFB233-063F-42B5-8137-9DF3F51BA10A}">
      <p15:sldGuideLst xmlns:p15="http://schemas.microsoft.com/office/powerpoint/2012/main">
        <p15:guide id="1" orient="horz" pos="2640">
          <p15:clr>
            <a:srgbClr val="A4A3A4"/>
          </p15:clr>
        </p15:guide>
        <p15:guide id="2" pos="417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85427" autoAdjust="0"/>
  </p:normalViewPr>
  <p:slideViewPr>
    <p:cSldViewPr snapToGrid="0">
      <p:cViewPr varScale="1">
        <p:scale>
          <a:sx n="57" d="100"/>
          <a:sy n="57" d="100"/>
        </p:scale>
        <p:origin x="1448" y="36"/>
      </p:cViewPr>
      <p:guideLst>
        <p:guide orient="horz" pos="2640"/>
        <p:guide pos="4176"/>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2ACBEA1-B348-4597-A599-72215B51CECF}" type="datetimeFigureOut">
              <a:rPr lang="en-US" smtClean="0"/>
              <a:t>5/6/2022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030E05A-A200-4AF8-9264-39400CC7A248}" type="slidenum">
              <a:rPr lang="en-US" smtClean="0"/>
              <a:t>‹#›</a:t>
            </a:fld>
            <a:endParaRPr lang="en-US"/>
          </a:p>
        </p:txBody>
      </p:sp>
    </p:spTree>
    <p:extLst>
      <p:ext uri="{BB962C8B-B14F-4D97-AF65-F5344CB8AC3E}">
        <p14:creationId xmlns:p14="http://schemas.microsoft.com/office/powerpoint/2010/main" val="851212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FS is the only agency that falls under NRE.  As you can see, the NRE mission aligns with the work done by the FS.</a:t>
            </a:r>
          </a:p>
        </p:txBody>
      </p:sp>
      <p:sp>
        <p:nvSpPr>
          <p:cNvPr id="4" name="Slide Number Placeholder 3"/>
          <p:cNvSpPr>
            <a:spLocks noGrp="1"/>
          </p:cNvSpPr>
          <p:nvPr>
            <p:ph type="sldNum" sz="quarter" idx="5"/>
          </p:nvPr>
        </p:nvSpPr>
        <p:spPr/>
        <p:txBody>
          <a:bodyPr/>
          <a:lstStyle/>
          <a:p>
            <a:fld id="{E24F8C35-E4C8-4D78-A860-19355B622AB8}" type="slidenum">
              <a:rPr lang="en-US" smtClean="0"/>
              <a:pPr/>
              <a:t>2</a:t>
            </a:fld>
            <a:endParaRPr lang="en-US"/>
          </a:p>
        </p:txBody>
      </p:sp>
    </p:spTree>
    <p:extLst>
      <p:ext uri="{BB962C8B-B14F-4D97-AF65-F5344CB8AC3E}">
        <p14:creationId xmlns:p14="http://schemas.microsoft.com/office/powerpoint/2010/main" val="1009483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FS helps people enjoy the forest while conserving the environment for generations to come.</a:t>
            </a:r>
          </a:p>
          <a:p>
            <a:pPr marL="171450" indent="-171450">
              <a:buFontTx/>
              <a:buChar char="-"/>
            </a:pPr>
            <a:r>
              <a:rPr lang="en-US" b="0" i="0" dirty="0">
                <a:solidFill>
                  <a:srgbClr val="202124"/>
                </a:solidFill>
                <a:effectLst/>
                <a:latin typeface="Roboto" panose="02000000000000000000" pitchFamily="2" charset="0"/>
              </a:rPr>
              <a:t>We manage </a:t>
            </a:r>
            <a:r>
              <a:rPr lang="en-US" b="0" i="0" dirty="0">
                <a:solidFill>
                  <a:srgbClr val="000000"/>
                </a:solidFill>
                <a:effectLst/>
                <a:latin typeface="Public Sans Web"/>
              </a:rPr>
              <a:t>193 million acres of land, roughly the size of Texas.</a:t>
            </a:r>
            <a:endParaRPr lang="en-US" b="0" i="0" dirty="0">
              <a:solidFill>
                <a:srgbClr val="202124"/>
              </a:solidFill>
              <a:effectLst/>
              <a:latin typeface="Roboto" panose="02000000000000000000" pitchFamily="2" charset="0"/>
            </a:endParaRPr>
          </a:p>
          <a:p>
            <a:r>
              <a:rPr lang="en-US" dirty="0"/>
              <a:t>- We manage public lands such as national forests and grasslands, provide technical and financial assistance to S&amp;PF agencies, and make up the largest forestry research organization in the world.</a:t>
            </a:r>
          </a:p>
        </p:txBody>
      </p:sp>
      <p:sp>
        <p:nvSpPr>
          <p:cNvPr id="4" name="Slide Number Placeholder 3"/>
          <p:cNvSpPr>
            <a:spLocks noGrp="1"/>
          </p:cNvSpPr>
          <p:nvPr>
            <p:ph type="sldNum" sz="quarter" idx="5"/>
          </p:nvPr>
        </p:nvSpPr>
        <p:spPr/>
        <p:txBody>
          <a:bodyPr/>
          <a:lstStyle/>
          <a:p>
            <a:fld id="{E24F8C35-E4C8-4D78-A860-19355B622AB8}" type="slidenum">
              <a:rPr lang="en-US" smtClean="0"/>
              <a:pPr/>
              <a:t>3</a:t>
            </a:fld>
            <a:endParaRPr lang="en-US"/>
          </a:p>
        </p:txBody>
      </p:sp>
    </p:spTree>
    <p:extLst>
      <p:ext uri="{BB962C8B-B14F-4D97-AF65-F5344CB8AC3E}">
        <p14:creationId xmlns:p14="http://schemas.microsoft.com/office/powerpoint/2010/main" val="1009483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is a map showing the Regions of our National Forest System, which is what most people think of when they think about working with the FS.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The natural resources of our forests and grasslands contribute a variety of essential elements to our well-being, including clean air, water and soil.</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The impact of our National Forests] Annually, </a:t>
            </a:r>
          </a:p>
          <a:p>
            <a:pPr marL="800100" marR="0" lvl="1"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outdoor recreation generates $887 billion in consumer spending, </a:t>
            </a:r>
          </a:p>
          <a:p>
            <a:pPr marL="800100" marR="0" lvl="1"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7.6 million American jobs, </a:t>
            </a:r>
          </a:p>
          <a:p>
            <a:pPr marL="800100" marR="0" lvl="1"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$65.3 billion in federal tax revenue, and </a:t>
            </a:r>
          </a:p>
          <a:p>
            <a:pPr marL="800100" marR="0" lvl="1"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$59.2 billion in state and local tax revenue,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In addition to recreation, the FS  has been managing wildland fire on National Forests and Grasslands for more than 100 years. We work closely with other federal, tribal, state, and small businesses to help our Incident Support efforts</a:t>
            </a:r>
            <a:endParaRPr lang="en-US" dirty="0"/>
          </a:p>
        </p:txBody>
      </p:sp>
      <p:sp>
        <p:nvSpPr>
          <p:cNvPr id="4" name="Slide Number Placeholder 3"/>
          <p:cNvSpPr>
            <a:spLocks noGrp="1"/>
          </p:cNvSpPr>
          <p:nvPr>
            <p:ph type="sldNum" sz="quarter" idx="5"/>
          </p:nvPr>
        </p:nvSpPr>
        <p:spPr/>
        <p:txBody>
          <a:bodyPr/>
          <a:lstStyle/>
          <a:p>
            <a:fld id="{F030E05A-A200-4AF8-9264-39400CC7A248}" type="slidenum">
              <a:rPr lang="en-US" smtClean="0"/>
              <a:t>4</a:t>
            </a:fld>
            <a:endParaRPr lang="en-US"/>
          </a:p>
        </p:txBody>
      </p:sp>
    </p:spTree>
    <p:extLst>
      <p:ext uri="{BB962C8B-B14F-4D97-AF65-F5344CB8AC3E}">
        <p14:creationId xmlns:p14="http://schemas.microsoft.com/office/powerpoint/2010/main" val="1920741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F030E05A-A200-4AF8-9264-39400CC7A248}" type="slidenum">
              <a:rPr lang="en-US" smtClean="0"/>
              <a:t>5</a:t>
            </a:fld>
            <a:endParaRPr lang="en-US"/>
          </a:p>
        </p:txBody>
      </p:sp>
    </p:spTree>
    <p:extLst>
      <p:ext uri="{BB962C8B-B14F-4D97-AF65-F5344CB8AC3E}">
        <p14:creationId xmlns:p14="http://schemas.microsoft.com/office/powerpoint/2010/main" val="16111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0E05A-A200-4AF8-9264-39400CC7A248}" type="slidenum">
              <a:rPr lang="en-US" smtClean="0"/>
              <a:t>6</a:t>
            </a:fld>
            <a:endParaRPr lang="en-US"/>
          </a:p>
        </p:txBody>
      </p:sp>
    </p:spTree>
    <p:extLst>
      <p:ext uri="{BB962C8B-B14F-4D97-AF65-F5344CB8AC3E}">
        <p14:creationId xmlns:p14="http://schemas.microsoft.com/office/powerpoint/2010/main" val="1354495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The FS is committed to maximizing small business participation.  In fact, for at least the past 10 years, 80% of the awards made to small businesses by USDA came from the FS.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I understand you will hear more about what types of things we buy tomorrow.</a:t>
            </a:r>
          </a:p>
          <a:p>
            <a:r>
              <a:rPr lang="en-US" sz="1800" dirty="0">
                <a:effectLst/>
                <a:latin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E24F8C35-E4C8-4D78-A860-19355B622AB8}" type="slidenum">
              <a:rPr lang="en-US" smtClean="0"/>
              <a:pPr/>
              <a:t>7</a:t>
            </a:fld>
            <a:endParaRPr lang="en-US"/>
          </a:p>
        </p:txBody>
      </p:sp>
    </p:spTree>
    <p:extLst>
      <p:ext uri="{BB962C8B-B14F-4D97-AF65-F5344CB8AC3E}">
        <p14:creationId xmlns:p14="http://schemas.microsoft.com/office/powerpoint/2010/main" val="1009483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agency historical achievement [as captured in </a:t>
            </a:r>
            <a:r>
              <a:rPr lang="en-US" sz="1200" kern="1200" dirty="0" err="1">
                <a:solidFill>
                  <a:schemeClr val="tx1"/>
                </a:solidFill>
                <a:effectLst/>
                <a:latin typeface="+mn-lt"/>
                <a:ea typeface="+mn-ea"/>
                <a:cs typeface="+mn-cs"/>
              </a:rPr>
              <a:t>beta.sam</a:t>
            </a:r>
            <a:r>
              <a:rPr lang="en-US" sz="1200" kern="1200" dirty="0">
                <a:solidFill>
                  <a:schemeClr val="tx1"/>
                </a:solidFill>
                <a:effectLst/>
                <a:latin typeface="+mn-lt"/>
                <a:ea typeface="+mn-ea"/>
                <a:cs typeface="+mn-cs"/>
              </a:rPr>
              <a:t>] is as follows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FY10 – 80%</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FY11 – 82%</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FY12 – 83%</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FY13 – 83%</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FY14 – 84%</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FY15 – 84%</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FY16 – 84%</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FY17 – 87%</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FY18 – 86%</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FY19 – 87%</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FY20 – 80%</a:t>
            </a:r>
          </a:p>
        </p:txBody>
      </p:sp>
      <p:sp>
        <p:nvSpPr>
          <p:cNvPr id="4" name="Slide Number Placeholder 3"/>
          <p:cNvSpPr>
            <a:spLocks noGrp="1"/>
          </p:cNvSpPr>
          <p:nvPr>
            <p:ph type="sldNum" sz="quarter" idx="5"/>
          </p:nvPr>
        </p:nvSpPr>
        <p:spPr/>
        <p:txBody>
          <a:bodyPr/>
          <a:lstStyle/>
          <a:p>
            <a:fld id="{F030E05A-A200-4AF8-9264-39400CC7A248}" type="slidenum">
              <a:rPr lang="en-US" smtClean="0"/>
              <a:t>8</a:t>
            </a:fld>
            <a:endParaRPr lang="en-US"/>
          </a:p>
        </p:txBody>
      </p:sp>
    </p:spTree>
    <p:extLst>
      <p:ext uri="{BB962C8B-B14F-4D97-AF65-F5344CB8AC3E}">
        <p14:creationId xmlns:p14="http://schemas.microsoft.com/office/powerpoint/2010/main" val="1020431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0E05A-A200-4AF8-9264-39400CC7A248}" type="slidenum">
              <a:rPr lang="en-US" smtClean="0"/>
              <a:t>9</a:t>
            </a:fld>
            <a:endParaRPr lang="en-US"/>
          </a:p>
        </p:txBody>
      </p:sp>
    </p:spTree>
    <p:extLst>
      <p:ext uri="{BB962C8B-B14F-4D97-AF65-F5344CB8AC3E}">
        <p14:creationId xmlns:p14="http://schemas.microsoft.com/office/powerpoint/2010/main" val="972159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7"/>
          <p:cNvPicPr>
            <a:picLocks noChangeAspect="1" noChangeArrowheads="1"/>
          </p:cNvPicPr>
          <p:nvPr/>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5" name="Rectangle 37"/>
          <p:cNvSpPr>
            <a:spLocks noChangeArrowheads="1"/>
          </p:cNvSpPr>
          <p:nvPr/>
        </p:nvSpPr>
        <p:spPr bwMode="auto">
          <a:xfrm>
            <a:off x="0" y="0"/>
            <a:ext cx="9144000" cy="838200"/>
          </a:xfrm>
          <a:prstGeom prst="rect">
            <a:avLst/>
          </a:prstGeom>
          <a:solidFill>
            <a:srgbClr val="000F64"/>
          </a:solidFill>
          <a:ln w="9525">
            <a:noFill/>
            <a:miter lim="800000"/>
            <a:headEnd/>
            <a:tailEnd/>
          </a:ln>
          <a:effectLst/>
        </p:spPr>
        <p:txBody>
          <a:bodyPr wrap="none" anchor="ctr"/>
          <a:lstStyle/>
          <a:p>
            <a:pPr algn="ctr">
              <a:defRPr/>
            </a:pPr>
            <a:endParaRPr lang="en-US" dirty="0">
              <a:ea typeface="ＭＳ Ｐゴシック" pitchFamily="96" charset="-128"/>
              <a:cs typeface="+mn-cs"/>
            </a:endParaRPr>
          </a:p>
        </p:txBody>
      </p:sp>
      <p:sp>
        <p:nvSpPr>
          <p:cNvPr id="6" name="Rectangle 36"/>
          <p:cNvSpPr>
            <a:spLocks noChangeArrowheads="1"/>
          </p:cNvSpPr>
          <p:nvPr/>
        </p:nvSpPr>
        <p:spPr bwMode="auto">
          <a:xfrm>
            <a:off x="0" y="6705600"/>
            <a:ext cx="9144000" cy="152400"/>
          </a:xfrm>
          <a:prstGeom prst="rect">
            <a:avLst/>
          </a:prstGeom>
          <a:solidFill>
            <a:srgbClr val="A5C5DA"/>
          </a:solidFill>
          <a:ln w="9525">
            <a:noFill/>
            <a:miter lim="800000"/>
            <a:headEnd/>
            <a:tailEnd/>
          </a:ln>
          <a:effectLst/>
        </p:spPr>
        <p:txBody>
          <a:bodyPr wrap="none" anchor="ctr"/>
          <a:lstStyle/>
          <a:p>
            <a:pPr algn="ctr">
              <a:defRPr/>
            </a:pPr>
            <a:endParaRPr lang="en-US" dirty="0">
              <a:ea typeface="ＭＳ Ｐゴシック" pitchFamily="96" charset="-128"/>
              <a:cs typeface="+mn-cs"/>
            </a:endParaRPr>
          </a:p>
        </p:txBody>
      </p:sp>
      <p:sp>
        <p:nvSpPr>
          <p:cNvPr id="7" name="Line 41"/>
          <p:cNvSpPr>
            <a:spLocks noChangeShapeType="1"/>
          </p:cNvSpPr>
          <p:nvPr/>
        </p:nvSpPr>
        <p:spPr bwMode="auto">
          <a:xfrm flipV="1">
            <a:off x="1295400" y="2667000"/>
            <a:ext cx="0" cy="2362200"/>
          </a:xfrm>
          <a:prstGeom prst="line">
            <a:avLst/>
          </a:prstGeom>
          <a:noFill/>
          <a:ln w="28575">
            <a:solidFill>
              <a:srgbClr val="5D94BA"/>
            </a:solidFill>
            <a:round/>
            <a:headEnd/>
            <a:tailEnd/>
          </a:ln>
          <a:effectLst/>
        </p:spPr>
        <p:txBody>
          <a:bodyPr anchor="ctr"/>
          <a:lstStyle/>
          <a:p>
            <a:pPr algn="ctr">
              <a:defRPr/>
            </a:pPr>
            <a:endParaRPr lang="en-US" dirty="0">
              <a:ea typeface="ＭＳ Ｐゴシック" pitchFamily="96" charset="-128"/>
              <a:cs typeface="+mn-cs"/>
            </a:endParaRPr>
          </a:p>
        </p:txBody>
      </p:sp>
      <p:sp>
        <p:nvSpPr>
          <p:cNvPr id="8" name="Text Box 51"/>
          <p:cNvSpPr txBox="1">
            <a:spLocks noChangeArrowheads="1"/>
          </p:cNvSpPr>
          <p:nvPr/>
        </p:nvSpPr>
        <p:spPr bwMode="auto">
          <a:xfrm>
            <a:off x="4114800" y="226010"/>
            <a:ext cx="4876800" cy="338554"/>
          </a:xfrm>
          <a:prstGeom prst="rect">
            <a:avLst/>
          </a:prstGeom>
          <a:noFill/>
          <a:ln w="9525">
            <a:noFill/>
            <a:miter lim="800000"/>
            <a:headEnd/>
            <a:tailEnd/>
          </a:ln>
          <a:effectLst/>
        </p:spPr>
        <p:txBody>
          <a:bodyPr anchor="ctr">
            <a:spAutoFit/>
          </a:bodyPr>
          <a:lstStyle/>
          <a:p>
            <a:pPr algn="r">
              <a:defRPr/>
            </a:pPr>
            <a:r>
              <a:rPr lang="en-US" sz="1600" dirty="0">
                <a:solidFill>
                  <a:srgbClr val="EDEDED"/>
                </a:solidFill>
                <a:ea typeface="ＭＳ Ｐゴシック" pitchFamily="96" charset="-128"/>
                <a:cs typeface="+mn-cs"/>
              </a:rPr>
              <a:t>United States Department of Agriculture</a:t>
            </a:r>
          </a:p>
        </p:txBody>
      </p:sp>
      <p:pic>
        <p:nvPicPr>
          <p:cNvPr id="9" name="Picture 5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990600"/>
            <a:ext cx="2011363" cy="1390650"/>
          </a:xfrm>
          <a:prstGeom prst="rect">
            <a:avLst/>
          </a:prstGeom>
          <a:noFill/>
          <a:ln w="9525">
            <a:noFill/>
            <a:miter lim="800000"/>
            <a:headEnd/>
            <a:tailEnd/>
          </a:ln>
        </p:spPr>
      </p:pic>
      <p:sp>
        <p:nvSpPr>
          <p:cNvPr id="4148" name="Rectangle 52"/>
          <p:cNvSpPr>
            <a:spLocks noGrp="1" noChangeArrowheads="1"/>
          </p:cNvSpPr>
          <p:nvPr>
            <p:ph type="ctrTitle"/>
          </p:nvPr>
        </p:nvSpPr>
        <p:spPr>
          <a:xfrm>
            <a:off x="1600200" y="2667000"/>
            <a:ext cx="6858000" cy="1524000"/>
          </a:xfrm>
        </p:spPr>
        <p:txBody>
          <a:bodyPr lIns="91440" rIns="91440"/>
          <a:lstStyle>
            <a:lvl1pPr>
              <a:defRPr sz="4000">
                <a:solidFill>
                  <a:srgbClr val="063061"/>
                </a:solidFill>
              </a:defRPr>
            </a:lvl1pPr>
          </a:lstStyle>
          <a:p>
            <a:r>
              <a:rPr lang="en-US"/>
              <a:t>Click to edit Master title style</a:t>
            </a:r>
          </a:p>
        </p:txBody>
      </p:sp>
      <p:sp>
        <p:nvSpPr>
          <p:cNvPr id="4149" name="Rectangle 53"/>
          <p:cNvSpPr>
            <a:spLocks noGrp="1" noChangeArrowheads="1"/>
          </p:cNvSpPr>
          <p:nvPr>
            <p:ph type="subTitle" idx="1"/>
          </p:nvPr>
        </p:nvSpPr>
        <p:spPr>
          <a:xfrm>
            <a:off x="1219200" y="5372100"/>
            <a:ext cx="6477000" cy="419100"/>
          </a:xfrm>
        </p:spPr>
        <p:txBody>
          <a:bodyPr lIns="91440" rIns="91440"/>
          <a:lstStyle>
            <a:lvl1pPr marL="0" indent="0">
              <a:buFont typeface="Wingdings" pitchFamily="2" charset="2"/>
              <a:buNone/>
              <a:defRPr sz="2400">
                <a:solidFill>
                  <a:srgbClr val="156312"/>
                </a:solidFill>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sldNum" sz="quarter" idx="10"/>
          </p:nvPr>
        </p:nvSpPr>
        <p:spPr>
          <a:xfrm>
            <a:off x="457200" y="5494789"/>
            <a:ext cx="533400" cy="533400"/>
          </a:xfrm>
          <a:ln/>
        </p:spPr>
        <p:txBody>
          <a:bodyPr/>
          <a:lstStyle>
            <a:lvl1pPr>
              <a:defRPr/>
            </a:lvl1pPr>
          </a:lstStyle>
          <a:p>
            <a:pPr>
              <a:defRPr/>
            </a:pPr>
            <a:fld id="{9E2F89EF-66E9-4637-8C83-6F837EC2B175}"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19075"/>
            <a:ext cx="2076450" cy="5800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19075"/>
            <a:ext cx="6076950" cy="5800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sldNum" sz="quarter" idx="10"/>
          </p:nvPr>
        </p:nvSpPr>
        <p:spPr>
          <a:ln/>
        </p:spPr>
        <p:txBody>
          <a:bodyPr/>
          <a:lstStyle>
            <a:lvl1pPr>
              <a:defRPr/>
            </a:lvl1pPr>
          </a:lstStyle>
          <a:p>
            <a:pPr>
              <a:defRPr/>
            </a:pPr>
            <a:fld id="{8A3935A8-7D0C-4A03-8D10-7DB0D0881927}"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19075"/>
            <a:ext cx="8305800" cy="914400"/>
          </a:xfrm>
        </p:spPr>
        <p:txBody>
          <a:bodyPr/>
          <a:lstStyle/>
          <a:p>
            <a:r>
              <a:rPr lang="en-US"/>
              <a:t>Click to edit Master title style</a:t>
            </a:r>
          </a:p>
        </p:txBody>
      </p:sp>
      <p:sp>
        <p:nvSpPr>
          <p:cNvPr id="3" name="Text Placeholder 2"/>
          <p:cNvSpPr>
            <a:spLocks noGrp="1"/>
          </p:cNvSpPr>
          <p:nvPr>
            <p:ph type="body" sz="half" idx="1"/>
          </p:nvPr>
        </p:nvSpPr>
        <p:spPr>
          <a:xfrm>
            <a:off x="381000" y="1371600"/>
            <a:ext cx="40767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0767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sldNum" sz="quarter" idx="10"/>
          </p:nvPr>
        </p:nvSpPr>
        <p:spPr>
          <a:ln/>
        </p:spPr>
        <p:txBody>
          <a:bodyPr/>
          <a:lstStyle>
            <a:lvl1pPr>
              <a:defRPr/>
            </a:lvl1pPr>
          </a:lstStyle>
          <a:p>
            <a:pPr>
              <a:defRPr/>
            </a:pPr>
            <a:fld id="{3209F2D0-0801-4553-A766-7A2AA6D10E9E}"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219075"/>
            <a:ext cx="8305800" cy="914400"/>
          </a:xfrm>
        </p:spPr>
        <p:txBody>
          <a:bodyPr/>
          <a:lstStyle/>
          <a:p>
            <a:r>
              <a:rPr lang="en-US"/>
              <a:t>Click to edit Master title style</a:t>
            </a:r>
          </a:p>
        </p:txBody>
      </p:sp>
      <p:sp>
        <p:nvSpPr>
          <p:cNvPr id="3" name="Content Placeholder 2"/>
          <p:cNvSpPr>
            <a:spLocks noGrp="1"/>
          </p:cNvSpPr>
          <p:nvPr>
            <p:ph sz="quarter" idx="1"/>
          </p:nvPr>
        </p:nvSpPr>
        <p:spPr>
          <a:xfrm>
            <a:off x="381000" y="1371600"/>
            <a:ext cx="40767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371600"/>
            <a:ext cx="40767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81000" y="3771900"/>
            <a:ext cx="40767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10100" y="3771900"/>
            <a:ext cx="40767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sldNum" sz="quarter" idx="10"/>
          </p:nvPr>
        </p:nvSpPr>
        <p:spPr>
          <a:ln/>
        </p:spPr>
        <p:txBody>
          <a:bodyPr/>
          <a:lstStyle>
            <a:lvl1pPr>
              <a:defRPr/>
            </a:lvl1pPr>
          </a:lstStyle>
          <a:p>
            <a:pPr>
              <a:defRPr/>
            </a:pPr>
            <a:fld id="{C1E9C825-0B76-423A-89E1-44682C4E677C}"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19075"/>
            <a:ext cx="8305800" cy="914400"/>
          </a:xfrm>
        </p:spPr>
        <p:txBody>
          <a:bodyPr/>
          <a:lstStyle/>
          <a:p>
            <a:r>
              <a:rPr lang="en-US"/>
              <a:t>Click to edit Master title style</a:t>
            </a:r>
          </a:p>
        </p:txBody>
      </p:sp>
      <p:sp>
        <p:nvSpPr>
          <p:cNvPr id="3" name="Text Placeholder 2"/>
          <p:cNvSpPr>
            <a:spLocks noGrp="1"/>
          </p:cNvSpPr>
          <p:nvPr>
            <p:ph type="body" sz="half" idx="1"/>
          </p:nvPr>
        </p:nvSpPr>
        <p:spPr>
          <a:xfrm>
            <a:off x="381000" y="1371600"/>
            <a:ext cx="40767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371600"/>
            <a:ext cx="40767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771900"/>
            <a:ext cx="40767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24"/>
          <p:cNvSpPr>
            <a:spLocks noGrp="1" noChangeArrowheads="1"/>
          </p:cNvSpPr>
          <p:nvPr>
            <p:ph type="sldNum" sz="quarter" idx="10"/>
          </p:nvPr>
        </p:nvSpPr>
        <p:spPr>
          <a:xfrm>
            <a:off x="0" y="6324600"/>
            <a:ext cx="533400" cy="533400"/>
          </a:xfrm>
          <a:ln/>
        </p:spPr>
        <p:txBody>
          <a:bodyPr/>
          <a:lstStyle>
            <a:lvl1pPr>
              <a:defRPr/>
            </a:lvl1pPr>
          </a:lstStyle>
          <a:p>
            <a:pPr>
              <a:defRPr/>
            </a:pPr>
            <a:fld id="{A03A9978-6755-4BC3-8940-FEE5FD5C6EF9}"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19075"/>
            <a:ext cx="8305800" cy="914400"/>
          </a:xfrm>
        </p:spPr>
        <p:txBody>
          <a:bodyPr/>
          <a:lstStyle/>
          <a:p>
            <a:r>
              <a:rPr lang="en-US"/>
              <a:t>Click to edit Master title style</a:t>
            </a:r>
          </a:p>
        </p:txBody>
      </p:sp>
      <p:sp>
        <p:nvSpPr>
          <p:cNvPr id="3" name="SmartArt Placeholder 2"/>
          <p:cNvSpPr>
            <a:spLocks noGrp="1"/>
          </p:cNvSpPr>
          <p:nvPr>
            <p:ph type="dgm" idx="1"/>
          </p:nvPr>
        </p:nvSpPr>
        <p:spPr>
          <a:xfrm>
            <a:off x="381000" y="1371600"/>
            <a:ext cx="8305800" cy="4648200"/>
          </a:xfrm>
        </p:spPr>
        <p:txBody>
          <a:bodyPr/>
          <a:lstStyle/>
          <a:p>
            <a:pPr lvl="0"/>
            <a:r>
              <a:rPr lang="en-US" noProof="0"/>
              <a:t>Click icon to add SmartArt graphic</a:t>
            </a:r>
            <a:endParaRPr lang="en-US" noProof="0" dirty="0"/>
          </a:p>
        </p:txBody>
      </p:sp>
      <p:sp>
        <p:nvSpPr>
          <p:cNvPr id="4" name="Rectangle 24"/>
          <p:cNvSpPr>
            <a:spLocks noGrp="1" noChangeArrowheads="1"/>
          </p:cNvSpPr>
          <p:nvPr>
            <p:ph type="sldNum" sz="quarter" idx="10"/>
          </p:nvPr>
        </p:nvSpPr>
        <p:spPr>
          <a:ln/>
        </p:spPr>
        <p:txBody>
          <a:bodyPr/>
          <a:lstStyle>
            <a:lvl1pPr>
              <a:defRPr/>
            </a:lvl1pPr>
          </a:lstStyle>
          <a:p>
            <a:pPr>
              <a:defRPr/>
            </a:pPr>
            <a:fld id="{B0D5D8F9-5A97-4673-8222-52C2743806DA}"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
          <p:cNvSpPr>
            <a:spLocks noGrp="1" noChangeArrowheads="1"/>
          </p:cNvSpPr>
          <p:nvPr>
            <p:ph type="sldNum" sz="quarter" idx="10"/>
          </p:nvPr>
        </p:nvSpPr>
        <p:spPr>
          <a:ln/>
        </p:spPr>
        <p:txBody>
          <a:bodyPr/>
          <a:lstStyle>
            <a:lvl1pPr>
              <a:defRPr/>
            </a:lvl1pPr>
          </a:lstStyle>
          <a:p>
            <a:pPr>
              <a:defRPr/>
            </a:pPr>
            <a:fld id="{4B8EF3FB-A922-4FC0-A7D7-CB007BC2D54D}"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sldNum" sz="quarter" idx="10"/>
          </p:nvPr>
        </p:nvSpPr>
        <p:spPr>
          <a:ln/>
        </p:spPr>
        <p:txBody>
          <a:bodyPr/>
          <a:lstStyle>
            <a:lvl1pPr>
              <a:defRPr/>
            </a:lvl1pPr>
          </a:lstStyle>
          <a:p>
            <a:pPr>
              <a:defRPr/>
            </a:pPr>
            <a:fld id="{32B4643D-BBDE-4897-B0CB-091B235D2EFD}"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sldNum" sz="quarter" idx="10"/>
          </p:nvPr>
        </p:nvSpPr>
        <p:spPr>
          <a:ln/>
        </p:spPr>
        <p:txBody>
          <a:bodyPr/>
          <a:lstStyle>
            <a:lvl1pPr>
              <a:defRPr/>
            </a:lvl1pPr>
          </a:lstStyle>
          <a:p>
            <a:pPr>
              <a:defRPr/>
            </a:pPr>
            <a:fld id="{3F6014E3-5649-4E11-9436-EC519D169007}"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71600"/>
            <a:ext cx="4076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076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sldNum" sz="quarter" idx="10"/>
          </p:nvPr>
        </p:nvSpPr>
        <p:spPr>
          <a:ln/>
        </p:spPr>
        <p:txBody>
          <a:bodyPr/>
          <a:lstStyle>
            <a:lvl1pPr>
              <a:defRPr/>
            </a:lvl1pPr>
          </a:lstStyle>
          <a:p>
            <a:pPr>
              <a:defRPr/>
            </a:pPr>
            <a:fld id="{C957CFAE-26CE-47AB-9D56-7EB3EA02841C}"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sldNum" sz="quarter" idx="10"/>
          </p:nvPr>
        </p:nvSpPr>
        <p:spPr>
          <a:ln/>
        </p:spPr>
        <p:txBody>
          <a:bodyPr/>
          <a:lstStyle>
            <a:lvl1pPr>
              <a:defRPr/>
            </a:lvl1pPr>
          </a:lstStyle>
          <a:p>
            <a:pPr>
              <a:defRPr/>
            </a:pPr>
            <a:fld id="{CB2E82C6-92B9-4D2F-B39E-312AE4F195D7}"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sldNum" sz="quarter" idx="10"/>
          </p:nvPr>
        </p:nvSpPr>
        <p:spPr>
          <a:xfrm>
            <a:off x="114300" y="5791200"/>
            <a:ext cx="533400" cy="533400"/>
          </a:xfrm>
          <a:ln/>
        </p:spPr>
        <p:txBody>
          <a:bodyPr/>
          <a:lstStyle>
            <a:lvl1pPr>
              <a:defRPr/>
            </a:lvl1pPr>
          </a:lstStyle>
          <a:p>
            <a:pPr>
              <a:defRPr/>
            </a:pPr>
            <a:fld id="{AA17268C-5B18-4EBA-80E9-72A1DDDD246B}"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sldNum" sz="quarter" idx="10"/>
          </p:nvPr>
        </p:nvSpPr>
        <p:spPr>
          <a:ln/>
        </p:spPr>
        <p:txBody>
          <a:bodyPr/>
          <a:lstStyle>
            <a:lvl1pPr>
              <a:defRPr/>
            </a:lvl1pPr>
          </a:lstStyle>
          <a:p>
            <a:pPr>
              <a:defRPr/>
            </a:pPr>
            <a:fld id="{653AA051-B851-4649-A4B1-7B278808285C}"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sldNum" sz="quarter" idx="10"/>
          </p:nvPr>
        </p:nvSpPr>
        <p:spPr>
          <a:ln/>
        </p:spPr>
        <p:txBody>
          <a:bodyPr/>
          <a:lstStyle>
            <a:lvl1pPr>
              <a:defRPr/>
            </a:lvl1pPr>
          </a:lstStyle>
          <a:p>
            <a:pPr>
              <a:defRPr/>
            </a:pPr>
            <a:fld id="{B9D34176-2C65-4EA0-BB10-460BE8D01803}"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sldNum" sz="quarter" idx="10"/>
          </p:nvPr>
        </p:nvSpPr>
        <p:spPr>
          <a:ln/>
        </p:spPr>
        <p:txBody>
          <a:bodyPr/>
          <a:lstStyle>
            <a:lvl1pPr>
              <a:defRPr/>
            </a:lvl1pPr>
          </a:lstStyle>
          <a:p>
            <a:pPr>
              <a:defRPr/>
            </a:pPr>
            <a:fld id="{EF2AAEA6-CBD0-4E2F-B74D-3DEF6F906F50}"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1" name="Rectangle 37"/>
          <p:cNvSpPr>
            <a:spLocks noChangeArrowheads="1"/>
          </p:cNvSpPr>
          <p:nvPr/>
        </p:nvSpPr>
        <p:spPr bwMode="auto">
          <a:xfrm>
            <a:off x="0" y="0"/>
            <a:ext cx="9144000" cy="1066800"/>
          </a:xfrm>
          <a:prstGeom prst="rect">
            <a:avLst/>
          </a:prstGeom>
          <a:solidFill>
            <a:srgbClr val="000F64"/>
          </a:solidFill>
          <a:ln w="9525">
            <a:noFill/>
            <a:miter lim="800000"/>
            <a:headEnd/>
            <a:tailEnd/>
          </a:ln>
          <a:effectLst/>
        </p:spPr>
        <p:txBody>
          <a:bodyPr wrap="none" anchor="ctr"/>
          <a:lstStyle/>
          <a:p>
            <a:pPr algn="ctr">
              <a:defRPr/>
            </a:pPr>
            <a:endParaRPr lang="en-US" dirty="0">
              <a:ea typeface="ＭＳ Ｐゴシック" pitchFamily="96" charset="-128"/>
              <a:cs typeface="+mn-cs"/>
            </a:endParaRPr>
          </a:p>
        </p:txBody>
      </p:sp>
      <p:sp>
        <p:nvSpPr>
          <p:cNvPr id="1052" name="Rectangle 28"/>
          <p:cNvSpPr>
            <a:spLocks noChangeArrowheads="1"/>
          </p:cNvSpPr>
          <p:nvPr/>
        </p:nvSpPr>
        <p:spPr bwMode="auto">
          <a:xfrm>
            <a:off x="0" y="6324600"/>
            <a:ext cx="9144000" cy="533400"/>
          </a:xfrm>
          <a:prstGeom prst="rect">
            <a:avLst/>
          </a:prstGeom>
          <a:solidFill>
            <a:srgbClr val="A5C5DA"/>
          </a:solidFill>
          <a:ln w="9525">
            <a:noFill/>
            <a:miter lim="800000"/>
            <a:headEnd/>
            <a:tailEnd/>
          </a:ln>
          <a:effectLst/>
        </p:spPr>
        <p:txBody>
          <a:bodyPr wrap="none" anchor="ctr"/>
          <a:lstStyle/>
          <a:p>
            <a:pPr algn="ctr">
              <a:defRPr/>
            </a:pPr>
            <a:endParaRPr lang="en-US" dirty="0">
              <a:solidFill>
                <a:srgbClr val="F0BA20"/>
              </a:solidFill>
              <a:ea typeface="ＭＳ Ｐゴシック" pitchFamily="96" charset="-128"/>
              <a:cs typeface="+mn-cs"/>
            </a:endParaRPr>
          </a:p>
        </p:txBody>
      </p:sp>
      <p:sp>
        <p:nvSpPr>
          <p:cNvPr id="1028" name="Rectangle 2"/>
          <p:cNvSpPr>
            <a:spLocks noGrp="1" noChangeArrowheads="1"/>
          </p:cNvSpPr>
          <p:nvPr>
            <p:ph type="title"/>
          </p:nvPr>
        </p:nvSpPr>
        <p:spPr bwMode="auto">
          <a:xfrm>
            <a:off x="381000" y="219075"/>
            <a:ext cx="8305800" cy="9144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381000" y="1371600"/>
            <a:ext cx="8305800" cy="46482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 name="Rectangle 24"/>
          <p:cNvSpPr>
            <a:spLocks noGrp="1" noChangeArrowheads="1"/>
          </p:cNvSpPr>
          <p:nvPr>
            <p:ph type="sldNum" sz="quarter" idx="4"/>
          </p:nvPr>
        </p:nvSpPr>
        <p:spPr bwMode="auto">
          <a:xfrm>
            <a:off x="0" y="6324600"/>
            <a:ext cx="533400" cy="533400"/>
          </a:xfrm>
          <a:prstGeom prst="rect">
            <a:avLst/>
          </a:prstGeom>
          <a:solidFill>
            <a:srgbClr val="727176"/>
          </a:solidFill>
          <a:ln w="9525">
            <a:noFill/>
            <a:miter lim="800000"/>
            <a:headEnd/>
            <a:tailEnd/>
          </a:ln>
          <a:effectLst/>
        </p:spPr>
        <p:txBody>
          <a:bodyPr vert="horz" wrap="square" lIns="91440" tIns="45720" rIns="91440" bIns="45720" numCol="1" anchor="ctr" anchorCtr="1" compatLnSpc="1">
            <a:prstTxWarp prst="textNoShape">
              <a:avLst/>
            </a:prstTxWarp>
          </a:bodyPr>
          <a:lstStyle>
            <a:lvl1pPr algn="r" eaLnBrk="0" hangingPunct="0">
              <a:defRPr sz="1600">
                <a:solidFill>
                  <a:schemeClr val="bg1"/>
                </a:solidFill>
                <a:latin typeface="Arial" charset="0"/>
                <a:ea typeface="ＭＳ Ｐゴシック" pitchFamily="96" charset="-128"/>
                <a:cs typeface="+mn-cs"/>
              </a:defRPr>
            </a:lvl1pPr>
          </a:lstStyle>
          <a:p>
            <a:pPr>
              <a:defRPr/>
            </a:pPr>
            <a:fld id="{EF710AD1-5A4F-40C9-B4B2-F9BF333712BE}" type="slidenum">
              <a:rPr lang="en-US"/>
              <a:pPr>
                <a:defRPr/>
              </a:pPr>
              <a:t>‹#›</a:t>
            </a:fld>
            <a:endParaRPr lang="en-US" dirty="0"/>
          </a:p>
        </p:txBody>
      </p:sp>
      <p:sp>
        <p:nvSpPr>
          <p:cNvPr id="1063" name="Rectangle 39"/>
          <p:cNvSpPr>
            <a:spLocks noChangeArrowheads="1"/>
          </p:cNvSpPr>
          <p:nvPr/>
        </p:nvSpPr>
        <p:spPr bwMode="auto">
          <a:xfrm>
            <a:off x="0" y="0"/>
            <a:ext cx="9144000" cy="152400"/>
          </a:xfrm>
          <a:prstGeom prst="rect">
            <a:avLst/>
          </a:prstGeom>
          <a:solidFill>
            <a:srgbClr val="156312"/>
          </a:solidFill>
          <a:ln w="9525">
            <a:noFill/>
            <a:miter lim="800000"/>
            <a:headEnd/>
            <a:tailEnd/>
          </a:ln>
          <a:effectLst/>
        </p:spPr>
        <p:txBody>
          <a:bodyPr wrap="none" anchor="ctr"/>
          <a:lstStyle/>
          <a:p>
            <a:pPr algn="ctr">
              <a:defRPr/>
            </a:pPr>
            <a:endParaRPr lang="en-US" dirty="0">
              <a:solidFill>
                <a:srgbClr val="F0BA20"/>
              </a:solidFill>
              <a:ea typeface="ＭＳ Ｐゴシック" pitchFamily="96" charset="-128"/>
              <a:cs typeface="+mn-cs"/>
            </a:endParaRPr>
          </a:p>
        </p:txBody>
      </p:sp>
      <p:pic>
        <p:nvPicPr>
          <p:cNvPr id="1032" name="Picture 43"/>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8305800" y="6391274"/>
            <a:ext cx="7620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55" r:id="rId11"/>
    <p:sldLayoutId id="2147483654" r:id="rId12"/>
    <p:sldLayoutId id="2147483653" r:id="rId13"/>
    <p:sldLayoutId id="2147483652" r:id="rId14"/>
    <p:sldLayoutId id="2147483651" r:id="rId15"/>
    <p:sldLayoutId id="2147483650" r:id="rId16"/>
  </p:sldLayoutIdLst>
  <p:transition/>
  <p:hf hdr="0" ftr="0" dt="0"/>
  <p:txStyles>
    <p:titleStyle>
      <a:lvl1pPr algn="l" rtl="0" eaLnBrk="1" fontAlgn="base" hangingPunct="1">
        <a:spcBef>
          <a:spcPct val="0"/>
        </a:spcBef>
        <a:spcAft>
          <a:spcPct val="0"/>
        </a:spcAft>
        <a:defRPr sz="3600">
          <a:solidFill>
            <a:schemeClr val="bg2"/>
          </a:solidFill>
          <a:latin typeface="+mj-lt"/>
          <a:ea typeface="+mj-ea"/>
          <a:cs typeface="ＭＳ Ｐゴシック"/>
        </a:defRPr>
      </a:lvl1pPr>
      <a:lvl2pPr algn="l" rtl="0" eaLnBrk="1" fontAlgn="base" hangingPunct="1">
        <a:spcBef>
          <a:spcPct val="0"/>
        </a:spcBef>
        <a:spcAft>
          <a:spcPct val="0"/>
        </a:spcAft>
        <a:defRPr sz="3600">
          <a:solidFill>
            <a:schemeClr val="bg2"/>
          </a:solidFill>
          <a:latin typeface="Arial" charset="0"/>
          <a:ea typeface="ＭＳ Ｐゴシック" pitchFamily="96" charset="-128"/>
          <a:cs typeface="ＭＳ Ｐゴシック"/>
        </a:defRPr>
      </a:lvl2pPr>
      <a:lvl3pPr algn="l" rtl="0" eaLnBrk="1" fontAlgn="base" hangingPunct="1">
        <a:spcBef>
          <a:spcPct val="0"/>
        </a:spcBef>
        <a:spcAft>
          <a:spcPct val="0"/>
        </a:spcAft>
        <a:defRPr sz="3600">
          <a:solidFill>
            <a:schemeClr val="bg2"/>
          </a:solidFill>
          <a:latin typeface="Arial" charset="0"/>
          <a:ea typeface="ＭＳ Ｐゴシック" pitchFamily="96" charset="-128"/>
          <a:cs typeface="ＭＳ Ｐゴシック"/>
        </a:defRPr>
      </a:lvl3pPr>
      <a:lvl4pPr algn="l" rtl="0" eaLnBrk="1" fontAlgn="base" hangingPunct="1">
        <a:spcBef>
          <a:spcPct val="0"/>
        </a:spcBef>
        <a:spcAft>
          <a:spcPct val="0"/>
        </a:spcAft>
        <a:defRPr sz="3600">
          <a:solidFill>
            <a:schemeClr val="bg2"/>
          </a:solidFill>
          <a:latin typeface="Arial" charset="0"/>
          <a:ea typeface="ＭＳ Ｐゴシック" pitchFamily="96" charset="-128"/>
          <a:cs typeface="ＭＳ Ｐゴシック"/>
        </a:defRPr>
      </a:lvl4pPr>
      <a:lvl5pPr algn="l" rtl="0" eaLnBrk="1" fontAlgn="base" hangingPunct="1">
        <a:spcBef>
          <a:spcPct val="0"/>
        </a:spcBef>
        <a:spcAft>
          <a:spcPct val="0"/>
        </a:spcAft>
        <a:defRPr sz="3600">
          <a:solidFill>
            <a:schemeClr val="bg2"/>
          </a:solidFill>
          <a:latin typeface="Arial" charset="0"/>
          <a:ea typeface="ＭＳ Ｐゴシック" pitchFamily="96" charset="-128"/>
          <a:cs typeface="ＭＳ Ｐゴシック"/>
        </a:defRPr>
      </a:lvl5pPr>
      <a:lvl6pPr marL="457200" algn="l" rtl="0" eaLnBrk="1" fontAlgn="base" hangingPunct="1">
        <a:spcBef>
          <a:spcPct val="0"/>
        </a:spcBef>
        <a:spcAft>
          <a:spcPct val="0"/>
        </a:spcAft>
        <a:defRPr sz="3600">
          <a:solidFill>
            <a:schemeClr val="bg2"/>
          </a:solidFill>
          <a:latin typeface="Arial" charset="0"/>
          <a:ea typeface="ＭＳ Ｐゴシック" pitchFamily="96" charset="-128"/>
        </a:defRPr>
      </a:lvl6pPr>
      <a:lvl7pPr marL="914400" algn="l" rtl="0" eaLnBrk="1" fontAlgn="base" hangingPunct="1">
        <a:spcBef>
          <a:spcPct val="0"/>
        </a:spcBef>
        <a:spcAft>
          <a:spcPct val="0"/>
        </a:spcAft>
        <a:defRPr sz="3600">
          <a:solidFill>
            <a:schemeClr val="bg2"/>
          </a:solidFill>
          <a:latin typeface="Arial" charset="0"/>
          <a:ea typeface="ＭＳ Ｐゴシック" pitchFamily="96" charset="-128"/>
        </a:defRPr>
      </a:lvl7pPr>
      <a:lvl8pPr marL="1371600" algn="l" rtl="0" eaLnBrk="1" fontAlgn="base" hangingPunct="1">
        <a:spcBef>
          <a:spcPct val="0"/>
        </a:spcBef>
        <a:spcAft>
          <a:spcPct val="0"/>
        </a:spcAft>
        <a:defRPr sz="3600">
          <a:solidFill>
            <a:schemeClr val="bg2"/>
          </a:solidFill>
          <a:latin typeface="Arial" charset="0"/>
          <a:ea typeface="ＭＳ Ｐゴシック" pitchFamily="96" charset="-128"/>
        </a:defRPr>
      </a:lvl8pPr>
      <a:lvl9pPr marL="1828800" algn="l" rtl="0" eaLnBrk="1" fontAlgn="base" hangingPunct="1">
        <a:spcBef>
          <a:spcPct val="0"/>
        </a:spcBef>
        <a:spcAft>
          <a:spcPct val="0"/>
        </a:spcAft>
        <a:defRPr sz="3600">
          <a:solidFill>
            <a:schemeClr val="bg2"/>
          </a:solidFill>
          <a:latin typeface="Arial" charset="0"/>
          <a:ea typeface="ＭＳ Ｐゴシック" pitchFamily="96" charset="-128"/>
        </a:defRPr>
      </a:lvl9pPr>
    </p:titleStyle>
    <p:bodyStyle>
      <a:lvl1pPr marL="225425" indent="-225425" algn="l" rtl="0" eaLnBrk="1" fontAlgn="base" hangingPunct="1">
        <a:spcBef>
          <a:spcPct val="20000"/>
        </a:spcBef>
        <a:spcAft>
          <a:spcPct val="35000"/>
        </a:spcAft>
        <a:buClr>
          <a:srgbClr val="1E6119"/>
        </a:buClr>
        <a:buFont typeface="Wingdings" pitchFamily="2" charset="2"/>
        <a:buChar char="§"/>
        <a:defRPr sz="2800">
          <a:solidFill>
            <a:srgbClr val="045A93"/>
          </a:solidFill>
          <a:latin typeface="+mn-lt"/>
          <a:ea typeface="+mn-ea"/>
          <a:cs typeface="ＭＳ Ｐゴシック"/>
        </a:defRPr>
      </a:lvl1pPr>
      <a:lvl2pPr marL="627063" indent="-169863" algn="l" rtl="0" eaLnBrk="1" fontAlgn="base" hangingPunct="1">
        <a:spcBef>
          <a:spcPct val="20000"/>
        </a:spcBef>
        <a:spcAft>
          <a:spcPct val="35000"/>
        </a:spcAft>
        <a:buClr>
          <a:srgbClr val="1E6119"/>
        </a:buClr>
        <a:buFont typeface="Wingdings" pitchFamily="2" charset="2"/>
        <a:buChar char="§"/>
        <a:defRPr sz="2000">
          <a:solidFill>
            <a:srgbClr val="727176"/>
          </a:solidFill>
          <a:latin typeface="+mn-lt"/>
          <a:ea typeface="+mn-ea"/>
          <a:cs typeface="ＭＳ Ｐゴシック"/>
        </a:defRPr>
      </a:lvl2pPr>
      <a:lvl3pPr marL="1025525" indent="-169863" algn="l" rtl="0" eaLnBrk="1" fontAlgn="base" hangingPunct="1">
        <a:spcBef>
          <a:spcPct val="20000"/>
        </a:spcBef>
        <a:spcAft>
          <a:spcPct val="35000"/>
        </a:spcAft>
        <a:buClr>
          <a:srgbClr val="1E6119"/>
        </a:buClr>
        <a:buFont typeface="Wingdings" pitchFamily="2" charset="2"/>
        <a:buChar char="§"/>
        <a:defRPr sz="2400">
          <a:solidFill>
            <a:srgbClr val="5D94BA"/>
          </a:solidFill>
          <a:latin typeface="+mn-lt"/>
          <a:ea typeface="+mn-ea"/>
          <a:cs typeface="ＭＳ Ｐゴシック"/>
        </a:defRPr>
      </a:lvl3pPr>
      <a:lvl4pPr marL="1316038" indent="-176213" algn="l" rtl="0" eaLnBrk="1" fontAlgn="base" hangingPunct="1">
        <a:spcBef>
          <a:spcPct val="20000"/>
        </a:spcBef>
        <a:spcAft>
          <a:spcPct val="35000"/>
        </a:spcAft>
        <a:buClr>
          <a:srgbClr val="1E6119"/>
        </a:buClr>
        <a:buFont typeface="Wingdings" pitchFamily="2" charset="2"/>
        <a:buChar char="§"/>
        <a:defRPr sz="1600">
          <a:solidFill>
            <a:srgbClr val="5D94BA"/>
          </a:solidFill>
          <a:latin typeface="+mn-lt"/>
          <a:ea typeface="+mn-ea"/>
          <a:cs typeface="ＭＳ Ｐゴシック"/>
        </a:defRPr>
      </a:lvl4pPr>
      <a:lvl5pPr marL="1654175" indent="-111125" algn="l" rtl="0" eaLnBrk="1" fontAlgn="base" hangingPunct="1">
        <a:spcBef>
          <a:spcPct val="20000"/>
        </a:spcBef>
        <a:spcAft>
          <a:spcPct val="35000"/>
        </a:spcAft>
        <a:buClr>
          <a:srgbClr val="1E6119"/>
        </a:buClr>
        <a:buFont typeface="Wingdings" pitchFamily="2" charset="2"/>
        <a:buChar char="§"/>
        <a:defRPr sz="1600">
          <a:solidFill>
            <a:srgbClr val="063061"/>
          </a:solidFill>
          <a:latin typeface="+mn-lt"/>
          <a:ea typeface="+mn-ea"/>
          <a:cs typeface="ＭＳ Ｐゴシック"/>
        </a:defRPr>
      </a:lvl5pPr>
      <a:lvl6pPr marL="2111375" indent="-111125" algn="l" rtl="0" eaLnBrk="1" fontAlgn="base" hangingPunct="1">
        <a:spcBef>
          <a:spcPct val="20000"/>
        </a:spcBef>
        <a:spcAft>
          <a:spcPct val="35000"/>
        </a:spcAft>
        <a:buClr>
          <a:srgbClr val="1E6119"/>
        </a:buClr>
        <a:buFont typeface="Wingdings" pitchFamily="2" charset="2"/>
        <a:buChar char="§"/>
        <a:defRPr sz="1600">
          <a:solidFill>
            <a:srgbClr val="063061"/>
          </a:solidFill>
          <a:latin typeface="+mn-lt"/>
          <a:ea typeface="+mn-ea"/>
        </a:defRPr>
      </a:lvl6pPr>
      <a:lvl7pPr marL="2568575" indent="-111125" algn="l" rtl="0" eaLnBrk="1" fontAlgn="base" hangingPunct="1">
        <a:spcBef>
          <a:spcPct val="20000"/>
        </a:spcBef>
        <a:spcAft>
          <a:spcPct val="35000"/>
        </a:spcAft>
        <a:buClr>
          <a:srgbClr val="1E6119"/>
        </a:buClr>
        <a:buFont typeface="Wingdings" pitchFamily="2" charset="2"/>
        <a:buChar char="§"/>
        <a:defRPr sz="1600">
          <a:solidFill>
            <a:srgbClr val="063061"/>
          </a:solidFill>
          <a:latin typeface="+mn-lt"/>
          <a:ea typeface="+mn-ea"/>
        </a:defRPr>
      </a:lvl7pPr>
      <a:lvl8pPr marL="3025775" indent="-111125" algn="l" rtl="0" eaLnBrk="1" fontAlgn="base" hangingPunct="1">
        <a:spcBef>
          <a:spcPct val="20000"/>
        </a:spcBef>
        <a:spcAft>
          <a:spcPct val="35000"/>
        </a:spcAft>
        <a:buClr>
          <a:srgbClr val="1E6119"/>
        </a:buClr>
        <a:buFont typeface="Wingdings" pitchFamily="2" charset="2"/>
        <a:buChar char="§"/>
        <a:defRPr sz="1600">
          <a:solidFill>
            <a:srgbClr val="063061"/>
          </a:solidFill>
          <a:latin typeface="+mn-lt"/>
          <a:ea typeface="+mn-ea"/>
        </a:defRPr>
      </a:lvl8pPr>
      <a:lvl9pPr marL="3482975" indent="-111125" algn="l" rtl="0" eaLnBrk="1" fontAlgn="base" hangingPunct="1">
        <a:spcBef>
          <a:spcPct val="20000"/>
        </a:spcBef>
        <a:spcAft>
          <a:spcPct val="35000"/>
        </a:spcAft>
        <a:buClr>
          <a:srgbClr val="1E6119"/>
        </a:buClr>
        <a:buFont typeface="Wingdings" pitchFamily="2" charset="2"/>
        <a:buChar char="§"/>
        <a:defRPr sz="1600">
          <a:solidFill>
            <a:srgbClr val="06306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BEFB-A274-42E5-84B5-E612D615796A}"/>
              </a:ext>
            </a:extLst>
          </p:cNvPr>
          <p:cNvSpPr>
            <a:spLocks noGrp="1"/>
          </p:cNvSpPr>
          <p:nvPr>
            <p:ph type="ctrTitle"/>
          </p:nvPr>
        </p:nvSpPr>
        <p:spPr>
          <a:xfrm>
            <a:off x="1573567" y="3039862"/>
            <a:ext cx="6858000" cy="1524000"/>
          </a:xfrm>
        </p:spPr>
        <p:txBody>
          <a:bodyPr/>
          <a:lstStyle/>
          <a:p>
            <a:r>
              <a:rPr lang="en-US" dirty="0"/>
              <a:t>Procurement – Small Business Activities</a:t>
            </a:r>
            <a:br>
              <a:rPr lang="en-US" dirty="0"/>
            </a:br>
            <a:br>
              <a:rPr lang="en-US" dirty="0"/>
            </a:br>
            <a:r>
              <a:rPr lang="en-US" b="1" dirty="0"/>
              <a:t>Forest Service Overview</a:t>
            </a:r>
          </a:p>
        </p:txBody>
      </p:sp>
      <p:sp>
        <p:nvSpPr>
          <p:cNvPr id="3" name="Subtitle 2">
            <a:extLst>
              <a:ext uri="{FF2B5EF4-FFF2-40B4-BE49-F238E27FC236}">
                <a16:creationId xmlns:a16="http://schemas.microsoft.com/office/drawing/2014/main" id="{D1CFC908-487F-4B9D-ACDB-EB739DAC4BD4}"/>
              </a:ext>
            </a:extLst>
          </p:cNvPr>
          <p:cNvSpPr>
            <a:spLocks noGrp="1"/>
          </p:cNvSpPr>
          <p:nvPr>
            <p:ph type="subTitle" idx="1"/>
          </p:nvPr>
        </p:nvSpPr>
        <p:spPr>
          <a:xfrm>
            <a:off x="786580" y="5273776"/>
            <a:ext cx="7443019" cy="1048365"/>
          </a:xfrm>
        </p:spPr>
        <p:txBody>
          <a:bodyPr/>
          <a:lstStyle/>
          <a:p>
            <a:pPr algn="r">
              <a:spcBef>
                <a:spcPts val="0"/>
              </a:spcBef>
              <a:spcAft>
                <a:spcPts val="0"/>
              </a:spcAft>
            </a:pPr>
            <a:r>
              <a:rPr lang="en-US" dirty="0"/>
              <a:t>Melissa Dyniec</a:t>
            </a:r>
          </a:p>
          <a:p>
            <a:pPr algn="r">
              <a:spcBef>
                <a:spcPts val="0"/>
              </a:spcBef>
              <a:spcAft>
                <a:spcPts val="0"/>
              </a:spcAft>
            </a:pPr>
            <a:r>
              <a:rPr lang="en-US" sz="2000" dirty="0"/>
              <a:t>Deputy Director</a:t>
            </a:r>
          </a:p>
          <a:p>
            <a:pPr algn="r">
              <a:spcBef>
                <a:spcPts val="0"/>
              </a:spcBef>
              <a:spcAft>
                <a:spcPts val="0"/>
              </a:spcAft>
            </a:pPr>
            <a:r>
              <a:rPr lang="en-US" sz="2000" dirty="0"/>
              <a:t>Procurement &amp; Property Services</a:t>
            </a:r>
          </a:p>
        </p:txBody>
      </p:sp>
    </p:spTree>
    <p:extLst>
      <p:ext uri="{BB962C8B-B14F-4D97-AF65-F5344CB8AC3E}">
        <p14:creationId xmlns:p14="http://schemas.microsoft.com/office/powerpoint/2010/main" val="283274810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0148F-E229-4BF7-98E2-9C8231A993A1}"/>
              </a:ext>
            </a:extLst>
          </p:cNvPr>
          <p:cNvSpPr>
            <a:spLocks noGrp="1"/>
          </p:cNvSpPr>
          <p:nvPr>
            <p:ph type="title"/>
          </p:nvPr>
        </p:nvSpPr>
        <p:spPr/>
        <p:txBody>
          <a:bodyPr/>
          <a:lstStyle/>
          <a:p>
            <a:r>
              <a:rPr lang="en-US" sz="3600" dirty="0"/>
              <a:t>Natural Resources and Environment</a:t>
            </a:r>
          </a:p>
        </p:txBody>
      </p:sp>
      <p:sp>
        <p:nvSpPr>
          <p:cNvPr id="4" name="Content Placeholder 2">
            <a:extLst>
              <a:ext uri="{FF2B5EF4-FFF2-40B4-BE49-F238E27FC236}">
                <a16:creationId xmlns:a16="http://schemas.microsoft.com/office/drawing/2014/main" id="{A8898DD9-68D3-47C1-A68E-16B573762327}"/>
              </a:ext>
            </a:extLst>
          </p:cNvPr>
          <p:cNvSpPr>
            <a:spLocks noGrp="1"/>
          </p:cNvSpPr>
          <p:nvPr>
            <p:ph idx="1"/>
          </p:nvPr>
        </p:nvSpPr>
        <p:spPr>
          <a:xfrm>
            <a:off x="381000" y="1371600"/>
            <a:ext cx="8305800" cy="4648200"/>
          </a:xfrm>
        </p:spPr>
        <p:txBody>
          <a:bodyPr>
            <a:normAutofit/>
          </a:bodyPr>
          <a:lstStyle/>
          <a:p>
            <a:pPr>
              <a:spcBef>
                <a:spcPts val="600"/>
              </a:spcBef>
              <a:spcAft>
                <a:spcPts val="600"/>
              </a:spcAft>
            </a:pPr>
            <a:r>
              <a:rPr lang="en-US" sz="2600" dirty="0">
                <a:latin typeface="+mj-lt"/>
              </a:rPr>
              <a:t>The mission of Natural Resources and Environment is to sustain the health, diversity, and productivity of the Nation’s forests and grasslands to meet the needs of present and future generations.  </a:t>
            </a:r>
          </a:p>
          <a:p>
            <a:pPr>
              <a:spcBef>
                <a:spcPts val="600"/>
              </a:spcBef>
              <a:spcAft>
                <a:spcPts val="600"/>
              </a:spcAft>
            </a:pPr>
            <a:r>
              <a:rPr lang="en-US" sz="2600" dirty="0">
                <a:latin typeface="+mj-lt"/>
              </a:rPr>
              <a:t>We carry out our mission in partnership with States, Tribes, and communities across the country who steward our Nation’s forest and grasslands.</a:t>
            </a:r>
          </a:p>
        </p:txBody>
      </p:sp>
    </p:spTree>
    <p:extLst>
      <p:ext uri="{BB962C8B-B14F-4D97-AF65-F5344CB8AC3E}">
        <p14:creationId xmlns:p14="http://schemas.microsoft.com/office/powerpoint/2010/main" val="22295534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0148F-E229-4BF7-98E2-9C8231A993A1}"/>
              </a:ext>
            </a:extLst>
          </p:cNvPr>
          <p:cNvSpPr>
            <a:spLocks noGrp="1"/>
          </p:cNvSpPr>
          <p:nvPr>
            <p:ph type="title"/>
          </p:nvPr>
        </p:nvSpPr>
        <p:spPr/>
        <p:txBody>
          <a:bodyPr/>
          <a:lstStyle/>
          <a:p>
            <a:r>
              <a:rPr lang="en-US" sz="3600" dirty="0"/>
              <a:t>About the Forest Service</a:t>
            </a:r>
          </a:p>
        </p:txBody>
      </p:sp>
      <p:sp>
        <p:nvSpPr>
          <p:cNvPr id="4" name="Content Placeholder 2">
            <a:extLst>
              <a:ext uri="{FF2B5EF4-FFF2-40B4-BE49-F238E27FC236}">
                <a16:creationId xmlns:a16="http://schemas.microsoft.com/office/drawing/2014/main" id="{A8898DD9-68D3-47C1-A68E-16B573762327}"/>
              </a:ext>
            </a:extLst>
          </p:cNvPr>
          <p:cNvSpPr>
            <a:spLocks noGrp="1"/>
          </p:cNvSpPr>
          <p:nvPr>
            <p:ph idx="1"/>
          </p:nvPr>
        </p:nvSpPr>
        <p:spPr>
          <a:xfrm>
            <a:off x="381000" y="1371600"/>
            <a:ext cx="8305800" cy="4648200"/>
          </a:xfrm>
        </p:spPr>
        <p:txBody>
          <a:bodyPr>
            <a:normAutofit fontScale="92500" lnSpcReduction="20000"/>
          </a:bodyPr>
          <a:lstStyle/>
          <a:p>
            <a:pPr>
              <a:spcBef>
                <a:spcPts val="600"/>
              </a:spcBef>
              <a:spcAft>
                <a:spcPts val="600"/>
              </a:spcAft>
            </a:pPr>
            <a:r>
              <a:rPr lang="en-US" sz="2600" b="0" i="0" dirty="0">
                <a:effectLst/>
                <a:latin typeface="+mj-lt"/>
              </a:rPr>
              <a:t>“</a:t>
            </a:r>
            <a:r>
              <a:rPr lang="en-US" sz="2600" b="1" i="0" dirty="0">
                <a:effectLst/>
                <a:latin typeface="+mj-lt"/>
              </a:rPr>
              <a:t>Caring for the Land and Serving People</a:t>
            </a:r>
            <a:r>
              <a:rPr lang="en-US" sz="2600" b="0" i="0" dirty="0">
                <a:effectLst/>
                <a:latin typeface="+mj-lt"/>
              </a:rPr>
              <a:t>” </a:t>
            </a:r>
          </a:p>
          <a:p>
            <a:pPr lvl="1">
              <a:spcBef>
                <a:spcPts val="600"/>
              </a:spcBef>
              <a:spcAft>
                <a:spcPts val="600"/>
              </a:spcAft>
            </a:pPr>
            <a:r>
              <a:rPr lang="en-US" b="0" i="0" dirty="0">
                <a:solidFill>
                  <a:schemeClr val="tx1">
                    <a:lumMod val="50000"/>
                  </a:schemeClr>
                </a:solidFill>
                <a:effectLst/>
                <a:latin typeface="+mj-lt"/>
              </a:rPr>
              <a:t>The Forest Service </a:t>
            </a:r>
            <a:r>
              <a:rPr lang="en-US" dirty="0">
                <a:solidFill>
                  <a:schemeClr val="tx1">
                    <a:lumMod val="50000"/>
                  </a:schemeClr>
                </a:solidFill>
                <a:latin typeface="+mj-lt"/>
              </a:rPr>
              <a:t>mis</a:t>
            </a:r>
            <a:r>
              <a:rPr lang="en-US" b="0" i="0" dirty="0">
                <a:solidFill>
                  <a:schemeClr val="tx1">
                    <a:lumMod val="50000"/>
                  </a:schemeClr>
                </a:solidFill>
                <a:effectLst/>
                <a:latin typeface="+mj-lt"/>
              </a:rPr>
              <a:t>sion is </a:t>
            </a:r>
            <a:r>
              <a:rPr lang="en-US" b="1" i="0" dirty="0">
                <a:solidFill>
                  <a:schemeClr val="tx1">
                    <a:lumMod val="50000"/>
                  </a:schemeClr>
                </a:solidFill>
                <a:effectLst/>
                <a:latin typeface="+mj-lt"/>
              </a:rPr>
              <a:t>to sustain the health, diversity, and productivity of the nation’s forests and grasslands to meet the needs of present and future generations</a:t>
            </a:r>
            <a:r>
              <a:rPr lang="en-US" b="0" i="0" dirty="0">
                <a:solidFill>
                  <a:schemeClr val="tx1">
                    <a:lumMod val="50000"/>
                  </a:schemeClr>
                </a:solidFill>
                <a:effectLst/>
                <a:latin typeface="+mj-lt"/>
              </a:rPr>
              <a:t>. </a:t>
            </a:r>
          </a:p>
          <a:p>
            <a:pPr lvl="1">
              <a:spcBef>
                <a:spcPts val="600"/>
              </a:spcBef>
              <a:spcAft>
                <a:spcPts val="600"/>
              </a:spcAft>
            </a:pPr>
            <a:r>
              <a:rPr lang="en-US" b="0" i="0" dirty="0">
                <a:solidFill>
                  <a:schemeClr val="tx1">
                    <a:lumMod val="50000"/>
                  </a:schemeClr>
                </a:solidFill>
                <a:effectLst/>
                <a:latin typeface="+mj-lt"/>
              </a:rPr>
              <a:t> The agency is responsible for</a:t>
            </a:r>
          </a:p>
          <a:p>
            <a:pPr lvl="2">
              <a:spcBef>
                <a:spcPts val="600"/>
              </a:spcBef>
              <a:spcAft>
                <a:spcPts val="600"/>
              </a:spcAft>
            </a:pPr>
            <a:r>
              <a:rPr lang="en-US" sz="1800" dirty="0">
                <a:solidFill>
                  <a:schemeClr val="tx1">
                    <a:lumMod val="50000"/>
                  </a:schemeClr>
                </a:solidFill>
                <a:latin typeface="+mj-lt"/>
              </a:rPr>
              <a:t>Protection and management of natural resources on lands we manage</a:t>
            </a:r>
          </a:p>
          <a:p>
            <a:pPr lvl="2">
              <a:spcBef>
                <a:spcPts val="600"/>
              </a:spcBef>
              <a:spcAft>
                <a:spcPts val="600"/>
              </a:spcAft>
            </a:pPr>
            <a:r>
              <a:rPr lang="en-US" sz="1800" b="0" i="0" dirty="0">
                <a:solidFill>
                  <a:schemeClr val="tx1">
                    <a:lumMod val="50000"/>
                  </a:schemeClr>
                </a:solidFill>
                <a:effectLst/>
                <a:latin typeface="+mj-lt"/>
              </a:rPr>
              <a:t>Research on all </a:t>
            </a:r>
            <a:r>
              <a:rPr lang="en-US" sz="1800" dirty="0">
                <a:solidFill>
                  <a:schemeClr val="tx1">
                    <a:lumMod val="50000"/>
                  </a:schemeClr>
                </a:solidFill>
                <a:latin typeface="+mj-lt"/>
              </a:rPr>
              <a:t>aspects of forestry, rangeland management, and forest resource utilization</a:t>
            </a:r>
          </a:p>
          <a:p>
            <a:pPr lvl="2">
              <a:spcBef>
                <a:spcPts val="600"/>
              </a:spcBef>
              <a:spcAft>
                <a:spcPts val="600"/>
              </a:spcAft>
            </a:pPr>
            <a:r>
              <a:rPr lang="en-US" sz="1800" b="0" i="0" dirty="0">
                <a:solidFill>
                  <a:schemeClr val="tx1">
                    <a:lumMod val="50000"/>
                  </a:schemeClr>
                </a:solidFill>
                <a:effectLst/>
                <a:latin typeface="+mj-lt"/>
              </a:rPr>
              <a:t>Cooperation with State and local governments, forest industries, and private landowners to help protect and manage non-Federal forest, range, and watershed lands</a:t>
            </a:r>
          </a:p>
          <a:p>
            <a:pPr lvl="2">
              <a:spcBef>
                <a:spcPts val="600"/>
              </a:spcBef>
              <a:spcAft>
                <a:spcPts val="600"/>
              </a:spcAft>
            </a:pPr>
            <a:r>
              <a:rPr lang="en-US" sz="1800" b="0" i="0" dirty="0">
                <a:solidFill>
                  <a:schemeClr val="tx1">
                    <a:lumMod val="50000"/>
                  </a:schemeClr>
                </a:solidFill>
                <a:effectLst/>
                <a:latin typeface="+mj-lt"/>
              </a:rPr>
              <a:t>Support of an effective workforce reflecting the diversity of the American people</a:t>
            </a:r>
          </a:p>
          <a:p>
            <a:pPr lvl="2">
              <a:spcBef>
                <a:spcPts val="600"/>
              </a:spcBef>
              <a:spcAft>
                <a:spcPts val="600"/>
              </a:spcAft>
            </a:pPr>
            <a:r>
              <a:rPr lang="en-US" sz="1800" dirty="0">
                <a:solidFill>
                  <a:schemeClr val="tx1">
                    <a:lumMod val="50000"/>
                  </a:schemeClr>
                </a:solidFill>
                <a:latin typeface="+mj-lt"/>
              </a:rPr>
              <a:t>Internal assistance for the protection and management of the world’s forest resources</a:t>
            </a:r>
            <a:endParaRPr lang="en-US" sz="1800" b="0" i="0" dirty="0">
              <a:solidFill>
                <a:schemeClr val="tx1">
                  <a:lumMod val="50000"/>
                </a:schemeClr>
              </a:solidFill>
              <a:effectLst/>
              <a:latin typeface="+mj-lt"/>
            </a:endParaRPr>
          </a:p>
          <a:p>
            <a:pPr>
              <a:spcBef>
                <a:spcPts val="600"/>
              </a:spcBef>
              <a:spcAft>
                <a:spcPts val="600"/>
              </a:spcAft>
            </a:pPr>
            <a:endParaRPr lang="en-US" b="0" i="0" dirty="0">
              <a:solidFill>
                <a:schemeClr val="tx1">
                  <a:lumMod val="50000"/>
                </a:schemeClr>
              </a:solidFill>
              <a:effectLst/>
              <a:latin typeface="+mj-lt"/>
            </a:endParaRPr>
          </a:p>
          <a:p>
            <a:pPr marL="457200" lvl="1" indent="0">
              <a:spcBef>
                <a:spcPts val="600"/>
              </a:spcBef>
              <a:spcAft>
                <a:spcPts val="600"/>
              </a:spcAft>
              <a:buNone/>
            </a:pPr>
            <a:endParaRPr lang="en-US" b="0" i="0" dirty="0">
              <a:solidFill>
                <a:schemeClr val="tx1">
                  <a:lumMod val="50000"/>
                </a:schemeClr>
              </a:solidFill>
              <a:effectLst/>
              <a:latin typeface="+mj-lt"/>
            </a:endParaRPr>
          </a:p>
        </p:txBody>
      </p:sp>
    </p:spTree>
    <p:extLst>
      <p:ext uri="{BB962C8B-B14F-4D97-AF65-F5344CB8AC3E}">
        <p14:creationId xmlns:p14="http://schemas.microsoft.com/office/powerpoint/2010/main" val="357852538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70C84-D2BF-4863-A679-2ADF381ACE08}"/>
              </a:ext>
            </a:extLst>
          </p:cNvPr>
          <p:cNvSpPr>
            <a:spLocks noGrp="1"/>
          </p:cNvSpPr>
          <p:nvPr>
            <p:ph type="title"/>
          </p:nvPr>
        </p:nvSpPr>
        <p:spPr/>
        <p:txBody>
          <a:bodyPr/>
          <a:lstStyle/>
          <a:p>
            <a:r>
              <a:rPr lang="en-US" dirty="0"/>
              <a:t>About the Forest Service (cont.)</a:t>
            </a:r>
          </a:p>
        </p:txBody>
      </p:sp>
      <p:pic>
        <p:nvPicPr>
          <p:cNvPr id="1026" name="Picture 2" descr="See the source image">
            <a:extLst>
              <a:ext uri="{FF2B5EF4-FFF2-40B4-BE49-F238E27FC236}">
                <a16:creationId xmlns:a16="http://schemas.microsoft.com/office/drawing/2014/main" id="{D80358AE-768A-4300-A5EF-7C05A285896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639057"/>
            <a:ext cx="5312790" cy="397898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4EB00355-8A7C-43CD-A97E-0E1C106607F1}"/>
              </a:ext>
            </a:extLst>
          </p:cNvPr>
          <p:cNvSpPr txBox="1">
            <a:spLocks/>
          </p:cNvSpPr>
          <p:nvPr/>
        </p:nvSpPr>
        <p:spPr>
          <a:xfrm>
            <a:off x="5774332" y="2041448"/>
            <a:ext cx="2765588" cy="3174206"/>
          </a:xfrm>
          <a:prstGeom prst="rect">
            <a:avLst/>
          </a:prstGeom>
        </p:spPr>
        <p:txBody>
          <a:bodyPr>
            <a:noAutofit/>
          </a:bodyPr>
          <a:lstStyle>
            <a:lvl1pPr marL="225425" indent="-225425" algn="l" rtl="0" eaLnBrk="1" fontAlgn="base" hangingPunct="1">
              <a:spcBef>
                <a:spcPct val="20000"/>
              </a:spcBef>
              <a:spcAft>
                <a:spcPct val="35000"/>
              </a:spcAft>
              <a:buClr>
                <a:srgbClr val="1E6119"/>
              </a:buClr>
              <a:buFont typeface="Wingdings" pitchFamily="2" charset="2"/>
              <a:buChar char="§"/>
              <a:defRPr sz="2800">
                <a:solidFill>
                  <a:srgbClr val="045A93"/>
                </a:solidFill>
                <a:latin typeface="+mn-lt"/>
                <a:ea typeface="+mn-ea"/>
                <a:cs typeface="ＭＳ Ｐゴシック"/>
              </a:defRPr>
            </a:lvl1pPr>
            <a:lvl2pPr marL="627063" indent="-169863" algn="l" rtl="0" eaLnBrk="1" fontAlgn="base" hangingPunct="1">
              <a:spcBef>
                <a:spcPct val="20000"/>
              </a:spcBef>
              <a:spcAft>
                <a:spcPct val="35000"/>
              </a:spcAft>
              <a:buClr>
                <a:srgbClr val="1E6119"/>
              </a:buClr>
              <a:buFont typeface="Wingdings" pitchFamily="2" charset="2"/>
              <a:buChar char="§"/>
              <a:defRPr sz="2000">
                <a:solidFill>
                  <a:srgbClr val="727176"/>
                </a:solidFill>
                <a:latin typeface="+mn-lt"/>
                <a:ea typeface="+mn-ea"/>
                <a:cs typeface="ＭＳ Ｐゴシック"/>
              </a:defRPr>
            </a:lvl2pPr>
            <a:lvl3pPr marL="1025525" indent="-169863" algn="l" rtl="0" eaLnBrk="1" fontAlgn="base" hangingPunct="1">
              <a:spcBef>
                <a:spcPct val="20000"/>
              </a:spcBef>
              <a:spcAft>
                <a:spcPct val="35000"/>
              </a:spcAft>
              <a:buClr>
                <a:srgbClr val="1E6119"/>
              </a:buClr>
              <a:buFont typeface="Wingdings" pitchFamily="2" charset="2"/>
              <a:buChar char="§"/>
              <a:defRPr sz="2400">
                <a:solidFill>
                  <a:srgbClr val="5D94BA"/>
                </a:solidFill>
                <a:latin typeface="+mn-lt"/>
                <a:ea typeface="+mn-ea"/>
                <a:cs typeface="ＭＳ Ｐゴシック"/>
              </a:defRPr>
            </a:lvl3pPr>
            <a:lvl4pPr marL="1316038" indent="-176213" algn="l" rtl="0" eaLnBrk="1" fontAlgn="base" hangingPunct="1">
              <a:spcBef>
                <a:spcPct val="20000"/>
              </a:spcBef>
              <a:spcAft>
                <a:spcPct val="35000"/>
              </a:spcAft>
              <a:buClr>
                <a:srgbClr val="1E6119"/>
              </a:buClr>
              <a:buFont typeface="Wingdings" pitchFamily="2" charset="2"/>
              <a:buChar char="§"/>
              <a:defRPr sz="1600">
                <a:solidFill>
                  <a:srgbClr val="5D94BA"/>
                </a:solidFill>
                <a:latin typeface="+mn-lt"/>
                <a:ea typeface="+mn-ea"/>
                <a:cs typeface="ＭＳ Ｐゴシック"/>
              </a:defRPr>
            </a:lvl4pPr>
            <a:lvl5pPr marL="1654175" indent="-111125" algn="l" rtl="0" eaLnBrk="1" fontAlgn="base" hangingPunct="1">
              <a:spcBef>
                <a:spcPct val="20000"/>
              </a:spcBef>
              <a:spcAft>
                <a:spcPct val="35000"/>
              </a:spcAft>
              <a:buClr>
                <a:srgbClr val="1E6119"/>
              </a:buClr>
              <a:buFont typeface="Wingdings" pitchFamily="2" charset="2"/>
              <a:buChar char="§"/>
              <a:defRPr sz="1600">
                <a:solidFill>
                  <a:srgbClr val="063061"/>
                </a:solidFill>
                <a:latin typeface="+mn-lt"/>
                <a:ea typeface="+mn-ea"/>
                <a:cs typeface="ＭＳ Ｐゴシック"/>
              </a:defRPr>
            </a:lvl5pPr>
            <a:lvl6pPr marL="2111375" indent="-111125" algn="l" rtl="0" eaLnBrk="1" fontAlgn="base" hangingPunct="1">
              <a:spcBef>
                <a:spcPct val="20000"/>
              </a:spcBef>
              <a:spcAft>
                <a:spcPct val="35000"/>
              </a:spcAft>
              <a:buClr>
                <a:srgbClr val="1E6119"/>
              </a:buClr>
              <a:buFont typeface="Wingdings" pitchFamily="2" charset="2"/>
              <a:buChar char="§"/>
              <a:defRPr sz="1600">
                <a:solidFill>
                  <a:srgbClr val="063061"/>
                </a:solidFill>
                <a:latin typeface="+mn-lt"/>
                <a:ea typeface="+mn-ea"/>
              </a:defRPr>
            </a:lvl6pPr>
            <a:lvl7pPr marL="2568575" indent="-111125" algn="l" rtl="0" eaLnBrk="1" fontAlgn="base" hangingPunct="1">
              <a:spcBef>
                <a:spcPct val="20000"/>
              </a:spcBef>
              <a:spcAft>
                <a:spcPct val="35000"/>
              </a:spcAft>
              <a:buClr>
                <a:srgbClr val="1E6119"/>
              </a:buClr>
              <a:buFont typeface="Wingdings" pitchFamily="2" charset="2"/>
              <a:buChar char="§"/>
              <a:defRPr sz="1600">
                <a:solidFill>
                  <a:srgbClr val="063061"/>
                </a:solidFill>
                <a:latin typeface="+mn-lt"/>
                <a:ea typeface="+mn-ea"/>
              </a:defRPr>
            </a:lvl7pPr>
            <a:lvl8pPr marL="3025775" indent="-111125" algn="l" rtl="0" eaLnBrk="1" fontAlgn="base" hangingPunct="1">
              <a:spcBef>
                <a:spcPct val="20000"/>
              </a:spcBef>
              <a:spcAft>
                <a:spcPct val="35000"/>
              </a:spcAft>
              <a:buClr>
                <a:srgbClr val="1E6119"/>
              </a:buClr>
              <a:buFont typeface="Wingdings" pitchFamily="2" charset="2"/>
              <a:buChar char="§"/>
              <a:defRPr sz="1600">
                <a:solidFill>
                  <a:srgbClr val="063061"/>
                </a:solidFill>
                <a:latin typeface="+mn-lt"/>
                <a:ea typeface="+mn-ea"/>
              </a:defRPr>
            </a:lvl8pPr>
            <a:lvl9pPr marL="3482975" indent="-111125" algn="l" rtl="0" eaLnBrk="1" fontAlgn="base" hangingPunct="1">
              <a:spcBef>
                <a:spcPct val="20000"/>
              </a:spcBef>
              <a:spcAft>
                <a:spcPct val="35000"/>
              </a:spcAft>
              <a:buClr>
                <a:srgbClr val="1E6119"/>
              </a:buClr>
              <a:buFont typeface="Wingdings" pitchFamily="2" charset="2"/>
              <a:buChar char="§"/>
              <a:defRPr sz="1600">
                <a:solidFill>
                  <a:srgbClr val="063061"/>
                </a:solidFill>
                <a:latin typeface="+mn-lt"/>
                <a:ea typeface="+mn-ea"/>
              </a:defRPr>
            </a:lvl9pPr>
          </a:lstStyle>
          <a:p>
            <a:r>
              <a:rPr lang="en-US" sz="2000" kern="0" dirty="0"/>
              <a:t>191 million acres</a:t>
            </a:r>
          </a:p>
          <a:p>
            <a:r>
              <a:rPr lang="en-US" sz="2000" kern="0" dirty="0"/>
              <a:t>9 regions</a:t>
            </a:r>
          </a:p>
          <a:p>
            <a:r>
              <a:rPr lang="en-US" sz="2000" kern="0" dirty="0"/>
              <a:t>154 national forests</a:t>
            </a:r>
          </a:p>
          <a:p>
            <a:r>
              <a:rPr lang="en-US" sz="2000" kern="0" dirty="0"/>
              <a:t>20 grasslands</a:t>
            </a:r>
          </a:p>
          <a:p>
            <a:r>
              <a:rPr lang="en-US" sz="2000" kern="0" dirty="0"/>
              <a:t>600 ranger districts</a:t>
            </a:r>
          </a:p>
          <a:p>
            <a:r>
              <a:rPr lang="en-US" sz="2000" kern="0" dirty="0"/>
              <a:t>30K employees</a:t>
            </a:r>
          </a:p>
        </p:txBody>
      </p:sp>
    </p:spTree>
    <p:extLst>
      <p:ext uri="{BB962C8B-B14F-4D97-AF65-F5344CB8AC3E}">
        <p14:creationId xmlns:p14="http://schemas.microsoft.com/office/powerpoint/2010/main" val="84208652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70C84-D2BF-4863-A679-2ADF381ACE08}"/>
              </a:ext>
            </a:extLst>
          </p:cNvPr>
          <p:cNvSpPr>
            <a:spLocks noGrp="1"/>
          </p:cNvSpPr>
          <p:nvPr>
            <p:ph type="title"/>
          </p:nvPr>
        </p:nvSpPr>
        <p:spPr/>
        <p:txBody>
          <a:bodyPr/>
          <a:lstStyle/>
          <a:p>
            <a:r>
              <a:rPr lang="en-US" dirty="0"/>
              <a:t>About the Research Stations</a:t>
            </a:r>
          </a:p>
        </p:txBody>
      </p:sp>
      <p:sp>
        <p:nvSpPr>
          <p:cNvPr id="6" name="Content Placeholder 3">
            <a:extLst>
              <a:ext uri="{FF2B5EF4-FFF2-40B4-BE49-F238E27FC236}">
                <a16:creationId xmlns:a16="http://schemas.microsoft.com/office/drawing/2014/main" id="{4EB00355-8A7C-43CD-A97E-0E1C106607F1}"/>
              </a:ext>
            </a:extLst>
          </p:cNvPr>
          <p:cNvSpPr txBox="1">
            <a:spLocks/>
          </p:cNvSpPr>
          <p:nvPr/>
        </p:nvSpPr>
        <p:spPr>
          <a:xfrm>
            <a:off x="707421" y="2041448"/>
            <a:ext cx="7729157" cy="4093881"/>
          </a:xfrm>
          <a:prstGeom prst="rect">
            <a:avLst/>
          </a:prstGeom>
        </p:spPr>
        <p:txBody>
          <a:bodyPr>
            <a:noAutofit/>
          </a:bodyPr>
          <a:lstStyle>
            <a:lvl1pPr marL="225425" indent="-225425" algn="l" rtl="0" eaLnBrk="1" fontAlgn="base" hangingPunct="1">
              <a:spcBef>
                <a:spcPct val="20000"/>
              </a:spcBef>
              <a:spcAft>
                <a:spcPct val="35000"/>
              </a:spcAft>
              <a:buClr>
                <a:srgbClr val="1E6119"/>
              </a:buClr>
              <a:buFont typeface="Wingdings" pitchFamily="2" charset="2"/>
              <a:buChar char="§"/>
              <a:defRPr sz="2800">
                <a:solidFill>
                  <a:srgbClr val="045A93"/>
                </a:solidFill>
                <a:latin typeface="+mn-lt"/>
                <a:ea typeface="+mn-ea"/>
                <a:cs typeface="ＭＳ Ｐゴシック"/>
              </a:defRPr>
            </a:lvl1pPr>
            <a:lvl2pPr marL="627063" indent="-169863" algn="l" rtl="0" eaLnBrk="1" fontAlgn="base" hangingPunct="1">
              <a:spcBef>
                <a:spcPct val="20000"/>
              </a:spcBef>
              <a:spcAft>
                <a:spcPct val="35000"/>
              </a:spcAft>
              <a:buClr>
                <a:srgbClr val="1E6119"/>
              </a:buClr>
              <a:buFont typeface="Wingdings" pitchFamily="2" charset="2"/>
              <a:buChar char="§"/>
              <a:defRPr sz="2000">
                <a:solidFill>
                  <a:srgbClr val="727176"/>
                </a:solidFill>
                <a:latin typeface="+mn-lt"/>
                <a:ea typeface="+mn-ea"/>
                <a:cs typeface="ＭＳ Ｐゴシック"/>
              </a:defRPr>
            </a:lvl2pPr>
            <a:lvl3pPr marL="1025525" indent="-169863" algn="l" rtl="0" eaLnBrk="1" fontAlgn="base" hangingPunct="1">
              <a:spcBef>
                <a:spcPct val="20000"/>
              </a:spcBef>
              <a:spcAft>
                <a:spcPct val="35000"/>
              </a:spcAft>
              <a:buClr>
                <a:srgbClr val="1E6119"/>
              </a:buClr>
              <a:buFont typeface="Wingdings" pitchFamily="2" charset="2"/>
              <a:buChar char="§"/>
              <a:defRPr sz="2400">
                <a:solidFill>
                  <a:srgbClr val="5D94BA"/>
                </a:solidFill>
                <a:latin typeface="+mn-lt"/>
                <a:ea typeface="+mn-ea"/>
                <a:cs typeface="ＭＳ Ｐゴシック"/>
              </a:defRPr>
            </a:lvl3pPr>
            <a:lvl4pPr marL="1316038" indent="-176213" algn="l" rtl="0" eaLnBrk="1" fontAlgn="base" hangingPunct="1">
              <a:spcBef>
                <a:spcPct val="20000"/>
              </a:spcBef>
              <a:spcAft>
                <a:spcPct val="35000"/>
              </a:spcAft>
              <a:buClr>
                <a:srgbClr val="1E6119"/>
              </a:buClr>
              <a:buFont typeface="Wingdings" pitchFamily="2" charset="2"/>
              <a:buChar char="§"/>
              <a:defRPr sz="1600">
                <a:solidFill>
                  <a:srgbClr val="5D94BA"/>
                </a:solidFill>
                <a:latin typeface="+mn-lt"/>
                <a:ea typeface="+mn-ea"/>
                <a:cs typeface="ＭＳ Ｐゴシック"/>
              </a:defRPr>
            </a:lvl4pPr>
            <a:lvl5pPr marL="1654175" indent="-111125" algn="l" rtl="0" eaLnBrk="1" fontAlgn="base" hangingPunct="1">
              <a:spcBef>
                <a:spcPct val="20000"/>
              </a:spcBef>
              <a:spcAft>
                <a:spcPct val="35000"/>
              </a:spcAft>
              <a:buClr>
                <a:srgbClr val="1E6119"/>
              </a:buClr>
              <a:buFont typeface="Wingdings" pitchFamily="2" charset="2"/>
              <a:buChar char="§"/>
              <a:defRPr sz="1600">
                <a:solidFill>
                  <a:srgbClr val="063061"/>
                </a:solidFill>
                <a:latin typeface="+mn-lt"/>
                <a:ea typeface="+mn-ea"/>
                <a:cs typeface="ＭＳ Ｐゴシック"/>
              </a:defRPr>
            </a:lvl5pPr>
            <a:lvl6pPr marL="2111375" indent="-111125" algn="l" rtl="0" eaLnBrk="1" fontAlgn="base" hangingPunct="1">
              <a:spcBef>
                <a:spcPct val="20000"/>
              </a:spcBef>
              <a:spcAft>
                <a:spcPct val="35000"/>
              </a:spcAft>
              <a:buClr>
                <a:srgbClr val="1E6119"/>
              </a:buClr>
              <a:buFont typeface="Wingdings" pitchFamily="2" charset="2"/>
              <a:buChar char="§"/>
              <a:defRPr sz="1600">
                <a:solidFill>
                  <a:srgbClr val="063061"/>
                </a:solidFill>
                <a:latin typeface="+mn-lt"/>
                <a:ea typeface="+mn-ea"/>
              </a:defRPr>
            </a:lvl6pPr>
            <a:lvl7pPr marL="2568575" indent="-111125" algn="l" rtl="0" eaLnBrk="1" fontAlgn="base" hangingPunct="1">
              <a:spcBef>
                <a:spcPct val="20000"/>
              </a:spcBef>
              <a:spcAft>
                <a:spcPct val="35000"/>
              </a:spcAft>
              <a:buClr>
                <a:srgbClr val="1E6119"/>
              </a:buClr>
              <a:buFont typeface="Wingdings" pitchFamily="2" charset="2"/>
              <a:buChar char="§"/>
              <a:defRPr sz="1600">
                <a:solidFill>
                  <a:srgbClr val="063061"/>
                </a:solidFill>
                <a:latin typeface="+mn-lt"/>
                <a:ea typeface="+mn-ea"/>
              </a:defRPr>
            </a:lvl7pPr>
            <a:lvl8pPr marL="3025775" indent="-111125" algn="l" rtl="0" eaLnBrk="1" fontAlgn="base" hangingPunct="1">
              <a:spcBef>
                <a:spcPct val="20000"/>
              </a:spcBef>
              <a:spcAft>
                <a:spcPct val="35000"/>
              </a:spcAft>
              <a:buClr>
                <a:srgbClr val="1E6119"/>
              </a:buClr>
              <a:buFont typeface="Wingdings" pitchFamily="2" charset="2"/>
              <a:buChar char="§"/>
              <a:defRPr sz="1600">
                <a:solidFill>
                  <a:srgbClr val="063061"/>
                </a:solidFill>
                <a:latin typeface="+mn-lt"/>
                <a:ea typeface="+mn-ea"/>
              </a:defRPr>
            </a:lvl8pPr>
            <a:lvl9pPr marL="3482975" indent="-111125" algn="l" rtl="0" eaLnBrk="1" fontAlgn="base" hangingPunct="1">
              <a:spcBef>
                <a:spcPct val="20000"/>
              </a:spcBef>
              <a:spcAft>
                <a:spcPct val="35000"/>
              </a:spcAft>
              <a:buClr>
                <a:srgbClr val="1E6119"/>
              </a:buClr>
              <a:buFont typeface="Wingdings" pitchFamily="2" charset="2"/>
              <a:buChar char="§"/>
              <a:defRPr sz="1600">
                <a:solidFill>
                  <a:srgbClr val="063061"/>
                </a:solidFill>
                <a:latin typeface="+mn-lt"/>
                <a:ea typeface="+mn-ea"/>
              </a:defRPr>
            </a:lvl9pPr>
          </a:lstStyle>
          <a:p>
            <a:r>
              <a:rPr lang="en-US" sz="2000" kern="0" dirty="0"/>
              <a:t>R&amp;D science is conducted at roughly 80 locations across the U.S.</a:t>
            </a:r>
          </a:p>
          <a:p>
            <a:r>
              <a:rPr lang="en-US" sz="2000" kern="0" dirty="0"/>
              <a:t>Five research stations and two research centers</a:t>
            </a:r>
          </a:p>
          <a:p>
            <a:r>
              <a:rPr lang="en-US" sz="2000" kern="0" dirty="0"/>
              <a:t>80 experimental forests strategically located to reflect the diversity of natural resources</a:t>
            </a:r>
          </a:p>
        </p:txBody>
      </p:sp>
      <p:sp>
        <p:nvSpPr>
          <p:cNvPr id="8" name="Content Placeholder 3">
            <a:extLst>
              <a:ext uri="{FF2B5EF4-FFF2-40B4-BE49-F238E27FC236}">
                <a16:creationId xmlns:a16="http://schemas.microsoft.com/office/drawing/2014/main" id="{09E8DD00-B22D-4DE4-9F6D-78F7418B6E1D}"/>
              </a:ext>
            </a:extLst>
          </p:cNvPr>
          <p:cNvSpPr txBox="1">
            <a:spLocks/>
          </p:cNvSpPr>
          <p:nvPr/>
        </p:nvSpPr>
        <p:spPr>
          <a:xfrm>
            <a:off x="800931" y="1496961"/>
            <a:ext cx="3043482" cy="544487"/>
          </a:xfrm>
          <a:prstGeom prst="rect">
            <a:avLst/>
          </a:prstGeom>
        </p:spPr>
        <p:txBody>
          <a:bodyPr>
            <a:noAutofit/>
          </a:bodyPr>
          <a:lstStyle>
            <a:lvl1pPr marL="225425" indent="-225425" algn="l" rtl="0" eaLnBrk="1" fontAlgn="base" hangingPunct="1">
              <a:spcBef>
                <a:spcPct val="20000"/>
              </a:spcBef>
              <a:spcAft>
                <a:spcPct val="35000"/>
              </a:spcAft>
              <a:buClr>
                <a:srgbClr val="1E6119"/>
              </a:buClr>
              <a:buFont typeface="Wingdings" pitchFamily="2" charset="2"/>
              <a:buChar char="§"/>
              <a:defRPr sz="2800">
                <a:solidFill>
                  <a:srgbClr val="045A93"/>
                </a:solidFill>
                <a:latin typeface="+mn-lt"/>
                <a:ea typeface="+mn-ea"/>
                <a:cs typeface="ＭＳ Ｐゴシック"/>
              </a:defRPr>
            </a:lvl1pPr>
            <a:lvl2pPr marL="627063" indent="-169863" algn="l" rtl="0" eaLnBrk="1" fontAlgn="base" hangingPunct="1">
              <a:spcBef>
                <a:spcPct val="20000"/>
              </a:spcBef>
              <a:spcAft>
                <a:spcPct val="35000"/>
              </a:spcAft>
              <a:buClr>
                <a:srgbClr val="1E6119"/>
              </a:buClr>
              <a:buFont typeface="Wingdings" pitchFamily="2" charset="2"/>
              <a:buChar char="§"/>
              <a:defRPr sz="2000">
                <a:solidFill>
                  <a:srgbClr val="727176"/>
                </a:solidFill>
                <a:latin typeface="+mn-lt"/>
                <a:ea typeface="+mn-ea"/>
                <a:cs typeface="ＭＳ Ｐゴシック"/>
              </a:defRPr>
            </a:lvl2pPr>
            <a:lvl3pPr marL="1025525" indent="-169863" algn="l" rtl="0" eaLnBrk="1" fontAlgn="base" hangingPunct="1">
              <a:spcBef>
                <a:spcPct val="20000"/>
              </a:spcBef>
              <a:spcAft>
                <a:spcPct val="35000"/>
              </a:spcAft>
              <a:buClr>
                <a:srgbClr val="1E6119"/>
              </a:buClr>
              <a:buFont typeface="Wingdings" pitchFamily="2" charset="2"/>
              <a:buChar char="§"/>
              <a:defRPr sz="2400">
                <a:solidFill>
                  <a:srgbClr val="5D94BA"/>
                </a:solidFill>
                <a:latin typeface="+mn-lt"/>
                <a:ea typeface="+mn-ea"/>
                <a:cs typeface="ＭＳ Ｐゴシック"/>
              </a:defRPr>
            </a:lvl3pPr>
            <a:lvl4pPr marL="1316038" indent="-176213" algn="l" rtl="0" eaLnBrk="1" fontAlgn="base" hangingPunct="1">
              <a:spcBef>
                <a:spcPct val="20000"/>
              </a:spcBef>
              <a:spcAft>
                <a:spcPct val="35000"/>
              </a:spcAft>
              <a:buClr>
                <a:srgbClr val="1E6119"/>
              </a:buClr>
              <a:buFont typeface="Wingdings" pitchFamily="2" charset="2"/>
              <a:buChar char="§"/>
              <a:defRPr sz="1600">
                <a:solidFill>
                  <a:srgbClr val="5D94BA"/>
                </a:solidFill>
                <a:latin typeface="+mn-lt"/>
                <a:ea typeface="+mn-ea"/>
                <a:cs typeface="ＭＳ Ｐゴシック"/>
              </a:defRPr>
            </a:lvl4pPr>
            <a:lvl5pPr marL="1654175" indent="-111125" algn="l" rtl="0" eaLnBrk="1" fontAlgn="base" hangingPunct="1">
              <a:spcBef>
                <a:spcPct val="20000"/>
              </a:spcBef>
              <a:spcAft>
                <a:spcPct val="35000"/>
              </a:spcAft>
              <a:buClr>
                <a:srgbClr val="1E6119"/>
              </a:buClr>
              <a:buFont typeface="Wingdings" pitchFamily="2" charset="2"/>
              <a:buChar char="§"/>
              <a:defRPr sz="1600">
                <a:solidFill>
                  <a:srgbClr val="063061"/>
                </a:solidFill>
                <a:latin typeface="+mn-lt"/>
                <a:ea typeface="+mn-ea"/>
                <a:cs typeface="ＭＳ Ｐゴシック"/>
              </a:defRPr>
            </a:lvl5pPr>
            <a:lvl6pPr marL="2111375" indent="-111125" algn="l" rtl="0" eaLnBrk="1" fontAlgn="base" hangingPunct="1">
              <a:spcBef>
                <a:spcPct val="20000"/>
              </a:spcBef>
              <a:spcAft>
                <a:spcPct val="35000"/>
              </a:spcAft>
              <a:buClr>
                <a:srgbClr val="1E6119"/>
              </a:buClr>
              <a:buFont typeface="Wingdings" pitchFamily="2" charset="2"/>
              <a:buChar char="§"/>
              <a:defRPr sz="1600">
                <a:solidFill>
                  <a:srgbClr val="063061"/>
                </a:solidFill>
                <a:latin typeface="+mn-lt"/>
                <a:ea typeface="+mn-ea"/>
              </a:defRPr>
            </a:lvl6pPr>
            <a:lvl7pPr marL="2568575" indent="-111125" algn="l" rtl="0" eaLnBrk="1" fontAlgn="base" hangingPunct="1">
              <a:spcBef>
                <a:spcPct val="20000"/>
              </a:spcBef>
              <a:spcAft>
                <a:spcPct val="35000"/>
              </a:spcAft>
              <a:buClr>
                <a:srgbClr val="1E6119"/>
              </a:buClr>
              <a:buFont typeface="Wingdings" pitchFamily="2" charset="2"/>
              <a:buChar char="§"/>
              <a:defRPr sz="1600">
                <a:solidFill>
                  <a:srgbClr val="063061"/>
                </a:solidFill>
                <a:latin typeface="+mn-lt"/>
                <a:ea typeface="+mn-ea"/>
              </a:defRPr>
            </a:lvl7pPr>
            <a:lvl8pPr marL="3025775" indent="-111125" algn="l" rtl="0" eaLnBrk="1" fontAlgn="base" hangingPunct="1">
              <a:spcBef>
                <a:spcPct val="20000"/>
              </a:spcBef>
              <a:spcAft>
                <a:spcPct val="35000"/>
              </a:spcAft>
              <a:buClr>
                <a:srgbClr val="1E6119"/>
              </a:buClr>
              <a:buFont typeface="Wingdings" pitchFamily="2" charset="2"/>
              <a:buChar char="§"/>
              <a:defRPr sz="1600">
                <a:solidFill>
                  <a:srgbClr val="063061"/>
                </a:solidFill>
                <a:latin typeface="+mn-lt"/>
                <a:ea typeface="+mn-ea"/>
              </a:defRPr>
            </a:lvl8pPr>
            <a:lvl9pPr marL="3482975" indent="-111125" algn="l" rtl="0" eaLnBrk="1" fontAlgn="base" hangingPunct="1">
              <a:spcBef>
                <a:spcPct val="20000"/>
              </a:spcBef>
              <a:spcAft>
                <a:spcPct val="35000"/>
              </a:spcAft>
              <a:buClr>
                <a:srgbClr val="1E6119"/>
              </a:buClr>
              <a:buFont typeface="Wingdings" pitchFamily="2" charset="2"/>
              <a:buChar char="§"/>
              <a:defRPr sz="1600">
                <a:solidFill>
                  <a:srgbClr val="063061"/>
                </a:solidFill>
                <a:latin typeface="+mn-lt"/>
                <a:ea typeface="+mn-ea"/>
              </a:defRPr>
            </a:lvl9pPr>
          </a:lstStyle>
          <a:p>
            <a:pPr marL="0" indent="0">
              <a:buNone/>
            </a:pPr>
            <a:r>
              <a:rPr lang="en-US" sz="2000" b="1" kern="0" dirty="0"/>
              <a:t>Our Research Stations</a:t>
            </a:r>
          </a:p>
          <a:p>
            <a:pPr marL="0" indent="0">
              <a:buNone/>
            </a:pPr>
            <a:endParaRPr lang="en-US" sz="2000" kern="0" dirty="0"/>
          </a:p>
        </p:txBody>
      </p:sp>
      <p:pic>
        <p:nvPicPr>
          <p:cNvPr id="5" name="Content Placeholder 4">
            <a:extLst>
              <a:ext uri="{FF2B5EF4-FFF2-40B4-BE49-F238E27FC236}">
                <a16:creationId xmlns:a16="http://schemas.microsoft.com/office/drawing/2014/main" id="{5167411E-A0CD-49F7-A111-87E54A99C3E8}"/>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0" y="3848643"/>
            <a:ext cx="3450373" cy="2286686"/>
          </a:xfrm>
        </p:spPr>
      </p:pic>
    </p:spTree>
    <p:extLst>
      <p:ext uri="{BB962C8B-B14F-4D97-AF65-F5344CB8AC3E}">
        <p14:creationId xmlns:p14="http://schemas.microsoft.com/office/powerpoint/2010/main" val="217245839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BA8B1-9486-432D-A2CF-475A023442DC}"/>
              </a:ext>
            </a:extLst>
          </p:cNvPr>
          <p:cNvSpPr>
            <a:spLocks noGrp="1"/>
          </p:cNvSpPr>
          <p:nvPr>
            <p:ph type="title"/>
          </p:nvPr>
        </p:nvSpPr>
        <p:spPr/>
        <p:txBody>
          <a:bodyPr/>
          <a:lstStyle/>
          <a:p>
            <a:r>
              <a:rPr lang="en-US" dirty="0"/>
              <a:t>National Programs and Offices</a:t>
            </a:r>
          </a:p>
        </p:txBody>
      </p:sp>
      <p:sp>
        <p:nvSpPr>
          <p:cNvPr id="3" name="Content Placeholder 2">
            <a:extLst>
              <a:ext uri="{FF2B5EF4-FFF2-40B4-BE49-F238E27FC236}">
                <a16:creationId xmlns:a16="http://schemas.microsoft.com/office/drawing/2014/main" id="{9DB31EF3-5BFF-4B41-A969-81E243BE356B}"/>
              </a:ext>
            </a:extLst>
          </p:cNvPr>
          <p:cNvSpPr>
            <a:spLocks noGrp="1"/>
          </p:cNvSpPr>
          <p:nvPr>
            <p:ph idx="1"/>
          </p:nvPr>
        </p:nvSpPr>
        <p:spPr>
          <a:xfrm>
            <a:off x="381000" y="1248697"/>
            <a:ext cx="8305800" cy="4771103"/>
          </a:xfrm>
        </p:spPr>
        <p:txBody>
          <a:bodyPr/>
          <a:lstStyle/>
          <a:p>
            <a:pPr>
              <a:lnSpc>
                <a:spcPct val="150000"/>
              </a:lnSpc>
              <a:spcBef>
                <a:spcPts val="0"/>
              </a:spcBef>
              <a:spcAft>
                <a:spcPts val="600"/>
              </a:spcAft>
            </a:pPr>
            <a:r>
              <a:rPr lang="en-US" sz="3200" dirty="0"/>
              <a:t>Office of the Chief</a:t>
            </a:r>
          </a:p>
          <a:p>
            <a:pPr>
              <a:lnSpc>
                <a:spcPct val="150000"/>
              </a:lnSpc>
              <a:spcBef>
                <a:spcPts val="0"/>
              </a:spcBef>
              <a:spcAft>
                <a:spcPts val="600"/>
              </a:spcAft>
            </a:pPr>
            <a:r>
              <a:rPr lang="en-US" sz="3200" dirty="0"/>
              <a:t>Business Operations</a:t>
            </a:r>
          </a:p>
          <a:p>
            <a:pPr>
              <a:lnSpc>
                <a:spcPct val="150000"/>
              </a:lnSpc>
              <a:spcBef>
                <a:spcPts val="0"/>
              </a:spcBef>
              <a:spcAft>
                <a:spcPts val="600"/>
              </a:spcAft>
            </a:pPr>
            <a:r>
              <a:rPr lang="en-US" sz="3200" dirty="0"/>
              <a:t>Chief Financial Office</a:t>
            </a:r>
          </a:p>
          <a:p>
            <a:pPr>
              <a:lnSpc>
                <a:spcPct val="150000"/>
              </a:lnSpc>
              <a:spcBef>
                <a:spcPts val="0"/>
              </a:spcBef>
              <a:spcAft>
                <a:spcPts val="600"/>
              </a:spcAft>
            </a:pPr>
            <a:r>
              <a:rPr lang="en-US" sz="3200" dirty="0"/>
              <a:t>National Forest System</a:t>
            </a:r>
          </a:p>
          <a:p>
            <a:pPr>
              <a:lnSpc>
                <a:spcPct val="150000"/>
              </a:lnSpc>
              <a:spcBef>
                <a:spcPts val="0"/>
              </a:spcBef>
              <a:spcAft>
                <a:spcPts val="600"/>
              </a:spcAft>
            </a:pPr>
            <a:r>
              <a:rPr lang="en-US" sz="3200" dirty="0"/>
              <a:t>Research &amp; Development</a:t>
            </a:r>
          </a:p>
          <a:p>
            <a:pPr>
              <a:lnSpc>
                <a:spcPct val="150000"/>
              </a:lnSpc>
              <a:spcBef>
                <a:spcPts val="0"/>
              </a:spcBef>
              <a:spcAft>
                <a:spcPts val="600"/>
              </a:spcAft>
            </a:pPr>
            <a:r>
              <a:rPr lang="en-US" sz="3200" dirty="0"/>
              <a:t>State &amp; Private Forestry</a:t>
            </a:r>
          </a:p>
        </p:txBody>
      </p:sp>
    </p:spTree>
    <p:extLst>
      <p:ext uri="{BB962C8B-B14F-4D97-AF65-F5344CB8AC3E}">
        <p14:creationId xmlns:p14="http://schemas.microsoft.com/office/powerpoint/2010/main" val="220158165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0148F-E229-4BF7-98E2-9C8231A993A1}"/>
              </a:ext>
            </a:extLst>
          </p:cNvPr>
          <p:cNvSpPr>
            <a:spLocks noGrp="1"/>
          </p:cNvSpPr>
          <p:nvPr>
            <p:ph type="title"/>
          </p:nvPr>
        </p:nvSpPr>
        <p:spPr/>
        <p:txBody>
          <a:bodyPr/>
          <a:lstStyle/>
          <a:p>
            <a:r>
              <a:rPr lang="en-US" dirty="0"/>
              <a:t>Small Business Program</a:t>
            </a:r>
          </a:p>
        </p:txBody>
      </p:sp>
      <p:sp>
        <p:nvSpPr>
          <p:cNvPr id="3" name="Content Placeholder 2">
            <a:extLst>
              <a:ext uri="{FF2B5EF4-FFF2-40B4-BE49-F238E27FC236}">
                <a16:creationId xmlns:a16="http://schemas.microsoft.com/office/drawing/2014/main" id="{FC0E6122-14B8-4945-8F34-C916AB10FA18}"/>
              </a:ext>
            </a:extLst>
          </p:cNvPr>
          <p:cNvSpPr>
            <a:spLocks noGrp="1"/>
          </p:cNvSpPr>
          <p:nvPr>
            <p:ph idx="1"/>
          </p:nvPr>
        </p:nvSpPr>
        <p:spPr>
          <a:xfrm>
            <a:off x="381000" y="1371600"/>
            <a:ext cx="8305800" cy="3434576"/>
          </a:xfrm>
        </p:spPr>
        <p:txBody>
          <a:bodyPr>
            <a:normAutofit lnSpcReduction="10000"/>
          </a:bodyPr>
          <a:lstStyle/>
          <a:p>
            <a:r>
              <a:rPr lang="en-US" dirty="0"/>
              <a:t>The Forest Service is dedicated to maximizing small business participation organization-wide and has consistently done so for over a decade</a:t>
            </a:r>
            <a:r>
              <a:rPr lang="en-US" i="1" dirty="0"/>
              <a:t>. </a:t>
            </a:r>
          </a:p>
          <a:p>
            <a:pPr lvl="1"/>
            <a:r>
              <a:rPr lang="en-US" dirty="0"/>
              <a:t>Specialist/Coordinators track agency achievement weekly </a:t>
            </a:r>
          </a:p>
          <a:p>
            <a:pPr lvl="1"/>
            <a:r>
              <a:rPr lang="en-US" dirty="0"/>
              <a:t>At the field level, Coordinators review each proposed acquisition expected to exceed SAT ($250k) prior to its solicitation.</a:t>
            </a:r>
          </a:p>
          <a:p>
            <a:pPr lvl="1"/>
            <a:r>
              <a:rPr lang="en-US" dirty="0"/>
              <a:t>Specialist/Coordinators regularly participate in local/national vendor outreach events and match-making sessions.</a:t>
            </a:r>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28A1A553-4A61-4907-8961-516FB4B6ABC8}"/>
              </a:ext>
            </a:extLst>
          </p:cNvPr>
          <p:cNvSpPr>
            <a:spLocks noGrp="1"/>
          </p:cNvSpPr>
          <p:nvPr>
            <p:ph type="sldNum" sz="quarter" idx="10"/>
          </p:nvPr>
        </p:nvSpPr>
        <p:spPr bwMode="auto">
          <a:xfrm>
            <a:off x="0" y="5600700"/>
            <a:ext cx="400050" cy="400050"/>
          </a:xfrm>
          <a:prstGeom prst="rect">
            <a:avLst/>
          </a:prstGeom>
          <a:solidFill>
            <a:srgbClr val="727176"/>
          </a:solidFill>
          <a:ln w="9525">
            <a:noFill/>
            <a:miter lim="800000"/>
            <a:headEnd/>
            <a:tailEnd/>
          </a:ln>
          <a:effectLst/>
        </p:spPr>
        <p:txBody>
          <a:bodyPr vert="horz" wrap="square" lIns="68580" tIns="34290" rIns="68580" bIns="34290" numCol="1" anchor="ctr" anchorCtr="1" compatLnSpc="1">
            <a:prstTxWarp prst="textNoShape">
              <a:avLst/>
            </a:prstTxWarp>
          </a:bodyPr>
          <a:ls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pitchFamily="96" charset="-128"/>
                <a:cs typeface="+mn-cs"/>
              </a:defRPr>
            </a:lvl1pPr>
            <a:lvl2pPr marL="342900" algn="l" rtl="0" fontAlgn="base">
              <a:spcBef>
                <a:spcPct val="0"/>
              </a:spcBef>
              <a:spcAft>
                <a:spcPct val="0"/>
              </a:spcAft>
              <a:defRPr sz="1500" kern="1200">
                <a:solidFill>
                  <a:srgbClr val="545555"/>
                </a:solidFill>
                <a:latin typeface="Arial" charset="0"/>
                <a:ea typeface="ＭＳ Ｐゴシック"/>
                <a:cs typeface="ＭＳ Ｐゴシック"/>
              </a:defRPr>
            </a:lvl2pPr>
            <a:lvl3pPr marL="685800" algn="l" rtl="0" fontAlgn="base">
              <a:spcBef>
                <a:spcPct val="0"/>
              </a:spcBef>
              <a:spcAft>
                <a:spcPct val="0"/>
              </a:spcAft>
              <a:defRPr sz="1500" kern="1200">
                <a:solidFill>
                  <a:srgbClr val="545555"/>
                </a:solidFill>
                <a:latin typeface="Arial" charset="0"/>
                <a:ea typeface="ＭＳ Ｐゴシック"/>
                <a:cs typeface="ＭＳ Ｐゴシック"/>
              </a:defRPr>
            </a:lvl3pPr>
            <a:lvl4pPr marL="1028700" algn="l" rtl="0" fontAlgn="base">
              <a:spcBef>
                <a:spcPct val="0"/>
              </a:spcBef>
              <a:spcAft>
                <a:spcPct val="0"/>
              </a:spcAft>
              <a:defRPr sz="1500" kern="1200">
                <a:solidFill>
                  <a:srgbClr val="545555"/>
                </a:solidFill>
                <a:latin typeface="Arial" charset="0"/>
                <a:ea typeface="ＭＳ Ｐゴシック"/>
                <a:cs typeface="ＭＳ Ｐゴシック"/>
              </a:defRPr>
            </a:lvl4pPr>
            <a:lvl5pPr marL="1371600" algn="l" rtl="0" fontAlgn="base">
              <a:spcBef>
                <a:spcPct val="0"/>
              </a:spcBef>
              <a:spcAft>
                <a:spcPct val="0"/>
              </a:spcAft>
              <a:defRPr sz="1500" kern="1200">
                <a:solidFill>
                  <a:srgbClr val="545555"/>
                </a:solidFill>
                <a:latin typeface="Arial" charset="0"/>
                <a:ea typeface="ＭＳ Ｐゴシック"/>
                <a:cs typeface="ＭＳ Ｐゴシック"/>
              </a:defRPr>
            </a:lvl5pPr>
            <a:lvl6pPr marL="1714500" algn="l" defTabSz="685800" rtl="0" eaLnBrk="1" latinLnBrk="0" hangingPunct="1">
              <a:defRPr sz="1500" kern="1200">
                <a:solidFill>
                  <a:srgbClr val="545555"/>
                </a:solidFill>
                <a:latin typeface="Arial" charset="0"/>
                <a:ea typeface="ＭＳ Ｐゴシック"/>
                <a:cs typeface="ＭＳ Ｐゴシック"/>
              </a:defRPr>
            </a:lvl6pPr>
            <a:lvl7pPr marL="2057400" algn="l" defTabSz="685800" rtl="0" eaLnBrk="1" latinLnBrk="0" hangingPunct="1">
              <a:defRPr sz="1500" kern="1200">
                <a:solidFill>
                  <a:srgbClr val="545555"/>
                </a:solidFill>
                <a:latin typeface="Arial" charset="0"/>
                <a:ea typeface="ＭＳ Ｐゴシック"/>
                <a:cs typeface="ＭＳ Ｐゴシック"/>
              </a:defRPr>
            </a:lvl7pPr>
            <a:lvl8pPr marL="2400300" algn="l" defTabSz="685800" rtl="0" eaLnBrk="1" latinLnBrk="0" hangingPunct="1">
              <a:defRPr sz="1500" kern="1200">
                <a:solidFill>
                  <a:srgbClr val="545555"/>
                </a:solidFill>
                <a:latin typeface="Arial" charset="0"/>
                <a:ea typeface="ＭＳ Ｐゴシック"/>
                <a:cs typeface="ＭＳ Ｐゴシック"/>
              </a:defRPr>
            </a:lvl8pPr>
            <a:lvl9pPr marL="2743200" algn="l" defTabSz="685800" rtl="0" eaLnBrk="1" latinLnBrk="0" hangingPunct="1">
              <a:defRPr sz="1500" kern="1200">
                <a:solidFill>
                  <a:srgbClr val="545555"/>
                </a:solidFill>
                <a:latin typeface="Arial" charset="0"/>
                <a:ea typeface="ＭＳ Ｐゴシック"/>
                <a:cs typeface="ＭＳ Ｐゴシック"/>
              </a:defRPr>
            </a:lvl9pPr>
          </a:lstStyle>
          <a:p>
            <a:pPr>
              <a:defRPr/>
            </a:pPr>
            <a:fld id="{32B4643D-BBDE-4897-B0CB-091B235D2EFD}" type="slidenum">
              <a:rPr lang="en-US" smtClean="0"/>
              <a:pPr>
                <a:defRPr/>
              </a:pPr>
              <a:t>7</a:t>
            </a:fld>
            <a:endParaRPr lang="en-US" dirty="0"/>
          </a:p>
        </p:txBody>
      </p:sp>
      <p:pic>
        <p:nvPicPr>
          <p:cNvPr id="1026" name="Picture 2">
            <a:extLst>
              <a:ext uri="{FF2B5EF4-FFF2-40B4-BE49-F238E27FC236}">
                <a16:creationId xmlns:a16="http://schemas.microsoft.com/office/drawing/2014/main" id="{68DB2ED6-CFAF-4A2B-96BE-BB7A227C54D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327" y="4935511"/>
            <a:ext cx="1814052" cy="13605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69738E0-8484-49CA-BBC7-B8101F00040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923718"/>
            <a:ext cx="1946785" cy="13723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4D648B7-3E53-419A-885E-C1FF90155B46}"/>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50" y="4923718"/>
            <a:ext cx="2035277" cy="13612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11979D4-0B7C-4178-BDE9-28C0E32E7C8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8786" y="4924682"/>
            <a:ext cx="2168013" cy="1352035"/>
          </a:xfrm>
          <a:prstGeom prst="rect">
            <a:avLst/>
          </a:prstGeom>
        </p:spPr>
      </p:pic>
    </p:spTree>
    <p:extLst>
      <p:ext uri="{BB962C8B-B14F-4D97-AF65-F5344CB8AC3E}">
        <p14:creationId xmlns:p14="http://schemas.microsoft.com/office/powerpoint/2010/main" val="133480057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DA33B-0CEC-435D-92BE-92C7B4F0EA80}"/>
              </a:ext>
            </a:extLst>
          </p:cNvPr>
          <p:cNvSpPr>
            <a:spLocks noGrp="1"/>
          </p:cNvSpPr>
          <p:nvPr>
            <p:ph type="title"/>
          </p:nvPr>
        </p:nvSpPr>
        <p:spPr/>
        <p:txBody>
          <a:bodyPr/>
          <a:lstStyle/>
          <a:p>
            <a:r>
              <a:rPr lang="en-US" sz="3600" dirty="0"/>
              <a:t>Historical Small Business Achievement</a:t>
            </a:r>
          </a:p>
        </p:txBody>
      </p:sp>
      <p:graphicFrame>
        <p:nvGraphicFramePr>
          <p:cNvPr id="8" name="Content Placeholder 6">
            <a:extLst>
              <a:ext uri="{FF2B5EF4-FFF2-40B4-BE49-F238E27FC236}">
                <a16:creationId xmlns:a16="http://schemas.microsoft.com/office/drawing/2014/main" id="{B2AD7156-6755-4EB5-8A9D-716B0C8C0042}"/>
              </a:ext>
            </a:extLst>
          </p:cNvPr>
          <p:cNvGraphicFramePr>
            <a:graphicFrameLocks noGrp="1"/>
          </p:cNvGraphicFramePr>
          <p:nvPr>
            <p:ph idx="1"/>
            <p:extLst>
              <p:ext uri="{D42A27DB-BD31-4B8C-83A1-F6EECF244321}">
                <p14:modId xmlns:p14="http://schemas.microsoft.com/office/powerpoint/2010/main" val="2701641588"/>
              </p:ext>
            </p:extLst>
          </p:nvPr>
        </p:nvGraphicFramePr>
        <p:xfrm>
          <a:off x="381000" y="1397977"/>
          <a:ext cx="8229599" cy="2592363"/>
        </p:xfrm>
        <a:graphic>
          <a:graphicData uri="http://schemas.openxmlformats.org/drawingml/2006/table">
            <a:tbl>
              <a:tblPr firstRow="1" bandRow="1">
                <a:tableStyleId>{5C22544A-7EE6-4342-B048-85BDC9FD1C3A}</a:tableStyleId>
              </a:tblPr>
              <a:tblGrid>
                <a:gridCol w="1046393">
                  <a:extLst>
                    <a:ext uri="{9D8B030D-6E8A-4147-A177-3AD203B41FA5}">
                      <a16:colId xmlns:a16="http://schemas.microsoft.com/office/drawing/2014/main" val="2537018261"/>
                    </a:ext>
                  </a:extLst>
                </a:gridCol>
                <a:gridCol w="2066541">
                  <a:extLst>
                    <a:ext uri="{9D8B030D-6E8A-4147-A177-3AD203B41FA5}">
                      <a16:colId xmlns:a16="http://schemas.microsoft.com/office/drawing/2014/main" val="3515964857"/>
                    </a:ext>
                  </a:extLst>
                </a:gridCol>
                <a:gridCol w="1863015">
                  <a:extLst>
                    <a:ext uri="{9D8B030D-6E8A-4147-A177-3AD203B41FA5}">
                      <a16:colId xmlns:a16="http://schemas.microsoft.com/office/drawing/2014/main" val="2830176883"/>
                    </a:ext>
                  </a:extLst>
                </a:gridCol>
                <a:gridCol w="1626825">
                  <a:extLst>
                    <a:ext uri="{9D8B030D-6E8A-4147-A177-3AD203B41FA5}">
                      <a16:colId xmlns:a16="http://schemas.microsoft.com/office/drawing/2014/main" val="3106709635"/>
                    </a:ext>
                  </a:extLst>
                </a:gridCol>
                <a:gridCol w="1626825">
                  <a:extLst>
                    <a:ext uri="{9D8B030D-6E8A-4147-A177-3AD203B41FA5}">
                      <a16:colId xmlns:a16="http://schemas.microsoft.com/office/drawing/2014/main" val="3051153898"/>
                    </a:ext>
                  </a:extLst>
                </a:gridCol>
              </a:tblGrid>
              <a:tr h="738163">
                <a:tc>
                  <a:txBody>
                    <a:bodyPr/>
                    <a:lstStyle/>
                    <a:p>
                      <a:r>
                        <a:rPr lang="en-US" sz="1800" dirty="0"/>
                        <a:t>Fiscal Year</a:t>
                      </a:r>
                    </a:p>
                  </a:txBody>
                  <a:tcPr/>
                </a:tc>
                <a:tc>
                  <a:txBody>
                    <a:bodyPr/>
                    <a:lstStyle/>
                    <a:p>
                      <a:r>
                        <a:rPr lang="en-US" sz="1800" baseline="0" dirty="0">
                          <a:solidFill>
                            <a:schemeClr val="bg2"/>
                          </a:solidFill>
                        </a:rPr>
                        <a:t>Total Dollars Spent</a:t>
                      </a:r>
                      <a:endParaRPr lang="en-US" sz="1800" dirty="0">
                        <a:solidFill>
                          <a:schemeClr val="bg2"/>
                        </a:solidFill>
                      </a:endParaRPr>
                    </a:p>
                  </a:txBody>
                  <a:tcPr/>
                </a:tc>
                <a:tc>
                  <a:txBody>
                    <a:bodyPr/>
                    <a:lstStyle/>
                    <a:p>
                      <a:r>
                        <a:rPr lang="en-US" sz="1800" dirty="0">
                          <a:solidFill>
                            <a:schemeClr val="bg2"/>
                          </a:solidFill>
                        </a:rPr>
                        <a:t>SB Dollars Spent</a:t>
                      </a:r>
                    </a:p>
                  </a:txBody>
                  <a:tcPr/>
                </a:tc>
                <a:tc>
                  <a:txBody>
                    <a:bodyPr/>
                    <a:lstStyle/>
                    <a:p>
                      <a:r>
                        <a:rPr lang="en-US" sz="1800" dirty="0">
                          <a:solidFill>
                            <a:schemeClr val="bg2"/>
                          </a:solidFill>
                        </a:rPr>
                        <a:t> Agency SB Percent</a:t>
                      </a:r>
                    </a:p>
                  </a:txBody>
                  <a:tcPr/>
                </a:tc>
                <a:tc>
                  <a:txBody>
                    <a:bodyPr/>
                    <a:lstStyle/>
                    <a:p>
                      <a:r>
                        <a:rPr lang="en-US" sz="1800" dirty="0">
                          <a:solidFill>
                            <a:schemeClr val="bg2"/>
                          </a:solidFill>
                        </a:rPr>
                        <a:t>USDA SB Goal</a:t>
                      </a:r>
                    </a:p>
                  </a:txBody>
                  <a:tcPr/>
                </a:tc>
                <a:extLst>
                  <a:ext uri="{0D108BD9-81ED-4DB2-BD59-A6C34878D82A}">
                    <a16:rowId xmlns:a16="http://schemas.microsoft.com/office/drawing/2014/main" val="3068321030"/>
                  </a:ext>
                </a:extLst>
              </a:tr>
              <a:tr h="370840">
                <a:tc>
                  <a:txBody>
                    <a:bodyPr/>
                    <a:lstStyle/>
                    <a:p>
                      <a:r>
                        <a:rPr lang="en-US" sz="1800" dirty="0"/>
                        <a:t>FY 2017</a:t>
                      </a:r>
                    </a:p>
                  </a:txBody>
                  <a:tcPr/>
                </a:tc>
                <a:tc>
                  <a:txBody>
                    <a:bodyPr/>
                    <a:lstStyle/>
                    <a:p>
                      <a:r>
                        <a:rPr lang="en-US" sz="1800" dirty="0"/>
                        <a:t>$1,887,733,362</a:t>
                      </a:r>
                    </a:p>
                  </a:txBody>
                  <a:tcPr/>
                </a:tc>
                <a:tc>
                  <a:txBody>
                    <a:bodyPr/>
                    <a:lstStyle/>
                    <a:p>
                      <a:r>
                        <a:rPr lang="en-US" sz="1800" dirty="0"/>
                        <a:t>$1,646,484,377</a:t>
                      </a:r>
                    </a:p>
                  </a:txBody>
                  <a:tcPr/>
                </a:tc>
                <a:tc>
                  <a:txBody>
                    <a:bodyPr/>
                    <a:lstStyle/>
                    <a:p>
                      <a:r>
                        <a:rPr lang="en-US" sz="1800" dirty="0"/>
                        <a:t>87%</a:t>
                      </a:r>
                    </a:p>
                  </a:txBody>
                  <a:tcPr/>
                </a:tc>
                <a:tc>
                  <a:txBody>
                    <a:bodyPr/>
                    <a:lstStyle/>
                    <a:p>
                      <a:r>
                        <a:rPr lang="en-US" sz="1800" dirty="0"/>
                        <a:t>49%</a:t>
                      </a:r>
                    </a:p>
                  </a:txBody>
                  <a:tcPr/>
                </a:tc>
                <a:extLst>
                  <a:ext uri="{0D108BD9-81ED-4DB2-BD59-A6C34878D82A}">
                    <a16:rowId xmlns:a16="http://schemas.microsoft.com/office/drawing/2014/main" val="4228514517"/>
                  </a:ext>
                </a:extLst>
              </a:tr>
              <a:tr h="370840">
                <a:tc>
                  <a:txBody>
                    <a:bodyPr/>
                    <a:lstStyle/>
                    <a:p>
                      <a:r>
                        <a:rPr lang="en-US" sz="1800" dirty="0"/>
                        <a:t>FY 2018</a:t>
                      </a:r>
                    </a:p>
                  </a:txBody>
                  <a:tcPr/>
                </a:tc>
                <a:tc>
                  <a:txBody>
                    <a:bodyPr/>
                    <a:lstStyle/>
                    <a:p>
                      <a:r>
                        <a:rPr lang="en-US" sz="1800" dirty="0"/>
                        <a:t>$2,023,144,674</a:t>
                      </a:r>
                    </a:p>
                  </a:txBody>
                  <a:tcPr/>
                </a:tc>
                <a:tc>
                  <a:txBody>
                    <a:bodyPr/>
                    <a:lstStyle/>
                    <a:p>
                      <a:r>
                        <a:rPr lang="en-US" sz="1800" dirty="0"/>
                        <a:t>$1,758,755,275</a:t>
                      </a:r>
                    </a:p>
                  </a:txBody>
                  <a:tcPr/>
                </a:tc>
                <a:tc>
                  <a:txBody>
                    <a:bodyPr/>
                    <a:lstStyle/>
                    <a:p>
                      <a:r>
                        <a:rPr lang="en-US" sz="1800" dirty="0"/>
                        <a:t>86%</a:t>
                      </a:r>
                    </a:p>
                  </a:txBody>
                  <a:tcPr/>
                </a:tc>
                <a:tc>
                  <a:txBody>
                    <a:bodyPr/>
                    <a:lstStyle/>
                    <a:p>
                      <a:r>
                        <a:rPr lang="en-US" sz="1800" dirty="0"/>
                        <a:t>53%</a:t>
                      </a:r>
                    </a:p>
                  </a:txBody>
                  <a:tcPr/>
                </a:tc>
                <a:extLst>
                  <a:ext uri="{0D108BD9-81ED-4DB2-BD59-A6C34878D82A}">
                    <a16:rowId xmlns:a16="http://schemas.microsoft.com/office/drawing/2014/main" val="1307342357"/>
                  </a:ext>
                </a:extLst>
              </a:tr>
              <a:tr h="370840">
                <a:tc>
                  <a:txBody>
                    <a:bodyPr/>
                    <a:lstStyle/>
                    <a:p>
                      <a:r>
                        <a:rPr lang="en-US" sz="1800" dirty="0"/>
                        <a:t>FY 2019</a:t>
                      </a:r>
                    </a:p>
                  </a:txBody>
                  <a:tcPr/>
                </a:tc>
                <a:tc>
                  <a:txBody>
                    <a:bodyPr/>
                    <a:lstStyle/>
                    <a:p>
                      <a:r>
                        <a:rPr lang="en-US" sz="1800" dirty="0"/>
                        <a:t>$1,538,365,786</a:t>
                      </a:r>
                    </a:p>
                  </a:txBody>
                  <a:tcPr/>
                </a:tc>
                <a:tc>
                  <a:txBody>
                    <a:bodyPr/>
                    <a:lstStyle/>
                    <a:p>
                      <a:r>
                        <a:rPr lang="en-US" sz="1800" dirty="0"/>
                        <a:t>$1,335,108,836</a:t>
                      </a:r>
                    </a:p>
                  </a:txBody>
                  <a:tcPr/>
                </a:tc>
                <a:tc>
                  <a:txBody>
                    <a:bodyPr/>
                    <a:lstStyle/>
                    <a:p>
                      <a:r>
                        <a:rPr lang="en-US" sz="1800" dirty="0"/>
                        <a:t>87%</a:t>
                      </a:r>
                    </a:p>
                  </a:txBody>
                  <a:tcPr/>
                </a:tc>
                <a:tc>
                  <a:txBody>
                    <a:bodyPr/>
                    <a:lstStyle/>
                    <a:p>
                      <a:r>
                        <a:rPr lang="en-US" sz="1800" dirty="0"/>
                        <a:t>57%</a:t>
                      </a:r>
                    </a:p>
                  </a:txBody>
                  <a:tcPr/>
                </a:tc>
                <a:extLst>
                  <a:ext uri="{0D108BD9-81ED-4DB2-BD59-A6C34878D82A}">
                    <a16:rowId xmlns:a16="http://schemas.microsoft.com/office/drawing/2014/main" val="4074772476"/>
                  </a:ext>
                </a:extLst>
              </a:tr>
              <a:tr h="370840">
                <a:tc>
                  <a:txBody>
                    <a:bodyPr/>
                    <a:lstStyle/>
                    <a:p>
                      <a:r>
                        <a:rPr lang="en-US" sz="1800" dirty="0"/>
                        <a:t>FY 2020</a:t>
                      </a:r>
                    </a:p>
                  </a:txBody>
                  <a:tcPr/>
                </a:tc>
                <a:tc>
                  <a:txBody>
                    <a:bodyPr/>
                    <a:lstStyle/>
                    <a:p>
                      <a:r>
                        <a:rPr lang="en-US" sz="1800" dirty="0"/>
                        <a:t>$1,986,707,165</a:t>
                      </a:r>
                    </a:p>
                  </a:txBody>
                  <a:tcPr/>
                </a:tc>
                <a:tc>
                  <a:txBody>
                    <a:bodyPr/>
                    <a:lstStyle/>
                    <a:p>
                      <a:r>
                        <a:rPr lang="en-US" sz="1800" dirty="0"/>
                        <a:t>$1,596,932,405</a:t>
                      </a:r>
                    </a:p>
                  </a:txBody>
                  <a:tcPr/>
                </a:tc>
                <a:tc>
                  <a:txBody>
                    <a:bodyPr/>
                    <a:lstStyle/>
                    <a:p>
                      <a:r>
                        <a:rPr lang="en-US" sz="1800" dirty="0"/>
                        <a:t>80%</a:t>
                      </a:r>
                    </a:p>
                  </a:txBody>
                  <a:tcPr/>
                </a:tc>
                <a:tc>
                  <a:txBody>
                    <a:bodyPr/>
                    <a:lstStyle/>
                    <a:p>
                      <a:r>
                        <a:rPr lang="en-US" sz="1800" dirty="0"/>
                        <a:t>58%</a:t>
                      </a:r>
                    </a:p>
                  </a:txBody>
                  <a:tcPr/>
                </a:tc>
                <a:extLst>
                  <a:ext uri="{0D108BD9-81ED-4DB2-BD59-A6C34878D82A}">
                    <a16:rowId xmlns:a16="http://schemas.microsoft.com/office/drawing/2014/main" val="4089684993"/>
                  </a:ext>
                </a:extLst>
              </a:tr>
              <a:tr h="370840">
                <a:tc>
                  <a:txBody>
                    <a:bodyPr/>
                    <a:lstStyle/>
                    <a:p>
                      <a:r>
                        <a:rPr lang="en-US" sz="1800" dirty="0"/>
                        <a:t>FY 2021</a:t>
                      </a:r>
                    </a:p>
                  </a:txBody>
                  <a:tcPr/>
                </a:tc>
                <a:tc>
                  <a:txBody>
                    <a:bodyPr/>
                    <a:lstStyle/>
                    <a:p>
                      <a:r>
                        <a:rPr lang="en-US" sz="1800" dirty="0"/>
                        <a:t>$1,850,446,628</a:t>
                      </a:r>
                    </a:p>
                  </a:txBody>
                  <a:tcPr/>
                </a:tc>
                <a:tc>
                  <a:txBody>
                    <a:bodyPr/>
                    <a:lstStyle/>
                    <a:p>
                      <a:r>
                        <a:rPr lang="en-US" sz="1800" dirty="0"/>
                        <a:t>$1,449,005,957</a:t>
                      </a:r>
                    </a:p>
                  </a:txBody>
                  <a:tcPr/>
                </a:tc>
                <a:tc>
                  <a:txBody>
                    <a:bodyPr/>
                    <a:lstStyle/>
                    <a:p>
                      <a:r>
                        <a:rPr lang="en-US" sz="1800" dirty="0"/>
                        <a:t>79%</a:t>
                      </a:r>
                    </a:p>
                  </a:txBody>
                  <a:tcPr/>
                </a:tc>
                <a:tc>
                  <a:txBody>
                    <a:bodyPr/>
                    <a:lstStyle/>
                    <a:p>
                      <a:r>
                        <a:rPr lang="en-US" sz="1800" dirty="0"/>
                        <a:t>49.5%</a:t>
                      </a:r>
                    </a:p>
                  </a:txBody>
                  <a:tcPr/>
                </a:tc>
                <a:extLst>
                  <a:ext uri="{0D108BD9-81ED-4DB2-BD59-A6C34878D82A}">
                    <a16:rowId xmlns:a16="http://schemas.microsoft.com/office/drawing/2014/main" val="530757731"/>
                  </a:ext>
                </a:extLst>
              </a:tr>
            </a:tbl>
          </a:graphicData>
        </a:graphic>
      </p:graphicFrame>
      <p:sp>
        <p:nvSpPr>
          <p:cNvPr id="3" name="TextBox 2">
            <a:extLst>
              <a:ext uri="{FF2B5EF4-FFF2-40B4-BE49-F238E27FC236}">
                <a16:creationId xmlns:a16="http://schemas.microsoft.com/office/drawing/2014/main" id="{591E50D9-239B-4FB2-BD5F-690C2B4400A0}"/>
              </a:ext>
            </a:extLst>
          </p:cNvPr>
          <p:cNvSpPr txBox="1"/>
          <p:nvPr/>
        </p:nvSpPr>
        <p:spPr>
          <a:xfrm>
            <a:off x="1318903" y="6039139"/>
            <a:ext cx="7727442" cy="276999"/>
          </a:xfrm>
          <a:prstGeom prst="rect">
            <a:avLst/>
          </a:prstGeom>
          <a:noFill/>
        </p:spPr>
        <p:txBody>
          <a:bodyPr wrap="square" rtlCol="0">
            <a:spAutoFit/>
          </a:bodyPr>
          <a:lstStyle/>
          <a:p>
            <a:pPr algn="r"/>
            <a:r>
              <a:rPr lang="en-US" sz="1200" dirty="0"/>
              <a:t>Data source: Sam.gov – Small Business Goaling Report for 3.21.22</a:t>
            </a:r>
          </a:p>
        </p:txBody>
      </p:sp>
      <p:pic>
        <p:nvPicPr>
          <p:cNvPr id="2050" name="Picture 2">
            <a:extLst>
              <a:ext uri="{FF2B5EF4-FFF2-40B4-BE49-F238E27FC236}">
                <a16:creationId xmlns:a16="http://schemas.microsoft.com/office/drawing/2014/main" id="{813F58B6-2777-4539-B424-0E3A55C0440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324639"/>
            <a:ext cx="2086273"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A5DC87FA-61FC-43B6-B1C4-9910FB90757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7273" y="4324639"/>
            <a:ext cx="2150806" cy="170809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0D59BF1A-E4AE-43ED-8031-9D9DD9B2BEB2}"/>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8079" y="4321724"/>
            <a:ext cx="2277460" cy="170809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1CA57203-2769-48B4-9080-A6B8705D5853}"/>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5540" y="4328129"/>
            <a:ext cx="2086274" cy="170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54563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BA8B1-9486-432D-A2CF-475A023442DC}"/>
              </a:ext>
            </a:extLst>
          </p:cNvPr>
          <p:cNvSpPr>
            <a:spLocks noGrp="1"/>
          </p:cNvSpPr>
          <p:nvPr>
            <p:ph type="title"/>
          </p:nvPr>
        </p:nvSpPr>
        <p:spPr/>
        <p:txBody>
          <a:bodyPr/>
          <a:lstStyle/>
          <a:p>
            <a:r>
              <a:rPr lang="en-US" dirty="0"/>
              <a:t>Additional Funding &amp; Business Opportunities</a:t>
            </a:r>
          </a:p>
        </p:txBody>
      </p:sp>
      <p:sp>
        <p:nvSpPr>
          <p:cNvPr id="3" name="Content Placeholder 2">
            <a:extLst>
              <a:ext uri="{FF2B5EF4-FFF2-40B4-BE49-F238E27FC236}">
                <a16:creationId xmlns:a16="http://schemas.microsoft.com/office/drawing/2014/main" id="{9DB31EF3-5BFF-4B41-A969-81E243BE356B}"/>
              </a:ext>
            </a:extLst>
          </p:cNvPr>
          <p:cNvSpPr>
            <a:spLocks noGrp="1"/>
          </p:cNvSpPr>
          <p:nvPr>
            <p:ph idx="1"/>
          </p:nvPr>
        </p:nvSpPr>
        <p:spPr/>
        <p:txBody>
          <a:bodyPr/>
          <a:lstStyle/>
          <a:p>
            <a:pPr>
              <a:spcBef>
                <a:spcPts val="0"/>
              </a:spcBef>
              <a:spcAft>
                <a:spcPts val="600"/>
              </a:spcAft>
            </a:pPr>
            <a:r>
              <a:rPr lang="en-US" sz="2400" dirty="0"/>
              <a:t>Great American Outdoors Act (GAOA)</a:t>
            </a:r>
          </a:p>
          <a:p>
            <a:pPr lvl="1">
              <a:spcBef>
                <a:spcPts val="0"/>
              </a:spcBef>
              <a:spcAft>
                <a:spcPts val="0"/>
              </a:spcAft>
            </a:pPr>
            <a:r>
              <a:rPr lang="en-US" sz="1800" dirty="0"/>
              <a:t>Funding Land and Water Conservation Fund (LWCF) that will advance the Administration’s conservation goals and establishes a new National Parks and Public Land Legacy Restoration Fund (LRF) to address the deferred maintenance backlog for the USDA and DOI in FY21 – FY25.</a:t>
            </a:r>
          </a:p>
          <a:p>
            <a:pPr>
              <a:spcBef>
                <a:spcPts val="0"/>
              </a:spcBef>
              <a:spcAft>
                <a:spcPts val="0"/>
              </a:spcAft>
            </a:pPr>
            <a:r>
              <a:rPr lang="en-US" sz="2400" dirty="0"/>
              <a:t>Bipartisan Infrastructure Legislation (BIL)</a:t>
            </a:r>
          </a:p>
          <a:p>
            <a:pPr lvl="1">
              <a:spcBef>
                <a:spcPts val="0"/>
              </a:spcBef>
              <a:spcAft>
                <a:spcPts val="0"/>
              </a:spcAft>
            </a:pPr>
            <a:r>
              <a:rPr lang="en-US" sz="1800" dirty="0"/>
              <a:t>Provides funding for FY22 – FY26 for Ecosystem Restoration and other programs related to post-fire recovery, healthy watersheds, and mission critical programs that complement an even larger focus on wildland fire.</a:t>
            </a:r>
          </a:p>
          <a:p>
            <a:pPr>
              <a:spcBef>
                <a:spcPts val="0"/>
              </a:spcBef>
              <a:spcAft>
                <a:spcPts val="0"/>
              </a:spcAft>
            </a:pPr>
            <a:r>
              <a:rPr lang="en-US" sz="2400" dirty="0"/>
              <a:t>Grants &amp; Agreements</a:t>
            </a:r>
          </a:p>
          <a:p>
            <a:pPr lvl="1">
              <a:spcBef>
                <a:spcPts val="0"/>
              </a:spcBef>
              <a:spcAft>
                <a:spcPts val="0"/>
              </a:spcAft>
            </a:pPr>
            <a:r>
              <a:rPr lang="en-US" sz="1800" dirty="0"/>
              <a:t>You can find financial help from the Forest Service through grants and cooperative agreements, primarily through Research and Development and State and Private Forestry Units. For more info email: accessga@usda.gov</a:t>
            </a:r>
          </a:p>
        </p:txBody>
      </p:sp>
    </p:spTree>
    <p:extLst>
      <p:ext uri="{BB962C8B-B14F-4D97-AF65-F5344CB8AC3E}">
        <p14:creationId xmlns:p14="http://schemas.microsoft.com/office/powerpoint/2010/main" val="246407249"/>
      </p:ext>
    </p:extLst>
  </p:cSld>
  <p:clrMapOvr>
    <a:masterClrMapping/>
  </p:clrMapOvr>
  <p:transition/>
</p:sld>
</file>

<file path=ppt/theme/theme1.xml><?xml version="1.0" encoding="utf-8"?>
<a:theme xmlns:a="http://schemas.openxmlformats.org/drawingml/2006/main" name="USDA">
  <a:themeElements>
    <a:clrScheme name="Custom 1">
      <a:dk1>
        <a:srgbClr val="555555"/>
      </a:dk1>
      <a:lt1>
        <a:srgbClr val="FFFFFF"/>
      </a:lt1>
      <a:dk2>
        <a:srgbClr val="002060"/>
      </a:dk2>
      <a:lt2>
        <a:srgbClr val="FFFFFF"/>
      </a:lt2>
      <a:accent1>
        <a:srgbClr val="002060"/>
      </a:accent1>
      <a:accent2>
        <a:srgbClr val="BBBBBB"/>
      </a:accent2>
      <a:accent3>
        <a:srgbClr val="FFFFFF"/>
      </a:accent3>
      <a:accent4>
        <a:srgbClr val="474747"/>
      </a:accent4>
      <a:accent5>
        <a:srgbClr val="4949F9"/>
      </a:accent5>
      <a:accent6>
        <a:srgbClr val="999999"/>
      </a:accent6>
      <a:hlink>
        <a:srgbClr val="163FEE"/>
      </a:hlink>
      <a:folHlink>
        <a:srgbClr val="555555"/>
      </a:folHlink>
    </a:clrScheme>
    <a:fontScheme name="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45A9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545555"/>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rgbClr val="045A9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545555"/>
            </a:solidFill>
            <a:effectLst/>
            <a:latin typeface="Arial" charset="0"/>
            <a:ea typeface="ＭＳ Ｐゴシック" pitchFamily="96" charset="-128"/>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555555"/>
        </a:dk1>
        <a:lt1>
          <a:srgbClr val="FFFFFF"/>
        </a:lt1>
        <a:dk2>
          <a:srgbClr val="B50C00"/>
        </a:dk2>
        <a:lt2>
          <a:srgbClr val="BEBEBE"/>
        </a:lt2>
        <a:accent1>
          <a:srgbClr val="D10025"/>
        </a:accent1>
        <a:accent2>
          <a:srgbClr val="BEBEBE"/>
        </a:accent2>
        <a:accent3>
          <a:srgbClr val="FFFFFF"/>
        </a:accent3>
        <a:accent4>
          <a:srgbClr val="474747"/>
        </a:accent4>
        <a:accent5>
          <a:srgbClr val="E5AAAC"/>
        </a:accent5>
        <a:accent6>
          <a:srgbClr val="ACACAC"/>
        </a:accent6>
        <a:hlink>
          <a:srgbClr val="555555"/>
        </a:hlink>
        <a:folHlink>
          <a:srgbClr val="B50C00"/>
        </a:folHlink>
      </a:clrScheme>
      <a:clrMap bg1="lt1" tx1="dk1" bg2="lt2" tx2="dk2" accent1="accent1" accent2="accent2" accent3="accent3" accent4="accent4" accent5="accent5" accent6="accent6" hlink="hlink" folHlink="folHlink"/>
    </a:extraClrScheme>
    <a:extraClrScheme>
      <a:clrScheme name="default 14">
        <a:dk1>
          <a:srgbClr val="555555"/>
        </a:dk1>
        <a:lt1>
          <a:srgbClr val="FFFFFF"/>
        </a:lt1>
        <a:dk2>
          <a:srgbClr val="B50C00"/>
        </a:dk2>
        <a:lt2>
          <a:srgbClr val="BEBEBE"/>
        </a:lt2>
        <a:accent1>
          <a:srgbClr val="D10025"/>
        </a:accent1>
        <a:accent2>
          <a:srgbClr val="BEBEBE"/>
        </a:accent2>
        <a:accent3>
          <a:srgbClr val="FFFFFF"/>
        </a:accent3>
        <a:accent4>
          <a:srgbClr val="474747"/>
        </a:accent4>
        <a:accent5>
          <a:srgbClr val="E5AAAC"/>
        </a:accent5>
        <a:accent6>
          <a:srgbClr val="ACACAC"/>
        </a:accent6>
        <a:hlink>
          <a:srgbClr val="B50C00"/>
        </a:hlink>
        <a:folHlink>
          <a:srgbClr val="555555"/>
        </a:folHlink>
      </a:clrScheme>
      <a:clrMap bg1="lt1" tx1="dk1" bg2="lt2" tx2="dk2" accent1="accent1" accent2="accent2" accent3="accent3" accent4="accent4" accent5="accent5" accent6="accent6" hlink="hlink" folHlink="folHlink"/>
    </a:extraClrScheme>
    <a:extraClrScheme>
      <a:clrScheme name="default 15">
        <a:dk1>
          <a:srgbClr val="555555"/>
        </a:dk1>
        <a:lt1>
          <a:srgbClr val="FFFFFF"/>
        </a:lt1>
        <a:dk2>
          <a:srgbClr val="B50C00"/>
        </a:dk2>
        <a:lt2>
          <a:srgbClr val="BEBEBE"/>
        </a:lt2>
        <a:accent1>
          <a:srgbClr val="E0001B"/>
        </a:accent1>
        <a:accent2>
          <a:srgbClr val="BEBEBE"/>
        </a:accent2>
        <a:accent3>
          <a:srgbClr val="FFFFFF"/>
        </a:accent3>
        <a:accent4>
          <a:srgbClr val="474747"/>
        </a:accent4>
        <a:accent5>
          <a:srgbClr val="EDAAAB"/>
        </a:accent5>
        <a:accent6>
          <a:srgbClr val="ACACAC"/>
        </a:accent6>
        <a:hlink>
          <a:srgbClr val="B50C00"/>
        </a:hlink>
        <a:folHlink>
          <a:srgbClr val="55555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SDA" id="{F29B68F6-B6B6-4BFC-97AF-DCCA0FA7C1F1}" vid="{711BBBF7-0404-40BB-9322-E1C15A56CE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B236C8C896E140A6C0A00676FDFF25" ma:contentTypeVersion="9" ma:contentTypeDescription="Create a new document." ma:contentTypeScope="" ma:versionID="4abad9cae726bd22b72be2d49d02303a">
  <xsd:schema xmlns:xsd="http://www.w3.org/2001/XMLSchema" xmlns:xs="http://www.w3.org/2001/XMLSchema" xmlns:p="http://schemas.microsoft.com/office/2006/metadata/properties" xmlns:ns2="0c0205a6-db34-4529-8077-d7a92e3e3354" xmlns:ns3="4ce865f6-d2b8-432a-ad72-977780d276f3" targetNamespace="http://schemas.microsoft.com/office/2006/metadata/properties" ma:root="true" ma:fieldsID="a930c9a86071159c871aa98838a9a7bf" ns2:_="" ns3:_="">
    <xsd:import namespace="0c0205a6-db34-4529-8077-d7a92e3e3354"/>
    <xsd:import namespace="4ce865f6-d2b8-432a-ad72-977780d276f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0205a6-db34-4529-8077-d7a92e3e33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e865f6-d2b8-432a-ad72-977780d276f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226D7F-C031-4802-B1FF-07F1BE5B82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0205a6-db34-4529-8077-d7a92e3e3354"/>
    <ds:schemaRef ds:uri="4ce865f6-d2b8-432a-ad72-977780d276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C1FCD4-6DF9-4324-A081-94C7B60920C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CC17215-93B9-4C09-9D2E-0C3B3CEF54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12419</TotalTime>
  <Words>938</Words>
  <Application>Microsoft Office PowerPoint</Application>
  <PresentationFormat>On-screen Show (4:3)</PresentationFormat>
  <Paragraphs>118</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Public Sans Web</vt:lpstr>
      <vt:lpstr>Roboto</vt:lpstr>
      <vt:lpstr>Symbol</vt:lpstr>
      <vt:lpstr>Wingdings</vt:lpstr>
      <vt:lpstr>USDA</vt:lpstr>
      <vt:lpstr>Procurement – Small Business Activities  Forest Service Overview</vt:lpstr>
      <vt:lpstr>Natural Resources and Environment</vt:lpstr>
      <vt:lpstr>About the Forest Service</vt:lpstr>
      <vt:lpstr>About the Forest Service (cont.)</vt:lpstr>
      <vt:lpstr>About the Research Stations</vt:lpstr>
      <vt:lpstr>National Programs and Offices</vt:lpstr>
      <vt:lpstr>Small Business Program</vt:lpstr>
      <vt:lpstr>Historical Small Business Achievement</vt:lpstr>
      <vt:lpstr>Additional Funding &amp; Business Opportunities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QSR Template</dc:title>
  <dc:creator>Gardner, Maureen - OSEC, Washington, DC</dc:creator>
  <cp:lastModifiedBy>Thompson, Ashley -FS</cp:lastModifiedBy>
  <cp:revision>69</cp:revision>
  <cp:lastPrinted>2019-11-22T22:37:16Z</cp:lastPrinted>
  <dcterms:created xsi:type="dcterms:W3CDTF">2019-11-11T18:14:04Z</dcterms:created>
  <dcterms:modified xsi:type="dcterms:W3CDTF">2022-05-06T17:37:33Z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0x0101007BB236C8C896E140A6C0A00676FDFF25</vt:lpwstr>
  </property>
</Properties>
</file>