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4" r:id="rId4"/>
    <p:sldMasterId id="2147483796" r:id="rId5"/>
  </p:sldMasterIdLst>
  <p:notesMasterIdLst>
    <p:notesMasterId r:id="rId43"/>
  </p:notesMasterIdLst>
  <p:sldIdLst>
    <p:sldId id="913" r:id="rId6"/>
    <p:sldId id="257" r:id="rId7"/>
    <p:sldId id="1051" r:id="rId8"/>
    <p:sldId id="958" r:id="rId9"/>
    <p:sldId id="1048" r:id="rId10"/>
    <p:sldId id="1016" r:id="rId11"/>
    <p:sldId id="1017" r:id="rId12"/>
    <p:sldId id="1008" r:id="rId13"/>
    <p:sldId id="1049" r:id="rId14"/>
    <p:sldId id="1032" r:id="rId15"/>
    <p:sldId id="1039" r:id="rId16"/>
    <p:sldId id="1044" r:id="rId17"/>
    <p:sldId id="1040" r:id="rId18"/>
    <p:sldId id="1041" r:id="rId19"/>
    <p:sldId id="1045" r:id="rId20"/>
    <p:sldId id="1047" r:id="rId21"/>
    <p:sldId id="1043" r:id="rId22"/>
    <p:sldId id="1018" r:id="rId23"/>
    <p:sldId id="1019" r:id="rId24"/>
    <p:sldId id="1027" r:id="rId25"/>
    <p:sldId id="1028" r:id="rId26"/>
    <p:sldId id="1029" r:id="rId27"/>
    <p:sldId id="1030" r:id="rId28"/>
    <p:sldId id="1024" r:id="rId29"/>
    <p:sldId id="1038" r:id="rId30"/>
    <p:sldId id="314" r:id="rId31"/>
    <p:sldId id="1036" r:id="rId32"/>
    <p:sldId id="317" r:id="rId33"/>
    <p:sldId id="1037" r:id="rId34"/>
    <p:sldId id="1050" r:id="rId35"/>
    <p:sldId id="1053" r:id="rId36"/>
    <p:sldId id="1055" r:id="rId37"/>
    <p:sldId id="1031" r:id="rId38"/>
    <p:sldId id="313" r:id="rId39"/>
    <p:sldId id="309" r:id="rId40"/>
    <p:sldId id="260" r:id="rId41"/>
    <p:sldId id="310" r:id="rId42"/>
  </p:sldIdLst>
  <p:sldSz cx="9144000" cy="5143500" type="screen16x9"/>
  <p:notesSz cx="7023100" cy="9309100"/>
  <p:custDataLst>
    <p:tags r:id="rId44"/>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549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1ED11-E160-4A38-820F-80C4F32579EF}" v="70" dt="2023-09-30T23:50:25.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400" autoAdjust="0"/>
  </p:normalViewPr>
  <p:slideViewPr>
    <p:cSldViewPr>
      <p:cViewPr varScale="1">
        <p:scale>
          <a:sx n="87" d="100"/>
          <a:sy n="87" d="100"/>
        </p:scale>
        <p:origin x="96" y="1206"/>
      </p:cViewPr>
      <p:guideLst>
        <p:guide orient="horz" pos="1620"/>
        <p:guide pos="2880"/>
      </p:guideLst>
    </p:cSldViewPr>
  </p:slideViewPr>
  <p:outlineViewPr>
    <p:cViewPr>
      <p:scale>
        <a:sx n="33" d="100"/>
        <a:sy n="33" d="100"/>
      </p:scale>
      <p:origin x="0" y="-1524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93A02-0DBC-447C-9436-364D51898353}"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A63084D4-048F-4EA8-A098-7DB78FFBF8CB}">
      <dgm:prSet custT="1"/>
      <dgm:spPr/>
      <dgm:t>
        <a:bodyPr/>
        <a:lstStyle/>
        <a:p>
          <a:r>
            <a:rPr lang="en-US" sz="1300" b="0" dirty="0"/>
            <a:t>The TARGET Center’s Ergonomic Program started in 1992 to support employees that needed support with obtaining an ergonomic chair. </a:t>
          </a:r>
        </a:p>
      </dgm:t>
    </dgm:pt>
    <dgm:pt modelId="{EFC6F3A4-2DD6-4D68-B179-609A65D6A907}" type="parTrans" cxnId="{F71FAC38-DC17-4A87-B8FF-8596708C3117}">
      <dgm:prSet/>
      <dgm:spPr/>
      <dgm:t>
        <a:bodyPr/>
        <a:lstStyle/>
        <a:p>
          <a:endParaRPr lang="en-US"/>
        </a:p>
      </dgm:t>
    </dgm:pt>
    <dgm:pt modelId="{BDBC7D3F-08A6-4CF0-8177-3CB65C64AF89}" type="sibTrans" cxnId="{F71FAC38-DC17-4A87-B8FF-8596708C3117}">
      <dgm:prSet/>
      <dgm:spPr/>
      <dgm:t>
        <a:bodyPr/>
        <a:lstStyle/>
        <a:p>
          <a:endParaRPr lang="en-US"/>
        </a:p>
      </dgm:t>
    </dgm:pt>
    <dgm:pt modelId="{D4C4F8B1-2B46-0A4A-97B1-1DDE977915B6}">
      <dgm:prSet custT="1"/>
      <dgm:spPr/>
      <dgm:t>
        <a:bodyPr/>
        <a:lstStyle/>
        <a:p>
          <a:r>
            <a:rPr lang="en-US" sz="1300" b="0" dirty="0"/>
            <a:t>A collaboration between a prominent chair vendor was established once it was identified the need for ergonomic chairs for many government employees that have Musculoskeletal Disorders.</a:t>
          </a:r>
        </a:p>
      </dgm:t>
    </dgm:pt>
    <dgm:pt modelId="{2C9A5FD4-5031-E141-8E12-7351D283DA29}" type="parTrans" cxnId="{6B855C19-D95C-304A-B8DF-91FAD420E175}">
      <dgm:prSet/>
      <dgm:spPr/>
      <dgm:t>
        <a:bodyPr/>
        <a:lstStyle/>
        <a:p>
          <a:endParaRPr lang="en-US"/>
        </a:p>
      </dgm:t>
    </dgm:pt>
    <dgm:pt modelId="{331899AD-659C-3145-9898-C2E3D3CE8616}" type="sibTrans" cxnId="{6B855C19-D95C-304A-B8DF-91FAD420E175}">
      <dgm:prSet/>
      <dgm:spPr/>
      <dgm:t>
        <a:bodyPr/>
        <a:lstStyle/>
        <a:p>
          <a:endParaRPr lang="en-US"/>
        </a:p>
      </dgm:t>
    </dgm:pt>
    <dgm:pt modelId="{A60CF530-C61C-A44C-8AAF-3EB3356790F6}">
      <dgm:prSet custT="1"/>
      <dgm:spPr/>
      <dgm:t>
        <a:bodyPr/>
        <a:lstStyle/>
        <a:p>
          <a:r>
            <a:rPr lang="en-US" sz="1300" b="0" dirty="0"/>
            <a:t>This prominent chair vendor setup a weekly chair fittings which provides custom chairs to support government employees that have disabilities.</a:t>
          </a:r>
        </a:p>
      </dgm:t>
    </dgm:pt>
    <dgm:pt modelId="{48A2475B-DA60-3D47-B9C3-C6C0AFF06324}" type="parTrans" cxnId="{82575E5E-3FFF-154E-910B-50560073CB8A}">
      <dgm:prSet/>
      <dgm:spPr/>
      <dgm:t>
        <a:bodyPr/>
        <a:lstStyle/>
        <a:p>
          <a:endParaRPr lang="en-US"/>
        </a:p>
      </dgm:t>
    </dgm:pt>
    <dgm:pt modelId="{0712486D-5015-4045-BE00-29748F15D8C6}" type="sibTrans" cxnId="{82575E5E-3FFF-154E-910B-50560073CB8A}">
      <dgm:prSet/>
      <dgm:spPr/>
      <dgm:t>
        <a:bodyPr/>
        <a:lstStyle/>
        <a:p>
          <a:endParaRPr lang="en-US"/>
        </a:p>
      </dgm:t>
    </dgm:pt>
    <dgm:pt modelId="{391D21B4-C8FC-D844-A985-E209652D71DE}">
      <dgm:prSet custT="1"/>
      <dgm:spPr/>
      <dgm:t>
        <a:bodyPr/>
        <a:lstStyle/>
        <a:p>
          <a:r>
            <a:rPr lang="en-US" sz="1300" b="0" dirty="0"/>
            <a:t>Thus, the Ergonomic Program at the TARGET Center has been successful in fitting thousands of employees with the appropriate ergonomic chair.</a:t>
          </a:r>
        </a:p>
      </dgm:t>
    </dgm:pt>
    <dgm:pt modelId="{05F0A079-C803-0E4F-9996-E9FAD8F358AF}" type="parTrans" cxnId="{6E1E056A-06D0-8247-972C-7DC94473A27B}">
      <dgm:prSet/>
      <dgm:spPr/>
      <dgm:t>
        <a:bodyPr/>
        <a:lstStyle/>
        <a:p>
          <a:endParaRPr lang="en-US"/>
        </a:p>
      </dgm:t>
    </dgm:pt>
    <dgm:pt modelId="{A75F3F41-C425-D241-92AF-3F687486107C}" type="sibTrans" cxnId="{6E1E056A-06D0-8247-972C-7DC94473A27B}">
      <dgm:prSet/>
      <dgm:spPr/>
      <dgm:t>
        <a:bodyPr/>
        <a:lstStyle/>
        <a:p>
          <a:endParaRPr lang="en-US"/>
        </a:p>
      </dgm:t>
    </dgm:pt>
    <dgm:pt modelId="{140433BB-E34A-EF41-9C26-839A2EEEC399}" type="pres">
      <dgm:prSet presAssocID="{A3793A02-0DBC-447C-9436-364D51898353}" presName="outerComposite" presStyleCnt="0">
        <dgm:presLayoutVars>
          <dgm:chMax val="5"/>
          <dgm:dir/>
          <dgm:resizeHandles val="exact"/>
        </dgm:presLayoutVars>
      </dgm:prSet>
      <dgm:spPr/>
    </dgm:pt>
    <dgm:pt modelId="{17CAA0F1-19C3-1B41-AD38-A9CE12A66772}" type="pres">
      <dgm:prSet presAssocID="{A3793A02-0DBC-447C-9436-364D51898353}" presName="dummyMaxCanvas" presStyleCnt="0">
        <dgm:presLayoutVars/>
      </dgm:prSet>
      <dgm:spPr/>
    </dgm:pt>
    <dgm:pt modelId="{1C060838-2231-CD4B-BE69-3A75D6F175F7}" type="pres">
      <dgm:prSet presAssocID="{A3793A02-0DBC-447C-9436-364D51898353}" presName="FourNodes_1" presStyleLbl="node1" presStyleIdx="0" presStyleCnt="4">
        <dgm:presLayoutVars>
          <dgm:bulletEnabled val="1"/>
        </dgm:presLayoutVars>
      </dgm:prSet>
      <dgm:spPr/>
    </dgm:pt>
    <dgm:pt modelId="{44D54D92-FF7D-BB48-8B09-50174DEB7349}" type="pres">
      <dgm:prSet presAssocID="{A3793A02-0DBC-447C-9436-364D51898353}" presName="FourNodes_2" presStyleLbl="node1" presStyleIdx="1" presStyleCnt="4">
        <dgm:presLayoutVars>
          <dgm:bulletEnabled val="1"/>
        </dgm:presLayoutVars>
      </dgm:prSet>
      <dgm:spPr/>
    </dgm:pt>
    <dgm:pt modelId="{C155D9E0-4C34-7C4C-AE86-4CDCCDCD794B}" type="pres">
      <dgm:prSet presAssocID="{A3793A02-0DBC-447C-9436-364D51898353}" presName="FourNodes_3" presStyleLbl="node1" presStyleIdx="2" presStyleCnt="4">
        <dgm:presLayoutVars>
          <dgm:bulletEnabled val="1"/>
        </dgm:presLayoutVars>
      </dgm:prSet>
      <dgm:spPr/>
    </dgm:pt>
    <dgm:pt modelId="{D9B10310-05AB-0744-8164-A66B1534128F}" type="pres">
      <dgm:prSet presAssocID="{A3793A02-0DBC-447C-9436-364D51898353}" presName="FourNodes_4" presStyleLbl="node1" presStyleIdx="3" presStyleCnt="4">
        <dgm:presLayoutVars>
          <dgm:bulletEnabled val="1"/>
        </dgm:presLayoutVars>
      </dgm:prSet>
      <dgm:spPr/>
    </dgm:pt>
    <dgm:pt modelId="{42702EE3-AFB4-5E49-8805-14131A3349EE}" type="pres">
      <dgm:prSet presAssocID="{A3793A02-0DBC-447C-9436-364D51898353}" presName="FourConn_1-2" presStyleLbl="fgAccFollowNode1" presStyleIdx="0" presStyleCnt="3">
        <dgm:presLayoutVars>
          <dgm:bulletEnabled val="1"/>
        </dgm:presLayoutVars>
      </dgm:prSet>
      <dgm:spPr/>
    </dgm:pt>
    <dgm:pt modelId="{A58660EE-1D55-AA45-A63D-758E78E406CA}" type="pres">
      <dgm:prSet presAssocID="{A3793A02-0DBC-447C-9436-364D51898353}" presName="FourConn_2-3" presStyleLbl="fgAccFollowNode1" presStyleIdx="1" presStyleCnt="3">
        <dgm:presLayoutVars>
          <dgm:bulletEnabled val="1"/>
        </dgm:presLayoutVars>
      </dgm:prSet>
      <dgm:spPr/>
    </dgm:pt>
    <dgm:pt modelId="{9709DF4C-C739-7B44-B816-8AFC6BF82890}" type="pres">
      <dgm:prSet presAssocID="{A3793A02-0DBC-447C-9436-364D51898353}" presName="FourConn_3-4" presStyleLbl="fgAccFollowNode1" presStyleIdx="2" presStyleCnt="3">
        <dgm:presLayoutVars>
          <dgm:bulletEnabled val="1"/>
        </dgm:presLayoutVars>
      </dgm:prSet>
      <dgm:spPr/>
    </dgm:pt>
    <dgm:pt modelId="{1D52DCF0-230C-274E-B2F0-54902F181287}" type="pres">
      <dgm:prSet presAssocID="{A3793A02-0DBC-447C-9436-364D51898353}" presName="FourNodes_1_text" presStyleLbl="node1" presStyleIdx="3" presStyleCnt="4">
        <dgm:presLayoutVars>
          <dgm:bulletEnabled val="1"/>
        </dgm:presLayoutVars>
      </dgm:prSet>
      <dgm:spPr/>
    </dgm:pt>
    <dgm:pt modelId="{C0CF64EE-DA93-F049-8CCB-BF2E68110D2D}" type="pres">
      <dgm:prSet presAssocID="{A3793A02-0DBC-447C-9436-364D51898353}" presName="FourNodes_2_text" presStyleLbl="node1" presStyleIdx="3" presStyleCnt="4">
        <dgm:presLayoutVars>
          <dgm:bulletEnabled val="1"/>
        </dgm:presLayoutVars>
      </dgm:prSet>
      <dgm:spPr/>
    </dgm:pt>
    <dgm:pt modelId="{F15024A3-B8EA-2545-9BFD-00570D6505BE}" type="pres">
      <dgm:prSet presAssocID="{A3793A02-0DBC-447C-9436-364D51898353}" presName="FourNodes_3_text" presStyleLbl="node1" presStyleIdx="3" presStyleCnt="4">
        <dgm:presLayoutVars>
          <dgm:bulletEnabled val="1"/>
        </dgm:presLayoutVars>
      </dgm:prSet>
      <dgm:spPr/>
    </dgm:pt>
    <dgm:pt modelId="{AD752FF5-B457-0D46-AC5A-BFEBDBDE541B}" type="pres">
      <dgm:prSet presAssocID="{A3793A02-0DBC-447C-9436-364D51898353}" presName="FourNodes_4_text" presStyleLbl="node1" presStyleIdx="3" presStyleCnt="4">
        <dgm:presLayoutVars>
          <dgm:bulletEnabled val="1"/>
        </dgm:presLayoutVars>
      </dgm:prSet>
      <dgm:spPr/>
    </dgm:pt>
  </dgm:ptLst>
  <dgm:cxnLst>
    <dgm:cxn modelId="{6B855C19-D95C-304A-B8DF-91FAD420E175}" srcId="{A3793A02-0DBC-447C-9436-364D51898353}" destId="{D4C4F8B1-2B46-0A4A-97B1-1DDE977915B6}" srcOrd="1" destOrd="0" parTransId="{2C9A5FD4-5031-E141-8E12-7351D283DA29}" sibTransId="{331899AD-659C-3145-9898-C2E3D3CE8616}"/>
    <dgm:cxn modelId="{E01CC61E-1AC1-8C46-849E-A65DFE0B154D}" type="presOf" srcId="{A63084D4-048F-4EA8-A098-7DB78FFBF8CB}" destId="{1D52DCF0-230C-274E-B2F0-54902F181287}" srcOrd="1" destOrd="0" presId="urn:microsoft.com/office/officeart/2005/8/layout/vProcess5"/>
    <dgm:cxn modelId="{305C382F-86E6-A440-ACA9-3E8D088E1A78}" type="presOf" srcId="{A63084D4-048F-4EA8-A098-7DB78FFBF8CB}" destId="{1C060838-2231-CD4B-BE69-3A75D6F175F7}" srcOrd="0" destOrd="0" presId="urn:microsoft.com/office/officeart/2005/8/layout/vProcess5"/>
    <dgm:cxn modelId="{D0A13332-76EC-6147-B3BC-0380A6AE6C29}" type="presOf" srcId="{331899AD-659C-3145-9898-C2E3D3CE8616}" destId="{A58660EE-1D55-AA45-A63D-758E78E406CA}" srcOrd="0" destOrd="0" presId="urn:microsoft.com/office/officeart/2005/8/layout/vProcess5"/>
    <dgm:cxn modelId="{4FBD8A38-AF87-504C-AD28-8A942420E844}" type="presOf" srcId="{D4C4F8B1-2B46-0A4A-97B1-1DDE977915B6}" destId="{C0CF64EE-DA93-F049-8CCB-BF2E68110D2D}" srcOrd="1" destOrd="0" presId="urn:microsoft.com/office/officeart/2005/8/layout/vProcess5"/>
    <dgm:cxn modelId="{F71FAC38-DC17-4A87-B8FF-8596708C3117}" srcId="{A3793A02-0DBC-447C-9436-364D51898353}" destId="{A63084D4-048F-4EA8-A098-7DB78FFBF8CB}" srcOrd="0" destOrd="0" parTransId="{EFC6F3A4-2DD6-4D68-B179-609A65D6A907}" sibTransId="{BDBC7D3F-08A6-4CF0-8177-3CB65C64AF89}"/>
    <dgm:cxn modelId="{6895D63D-1C1D-284C-B2E3-8AF2CBDF16C7}" type="presOf" srcId="{BDBC7D3F-08A6-4CF0-8177-3CB65C64AF89}" destId="{42702EE3-AFB4-5E49-8805-14131A3349EE}" srcOrd="0" destOrd="0" presId="urn:microsoft.com/office/officeart/2005/8/layout/vProcess5"/>
    <dgm:cxn modelId="{82575E5E-3FFF-154E-910B-50560073CB8A}" srcId="{A3793A02-0DBC-447C-9436-364D51898353}" destId="{A60CF530-C61C-A44C-8AAF-3EB3356790F6}" srcOrd="2" destOrd="0" parTransId="{48A2475B-DA60-3D47-B9C3-C6C0AFF06324}" sibTransId="{0712486D-5015-4045-BE00-29748F15D8C6}"/>
    <dgm:cxn modelId="{6E1E056A-06D0-8247-972C-7DC94473A27B}" srcId="{A3793A02-0DBC-447C-9436-364D51898353}" destId="{391D21B4-C8FC-D844-A985-E209652D71DE}" srcOrd="3" destOrd="0" parTransId="{05F0A079-C803-0E4F-9996-E9FAD8F358AF}" sibTransId="{A75F3F41-C425-D241-92AF-3F687486107C}"/>
    <dgm:cxn modelId="{C3E15C4A-1719-EC44-9B69-4E62F9A0CF64}" type="presOf" srcId="{391D21B4-C8FC-D844-A985-E209652D71DE}" destId="{D9B10310-05AB-0744-8164-A66B1534128F}" srcOrd="0" destOrd="0" presId="urn:microsoft.com/office/officeart/2005/8/layout/vProcess5"/>
    <dgm:cxn modelId="{6B9F214E-42FE-6D47-B73F-E1578F676518}" type="presOf" srcId="{0712486D-5015-4045-BE00-29748F15D8C6}" destId="{9709DF4C-C739-7B44-B816-8AFC6BF82890}" srcOrd="0" destOrd="0" presId="urn:microsoft.com/office/officeart/2005/8/layout/vProcess5"/>
    <dgm:cxn modelId="{5F3B6250-BA4C-2E46-8466-56A8EF7BBB40}" type="presOf" srcId="{A3793A02-0DBC-447C-9436-364D51898353}" destId="{140433BB-E34A-EF41-9C26-839A2EEEC399}" srcOrd="0" destOrd="0" presId="urn:microsoft.com/office/officeart/2005/8/layout/vProcess5"/>
    <dgm:cxn modelId="{665AE0A2-9612-7143-B1B1-A7E18FDB4EDA}" type="presOf" srcId="{A60CF530-C61C-A44C-8AAF-3EB3356790F6}" destId="{F15024A3-B8EA-2545-9BFD-00570D6505BE}" srcOrd="1" destOrd="0" presId="urn:microsoft.com/office/officeart/2005/8/layout/vProcess5"/>
    <dgm:cxn modelId="{F2706EB1-7BEB-DD4F-84B5-6C224FCF050D}" type="presOf" srcId="{A60CF530-C61C-A44C-8AAF-3EB3356790F6}" destId="{C155D9E0-4C34-7C4C-AE86-4CDCCDCD794B}" srcOrd="0" destOrd="0" presId="urn:microsoft.com/office/officeart/2005/8/layout/vProcess5"/>
    <dgm:cxn modelId="{BFA2B4BE-C3CD-0B4B-9160-ED90B3E41819}" type="presOf" srcId="{391D21B4-C8FC-D844-A985-E209652D71DE}" destId="{AD752FF5-B457-0D46-AC5A-BFEBDBDE541B}" srcOrd="1" destOrd="0" presId="urn:microsoft.com/office/officeart/2005/8/layout/vProcess5"/>
    <dgm:cxn modelId="{99A724DE-6922-E94C-8AD3-64FEB92BAD96}" type="presOf" srcId="{D4C4F8B1-2B46-0A4A-97B1-1DDE977915B6}" destId="{44D54D92-FF7D-BB48-8B09-50174DEB7349}" srcOrd="0" destOrd="0" presId="urn:microsoft.com/office/officeart/2005/8/layout/vProcess5"/>
    <dgm:cxn modelId="{5B68DFD9-3C5E-024A-97E9-4BD0BE252B71}" type="presParOf" srcId="{140433BB-E34A-EF41-9C26-839A2EEEC399}" destId="{17CAA0F1-19C3-1B41-AD38-A9CE12A66772}" srcOrd="0" destOrd="0" presId="urn:microsoft.com/office/officeart/2005/8/layout/vProcess5"/>
    <dgm:cxn modelId="{76D72E33-200D-4948-A39C-E3BC012111B0}" type="presParOf" srcId="{140433BB-E34A-EF41-9C26-839A2EEEC399}" destId="{1C060838-2231-CD4B-BE69-3A75D6F175F7}" srcOrd="1" destOrd="0" presId="urn:microsoft.com/office/officeart/2005/8/layout/vProcess5"/>
    <dgm:cxn modelId="{84F0810B-9F4B-4142-95B9-E4AB4B444E3D}" type="presParOf" srcId="{140433BB-E34A-EF41-9C26-839A2EEEC399}" destId="{44D54D92-FF7D-BB48-8B09-50174DEB7349}" srcOrd="2" destOrd="0" presId="urn:microsoft.com/office/officeart/2005/8/layout/vProcess5"/>
    <dgm:cxn modelId="{A6E534E4-762E-4743-BCAA-551FE5A6C0BC}" type="presParOf" srcId="{140433BB-E34A-EF41-9C26-839A2EEEC399}" destId="{C155D9E0-4C34-7C4C-AE86-4CDCCDCD794B}" srcOrd="3" destOrd="0" presId="urn:microsoft.com/office/officeart/2005/8/layout/vProcess5"/>
    <dgm:cxn modelId="{68A0A2E6-4CF6-B04D-A811-DD7E01228B77}" type="presParOf" srcId="{140433BB-E34A-EF41-9C26-839A2EEEC399}" destId="{D9B10310-05AB-0744-8164-A66B1534128F}" srcOrd="4" destOrd="0" presId="urn:microsoft.com/office/officeart/2005/8/layout/vProcess5"/>
    <dgm:cxn modelId="{FB933535-72EA-5345-95AF-44D43B42413B}" type="presParOf" srcId="{140433BB-E34A-EF41-9C26-839A2EEEC399}" destId="{42702EE3-AFB4-5E49-8805-14131A3349EE}" srcOrd="5" destOrd="0" presId="urn:microsoft.com/office/officeart/2005/8/layout/vProcess5"/>
    <dgm:cxn modelId="{3453D3C9-12AF-FC42-B8FB-50B97388CA35}" type="presParOf" srcId="{140433BB-E34A-EF41-9C26-839A2EEEC399}" destId="{A58660EE-1D55-AA45-A63D-758E78E406CA}" srcOrd="6" destOrd="0" presId="urn:microsoft.com/office/officeart/2005/8/layout/vProcess5"/>
    <dgm:cxn modelId="{B9910D15-623E-1D43-AEEA-D1455E5A9A9E}" type="presParOf" srcId="{140433BB-E34A-EF41-9C26-839A2EEEC399}" destId="{9709DF4C-C739-7B44-B816-8AFC6BF82890}" srcOrd="7" destOrd="0" presId="urn:microsoft.com/office/officeart/2005/8/layout/vProcess5"/>
    <dgm:cxn modelId="{B58E931E-3946-5D43-A641-AD14CAF36720}" type="presParOf" srcId="{140433BB-E34A-EF41-9C26-839A2EEEC399}" destId="{1D52DCF0-230C-274E-B2F0-54902F181287}" srcOrd="8" destOrd="0" presId="urn:microsoft.com/office/officeart/2005/8/layout/vProcess5"/>
    <dgm:cxn modelId="{C0CB9EB7-5DF7-514B-9618-D7636CCD761A}" type="presParOf" srcId="{140433BB-E34A-EF41-9C26-839A2EEEC399}" destId="{C0CF64EE-DA93-F049-8CCB-BF2E68110D2D}" srcOrd="9" destOrd="0" presId="urn:microsoft.com/office/officeart/2005/8/layout/vProcess5"/>
    <dgm:cxn modelId="{55E534E1-69E5-5543-9469-E142DBFBED9E}" type="presParOf" srcId="{140433BB-E34A-EF41-9C26-839A2EEEC399}" destId="{F15024A3-B8EA-2545-9BFD-00570D6505BE}" srcOrd="10" destOrd="0" presId="urn:microsoft.com/office/officeart/2005/8/layout/vProcess5"/>
    <dgm:cxn modelId="{FA742EFB-17B9-EF41-B0A5-29CF8760F4B7}" type="presParOf" srcId="{140433BB-E34A-EF41-9C26-839A2EEEC399}" destId="{AD752FF5-B457-0D46-AC5A-BFEBDBDE541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9567EC-786D-4A46-A9C5-01020B1CA89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1C811FE-051C-4DDC-95AC-1556C7F862AE}">
      <dgm:prSet/>
      <dgm:spPr/>
      <dgm:t>
        <a:bodyPr/>
        <a:lstStyle/>
        <a:p>
          <a:r>
            <a:rPr lang="en-US" dirty="0"/>
            <a:t>Work postures and movements</a:t>
          </a:r>
        </a:p>
      </dgm:t>
    </dgm:pt>
    <dgm:pt modelId="{923EDF76-19A9-4FC7-93AE-B0F15DB57A5F}" type="parTrans" cxnId="{A90BAC23-9B0B-418E-9B40-C277F34D0803}">
      <dgm:prSet/>
      <dgm:spPr/>
      <dgm:t>
        <a:bodyPr/>
        <a:lstStyle/>
        <a:p>
          <a:endParaRPr lang="en-US"/>
        </a:p>
      </dgm:t>
    </dgm:pt>
    <dgm:pt modelId="{C592108F-7201-4BE8-AEC0-06C3300F3F41}" type="sibTrans" cxnId="{A90BAC23-9B0B-418E-9B40-C277F34D0803}">
      <dgm:prSet/>
      <dgm:spPr/>
      <dgm:t>
        <a:bodyPr/>
        <a:lstStyle/>
        <a:p>
          <a:endParaRPr lang="en-US"/>
        </a:p>
      </dgm:t>
    </dgm:pt>
    <dgm:pt modelId="{2584B6F2-3FB4-4955-BA0D-3D2482C19532}">
      <dgm:prSet/>
      <dgm:spPr/>
      <dgm:t>
        <a:bodyPr/>
        <a:lstStyle/>
        <a:p>
          <a:r>
            <a:rPr lang="en-US"/>
            <a:t>Repetitiveness and pace of work</a:t>
          </a:r>
        </a:p>
      </dgm:t>
    </dgm:pt>
    <dgm:pt modelId="{A049C49A-F585-4CC0-977E-263A70563617}" type="parTrans" cxnId="{2CF3A506-6F23-4FC7-BF99-834F203354A2}">
      <dgm:prSet/>
      <dgm:spPr/>
      <dgm:t>
        <a:bodyPr/>
        <a:lstStyle/>
        <a:p>
          <a:endParaRPr lang="en-US"/>
        </a:p>
      </dgm:t>
    </dgm:pt>
    <dgm:pt modelId="{66D72278-B7F1-4032-A352-56F01988D917}" type="sibTrans" cxnId="{2CF3A506-6F23-4FC7-BF99-834F203354A2}">
      <dgm:prSet/>
      <dgm:spPr/>
      <dgm:t>
        <a:bodyPr/>
        <a:lstStyle/>
        <a:p>
          <a:endParaRPr lang="en-US"/>
        </a:p>
      </dgm:t>
    </dgm:pt>
    <dgm:pt modelId="{36629B93-D588-431F-8269-6283F996C615}">
      <dgm:prSet/>
      <dgm:spPr/>
      <dgm:t>
        <a:bodyPr/>
        <a:lstStyle/>
        <a:p>
          <a:r>
            <a:rPr lang="en-US"/>
            <a:t>Force of movements</a:t>
          </a:r>
        </a:p>
      </dgm:t>
    </dgm:pt>
    <dgm:pt modelId="{3DC7DCC5-E35F-4196-A373-351BA2C1719A}" type="parTrans" cxnId="{40DD048F-E374-4B45-ACBC-AEFEE64FCF7F}">
      <dgm:prSet/>
      <dgm:spPr/>
      <dgm:t>
        <a:bodyPr/>
        <a:lstStyle/>
        <a:p>
          <a:endParaRPr lang="en-US"/>
        </a:p>
      </dgm:t>
    </dgm:pt>
    <dgm:pt modelId="{5B5BEBF8-89B1-4719-8538-706BEAB10EAC}" type="sibTrans" cxnId="{40DD048F-E374-4B45-ACBC-AEFEE64FCF7F}">
      <dgm:prSet/>
      <dgm:spPr/>
      <dgm:t>
        <a:bodyPr/>
        <a:lstStyle/>
        <a:p>
          <a:endParaRPr lang="en-US"/>
        </a:p>
      </dgm:t>
    </dgm:pt>
    <dgm:pt modelId="{F0BB728A-2626-4133-83C3-5881BAE7B0C6}">
      <dgm:prSet/>
      <dgm:spPr/>
      <dgm:t>
        <a:bodyPr/>
        <a:lstStyle/>
        <a:p>
          <a:r>
            <a:rPr lang="en-US"/>
            <a:t>Vibration</a:t>
          </a:r>
        </a:p>
      </dgm:t>
    </dgm:pt>
    <dgm:pt modelId="{9DB0AE03-634F-4FD9-8704-970B278AFEE1}" type="parTrans" cxnId="{835B1469-921B-4F79-BC2C-3847CC183F85}">
      <dgm:prSet/>
      <dgm:spPr/>
      <dgm:t>
        <a:bodyPr/>
        <a:lstStyle/>
        <a:p>
          <a:endParaRPr lang="en-US"/>
        </a:p>
      </dgm:t>
    </dgm:pt>
    <dgm:pt modelId="{D1ED9F6D-E265-4C0F-80B1-A27659CF08FB}" type="sibTrans" cxnId="{835B1469-921B-4F79-BC2C-3847CC183F85}">
      <dgm:prSet/>
      <dgm:spPr/>
      <dgm:t>
        <a:bodyPr/>
        <a:lstStyle/>
        <a:p>
          <a:endParaRPr lang="en-US"/>
        </a:p>
      </dgm:t>
    </dgm:pt>
    <dgm:pt modelId="{4A5B95B7-1077-4240-9A3A-EBF6299A3A03}">
      <dgm:prSet/>
      <dgm:spPr/>
      <dgm:t>
        <a:bodyPr/>
        <a:lstStyle/>
        <a:p>
          <a:r>
            <a:rPr lang="en-US"/>
            <a:t>Temperature</a:t>
          </a:r>
        </a:p>
      </dgm:t>
    </dgm:pt>
    <dgm:pt modelId="{1E3890CB-1632-4E8C-A711-00A21A91A720}" type="parTrans" cxnId="{003D90C2-7D04-4226-BA8F-B10F02A7E5CD}">
      <dgm:prSet/>
      <dgm:spPr/>
      <dgm:t>
        <a:bodyPr/>
        <a:lstStyle/>
        <a:p>
          <a:endParaRPr lang="en-US"/>
        </a:p>
      </dgm:t>
    </dgm:pt>
    <dgm:pt modelId="{1C48FB04-A040-49FF-B7FF-A43481D3B547}" type="sibTrans" cxnId="{003D90C2-7D04-4226-BA8F-B10F02A7E5CD}">
      <dgm:prSet/>
      <dgm:spPr/>
      <dgm:t>
        <a:bodyPr/>
        <a:lstStyle/>
        <a:p>
          <a:endParaRPr lang="en-US"/>
        </a:p>
      </dgm:t>
    </dgm:pt>
    <dgm:pt modelId="{8AB7208E-6950-CB44-8617-72CDDAF77852}" type="pres">
      <dgm:prSet presAssocID="{789567EC-786D-4A46-A9C5-01020B1CA89A}" presName="hierChild1" presStyleCnt="0">
        <dgm:presLayoutVars>
          <dgm:chPref val="1"/>
          <dgm:dir/>
          <dgm:animOne val="branch"/>
          <dgm:animLvl val="lvl"/>
          <dgm:resizeHandles/>
        </dgm:presLayoutVars>
      </dgm:prSet>
      <dgm:spPr/>
    </dgm:pt>
    <dgm:pt modelId="{67E94C7E-5ADC-BA4D-8208-A5C93545483D}" type="pres">
      <dgm:prSet presAssocID="{C1C811FE-051C-4DDC-95AC-1556C7F862AE}" presName="hierRoot1" presStyleCnt="0"/>
      <dgm:spPr/>
    </dgm:pt>
    <dgm:pt modelId="{2B989203-4262-1242-9DFE-32084A359592}" type="pres">
      <dgm:prSet presAssocID="{C1C811FE-051C-4DDC-95AC-1556C7F862AE}" presName="composite" presStyleCnt="0"/>
      <dgm:spPr/>
    </dgm:pt>
    <dgm:pt modelId="{52B182EE-E25C-A949-B6C8-1F970E85BEA6}" type="pres">
      <dgm:prSet presAssocID="{C1C811FE-051C-4DDC-95AC-1556C7F862AE}" presName="background" presStyleLbl="node0" presStyleIdx="0" presStyleCnt="5"/>
      <dgm:spPr>
        <a:solidFill>
          <a:srgbClr val="0070C0"/>
        </a:solidFill>
      </dgm:spPr>
    </dgm:pt>
    <dgm:pt modelId="{064920DE-3BA4-3A4D-9353-2768A4A687FA}" type="pres">
      <dgm:prSet presAssocID="{C1C811FE-051C-4DDC-95AC-1556C7F862AE}" presName="text" presStyleLbl="fgAcc0" presStyleIdx="0" presStyleCnt="5">
        <dgm:presLayoutVars>
          <dgm:chPref val="3"/>
        </dgm:presLayoutVars>
      </dgm:prSet>
      <dgm:spPr/>
    </dgm:pt>
    <dgm:pt modelId="{BAB5A2ED-B27E-584C-9E87-BE44319F4FFD}" type="pres">
      <dgm:prSet presAssocID="{C1C811FE-051C-4DDC-95AC-1556C7F862AE}" presName="hierChild2" presStyleCnt="0"/>
      <dgm:spPr/>
    </dgm:pt>
    <dgm:pt modelId="{FA6F0A02-A7B3-D845-B5F2-2256DEE436A2}" type="pres">
      <dgm:prSet presAssocID="{2584B6F2-3FB4-4955-BA0D-3D2482C19532}" presName="hierRoot1" presStyleCnt="0"/>
      <dgm:spPr/>
    </dgm:pt>
    <dgm:pt modelId="{3D90F8EC-90EB-6749-8E18-E3968E8C36E2}" type="pres">
      <dgm:prSet presAssocID="{2584B6F2-3FB4-4955-BA0D-3D2482C19532}" presName="composite" presStyleCnt="0"/>
      <dgm:spPr/>
    </dgm:pt>
    <dgm:pt modelId="{1C41E8B5-6F69-DC49-9EE4-E8305D670852}" type="pres">
      <dgm:prSet presAssocID="{2584B6F2-3FB4-4955-BA0D-3D2482C19532}" presName="background" presStyleLbl="node0" presStyleIdx="1" presStyleCnt="5"/>
      <dgm:spPr>
        <a:solidFill>
          <a:srgbClr val="0070C0"/>
        </a:solidFill>
      </dgm:spPr>
    </dgm:pt>
    <dgm:pt modelId="{8387F68E-8259-D14B-8CC9-7B6083235B9A}" type="pres">
      <dgm:prSet presAssocID="{2584B6F2-3FB4-4955-BA0D-3D2482C19532}" presName="text" presStyleLbl="fgAcc0" presStyleIdx="1" presStyleCnt="5">
        <dgm:presLayoutVars>
          <dgm:chPref val="3"/>
        </dgm:presLayoutVars>
      </dgm:prSet>
      <dgm:spPr/>
    </dgm:pt>
    <dgm:pt modelId="{A7398946-995D-0C4F-B394-0416FBEF244C}" type="pres">
      <dgm:prSet presAssocID="{2584B6F2-3FB4-4955-BA0D-3D2482C19532}" presName="hierChild2" presStyleCnt="0"/>
      <dgm:spPr/>
    </dgm:pt>
    <dgm:pt modelId="{7F4D8D66-9220-2341-976B-A92F5A3B6A7D}" type="pres">
      <dgm:prSet presAssocID="{36629B93-D588-431F-8269-6283F996C615}" presName="hierRoot1" presStyleCnt="0"/>
      <dgm:spPr/>
    </dgm:pt>
    <dgm:pt modelId="{FE72BE21-BE6F-434F-937C-4B53C94AF436}" type="pres">
      <dgm:prSet presAssocID="{36629B93-D588-431F-8269-6283F996C615}" presName="composite" presStyleCnt="0"/>
      <dgm:spPr/>
    </dgm:pt>
    <dgm:pt modelId="{CBE74429-EF75-A241-A397-B12621AB11A3}" type="pres">
      <dgm:prSet presAssocID="{36629B93-D588-431F-8269-6283F996C615}" presName="background" presStyleLbl="node0" presStyleIdx="2" presStyleCnt="5"/>
      <dgm:spPr>
        <a:solidFill>
          <a:srgbClr val="0070C0"/>
        </a:solidFill>
      </dgm:spPr>
    </dgm:pt>
    <dgm:pt modelId="{50453778-B09E-3C4C-ACD5-A6EAAC11AB23}" type="pres">
      <dgm:prSet presAssocID="{36629B93-D588-431F-8269-6283F996C615}" presName="text" presStyleLbl="fgAcc0" presStyleIdx="2" presStyleCnt="5">
        <dgm:presLayoutVars>
          <dgm:chPref val="3"/>
        </dgm:presLayoutVars>
      </dgm:prSet>
      <dgm:spPr/>
    </dgm:pt>
    <dgm:pt modelId="{725F8BC4-7DEC-9A46-AA07-B4D4AE02C0C6}" type="pres">
      <dgm:prSet presAssocID="{36629B93-D588-431F-8269-6283F996C615}" presName="hierChild2" presStyleCnt="0"/>
      <dgm:spPr/>
    </dgm:pt>
    <dgm:pt modelId="{A0E6FCC1-4143-BE45-AA8A-F562C6C88C5E}" type="pres">
      <dgm:prSet presAssocID="{F0BB728A-2626-4133-83C3-5881BAE7B0C6}" presName="hierRoot1" presStyleCnt="0"/>
      <dgm:spPr/>
    </dgm:pt>
    <dgm:pt modelId="{593E0741-925F-D644-AFF4-FD99221C200A}" type="pres">
      <dgm:prSet presAssocID="{F0BB728A-2626-4133-83C3-5881BAE7B0C6}" presName="composite" presStyleCnt="0"/>
      <dgm:spPr/>
    </dgm:pt>
    <dgm:pt modelId="{54B9B0A9-C319-944A-9976-BBF56337A904}" type="pres">
      <dgm:prSet presAssocID="{F0BB728A-2626-4133-83C3-5881BAE7B0C6}" presName="background" presStyleLbl="node0" presStyleIdx="3" presStyleCnt="5"/>
      <dgm:spPr>
        <a:solidFill>
          <a:srgbClr val="0070C0"/>
        </a:solidFill>
      </dgm:spPr>
    </dgm:pt>
    <dgm:pt modelId="{547542F6-BB2E-F84C-A457-5123898467DA}" type="pres">
      <dgm:prSet presAssocID="{F0BB728A-2626-4133-83C3-5881BAE7B0C6}" presName="text" presStyleLbl="fgAcc0" presStyleIdx="3" presStyleCnt="5">
        <dgm:presLayoutVars>
          <dgm:chPref val="3"/>
        </dgm:presLayoutVars>
      </dgm:prSet>
      <dgm:spPr/>
    </dgm:pt>
    <dgm:pt modelId="{405E4B2E-1BA7-0649-AE0C-E2FAED2CE014}" type="pres">
      <dgm:prSet presAssocID="{F0BB728A-2626-4133-83C3-5881BAE7B0C6}" presName="hierChild2" presStyleCnt="0"/>
      <dgm:spPr/>
    </dgm:pt>
    <dgm:pt modelId="{4B0E7516-BB5E-DC42-BAA5-CDBABDBCA53B}" type="pres">
      <dgm:prSet presAssocID="{4A5B95B7-1077-4240-9A3A-EBF6299A3A03}" presName="hierRoot1" presStyleCnt="0"/>
      <dgm:spPr/>
    </dgm:pt>
    <dgm:pt modelId="{35C6B18D-64D9-D041-94EF-148D2ADC65C8}" type="pres">
      <dgm:prSet presAssocID="{4A5B95B7-1077-4240-9A3A-EBF6299A3A03}" presName="composite" presStyleCnt="0"/>
      <dgm:spPr/>
    </dgm:pt>
    <dgm:pt modelId="{39265F51-DA0D-B24D-82C7-8D1F99103510}" type="pres">
      <dgm:prSet presAssocID="{4A5B95B7-1077-4240-9A3A-EBF6299A3A03}" presName="background" presStyleLbl="node0" presStyleIdx="4" presStyleCnt="5"/>
      <dgm:spPr>
        <a:solidFill>
          <a:srgbClr val="0070C0"/>
        </a:solidFill>
      </dgm:spPr>
    </dgm:pt>
    <dgm:pt modelId="{68CCE2EC-4A2B-214C-912C-EC4F80603E6D}" type="pres">
      <dgm:prSet presAssocID="{4A5B95B7-1077-4240-9A3A-EBF6299A3A03}" presName="text" presStyleLbl="fgAcc0" presStyleIdx="4" presStyleCnt="5">
        <dgm:presLayoutVars>
          <dgm:chPref val="3"/>
        </dgm:presLayoutVars>
      </dgm:prSet>
      <dgm:spPr/>
    </dgm:pt>
    <dgm:pt modelId="{A5C9088C-1434-414B-A632-90F459A6B355}" type="pres">
      <dgm:prSet presAssocID="{4A5B95B7-1077-4240-9A3A-EBF6299A3A03}" presName="hierChild2" presStyleCnt="0"/>
      <dgm:spPr/>
    </dgm:pt>
  </dgm:ptLst>
  <dgm:cxnLst>
    <dgm:cxn modelId="{2CF3A506-6F23-4FC7-BF99-834F203354A2}" srcId="{789567EC-786D-4A46-A9C5-01020B1CA89A}" destId="{2584B6F2-3FB4-4955-BA0D-3D2482C19532}" srcOrd="1" destOrd="0" parTransId="{A049C49A-F585-4CC0-977E-263A70563617}" sibTransId="{66D72278-B7F1-4032-A352-56F01988D917}"/>
    <dgm:cxn modelId="{E89BE306-77A5-C743-A2AD-062AB7C73165}" type="presOf" srcId="{789567EC-786D-4A46-A9C5-01020B1CA89A}" destId="{8AB7208E-6950-CB44-8617-72CDDAF77852}" srcOrd="0" destOrd="0" presId="urn:microsoft.com/office/officeart/2005/8/layout/hierarchy1"/>
    <dgm:cxn modelId="{521EF007-AE1E-7D40-98B7-7CA75871A61D}" type="presOf" srcId="{2584B6F2-3FB4-4955-BA0D-3D2482C19532}" destId="{8387F68E-8259-D14B-8CC9-7B6083235B9A}" srcOrd="0" destOrd="0" presId="urn:microsoft.com/office/officeart/2005/8/layout/hierarchy1"/>
    <dgm:cxn modelId="{A90BAC23-9B0B-418E-9B40-C277F34D0803}" srcId="{789567EC-786D-4A46-A9C5-01020B1CA89A}" destId="{C1C811FE-051C-4DDC-95AC-1556C7F862AE}" srcOrd="0" destOrd="0" parTransId="{923EDF76-19A9-4FC7-93AE-B0F15DB57A5F}" sibTransId="{C592108F-7201-4BE8-AEC0-06C3300F3F41}"/>
    <dgm:cxn modelId="{835B1469-921B-4F79-BC2C-3847CC183F85}" srcId="{789567EC-786D-4A46-A9C5-01020B1CA89A}" destId="{F0BB728A-2626-4133-83C3-5881BAE7B0C6}" srcOrd="3" destOrd="0" parTransId="{9DB0AE03-634F-4FD9-8704-970B278AFEE1}" sibTransId="{D1ED9F6D-E265-4C0F-80B1-A27659CF08FB}"/>
    <dgm:cxn modelId="{40DD048F-E374-4B45-ACBC-AEFEE64FCF7F}" srcId="{789567EC-786D-4A46-A9C5-01020B1CA89A}" destId="{36629B93-D588-431F-8269-6283F996C615}" srcOrd="2" destOrd="0" parTransId="{3DC7DCC5-E35F-4196-A373-351BA2C1719A}" sibTransId="{5B5BEBF8-89B1-4719-8538-706BEAB10EAC}"/>
    <dgm:cxn modelId="{B561A7A8-7BF2-9D4C-B6DF-DDEAEFCA2A0F}" type="presOf" srcId="{36629B93-D588-431F-8269-6283F996C615}" destId="{50453778-B09E-3C4C-ACD5-A6EAAC11AB23}" srcOrd="0" destOrd="0" presId="urn:microsoft.com/office/officeart/2005/8/layout/hierarchy1"/>
    <dgm:cxn modelId="{003D90C2-7D04-4226-BA8F-B10F02A7E5CD}" srcId="{789567EC-786D-4A46-A9C5-01020B1CA89A}" destId="{4A5B95B7-1077-4240-9A3A-EBF6299A3A03}" srcOrd="4" destOrd="0" parTransId="{1E3890CB-1632-4E8C-A711-00A21A91A720}" sibTransId="{1C48FB04-A040-49FF-B7FF-A43481D3B547}"/>
    <dgm:cxn modelId="{AA450CDA-A144-4149-AEB8-2598DF684B69}" type="presOf" srcId="{F0BB728A-2626-4133-83C3-5881BAE7B0C6}" destId="{547542F6-BB2E-F84C-A457-5123898467DA}" srcOrd="0" destOrd="0" presId="urn:microsoft.com/office/officeart/2005/8/layout/hierarchy1"/>
    <dgm:cxn modelId="{9BAADBE3-F0A5-7947-97C6-66E042657750}" type="presOf" srcId="{C1C811FE-051C-4DDC-95AC-1556C7F862AE}" destId="{064920DE-3BA4-3A4D-9353-2768A4A687FA}" srcOrd="0" destOrd="0" presId="urn:microsoft.com/office/officeart/2005/8/layout/hierarchy1"/>
    <dgm:cxn modelId="{FCA12CE8-2993-2040-8DEF-C19DB92094C8}" type="presOf" srcId="{4A5B95B7-1077-4240-9A3A-EBF6299A3A03}" destId="{68CCE2EC-4A2B-214C-912C-EC4F80603E6D}" srcOrd="0" destOrd="0" presId="urn:microsoft.com/office/officeart/2005/8/layout/hierarchy1"/>
    <dgm:cxn modelId="{9DD4C7A9-FDD0-2445-B466-0B67F50C0714}" type="presParOf" srcId="{8AB7208E-6950-CB44-8617-72CDDAF77852}" destId="{67E94C7E-5ADC-BA4D-8208-A5C93545483D}" srcOrd="0" destOrd="0" presId="urn:microsoft.com/office/officeart/2005/8/layout/hierarchy1"/>
    <dgm:cxn modelId="{2A80FA43-6067-4E4B-B39C-35E416C6BBA3}" type="presParOf" srcId="{67E94C7E-5ADC-BA4D-8208-A5C93545483D}" destId="{2B989203-4262-1242-9DFE-32084A359592}" srcOrd="0" destOrd="0" presId="urn:microsoft.com/office/officeart/2005/8/layout/hierarchy1"/>
    <dgm:cxn modelId="{4CF71440-EFFC-2D4D-A680-A1162C2D6849}" type="presParOf" srcId="{2B989203-4262-1242-9DFE-32084A359592}" destId="{52B182EE-E25C-A949-B6C8-1F970E85BEA6}" srcOrd="0" destOrd="0" presId="urn:microsoft.com/office/officeart/2005/8/layout/hierarchy1"/>
    <dgm:cxn modelId="{BF6E2E42-01B3-BE4C-A5E6-815F2D5472FE}" type="presParOf" srcId="{2B989203-4262-1242-9DFE-32084A359592}" destId="{064920DE-3BA4-3A4D-9353-2768A4A687FA}" srcOrd="1" destOrd="0" presId="urn:microsoft.com/office/officeart/2005/8/layout/hierarchy1"/>
    <dgm:cxn modelId="{6B5D1907-8BD3-3241-9CD6-AFE791B55CA9}" type="presParOf" srcId="{67E94C7E-5ADC-BA4D-8208-A5C93545483D}" destId="{BAB5A2ED-B27E-584C-9E87-BE44319F4FFD}" srcOrd="1" destOrd="0" presId="urn:microsoft.com/office/officeart/2005/8/layout/hierarchy1"/>
    <dgm:cxn modelId="{26C4F076-8344-9C41-9110-7A2E50CBBB25}" type="presParOf" srcId="{8AB7208E-6950-CB44-8617-72CDDAF77852}" destId="{FA6F0A02-A7B3-D845-B5F2-2256DEE436A2}" srcOrd="1" destOrd="0" presId="urn:microsoft.com/office/officeart/2005/8/layout/hierarchy1"/>
    <dgm:cxn modelId="{9341A69C-E64B-3945-B883-EE6B053EA533}" type="presParOf" srcId="{FA6F0A02-A7B3-D845-B5F2-2256DEE436A2}" destId="{3D90F8EC-90EB-6749-8E18-E3968E8C36E2}" srcOrd="0" destOrd="0" presId="urn:microsoft.com/office/officeart/2005/8/layout/hierarchy1"/>
    <dgm:cxn modelId="{9CF275E7-68B9-9246-B758-D5C232347449}" type="presParOf" srcId="{3D90F8EC-90EB-6749-8E18-E3968E8C36E2}" destId="{1C41E8B5-6F69-DC49-9EE4-E8305D670852}" srcOrd="0" destOrd="0" presId="urn:microsoft.com/office/officeart/2005/8/layout/hierarchy1"/>
    <dgm:cxn modelId="{8A33D7A6-06C3-0540-A4DA-70CC0B4DCF3D}" type="presParOf" srcId="{3D90F8EC-90EB-6749-8E18-E3968E8C36E2}" destId="{8387F68E-8259-D14B-8CC9-7B6083235B9A}" srcOrd="1" destOrd="0" presId="urn:microsoft.com/office/officeart/2005/8/layout/hierarchy1"/>
    <dgm:cxn modelId="{2131218A-97DE-404C-A89A-757C8FE2925E}" type="presParOf" srcId="{FA6F0A02-A7B3-D845-B5F2-2256DEE436A2}" destId="{A7398946-995D-0C4F-B394-0416FBEF244C}" srcOrd="1" destOrd="0" presId="urn:microsoft.com/office/officeart/2005/8/layout/hierarchy1"/>
    <dgm:cxn modelId="{19741F2B-E0E2-F64A-84F5-CE8B773630D5}" type="presParOf" srcId="{8AB7208E-6950-CB44-8617-72CDDAF77852}" destId="{7F4D8D66-9220-2341-976B-A92F5A3B6A7D}" srcOrd="2" destOrd="0" presId="urn:microsoft.com/office/officeart/2005/8/layout/hierarchy1"/>
    <dgm:cxn modelId="{AA16DE23-8FC0-B343-A8A2-0D2C8AE64A37}" type="presParOf" srcId="{7F4D8D66-9220-2341-976B-A92F5A3B6A7D}" destId="{FE72BE21-BE6F-434F-937C-4B53C94AF436}" srcOrd="0" destOrd="0" presId="urn:microsoft.com/office/officeart/2005/8/layout/hierarchy1"/>
    <dgm:cxn modelId="{B955B24F-AAE0-6C42-AD61-5F9AD9E0BE7F}" type="presParOf" srcId="{FE72BE21-BE6F-434F-937C-4B53C94AF436}" destId="{CBE74429-EF75-A241-A397-B12621AB11A3}" srcOrd="0" destOrd="0" presId="urn:microsoft.com/office/officeart/2005/8/layout/hierarchy1"/>
    <dgm:cxn modelId="{581C99D4-F6E2-3C4D-98D9-F58BF1184861}" type="presParOf" srcId="{FE72BE21-BE6F-434F-937C-4B53C94AF436}" destId="{50453778-B09E-3C4C-ACD5-A6EAAC11AB23}" srcOrd="1" destOrd="0" presId="urn:microsoft.com/office/officeart/2005/8/layout/hierarchy1"/>
    <dgm:cxn modelId="{1B6F4893-98BE-2A42-93A5-2F926891BF0B}" type="presParOf" srcId="{7F4D8D66-9220-2341-976B-A92F5A3B6A7D}" destId="{725F8BC4-7DEC-9A46-AA07-B4D4AE02C0C6}" srcOrd="1" destOrd="0" presId="urn:microsoft.com/office/officeart/2005/8/layout/hierarchy1"/>
    <dgm:cxn modelId="{1ADF1651-19F8-D94C-90AE-9F5BB8BC9D4F}" type="presParOf" srcId="{8AB7208E-6950-CB44-8617-72CDDAF77852}" destId="{A0E6FCC1-4143-BE45-AA8A-F562C6C88C5E}" srcOrd="3" destOrd="0" presId="urn:microsoft.com/office/officeart/2005/8/layout/hierarchy1"/>
    <dgm:cxn modelId="{5A9C3A0E-7848-BD40-8196-0D9ABA2BCF96}" type="presParOf" srcId="{A0E6FCC1-4143-BE45-AA8A-F562C6C88C5E}" destId="{593E0741-925F-D644-AFF4-FD99221C200A}" srcOrd="0" destOrd="0" presId="urn:microsoft.com/office/officeart/2005/8/layout/hierarchy1"/>
    <dgm:cxn modelId="{704970EC-6A94-F345-A79E-46AFD1DC109C}" type="presParOf" srcId="{593E0741-925F-D644-AFF4-FD99221C200A}" destId="{54B9B0A9-C319-944A-9976-BBF56337A904}" srcOrd="0" destOrd="0" presId="urn:microsoft.com/office/officeart/2005/8/layout/hierarchy1"/>
    <dgm:cxn modelId="{A2142081-6D8D-7D46-9CC8-103E670EE412}" type="presParOf" srcId="{593E0741-925F-D644-AFF4-FD99221C200A}" destId="{547542F6-BB2E-F84C-A457-5123898467DA}" srcOrd="1" destOrd="0" presId="urn:microsoft.com/office/officeart/2005/8/layout/hierarchy1"/>
    <dgm:cxn modelId="{C53177FD-DC83-214A-ACEE-E87B1CD98AF1}" type="presParOf" srcId="{A0E6FCC1-4143-BE45-AA8A-F562C6C88C5E}" destId="{405E4B2E-1BA7-0649-AE0C-E2FAED2CE014}" srcOrd="1" destOrd="0" presId="urn:microsoft.com/office/officeart/2005/8/layout/hierarchy1"/>
    <dgm:cxn modelId="{17FCEDD7-52F1-1F49-AD44-487989B1C6D6}" type="presParOf" srcId="{8AB7208E-6950-CB44-8617-72CDDAF77852}" destId="{4B0E7516-BB5E-DC42-BAA5-CDBABDBCA53B}" srcOrd="4" destOrd="0" presId="urn:microsoft.com/office/officeart/2005/8/layout/hierarchy1"/>
    <dgm:cxn modelId="{8638B324-90D8-3441-AF6C-95F8357E83BC}" type="presParOf" srcId="{4B0E7516-BB5E-DC42-BAA5-CDBABDBCA53B}" destId="{35C6B18D-64D9-D041-94EF-148D2ADC65C8}" srcOrd="0" destOrd="0" presId="urn:microsoft.com/office/officeart/2005/8/layout/hierarchy1"/>
    <dgm:cxn modelId="{CCF232CE-F181-8A4A-AAFE-5EE72423DB3F}" type="presParOf" srcId="{35C6B18D-64D9-D041-94EF-148D2ADC65C8}" destId="{39265F51-DA0D-B24D-82C7-8D1F99103510}" srcOrd="0" destOrd="0" presId="urn:microsoft.com/office/officeart/2005/8/layout/hierarchy1"/>
    <dgm:cxn modelId="{E25A0306-5A39-424D-B093-4FDE99CFE056}" type="presParOf" srcId="{35C6B18D-64D9-D041-94EF-148D2ADC65C8}" destId="{68CCE2EC-4A2B-214C-912C-EC4F80603E6D}" srcOrd="1" destOrd="0" presId="urn:microsoft.com/office/officeart/2005/8/layout/hierarchy1"/>
    <dgm:cxn modelId="{F1F094C0-079F-A347-8C1C-2E1D636E4CAF}" type="presParOf" srcId="{4B0E7516-BB5E-DC42-BAA5-CDBABDBCA53B}" destId="{A5C9088C-1434-414B-A632-90F459A6B35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B37937-7C0F-824F-ADD1-414104E56AD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A3DB2FE-E4F8-4943-A3C0-F44E1C029843}">
      <dgm:prSet phldrT="[Text]" custT="1"/>
      <dgm:spPr>
        <a:solidFill>
          <a:schemeClr val="bg2"/>
        </a:solidFill>
      </dgm:spPr>
      <dgm:t>
        <a:bodyPr/>
        <a:lstStyle/>
        <a:p>
          <a:r>
            <a:rPr lang="en-US" sz="1400" b="1" dirty="0"/>
            <a:t>Hand &amp; Wrist</a:t>
          </a:r>
        </a:p>
      </dgm:t>
    </dgm:pt>
    <dgm:pt modelId="{46A4AA0A-CDE0-EC47-99F5-8A4036A8415B}" type="parTrans" cxnId="{62C802DD-6A58-4E44-A801-F328B7A73865}">
      <dgm:prSet/>
      <dgm:spPr/>
      <dgm:t>
        <a:bodyPr/>
        <a:lstStyle/>
        <a:p>
          <a:endParaRPr lang="en-US"/>
        </a:p>
      </dgm:t>
    </dgm:pt>
    <dgm:pt modelId="{0FDDCBB8-3ED1-6349-BF8E-D6155310E075}" type="sibTrans" cxnId="{62C802DD-6A58-4E44-A801-F328B7A73865}">
      <dgm:prSet/>
      <dgm:spPr/>
      <dgm:t>
        <a:bodyPr/>
        <a:lstStyle/>
        <a:p>
          <a:endParaRPr lang="en-US"/>
        </a:p>
      </dgm:t>
    </dgm:pt>
    <dgm:pt modelId="{09BAC7AC-871E-0E41-A707-237B5B443287}">
      <dgm:prSet phldrT="[Text]" custT="1"/>
      <dgm:spPr>
        <a:solidFill>
          <a:schemeClr val="bg2"/>
        </a:solidFill>
      </dgm:spPr>
      <dgm:t>
        <a:bodyPr/>
        <a:lstStyle/>
        <a:p>
          <a:r>
            <a:rPr lang="en-US" sz="1400" b="1" dirty="0"/>
            <a:t>Elbow</a:t>
          </a:r>
        </a:p>
      </dgm:t>
    </dgm:pt>
    <dgm:pt modelId="{EA201441-4494-F34E-884B-90339F44E5C4}" type="parTrans" cxnId="{F44453AF-5A33-EB43-A606-28F0179486E4}">
      <dgm:prSet/>
      <dgm:spPr/>
      <dgm:t>
        <a:bodyPr/>
        <a:lstStyle/>
        <a:p>
          <a:endParaRPr lang="en-US"/>
        </a:p>
      </dgm:t>
    </dgm:pt>
    <dgm:pt modelId="{B98E2976-967B-424E-A458-65B8FBC259AA}" type="sibTrans" cxnId="{F44453AF-5A33-EB43-A606-28F0179486E4}">
      <dgm:prSet/>
      <dgm:spPr/>
      <dgm:t>
        <a:bodyPr/>
        <a:lstStyle/>
        <a:p>
          <a:endParaRPr lang="en-US"/>
        </a:p>
      </dgm:t>
    </dgm:pt>
    <dgm:pt modelId="{ACECCD72-68CB-9F4E-A539-EDD2AF43FF38}">
      <dgm:prSet phldrT="[Text]" custT="1"/>
      <dgm:spPr>
        <a:solidFill>
          <a:schemeClr val="bg2"/>
        </a:solidFill>
      </dgm:spPr>
      <dgm:t>
        <a:bodyPr/>
        <a:lstStyle/>
        <a:p>
          <a:r>
            <a:rPr lang="en-US" sz="1400" b="1" dirty="0"/>
            <a:t>Shoulder</a:t>
          </a:r>
        </a:p>
      </dgm:t>
    </dgm:pt>
    <dgm:pt modelId="{4FE77618-4F21-DD42-8DE6-308F34C7849E}" type="parTrans" cxnId="{C34444C2-FAB0-5A42-96C8-7E991212448B}">
      <dgm:prSet/>
      <dgm:spPr/>
      <dgm:t>
        <a:bodyPr/>
        <a:lstStyle/>
        <a:p>
          <a:endParaRPr lang="en-US"/>
        </a:p>
      </dgm:t>
    </dgm:pt>
    <dgm:pt modelId="{8F36716F-B1C7-594F-AB2F-A025820FC353}" type="sibTrans" cxnId="{C34444C2-FAB0-5A42-96C8-7E991212448B}">
      <dgm:prSet/>
      <dgm:spPr/>
      <dgm:t>
        <a:bodyPr/>
        <a:lstStyle/>
        <a:p>
          <a:endParaRPr lang="en-US"/>
        </a:p>
      </dgm:t>
    </dgm:pt>
    <dgm:pt modelId="{9CA946A3-620D-4F41-B4EA-48BADADD53E0}">
      <dgm:prSet phldrT="[Text]" custT="1"/>
      <dgm:spPr>
        <a:solidFill>
          <a:schemeClr val="bg2"/>
        </a:solidFill>
      </dgm:spPr>
      <dgm:t>
        <a:bodyPr/>
        <a:lstStyle/>
        <a:p>
          <a:pPr>
            <a:buFont typeface="Symbol" panose="05050102010706020507" pitchFamily="18" charset="2"/>
            <a:buChar char=""/>
          </a:pPr>
          <a:r>
            <a:rPr lang="en-US" sz="1400" b="1" dirty="0"/>
            <a:t>Neck</a:t>
          </a:r>
        </a:p>
      </dgm:t>
    </dgm:pt>
    <dgm:pt modelId="{F2B46FEC-2899-AE4B-8D6E-D4F051398F6F}" type="parTrans" cxnId="{7895CDD0-D66E-3A46-8A34-2659EB8AD3FA}">
      <dgm:prSet/>
      <dgm:spPr/>
      <dgm:t>
        <a:bodyPr/>
        <a:lstStyle/>
        <a:p>
          <a:endParaRPr lang="en-US"/>
        </a:p>
      </dgm:t>
    </dgm:pt>
    <dgm:pt modelId="{362A6575-E412-1841-86F4-20A3FCD250B7}" type="sibTrans" cxnId="{7895CDD0-D66E-3A46-8A34-2659EB8AD3FA}">
      <dgm:prSet/>
      <dgm:spPr/>
      <dgm:t>
        <a:bodyPr/>
        <a:lstStyle/>
        <a:p>
          <a:endParaRPr lang="en-US"/>
        </a:p>
      </dgm:t>
    </dgm:pt>
    <dgm:pt modelId="{3F03D930-E68C-9141-A917-C0B6FA0A9EED}">
      <dgm:prSet phldrT="[Text]" custT="1"/>
      <dgm:spPr>
        <a:solidFill>
          <a:schemeClr val="bg2"/>
        </a:solidFill>
      </dgm:spPr>
      <dgm:t>
        <a:bodyPr/>
        <a:lstStyle/>
        <a:p>
          <a:pPr>
            <a:buFont typeface="Symbol" panose="05050102010706020507" pitchFamily="18" charset="2"/>
            <a:buChar char=""/>
          </a:pPr>
          <a:r>
            <a:rPr lang="en-US" sz="1400" b="1" dirty="0"/>
            <a:t>Back</a:t>
          </a:r>
        </a:p>
      </dgm:t>
    </dgm:pt>
    <dgm:pt modelId="{0838307C-049E-5E44-99C8-AAF25BAE7751}" type="parTrans" cxnId="{5FF61CB0-C49F-BE40-9845-F252D99DA136}">
      <dgm:prSet/>
      <dgm:spPr/>
      <dgm:t>
        <a:bodyPr/>
        <a:lstStyle/>
        <a:p>
          <a:endParaRPr lang="en-US"/>
        </a:p>
      </dgm:t>
    </dgm:pt>
    <dgm:pt modelId="{7E08A108-3F8D-BD44-B578-D4AE51E818BE}" type="sibTrans" cxnId="{5FF61CB0-C49F-BE40-9845-F252D99DA136}">
      <dgm:prSet/>
      <dgm:spPr/>
      <dgm:t>
        <a:bodyPr/>
        <a:lstStyle/>
        <a:p>
          <a:endParaRPr lang="en-US"/>
        </a:p>
      </dgm:t>
    </dgm:pt>
    <dgm:pt modelId="{74B4EAFA-0A53-DE48-81F2-B5CE04A47D68}">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1400" dirty="0"/>
            <a:t>Carpal Tunnel Syndrome</a:t>
          </a:r>
        </a:p>
      </dgm:t>
    </dgm:pt>
    <dgm:pt modelId="{F4D9575C-3825-854A-99CD-636EE46BED37}" type="parTrans" cxnId="{D098EDF6-4A60-0349-8B10-1CFA642839C0}">
      <dgm:prSet/>
      <dgm:spPr/>
      <dgm:t>
        <a:bodyPr/>
        <a:lstStyle/>
        <a:p>
          <a:endParaRPr lang="en-US"/>
        </a:p>
      </dgm:t>
    </dgm:pt>
    <dgm:pt modelId="{A6885648-0AD8-4F41-8C84-85818221EB7E}" type="sibTrans" cxnId="{D098EDF6-4A60-0349-8B10-1CFA642839C0}">
      <dgm:prSet/>
      <dgm:spPr/>
      <dgm:t>
        <a:bodyPr/>
        <a:lstStyle/>
        <a:p>
          <a:endParaRPr lang="en-US"/>
        </a:p>
      </dgm:t>
    </dgm:pt>
    <dgm:pt modelId="{F18AA0DC-C427-C944-8EA1-61B22A959CE1}">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1400" b="0" dirty="0">
              <a:solidFill>
                <a:schemeClr val="bg1"/>
              </a:solidFill>
              <a:effectLst/>
            </a:rPr>
            <a:t>De </a:t>
          </a:r>
          <a:r>
            <a:rPr lang="en-US" sz="1400" b="0" dirty="0" err="1">
              <a:solidFill>
                <a:schemeClr val="bg1"/>
              </a:solidFill>
              <a:effectLst/>
            </a:rPr>
            <a:t>Quervain’s</a:t>
          </a:r>
          <a:r>
            <a:rPr lang="en-US" sz="1400" b="0" dirty="0">
              <a:solidFill>
                <a:schemeClr val="bg1"/>
              </a:solidFill>
              <a:effectLst/>
            </a:rPr>
            <a:t> </a:t>
          </a:r>
          <a:r>
            <a:rPr lang="en-US" sz="1400" b="0" dirty="0">
              <a:solidFill>
                <a:schemeClr val="bg1"/>
              </a:solidFill>
              <a:effectLst/>
              <a:latin typeface="+mn-lt"/>
              <a:ea typeface="+mn-ea"/>
              <a:cs typeface="+mn-cs"/>
            </a:rPr>
            <a:t>Disease</a:t>
          </a:r>
          <a:endParaRPr lang="en-US" sz="1400" dirty="0"/>
        </a:p>
      </dgm:t>
    </dgm:pt>
    <dgm:pt modelId="{FD3ED6E3-BB08-EE49-A17D-F52855279637}" type="parTrans" cxnId="{79805F18-7A04-E242-B4F1-9113EDBAB35B}">
      <dgm:prSet/>
      <dgm:spPr/>
      <dgm:t>
        <a:bodyPr/>
        <a:lstStyle/>
        <a:p>
          <a:endParaRPr lang="en-US"/>
        </a:p>
      </dgm:t>
    </dgm:pt>
    <dgm:pt modelId="{9E100A36-F97B-E24A-8E65-2E1BCFE8AD71}" type="sibTrans" cxnId="{79805F18-7A04-E242-B4F1-9113EDBAB35B}">
      <dgm:prSet/>
      <dgm:spPr/>
      <dgm:t>
        <a:bodyPr/>
        <a:lstStyle/>
        <a:p>
          <a:endParaRPr lang="en-US"/>
        </a:p>
      </dgm:t>
    </dgm:pt>
    <dgm:pt modelId="{9E526810-8BCF-114F-9E03-4180AD802BBA}">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1400" dirty="0">
              <a:effectLst/>
            </a:rPr>
            <a:t>Tendonitis</a:t>
          </a:r>
          <a:endParaRPr lang="en-US" sz="1400" dirty="0"/>
        </a:p>
      </dgm:t>
    </dgm:pt>
    <dgm:pt modelId="{F667C455-5412-8E4D-9461-BCF8A94FDC53}" type="parTrans" cxnId="{58352862-A765-3E45-A350-33F0268A008D}">
      <dgm:prSet/>
      <dgm:spPr/>
      <dgm:t>
        <a:bodyPr/>
        <a:lstStyle/>
        <a:p>
          <a:endParaRPr lang="en-US"/>
        </a:p>
      </dgm:t>
    </dgm:pt>
    <dgm:pt modelId="{DD79FEB7-1985-DD49-8561-D6FBFECCDC7B}" type="sibTrans" cxnId="{58352862-A765-3E45-A350-33F0268A008D}">
      <dgm:prSet/>
      <dgm:spPr/>
      <dgm:t>
        <a:bodyPr/>
        <a:lstStyle/>
        <a:p>
          <a:endParaRPr lang="en-US"/>
        </a:p>
      </dgm:t>
    </dgm:pt>
    <dgm:pt modelId="{1D494D13-1272-904D-BB0A-70D3254C8132}">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1400" dirty="0">
              <a:effectLst/>
            </a:rPr>
            <a:t>Epicondylitis</a:t>
          </a:r>
          <a:endParaRPr lang="en-US" sz="1400" dirty="0"/>
        </a:p>
      </dgm:t>
    </dgm:pt>
    <dgm:pt modelId="{E1460867-D4BD-D849-B751-037AC14185E1}" type="parTrans" cxnId="{C25653FD-4485-0142-87A5-38A9B05E9991}">
      <dgm:prSet/>
      <dgm:spPr/>
      <dgm:t>
        <a:bodyPr/>
        <a:lstStyle/>
        <a:p>
          <a:endParaRPr lang="en-US"/>
        </a:p>
      </dgm:t>
    </dgm:pt>
    <dgm:pt modelId="{A9FB7F3D-5B33-1647-BD87-CB764BEC7EE9}" type="sibTrans" cxnId="{C25653FD-4485-0142-87A5-38A9B05E9991}">
      <dgm:prSet/>
      <dgm:spPr/>
      <dgm:t>
        <a:bodyPr/>
        <a:lstStyle/>
        <a:p>
          <a:endParaRPr lang="en-US"/>
        </a:p>
      </dgm:t>
    </dgm:pt>
    <dgm:pt modelId="{C6A83161-188C-D143-8BB7-5470FAEBD7D2}">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1400" dirty="0">
              <a:effectLst/>
            </a:rPr>
            <a:t>Rotator Cuff Tendonitis</a:t>
          </a:r>
          <a:endParaRPr lang="en-US" sz="1400" dirty="0"/>
        </a:p>
      </dgm:t>
    </dgm:pt>
    <dgm:pt modelId="{929FB153-5DEB-9347-82AC-094D4DAFFC16}" type="parTrans" cxnId="{530AEC0A-B6BD-2943-B75B-F5D08A3F3769}">
      <dgm:prSet/>
      <dgm:spPr/>
      <dgm:t>
        <a:bodyPr/>
        <a:lstStyle/>
        <a:p>
          <a:endParaRPr lang="en-US"/>
        </a:p>
      </dgm:t>
    </dgm:pt>
    <dgm:pt modelId="{404D9C33-4260-9A4D-9C7E-2FE68439C37A}" type="sibTrans" cxnId="{530AEC0A-B6BD-2943-B75B-F5D08A3F3769}">
      <dgm:prSet/>
      <dgm:spPr/>
      <dgm:t>
        <a:bodyPr/>
        <a:lstStyle/>
        <a:p>
          <a:endParaRPr lang="en-US"/>
        </a:p>
      </dgm:t>
    </dgm:pt>
    <dgm:pt modelId="{B24F194E-E4AB-AE40-B8E2-CE2E20C71F9A}">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1400" dirty="0">
              <a:effectLst/>
            </a:rPr>
            <a:t>Thoracic Outlet Syndrome</a:t>
          </a:r>
          <a:endParaRPr lang="en-US" sz="1400" dirty="0"/>
        </a:p>
      </dgm:t>
    </dgm:pt>
    <dgm:pt modelId="{CCBF5DB4-E0F4-3849-AB86-EB7DEEDFAC01}" type="parTrans" cxnId="{6BCF5860-81B4-634C-9AB3-43E268D844BF}">
      <dgm:prSet/>
      <dgm:spPr/>
      <dgm:t>
        <a:bodyPr/>
        <a:lstStyle/>
        <a:p>
          <a:endParaRPr lang="en-US"/>
        </a:p>
      </dgm:t>
    </dgm:pt>
    <dgm:pt modelId="{7696BF46-8CAC-1F4E-8A7E-840AA7044E41}" type="sibTrans" cxnId="{6BCF5860-81B4-634C-9AB3-43E268D844BF}">
      <dgm:prSet/>
      <dgm:spPr/>
      <dgm:t>
        <a:bodyPr/>
        <a:lstStyle/>
        <a:p>
          <a:endParaRPr lang="en-US"/>
        </a:p>
      </dgm:t>
    </dgm:pt>
    <dgm:pt modelId="{E66E6029-3499-834F-8497-989783713C2F}">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Symbol" panose="05050102010706020507" pitchFamily="18" charset="2"/>
            <a:buChar char=""/>
          </a:pPr>
          <a:r>
            <a:rPr lang="en-US" sz="1400" dirty="0">
              <a:effectLst/>
            </a:rPr>
            <a:t>Disc Herniation</a:t>
          </a:r>
          <a:endParaRPr lang="en-US" sz="1400" dirty="0"/>
        </a:p>
      </dgm:t>
    </dgm:pt>
    <dgm:pt modelId="{17C54643-B565-BE4C-867A-C0801B12E02A}" type="parTrans" cxnId="{9F9BA17D-860A-5549-B061-B90BA489236C}">
      <dgm:prSet/>
      <dgm:spPr/>
      <dgm:t>
        <a:bodyPr/>
        <a:lstStyle/>
        <a:p>
          <a:endParaRPr lang="en-US"/>
        </a:p>
      </dgm:t>
    </dgm:pt>
    <dgm:pt modelId="{B2DE136D-AA29-C648-A5D3-FC1347B9C532}" type="sibTrans" cxnId="{9F9BA17D-860A-5549-B061-B90BA489236C}">
      <dgm:prSet/>
      <dgm:spPr/>
      <dgm:t>
        <a:bodyPr/>
        <a:lstStyle/>
        <a:p>
          <a:endParaRPr lang="en-US"/>
        </a:p>
      </dgm:t>
    </dgm:pt>
    <dgm:pt modelId="{B3F3BC45-1091-8448-9B0A-FA186B2C347A}">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Symbol" panose="05050102010706020507" pitchFamily="18" charset="2"/>
            <a:buChar char=""/>
          </a:pPr>
          <a:r>
            <a:rPr lang="en-US" sz="1400" dirty="0">
              <a:effectLst/>
            </a:rPr>
            <a:t>Back Pain/Sprain</a:t>
          </a:r>
          <a:endParaRPr lang="en-US" sz="1400" dirty="0"/>
        </a:p>
      </dgm:t>
    </dgm:pt>
    <dgm:pt modelId="{8049D125-DE83-5A4F-827A-E4DDB87CD8F6}" type="parTrans" cxnId="{C09624A9-9580-F745-8AE3-54D7F24959D1}">
      <dgm:prSet/>
      <dgm:spPr/>
      <dgm:t>
        <a:bodyPr/>
        <a:lstStyle/>
        <a:p>
          <a:endParaRPr lang="en-US"/>
        </a:p>
      </dgm:t>
    </dgm:pt>
    <dgm:pt modelId="{ED5A480C-A611-FA4E-BF46-D56BB8FDB2F9}" type="sibTrans" cxnId="{C09624A9-9580-F745-8AE3-54D7F24959D1}">
      <dgm:prSet/>
      <dgm:spPr/>
      <dgm:t>
        <a:bodyPr/>
        <a:lstStyle/>
        <a:p>
          <a:endParaRPr lang="en-US"/>
        </a:p>
      </dgm:t>
    </dgm:pt>
    <dgm:pt modelId="{CBA18C8C-006B-CD4D-8A77-2FA98F3465A8}">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Symbol" panose="05050102010706020507" pitchFamily="18" charset="2"/>
            <a:buChar char=""/>
          </a:pPr>
          <a:r>
            <a:rPr lang="en-US" sz="1400" dirty="0">
              <a:effectLst/>
            </a:rPr>
            <a:t>Tension Neck Syndrome</a:t>
          </a:r>
          <a:endParaRPr lang="en-US" sz="1400" dirty="0"/>
        </a:p>
      </dgm:t>
    </dgm:pt>
    <dgm:pt modelId="{6294E590-4307-594A-8217-A49F80159D91}" type="parTrans" cxnId="{9A4FAA44-602D-3645-9BC7-1B32BC0CB568}">
      <dgm:prSet/>
      <dgm:spPr/>
      <dgm:t>
        <a:bodyPr/>
        <a:lstStyle/>
        <a:p>
          <a:endParaRPr lang="en-US"/>
        </a:p>
      </dgm:t>
    </dgm:pt>
    <dgm:pt modelId="{0F75CD85-6CD7-9748-BC8D-D302F3FFBF2A}" type="sibTrans" cxnId="{9A4FAA44-602D-3645-9BC7-1B32BC0CB568}">
      <dgm:prSet/>
      <dgm:spPr/>
      <dgm:t>
        <a:bodyPr/>
        <a:lstStyle/>
        <a:p>
          <a:endParaRPr lang="en-US"/>
        </a:p>
      </dgm:t>
    </dgm:pt>
    <dgm:pt modelId="{46F61188-CD25-2543-A015-F4298D7DD7E7}" type="pres">
      <dgm:prSet presAssocID="{5AB37937-7C0F-824F-ADD1-414104E56AD7}" presName="Name0" presStyleCnt="0">
        <dgm:presLayoutVars>
          <dgm:dir/>
          <dgm:animLvl val="lvl"/>
          <dgm:resizeHandles val="exact"/>
        </dgm:presLayoutVars>
      </dgm:prSet>
      <dgm:spPr/>
    </dgm:pt>
    <dgm:pt modelId="{85A265D3-1ACF-1349-A5E1-02C8EA68A478}" type="pres">
      <dgm:prSet presAssocID="{7A3DB2FE-E4F8-4943-A3C0-F44E1C029843}" presName="linNode" presStyleCnt="0"/>
      <dgm:spPr/>
    </dgm:pt>
    <dgm:pt modelId="{1B4A7EC7-C9CB-224C-9CF4-008FBED80AD0}" type="pres">
      <dgm:prSet presAssocID="{7A3DB2FE-E4F8-4943-A3C0-F44E1C029843}" presName="parentText" presStyleLbl="node1" presStyleIdx="0" presStyleCnt="5">
        <dgm:presLayoutVars>
          <dgm:chMax val="1"/>
          <dgm:bulletEnabled val="1"/>
        </dgm:presLayoutVars>
      </dgm:prSet>
      <dgm:spPr/>
    </dgm:pt>
    <dgm:pt modelId="{2B9EFF32-A020-9148-A31E-DDE2AF52698E}" type="pres">
      <dgm:prSet presAssocID="{7A3DB2FE-E4F8-4943-A3C0-F44E1C029843}" presName="descendantText" presStyleLbl="alignAccFollowNode1" presStyleIdx="0" presStyleCnt="5">
        <dgm:presLayoutVars>
          <dgm:bulletEnabled val="1"/>
        </dgm:presLayoutVars>
      </dgm:prSet>
      <dgm:spPr/>
    </dgm:pt>
    <dgm:pt modelId="{8EF2465B-CB3D-BE46-9B0D-87592484D344}" type="pres">
      <dgm:prSet presAssocID="{0FDDCBB8-3ED1-6349-BF8E-D6155310E075}" presName="sp" presStyleCnt="0"/>
      <dgm:spPr/>
    </dgm:pt>
    <dgm:pt modelId="{434E72B3-DD39-8A4B-AA5F-3C7A42F037F1}" type="pres">
      <dgm:prSet presAssocID="{09BAC7AC-871E-0E41-A707-237B5B443287}" presName="linNode" presStyleCnt="0"/>
      <dgm:spPr/>
    </dgm:pt>
    <dgm:pt modelId="{05DAB40F-EDE4-574D-9F3A-302AD717DEF8}" type="pres">
      <dgm:prSet presAssocID="{09BAC7AC-871E-0E41-A707-237B5B443287}" presName="parentText" presStyleLbl="node1" presStyleIdx="1" presStyleCnt="5">
        <dgm:presLayoutVars>
          <dgm:chMax val="1"/>
          <dgm:bulletEnabled val="1"/>
        </dgm:presLayoutVars>
      </dgm:prSet>
      <dgm:spPr/>
    </dgm:pt>
    <dgm:pt modelId="{105F82E5-2140-B44B-BF9E-12831D8AFA8A}" type="pres">
      <dgm:prSet presAssocID="{09BAC7AC-871E-0E41-A707-237B5B443287}" presName="descendantText" presStyleLbl="alignAccFollowNode1" presStyleIdx="1" presStyleCnt="5">
        <dgm:presLayoutVars>
          <dgm:bulletEnabled val="1"/>
        </dgm:presLayoutVars>
      </dgm:prSet>
      <dgm:spPr/>
    </dgm:pt>
    <dgm:pt modelId="{DFBBBF72-0134-D64D-BAB8-36D870BFC12A}" type="pres">
      <dgm:prSet presAssocID="{B98E2976-967B-424E-A458-65B8FBC259AA}" presName="sp" presStyleCnt="0"/>
      <dgm:spPr/>
    </dgm:pt>
    <dgm:pt modelId="{7598C5BD-599D-514A-99A1-03232B713B63}" type="pres">
      <dgm:prSet presAssocID="{ACECCD72-68CB-9F4E-A539-EDD2AF43FF38}" presName="linNode" presStyleCnt="0"/>
      <dgm:spPr/>
    </dgm:pt>
    <dgm:pt modelId="{D77AB0ED-2A76-634F-95DC-A3337ADE9499}" type="pres">
      <dgm:prSet presAssocID="{ACECCD72-68CB-9F4E-A539-EDD2AF43FF38}" presName="parentText" presStyleLbl="node1" presStyleIdx="2" presStyleCnt="5">
        <dgm:presLayoutVars>
          <dgm:chMax val="1"/>
          <dgm:bulletEnabled val="1"/>
        </dgm:presLayoutVars>
      </dgm:prSet>
      <dgm:spPr/>
    </dgm:pt>
    <dgm:pt modelId="{B5D1E680-8AE7-E844-9577-E4235FD725F6}" type="pres">
      <dgm:prSet presAssocID="{ACECCD72-68CB-9F4E-A539-EDD2AF43FF38}" presName="descendantText" presStyleLbl="alignAccFollowNode1" presStyleIdx="2" presStyleCnt="5">
        <dgm:presLayoutVars>
          <dgm:bulletEnabled val="1"/>
        </dgm:presLayoutVars>
      </dgm:prSet>
      <dgm:spPr/>
    </dgm:pt>
    <dgm:pt modelId="{544D6892-7890-8B43-B6EF-843D0267B86E}" type="pres">
      <dgm:prSet presAssocID="{8F36716F-B1C7-594F-AB2F-A025820FC353}" presName="sp" presStyleCnt="0"/>
      <dgm:spPr/>
    </dgm:pt>
    <dgm:pt modelId="{4498F69D-33A1-9048-B175-86A868C2F0E7}" type="pres">
      <dgm:prSet presAssocID="{9CA946A3-620D-4F41-B4EA-48BADADD53E0}" presName="linNode" presStyleCnt="0"/>
      <dgm:spPr/>
    </dgm:pt>
    <dgm:pt modelId="{C49F159F-0384-7047-A028-A68D9868B80E}" type="pres">
      <dgm:prSet presAssocID="{9CA946A3-620D-4F41-B4EA-48BADADD53E0}" presName="parentText" presStyleLbl="node1" presStyleIdx="3" presStyleCnt="5">
        <dgm:presLayoutVars>
          <dgm:chMax val="1"/>
          <dgm:bulletEnabled val="1"/>
        </dgm:presLayoutVars>
      </dgm:prSet>
      <dgm:spPr/>
    </dgm:pt>
    <dgm:pt modelId="{61B0A369-26B2-DC48-95DA-8A091BBDE533}" type="pres">
      <dgm:prSet presAssocID="{9CA946A3-620D-4F41-B4EA-48BADADD53E0}" presName="descendantText" presStyleLbl="alignAccFollowNode1" presStyleIdx="3" presStyleCnt="5">
        <dgm:presLayoutVars>
          <dgm:bulletEnabled val="1"/>
        </dgm:presLayoutVars>
      </dgm:prSet>
      <dgm:spPr/>
    </dgm:pt>
    <dgm:pt modelId="{8959DF5C-BD7C-3D41-AB2A-1FD623B030EA}" type="pres">
      <dgm:prSet presAssocID="{362A6575-E412-1841-86F4-20A3FCD250B7}" presName="sp" presStyleCnt="0"/>
      <dgm:spPr/>
    </dgm:pt>
    <dgm:pt modelId="{E986D532-A7EB-A24B-AF94-E418C370F394}" type="pres">
      <dgm:prSet presAssocID="{3F03D930-E68C-9141-A917-C0B6FA0A9EED}" presName="linNode" presStyleCnt="0"/>
      <dgm:spPr/>
    </dgm:pt>
    <dgm:pt modelId="{65E4481E-23D4-FF42-94B6-B055DCD45725}" type="pres">
      <dgm:prSet presAssocID="{3F03D930-E68C-9141-A917-C0B6FA0A9EED}" presName="parentText" presStyleLbl="node1" presStyleIdx="4" presStyleCnt="5">
        <dgm:presLayoutVars>
          <dgm:chMax val="1"/>
          <dgm:bulletEnabled val="1"/>
        </dgm:presLayoutVars>
      </dgm:prSet>
      <dgm:spPr/>
    </dgm:pt>
    <dgm:pt modelId="{F2782D64-392D-EC4A-AAA6-87B4FD2610B6}" type="pres">
      <dgm:prSet presAssocID="{3F03D930-E68C-9141-A917-C0B6FA0A9EED}" presName="descendantText" presStyleLbl="alignAccFollowNode1" presStyleIdx="4" presStyleCnt="5">
        <dgm:presLayoutVars>
          <dgm:bulletEnabled val="1"/>
        </dgm:presLayoutVars>
      </dgm:prSet>
      <dgm:spPr/>
    </dgm:pt>
  </dgm:ptLst>
  <dgm:cxnLst>
    <dgm:cxn modelId="{530AEC0A-B6BD-2943-B75B-F5D08A3F3769}" srcId="{ACECCD72-68CB-9F4E-A539-EDD2AF43FF38}" destId="{C6A83161-188C-D143-8BB7-5470FAEBD7D2}" srcOrd="0" destOrd="0" parTransId="{929FB153-5DEB-9347-82AC-094D4DAFFC16}" sibTransId="{404D9C33-4260-9A4D-9C7E-2FE68439C37A}"/>
    <dgm:cxn modelId="{5450D511-4258-4E40-ADAD-8E1F82FC5511}" type="presOf" srcId="{B24F194E-E4AB-AE40-B8E2-CE2E20C71F9A}" destId="{B5D1E680-8AE7-E844-9577-E4235FD725F6}" srcOrd="0" destOrd="1" presId="urn:microsoft.com/office/officeart/2005/8/layout/vList5"/>
    <dgm:cxn modelId="{FBAEF112-7A86-364B-B0C9-088819839A98}" type="presOf" srcId="{ACECCD72-68CB-9F4E-A539-EDD2AF43FF38}" destId="{D77AB0ED-2A76-634F-95DC-A3337ADE9499}" srcOrd="0" destOrd="0" presId="urn:microsoft.com/office/officeart/2005/8/layout/vList5"/>
    <dgm:cxn modelId="{79805F18-7A04-E242-B4F1-9113EDBAB35B}" srcId="{7A3DB2FE-E4F8-4943-A3C0-F44E1C029843}" destId="{F18AA0DC-C427-C944-8EA1-61B22A959CE1}" srcOrd="1" destOrd="0" parTransId="{FD3ED6E3-BB08-EE49-A17D-F52855279637}" sibTransId="{9E100A36-F97B-E24A-8E65-2E1BCFE8AD71}"/>
    <dgm:cxn modelId="{CA89FE1B-BF7B-2D46-A7BC-76AEF755F6B6}" type="presOf" srcId="{F18AA0DC-C427-C944-8EA1-61B22A959CE1}" destId="{2B9EFF32-A020-9148-A31E-DDE2AF52698E}" srcOrd="0" destOrd="1" presId="urn:microsoft.com/office/officeart/2005/8/layout/vList5"/>
    <dgm:cxn modelId="{9D34932B-83EF-C34A-AF78-6BFCC385BA4B}" type="presOf" srcId="{9CA946A3-620D-4F41-B4EA-48BADADD53E0}" destId="{C49F159F-0384-7047-A028-A68D9868B80E}" srcOrd="0" destOrd="0" presId="urn:microsoft.com/office/officeart/2005/8/layout/vList5"/>
    <dgm:cxn modelId="{1E047131-D9D2-FB4A-A5E3-F6FA635E6774}" type="presOf" srcId="{B3F3BC45-1091-8448-9B0A-FA186B2C347A}" destId="{F2782D64-392D-EC4A-AAA6-87B4FD2610B6}" srcOrd="0" destOrd="1" presId="urn:microsoft.com/office/officeart/2005/8/layout/vList5"/>
    <dgm:cxn modelId="{6BCF5860-81B4-634C-9AB3-43E268D844BF}" srcId="{ACECCD72-68CB-9F4E-A539-EDD2AF43FF38}" destId="{B24F194E-E4AB-AE40-B8E2-CE2E20C71F9A}" srcOrd="1" destOrd="0" parTransId="{CCBF5DB4-E0F4-3849-AB86-EB7DEEDFAC01}" sibTransId="{7696BF46-8CAC-1F4E-8A7E-840AA7044E41}"/>
    <dgm:cxn modelId="{58352862-A765-3E45-A350-33F0268A008D}" srcId="{09BAC7AC-871E-0E41-A707-237B5B443287}" destId="{9E526810-8BCF-114F-9E03-4180AD802BBA}" srcOrd="0" destOrd="0" parTransId="{F667C455-5412-8E4D-9461-BCF8A94FDC53}" sibTransId="{DD79FEB7-1985-DD49-8561-D6FBFECCDC7B}"/>
    <dgm:cxn modelId="{9A4FAA44-602D-3645-9BC7-1B32BC0CB568}" srcId="{9CA946A3-620D-4F41-B4EA-48BADADD53E0}" destId="{CBA18C8C-006B-CD4D-8A77-2FA98F3465A8}" srcOrd="0" destOrd="0" parTransId="{6294E590-4307-594A-8217-A49F80159D91}" sibTransId="{0F75CD85-6CD7-9748-BC8D-D302F3FFBF2A}"/>
    <dgm:cxn modelId="{14FD8F6E-FF7E-8F44-8C2F-742F2CB717AB}" type="presOf" srcId="{7A3DB2FE-E4F8-4943-A3C0-F44E1C029843}" destId="{1B4A7EC7-C9CB-224C-9CF4-008FBED80AD0}" srcOrd="0" destOrd="0" presId="urn:microsoft.com/office/officeart/2005/8/layout/vList5"/>
    <dgm:cxn modelId="{74E62354-F537-AE44-85EF-D09C70119D55}" type="presOf" srcId="{3F03D930-E68C-9141-A917-C0B6FA0A9EED}" destId="{65E4481E-23D4-FF42-94B6-B055DCD45725}" srcOrd="0" destOrd="0" presId="urn:microsoft.com/office/officeart/2005/8/layout/vList5"/>
    <dgm:cxn modelId="{9F9BA17D-860A-5549-B061-B90BA489236C}" srcId="{3F03D930-E68C-9141-A917-C0B6FA0A9EED}" destId="{E66E6029-3499-834F-8497-989783713C2F}" srcOrd="0" destOrd="0" parTransId="{17C54643-B565-BE4C-867A-C0801B12E02A}" sibTransId="{B2DE136D-AA29-C648-A5D3-FC1347B9C532}"/>
    <dgm:cxn modelId="{7DF2EA9B-E2F4-2349-A700-15C92CAECD1B}" type="presOf" srcId="{09BAC7AC-871E-0E41-A707-237B5B443287}" destId="{05DAB40F-EDE4-574D-9F3A-302AD717DEF8}" srcOrd="0" destOrd="0" presId="urn:microsoft.com/office/officeart/2005/8/layout/vList5"/>
    <dgm:cxn modelId="{C09624A9-9580-F745-8AE3-54D7F24959D1}" srcId="{3F03D930-E68C-9141-A917-C0B6FA0A9EED}" destId="{B3F3BC45-1091-8448-9B0A-FA186B2C347A}" srcOrd="1" destOrd="0" parTransId="{8049D125-DE83-5A4F-827A-E4DDB87CD8F6}" sibTransId="{ED5A480C-A611-FA4E-BF46-D56BB8FDB2F9}"/>
    <dgm:cxn modelId="{F44453AF-5A33-EB43-A606-28F0179486E4}" srcId="{5AB37937-7C0F-824F-ADD1-414104E56AD7}" destId="{09BAC7AC-871E-0E41-A707-237B5B443287}" srcOrd="1" destOrd="0" parTransId="{EA201441-4494-F34E-884B-90339F44E5C4}" sibTransId="{B98E2976-967B-424E-A458-65B8FBC259AA}"/>
    <dgm:cxn modelId="{5FF61CB0-C49F-BE40-9845-F252D99DA136}" srcId="{5AB37937-7C0F-824F-ADD1-414104E56AD7}" destId="{3F03D930-E68C-9141-A917-C0B6FA0A9EED}" srcOrd="4" destOrd="0" parTransId="{0838307C-049E-5E44-99C8-AAF25BAE7751}" sibTransId="{7E08A108-3F8D-BD44-B578-D4AE51E818BE}"/>
    <dgm:cxn modelId="{77B09EB0-140C-844A-9B92-849605798035}" type="presOf" srcId="{E66E6029-3499-834F-8497-989783713C2F}" destId="{F2782D64-392D-EC4A-AAA6-87B4FD2610B6}" srcOrd="0" destOrd="0" presId="urn:microsoft.com/office/officeart/2005/8/layout/vList5"/>
    <dgm:cxn modelId="{C34444C2-FAB0-5A42-96C8-7E991212448B}" srcId="{5AB37937-7C0F-824F-ADD1-414104E56AD7}" destId="{ACECCD72-68CB-9F4E-A539-EDD2AF43FF38}" srcOrd="2" destOrd="0" parTransId="{4FE77618-4F21-DD42-8DE6-308F34C7849E}" sibTransId="{8F36716F-B1C7-594F-AB2F-A025820FC353}"/>
    <dgm:cxn modelId="{E332A1CF-FA40-8243-9434-F58A6E985E2E}" type="presOf" srcId="{C6A83161-188C-D143-8BB7-5470FAEBD7D2}" destId="{B5D1E680-8AE7-E844-9577-E4235FD725F6}" srcOrd="0" destOrd="0" presId="urn:microsoft.com/office/officeart/2005/8/layout/vList5"/>
    <dgm:cxn modelId="{7895CDD0-D66E-3A46-8A34-2659EB8AD3FA}" srcId="{5AB37937-7C0F-824F-ADD1-414104E56AD7}" destId="{9CA946A3-620D-4F41-B4EA-48BADADD53E0}" srcOrd="3" destOrd="0" parTransId="{F2B46FEC-2899-AE4B-8D6E-D4F051398F6F}" sibTransId="{362A6575-E412-1841-86F4-20A3FCD250B7}"/>
    <dgm:cxn modelId="{74D446D8-4DE3-6E4A-8D68-83CD8D9C0DB9}" type="presOf" srcId="{5AB37937-7C0F-824F-ADD1-414104E56AD7}" destId="{46F61188-CD25-2543-A015-F4298D7DD7E7}" srcOrd="0" destOrd="0" presId="urn:microsoft.com/office/officeart/2005/8/layout/vList5"/>
    <dgm:cxn modelId="{62C802DD-6A58-4E44-A801-F328B7A73865}" srcId="{5AB37937-7C0F-824F-ADD1-414104E56AD7}" destId="{7A3DB2FE-E4F8-4943-A3C0-F44E1C029843}" srcOrd="0" destOrd="0" parTransId="{46A4AA0A-CDE0-EC47-99F5-8A4036A8415B}" sibTransId="{0FDDCBB8-3ED1-6349-BF8E-D6155310E075}"/>
    <dgm:cxn modelId="{B964ABDD-883A-7442-B72B-1D6C4A46DB4D}" type="presOf" srcId="{9E526810-8BCF-114F-9E03-4180AD802BBA}" destId="{105F82E5-2140-B44B-BF9E-12831D8AFA8A}" srcOrd="0" destOrd="0" presId="urn:microsoft.com/office/officeart/2005/8/layout/vList5"/>
    <dgm:cxn modelId="{FBB84EEE-3565-8A4E-BBDE-565CCCA79BCA}" type="presOf" srcId="{1D494D13-1272-904D-BB0A-70D3254C8132}" destId="{105F82E5-2140-B44B-BF9E-12831D8AFA8A}" srcOrd="0" destOrd="1" presId="urn:microsoft.com/office/officeart/2005/8/layout/vList5"/>
    <dgm:cxn modelId="{52AE79F3-0F82-334A-B2A9-91F2509B7920}" type="presOf" srcId="{74B4EAFA-0A53-DE48-81F2-B5CE04A47D68}" destId="{2B9EFF32-A020-9148-A31E-DDE2AF52698E}" srcOrd="0" destOrd="0" presId="urn:microsoft.com/office/officeart/2005/8/layout/vList5"/>
    <dgm:cxn modelId="{D098EDF6-4A60-0349-8B10-1CFA642839C0}" srcId="{7A3DB2FE-E4F8-4943-A3C0-F44E1C029843}" destId="{74B4EAFA-0A53-DE48-81F2-B5CE04A47D68}" srcOrd="0" destOrd="0" parTransId="{F4D9575C-3825-854A-99CD-636EE46BED37}" sibTransId="{A6885648-0AD8-4F41-8C84-85818221EB7E}"/>
    <dgm:cxn modelId="{FF3F75F9-AE61-B54E-BA8E-E0ECB6D8A0C5}" type="presOf" srcId="{CBA18C8C-006B-CD4D-8A77-2FA98F3465A8}" destId="{61B0A369-26B2-DC48-95DA-8A091BBDE533}" srcOrd="0" destOrd="0" presId="urn:microsoft.com/office/officeart/2005/8/layout/vList5"/>
    <dgm:cxn modelId="{C25653FD-4485-0142-87A5-38A9B05E9991}" srcId="{09BAC7AC-871E-0E41-A707-237B5B443287}" destId="{1D494D13-1272-904D-BB0A-70D3254C8132}" srcOrd="1" destOrd="0" parTransId="{E1460867-D4BD-D849-B751-037AC14185E1}" sibTransId="{A9FB7F3D-5B33-1647-BD87-CB764BEC7EE9}"/>
    <dgm:cxn modelId="{A0299907-1133-684C-8FC7-5A78216B9C8F}" type="presParOf" srcId="{46F61188-CD25-2543-A015-F4298D7DD7E7}" destId="{85A265D3-1ACF-1349-A5E1-02C8EA68A478}" srcOrd="0" destOrd="0" presId="urn:microsoft.com/office/officeart/2005/8/layout/vList5"/>
    <dgm:cxn modelId="{818454B7-4A58-544D-AE0D-38D793AA8277}" type="presParOf" srcId="{85A265D3-1ACF-1349-A5E1-02C8EA68A478}" destId="{1B4A7EC7-C9CB-224C-9CF4-008FBED80AD0}" srcOrd="0" destOrd="0" presId="urn:microsoft.com/office/officeart/2005/8/layout/vList5"/>
    <dgm:cxn modelId="{F11630D1-6C54-D841-8F0E-0B913D0EBB04}" type="presParOf" srcId="{85A265D3-1ACF-1349-A5E1-02C8EA68A478}" destId="{2B9EFF32-A020-9148-A31E-DDE2AF52698E}" srcOrd="1" destOrd="0" presId="urn:microsoft.com/office/officeart/2005/8/layout/vList5"/>
    <dgm:cxn modelId="{A96D13D7-8360-D647-B4FE-2B959C2BB69B}" type="presParOf" srcId="{46F61188-CD25-2543-A015-F4298D7DD7E7}" destId="{8EF2465B-CB3D-BE46-9B0D-87592484D344}" srcOrd="1" destOrd="0" presId="urn:microsoft.com/office/officeart/2005/8/layout/vList5"/>
    <dgm:cxn modelId="{CDFDCF27-B1FD-B041-8884-40EC597C50C6}" type="presParOf" srcId="{46F61188-CD25-2543-A015-F4298D7DD7E7}" destId="{434E72B3-DD39-8A4B-AA5F-3C7A42F037F1}" srcOrd="2" destOrd="0" presId="urn:microsoft.com/office/officeart/2005/8/layout/vList5"/>
    <dgm:cxn modelId="{AAC9DAD4-AB0C-F146-A808-C7848811FE03}" type="presParOf" srcId="{434E72B3-DD39-8A4B-AA5F-3C7A42F037F1}" destId="{05DAB40F-EDE4-574D-9F3A-302AD717DEF8}" srcOrd="0" destOrd="0" presId="urn:microsoft.com/office/officeart/2005/8/layout/vList5"/>
    <dgm:cxn modelId="{D89A2D46-9C5C-D749-A268-911F926F42A1}" type="presParOf" srcId="{434E72B3-DD39-8A4B-AA5F-3C7A42F037F1}" destId="{105F82E5-2140-B44B-BF9E-12831D8AFA8A}" srcOrd="1" destOrd="0" presId="urn:microsoft.com/office/officeart/2005/8/layout/vList5"/>
    <dgm:cxn modelId="{1CAFD297-6A3F-B345-BD96-7586E3801B74}" type="presParOf" srcId="{46F61188-CD25-2543-A015-F4298D7DD7E7}" destId="{DFBBBF72-0134-D64D-BAB8-36D870BFC12A}" srcOrd="3" destOrd="0" presId="urn:microsoft.com/office/officeart/2005/8/layout/vList5"/>
    <dgm:cxn modelId="{A93B6154-425B-B441-ACA4-106BFB0EB072}" type="presParOf" srcId="{46F61188-CD25-2543-A015-F4298D7DD7E7}" destId="{7598C5BD-599D-514A-99A1-03232B713B63}" srcOrd="4" destOrd="0" presId="urn:microsoft.com/office/officeart/2005/8/layout/vList5"/>
    <dgm:cxn modelId="{8653E815-8DD3-6940-9DA2-5796D9DB7428}" type="presParOf" srcId="{7598C5BD-599D-514A-99A1-03232B713B63}" destId="{D77AB0ED-2A76-634F-95DC-A3337ADE9499}" srcOrd="0" destOrd="0" presId="urn:microsoft.com/office/officeart/2005/8/layout/vList5"/>
    <dgm:cxn modelId="{A002C548-6456-0947-811A-7FF8C7C897A0}" type="presParOf" srcId="{7598C5BD-599D-514A-99A1-03232B713B63}" destId="{B5D1E680-8AE7-E844-9577-E4235FD725F6}" srcOrd="1" destOrd="0" presId="urn:microsoft.com/office/officeart/2005/8/layout/vList5"/>
    <dgm:cxn modelId="{EF019AE6-2567-6B46-AFD8-B9C7819BFB54}" type="presParOf" srcId="{46F61188-CD25-2543-A015-F4298D7DD7E7}" destId="{544D6892-7890-8B43-B6EF-843D0267B86E}" srcOrd="5" destOrd="0" presId="urn:microsoft.com/office/officeart/2005/8/layout/vList5"/>
    <dgm:cxn modelId="{2A0EE616-E9DB-3441-8E58-B77780325432}" type="presParOf" srcId="{46F61188-CD25-2543-A015-F4298D7DD7E7}" destId="{4498F69D-33A1-9048-B175-86A868C2F0E7}" srcOrd="6" destOrd="0" presId="urn:microsoft.com/office/officeart/2005/8/layout/vList5"/>
    <dgm:cxn modelId="{A112C410-4630-154D-AF67-6D1C893CF2EE}" type="presParOf" srcId="{4498F69D-33A1-9048-B175-86A868C2F0E7}" destId="{C49F159F-0384-7047-A028-A68D9868B80E}" srcOrd="0" destOrd="0" presId="urn:microsoft.com/office/officeart/2005/8/layout/vList5"/>
    <dgm:cxn modelId="{91EF4400-8048-4C48-B5C0-723437A451A6}" type="presParOf" srcId="{4498F69D-33A1-9048-B175-86A868C2F0E7}" destId="{61B0A369-26B2-DC48-95DA-8A091BBDE533}" srcOrd="1" destOrd="0" presId="urn:microsoft.com/office/officeart/2005/8/layout/vList5"/>
    <dgm:cxn modelId="{99A1F53C-10EB-0D49-96E8-A7A244BCE710}" type="presParOf" srcId="{46F61188-CD25-2543-A015-F4298D7DD7E7}" destId="{8959DF5C-BD7C-3D41-AB2A-1FD623B030EA}" srcOrd="7" destOrd="0" presId="urn:microsoft.com/office/officeart/2005/8/layout/vList5"/>
    <dgm:cxn modelId="{0A5F7E3D-29D6-5541-B1D2-C2EDA4AEBDE2}" type="presParOf" srcId="{46F61188-CD25-2543-A015-F4298D7DD7E7}" destId="{E986D532-A7EB-A24B-AF94-E418C370F394}" srcOrd="8" destOrd="0" presId="urn:microsoft.com/office/officeart/2005/8/layout/vList5"/>
    <dgm:cxn modelId="{1B65EBAF-AAC8-FD40-8F2C-B5B767D72BAD}" type="presParOf" srcId="{E986D532-A7EB-A24B-AF94-E418C370F394}" destId="{65E4481E-23D4-FF42-94B6-B055DCD45725}" srcOrd="0" destOrd="0" presId="urn:microsoft.com/office/officeart/2005/8/layout/vList5"/>
    <dgm:cxn modelId="{5D83ADA0-D426-0045-B866-0A6D54409148}" type="presParOf" srcId="{E986D532-A7EB-A24B-AF94-E418C370F394}" destId="{F2782D64-392D-EC4A-AAA6-87B4FD2610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FB28E8-1E8D-4729-8851-1B633153A58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3BCE3BA-078C-4EDD-A75E-752857425ADB}">
      <dgm:prSet/>
      <dgm:spPr/>
      <dgm:t>
        <a:bodyPr/>
        <a:lstStyle/>
        <a:p>
          <a:pPr>
            <a:defRPr cap="all"/>
          </a:pPr>
          <a:r>
            <a:rPr lang="en-US" dirty="0">
              <a:solidFill>
                <a:schemeClr val="bg2"/>
              </a:solidFill>
            </a:rPr>
            <a:t>Resources</a:t>
          </a:r>
        </a:p>
      </dgm:t>
    </dgm:pt>
    <dgm:pt modelId="{13593C1F-0910-42AE-BD3B-5302DDB4B18B}" type="parTrans" cxnId="{CDF0817E-3D97-43E5-9220-0FC3135C59B1}">
      <dgm:prSet/>
      <dgm:spPr/>
      <dgm:t>
        <a:bodyPr/>
        <a:lstStyle/>
        <a:p>
          <a:endParaRPr lang="en-US"/>
        </a:p>
      </dgm:t>
    </dgm:pt>
    <dgm:pt modelId="{26F98297-581A-4BF4-8EB4-2EBC6183DDBF}" type="sibTrans" cxnId="{CDF0817E-3D97-43E5-9220-0FC3135C59B1}">
      <dgm:prSet/>
      <dgm:spPr/>
      <dgm:t>
        <a:bodyPr/>
        <a:lstStyle/>
        <a:p>
          <a:endParaRPr lang="en-US"/>
        </a:p>
      </dgm:t>
    </dgm:pt>
    <dgm:pt modelId="{04682BA8-6F7B-4703-A309-CF0D8E38B8B6}">
      <dgm:prSet/>
      <dgm:spPr/>
      <dgm:t>
        <a:bodyPr/>
        <a:lstStyle/>
        <a:p>
          <a:pPr>
            <a:defRPr cap="all"/>
          </a:pPr>
          <a:r>
            <a:rPr lang="en-US" dirty="0">
              <a:solidFill>
                <a:srgbClr val="0070C0"/>
              </a:solidFill>
            </a:rPr>
            <a:t>Evaluations</a:t>
          </a:r>
        </a:p>
      </dgm:t>
    </dgm:pt>
    <dgm:pt modelId="{0C606146-BBA6-49CC-BA03-F6B31E47C349}" type="parTrans" cxnId="{09FC3A4F-CB48-4961-81E7-721210A2BA03}">
      <dgm:prSet/>
      <dgm:spPr/>
      <dgm:t>
        <a:bodyPr/>
        <a:lstStyle/>
        <a:p>
          <a:endParaRPr lang="en-US"/>
        </a:p>
      </dgm:t>
    </dgm:pt>
    <dgm:pt modelId="{A73AE7C3-7CAD-4CE6-A4C6-E8EE5923DEFD}" type="sibTrans" cxnId="{09FC3A4F-CB48-4961-81E7-721210A2BA03}">
      <dgm:prSet/>
      <dgm:spPr/>
      <dgm:t>
        <a:bodyPr/>
        <a:lstStyle/>
        <a:p>
          <a:endParaRPr lang="en-US"/>
        </a:p>
      </dgm:t>
    </dgm:pt>
    <dgm:pt modelId="{20AA527B-2C55-4DB6-BC1B-92728CAD3288}">
      <dgm:prSet/>
      <dgm:spPr/>
      <dgm:t>
        <a:bodyPr/>
        <a:lstStyle/>
        <a:p>
          <a:pPr>
            <a:defRPr cap="all"/>
          </a:pPr>
          <a:r>
            <a:rPr lang="en-US" dirty="0">
              <a:solidFill>
                <a:schemeClr val="bg2"/>
              </a:solidFill>
            </a:rPr>
            <a:t>Chair Fittings</a:t>
          </a:r>
        </a:p>
      </dgm:t>
    </dgm:pt>
    <dgm:pt modelId="{3207E8B3-25FE-4D2D-9B1A-1F1C796F4328}" type="parTrans" cxnId="{643AFAE4-B13C-47E3-AF75-D8DB5F796A7C}">
      <dgm:prSet/>
      <dgm:spPr/>
      <dgm:t>
        <a:bodyPr/>
        <a:lstStyle/>
        <a:p>
          <a:endParaRPr lang="en-US"/>
        </a:p>
      </dgm:t>
    </dgm:pt>
    <dgm:pt modelId="{36A659AB-9CE9-488C-9CA7-2DD0F62AC4AF}" type="sibTrans" cxnId="{643AFAE4-B13C-47E3-AF75-D8DB5F796A7C}">
      <dgm:prSet/>
      <dgm:spPr/>
      <dgm:t>
        <a:bodyPr/>
        <a:lstStyle/>
        <a:p>
          <a:endParaRPr lang="en-US"/>
        </a:p>
      </dgm:t>
    </dgm:pt>
    <dgm:pt modelId="{8418BE4A-CF53-4C33-A2C3-221691711D82}" type="pres">
      <dgm:prSet presAssocID="{7FFB28E8-1E8D-4729-8851-1B633153A588}" presName="root" presStyleCnt="0">
        <dgm:presLayoutVars>
          <dgm:dir/>
          <dgm:resizeHandles val="exact"/>
        </dgm:presLayoutVars>
      </dgm:prSet>
      <dgm:spPr/>
    </dgm:pt>
    <dgm:pt modelId="{8E39DD6B-D04C-467F-B3F9-E1BAD7B1EAC1}" type="pres">
      <dgm:prSet presAssocID="{03BCE3BA-078C-4EDD-A75E-752857425ADB}" presName="compNode" presStyleCnt="0"/>
      <dgm:spPr/>
    </dgm:pt>
    <dgm:pt modelId="{DC0D6598-9165-4921-B9DD-877090DFE7B8}" type="pres">
      <dgm:prSet presAssocID="{03BCE3BA-078C-4EDD-A75E-752857425ADB}" presName="iconBgRect" presStyleLbl="bgShp" presStyleIdx="0" presStyleCnt="3"/>
      <dgm:spPr>
        <a:solidFill>
          <a:schemeClr val="bg2"/>
        </a:solidFill>
      </dgm:spPr>
    </dgm:pt>
    <dgm:pt modelId="{37A644DE-42FC-47D5-B69D-2AD17D82A79E}" type="pres">
      <dgm:prSet presAssocID="{03BCE3BA-078C-4EDD-A75E-752857425AD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4864B09C-060B-4ABE-92FE-0FB911FF079B}" type="pres">
      <dgm:prSet presAssocID="{03BCE3BA-078C-4EDD-A75E-752857425ADB}" presName="spaceRect" presStyleCnt="0"/>
      <dgm:spPr/>
    </dgm:pt>
    <dgm:pt modelId="{0BBE5A7B-3966-4C09-A90D-CDE31651035A}" type="pres">
      <dgm:prSet presAssocID="{03BCE3BA-078C-4EDD-A75E-752857425ADB}" presName="textRect" presStyleLbl="revTx" presStyleIdx="0" presStyleCnt="3">
        <dgm:presLayoutVars>
          <dgm:chMax val="1"/>
          <dgm:chPref val="1"/>
        </dgm:presLayoutVars>
      </dgm:prSet>
      <dgm:spPr/>
    </dgm:pt>
    <dgm:pt modelId="{FFDAF40C-6E29-4B42-BAA2-6FB7533BBFD9}" type="pres">
      <dgm:prSet presAssocID="{26F98297-581A-4BF4-8EB4-2EBC6183DDBF}" presName="sibTrans" presStyleCnt="0"/>
      <dgm:spPr/>
    </dgm:pt>
    <dgm:pt modelId="{FF4A759E-F387-471A-A610-2BADF6A53AE5}" type="pres">
      <dgm:prSet presAssocID="{04682BA8-6F7B-4703-A309-CF0D8E38B8B6}" presName="compNode" presStyleCnt="0"/>
      <dgm:spPr/>
    </dgm:pt>
    <dgm:pt modelId="{A03DBD87-548F-4785-AF9E-A37BE07131C7}" type="pres">
      <dgm:prSet presAssocID="{04682BA8-6F7B-4703-A309-CF0D8E38B8B6}" presName="iconBgRect" presStyleLbl="bgShp" presStyleIdx="1" presStyleCnt="3"/>
      <dgm:spPr>
        <a:solidFill>
          <a:srgbClr val="0070C0"/>
        </a:solidFill>
      </dgm:spPr>
    </dgm:pt>
    <dgm:pt modelId="{6FE755C6-E0C3-4C5F-A2E4-A6ECC2A54F19}" type="pres">
      <dgm:prSet presAssocID="{04682BA8-6F7B-4703-A309-CF0D8E38B8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4C7956C-6B3B-4A0A-A84B-E067D70D8431}" type="pres">
      <dgm:prSet presAssocID="{04682BA8-6F7B-4703-A309-CF0D8E38B8B6}" presName="spaceRect" presStyleCnt="0"/>
      <dgm:spPr/>
    </dgm:pt>
    <dgm:pt modelId="{8D6E85B2-88A4-4DA4-8E11-DA1CE494FC60}" type="pres">
      <dgm:prSet presAssocID="{04682BA8-6F7B-4703-A309-CF0D8E38B8B6}" presName="textRect" presStyleLbl="revTx" presStyleIdx="1" presStyleCnt="3">
        <dgm:presLayoutVars>
          <dgm:chMax val="1"/>
          <dgm:chPref val="1"/>
        </dgm:presLayoutVars>
      </dgm:prSet>
      <dgm:spPr/>
    </dgm:pt>
    <dgm:pt modelId="{1F88A01C-52A3-4565-89E3-99F5DD2252CB}" type="pres">
      <dgm:prSet presAssocID="{A73AE7C3-7CAD-4CE6-A4C6-E8EE5923DEFD}" presName="sibTrans" presStyleCnt="0"/>
      <dgm:spPr/>
    </dgm:pt>
    <dgm:pt modelId="{D8BC5AB0-2CD3-4160-99BF-FAD09134C042}" type="pres">
      <dgm:prSet presAssocID="{20AA527B-2C55-4DB6-BC1B-92728CAD3288}" presName="compNode" presStyleCnt="0"/>
      <dgm:spPr/>
    </dgm:pt>
    <dgm:pt modelId="{62A6BF0B-67D3-44AF-B930-D4905F0FF3FD}" type="pres">
      <dgm:prSet presAssocID="{20AA527B-2C55-4DB6-BC1B-92728CAD3288}" presName="iconBgRect" presStyleLbl="bgShp" presStyleIdx="2" presStyleCnt="3"/>
      <dgm:spPr>
        <a:solidFill>
          <a:schemeClr val="bg2"/>
        </a:solidFill>
      </dgm:spPr>
    </dgm:pt>
    <dgm:pt modelId="{94C91158-F5F1-43FF-87F6-30C96ED4D1AA}" type="pres">
      <dgm:prSet presAssocID="{20AA527B-2C55-4DB6-BC1B-92728CAD3288}" presName="iconRect" presStyleLbl="node1" presStyleIdx="2" presStyleCnt="3" custLinFactX="66194" custLinFactY="164013" custLinFactNeighborX="100000" custLinFactNeighborY="200000"/>
      <dgm:spPr>
        <a:solidFill>
          <a:schemeClr val="tx1"/>
        </a:solidFill>
        <a:ln>
          <a:noFill/>
        </a:ln>
      </dgm:spPr>
    </dgm:pt>
    <dgm:pt modelId="{B5E6785A-1D55-4AA9-B28C-00C0D1498D8A}" type="pres">
      <dgm:prSet presAssocID="{20AA527B-2C55-4DB6-BC1B-92728CAD3288}" presName="spaceRect" presStyleCnt="0"/>
      <dgm:spPr/>
    </dgm:pt>
    <dgm:pt modelId="{D11BD452-1D1F-40D4-B4E5-F167248B14DB}" type="pres">
      <dgm:prSet presAssocID="{20AA527B-2C55-4DB6-BC1B-92728CAD3288}" presName="textRect" presStyleLbl="revTx" presStyleIdx="2" presStyleCnt="3">
        <dgm:presLayoutVars>
          <dgm:chMax val="1"/>
          <dgm:chPref val="1"/>
        </dgm:presLayoutVars>
      </dgm:prSet>
      <dgm:spPr/>
    </dgm:pt>
  </dgm:ptLst>
  <dgm:cxnLst>
    <dgm:cxn modelId="{546AF430-10F5-43EA-A9D3-5DDD4CA73E2B}" type="presOf" srcId="{03BCE3BA-078C-4EDD-A75E-752857425ADB}" destId="{0BBE5A7B-3966-4C09-A90D-CDE31651035A}" srcOrd="0" destOrd="0" presId="urn:microsoft.com/office/officeart/2018/5/layout/IconCircleLabelList"/>
    <dgm:cxn modelId="{09FC3A4F-CB48-4961-81E7-721210A2BA03}" srcId="{7FFB28E8-1E8D-4729-8851-1B633153A588}" destId="{04682BA8-6F7B-4703-A309-CF0D8E38B8B6}" srcOrd="1" destOrd="0" parTransId="{0C606146-BBA6-49CC-BA03-F6B31E47C349}" sibTransId="{A73AE7C3-7CAD-4CE6-A4C6-E8EE5923DEFD}"/>
    <dgm:cxn modelId="{CDF0817E-3D97-43E5-9220-0FC3135C59B1}" srcId="{7FFB28E8-1E8D-4729-8851-1B633153A588}" destId="{03BCE3BA-078C-4EDD-A75E-752857425ADB}" srcOrd="0" destOrd="0" parTransId="{13593C1F-0910-42AE-BD3B-5302DDB4B18B}" sibTransId="{26F98297-581A-4BF4-8EB4-2EBC6183DDBF}"/>
    <dgm:cxn modelId="{278B2FB3-C170-4AD1-BD81-C081B2DFC9CD}" type="presOf" srcId="{20AA527B-2C55-4DB6-BC1B-92728CAD3288}" destId="{D11BD452-1D1F-40D4-B4E5-F167248B14DB}" srcOrd="0" destOrd="0" presId="urn:microsoft.com/office/officeart/2018/5/layout/IconCircleLabelList"/>
    <dgm:cxn modelId="{E2D3B3B4-F549-47B2-89D5-564C5CD3BE66}" type="presOf" srcId="{04682BA8-6F7B-4703-A309-CF0D8E38B8B6}" destId="{8D6E85B2-88A4-4DA4-8E11-DA1CE494FC60}" srcOrd="0" destOrd="0" presId="urn:microsoft.com/office/officeart/2018/5/layout/IconCircleLabelList"/>
    <dgm:cxn modelId="{643AFAE4-B13C-47E3-AF75-D8DB5F796A7C}" srcId="{7FFB28E8-1E8D-4729-8851-1B633153A588}" destId="{20AA527B-2C55-4DB6-BC1B-92728CAD3288}" srcOrd="2" destOrd="0" parTransId="{3207E8B3-25FE-4D2D-9B1A-1F1C796F4328}" sibTransId="{36A659AB-9CE9-488C-9CA7-2DD0F62AC4AF}"/>
    <dgm:cxn modelId="{843791E5-7651-47F6-9AD5-1E51543F70F3}" type="presOf" srcId="{7FFB28E8-1E8D-4729-8851-1B633153A588}" destId="{8418BE4A-CF53-4C33-A2C3-221691711D82}" srcOrd="0" destOrd="0" presId="urn:microsoft.com/office/officeart/2018/5/layout/IconCircleLabelList"/>
    <dgm:cxn modelId="{E1FF3D75-D0AF-4E0F-8166-77335D80D60D}" type="presParOf" srcId="{8418BE4A-CF53-4C33-A2C3-221691711D82}" destId="{8E39DD6B-D04C-467F-B3F9-E1BAD7B1EAC1}" srcOrd="0" destOrd="0" presId="urn:microsoft.com/office/officeart/2018/5/layout/IconCircleLabelList"/>
    <dgm:cxn modelId="{952D8690-E0FD-4C6F-B496-983DFB331FE0}" type="presParOf" srcId="{8E39DD6B-D04C-467F-B3F9-E1BAD7B1EAC1}" destId="{DC0D6598-9165-4921-B9DD-877090DFE7B8}" srcOrd="0" destOrd="0" presId="urn:microsoft.com/office/officeart/2018/5/layout/IconCircleLabelList"/>
    <dgm:cxn modelId="{23D93545-C0B7-4DBC-B0E7-B6EAA0229B9B}" type="presParOf" srcId="{8E39DD6B-D04C-467F-B3F9-E1BAD7B1EAC1}" destId="{37A644DE-42FC-47D5-B69D-2AD17D82A79E}" srcOrd="1" destOrd="0" presId="urn:microsoft.com/office/officeart/2018/5/layout/IconCircleLabelList"/>
    <dgm:cxn modelId="{698C7C9D-196C-4FC8-ACC1-AEF38E9496A3}" type="presParOf" srcId="{8E39DD6B-D04C-467F-B3F9-E1BAD7B1EAC1}" destId="{4864B09C-060B-4ABE-92FE-0FB911FF079B}" srcOrd="2" destOrd="0" presId="urn:microsoft.com/office/officeart/2018/5/layout/IconCircleLabelList"/>
    <dgm:cxn modelId="{ECFBC959-7C16-49C4-8314-2AF38D6711AF}" type="presParOf" srcId="{8E39DD6B-D04C-467F-B3F9-E1BAD7B1EAC1}" destId="{0BBE5A7B-3966-4C09-A90D-CDE31651035A}" srcOrd="3" destOrd="0" presId="urn:microsoft.com/office/officeart/2018/5/layout/IconCircleLabelList"/>
    <dgm:cxn modelId="{1E112712-544B-4F15-9B3D-2D3A3F4A22DC}" type="presParOf" srcId="{8418BE4A-CF53-4C33-A2C3-221691711D82}" destId="{FFDAF40C-6E29-4B42-BAA2-6FB7533BBFD9}" srcOrd="1" destOrd="0" presId="urn:microsoft.com/office/officeart/2018/5/layout/IconCircleLabelList"/>
    <dgm:cxn modelId="{D23D35A8-E311-4682-A9A6-457D34369C2A}" type="presParOf" srcId="{8418BE4A-CF53-4C33-A2C3-221691711D82}" destId="{FF4A759E-F387-471A-A610-2BADF6A53AE5}" srcOrd="2" destOrd="0" presId="urn:microsoft.com/office/officeart/2018/5/layout/IconCircleLabelList"/>
    <dgm:cxn modelId="{8B5EE20D-8AF3-4F13-B379-F745D50322EF}" type="presParOf" srcId="{FF4A759E-F387-471A-A610-2BADF6A53AE5}" destId="{A03DBD87-548F-4785-AF9E-A37BE07131C7}" srcOrd="0" destOrd="0" presId="urn:microsoft.com/office/officeart/2018/5/layout/IconCircleLabelList"/>
    <dgm:cxn modelId="{570D1686-7C46-4108-B1A8-3FEFB5899525}" type="presParOf" srcId="{FF4A759E-F387-471A-A610-2BADF6A53AE5}" destId="{6FE755C6-E0C3-4C5F-A2E4-A6ECC2A54F19}" srcOrd="1" destOrd="0" presId="urn:microsoft.com/office/officeart/2018/5/layout/IconCircleLabelList"/>
    <dgm:cxn modelId="{2079A07F-70D2-4588-A34B-CD5FF789DC94}" type="presParOf" srcId="{FF4A759E-F387-471A-A610-2BADF6A53AE5}" destId="{44C7956C-6B3B-4A0A-A84B-E067D70D8431}" srcOrd="2" destOrd="0" presId="urn:microsoft.com/office/officeart/2018/5/layout/IconCircleLabelList"/>
    <dgm:cxn modelId="{B5042456-A5DD-4A5F-8C53-558D1BD6FA37}" type="presParOf" srcId="{FF4A759E-F387-471A-A610-2BADF6A53AE5}" destId="{8D6E85B2-88A4-4DA4-8E11-DA1CE494FC60}" srcOrd="3" destOrd="0" presId="urn:microsoft.com/office/officeart/2018/5/layout/IconCircleLabelList"/>
    <dgm:cxn modelId="{C4CBEEE9-144D-48DE-B60E-25C375D67683}" type="presParOf" srcId="{8418BE4A-CF53-4C33-A2C3-221691711D82}" destId="{1F88A01C-52A3-4565-89E3-99F5DD2252CB}" srcOrd="3" destOrd="0" presId="urn:microsoft.com/office/officeart/2018/5/layout/IconCircleLabelList"/>
    <dgm:cxn modelId="{50BDB901-819F-4C2D-BDF1-10D8510453BF}" type="presParOf" srcId="{8418BE4A-CF53-4C33-A2C3-221691711D82}" destId="{D8BC5AB0-2CD3-4160-99BF-FAD09134C042}" srcOrd="4" destOrd="0" presId="urn:microsoft.com/office/officeart/2018/5/layout/IconCircleLabelList"/>
    <dgm:cxn modelId="{DAC60C01-4769-4A41-8CAC-797A0A272CFE}" type="presParOf" srcId="{D8BC5AB0-2CD3-4160-99BF-FAD09134C042}" destId="{62A6BF0B-67D3-44AF-B930-D4905F0FF3FD}" srcOrd="0" destOrd="0" presId="urn:microsoft.com/office/officeart/2018/5/layout/IconCircleLabelList"/>
    <dgm:cxn modelId="{D806454E-FBF1-4CD1-BADA-F88E7437D9AD}" type="presParOf" srcId="{D8BC5AB0-2CD3-4160-99BF-FAD09134C042}" destId="{94C91158-F5F1-43FF-87F6-30C96ED4D1AA}" srcOrd="1" destOrd="0" presId="urn:microsoft.com/office/officeart/2018/5/layout/IconCircleLabelList"/>
    <dgm:cxn modelId="{C5C686A9-63C6-46E4-81AB-86FC21AFD901}" type="presParOf" srcId="{D8BC5AB0-2CD3-4160-99BF-FAD09134C042}" destId="{B5E6785A-1D55-4AA9-B28C-00C0D1498D8A}" srcOrd="2" destOrd="0" presId="urn:microsoft.com/office/officeart/2018/5/layout/IconCircleLabelList"/>
    <dgm:cxn modelId="{6A8427B8-7D97-4761-87E1-7B3DC341DC12}" type="presParOf" srcId="{D8BC5AB0-2CD3-4160-99BF-FAD09134C042}" destId="{D11BD452-1D1F-40D4-B4E5-F167248B14D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14407B-1A27-4EC2-9B98-4BE41D32CE9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5501932E-619A-4840-8C8F-C559C4A10C3B}">
      <dgm:prSet/>
      <dgm:spPr>
        <a:solidFill>
          <a:srgbClr val="0070C0"/>
        </a:solidFill>
      </dgm:spPr>
      <dgm:t>
        <a:bodyPr/>
        <a:lstStyle/>
        <a:p>
          <a:r>
            <a:rPr lang="en-US" dirty="0"/>
            <a:t>Provide customers with Ergonomic loans to bridge a gap in time before customers have access to permanent solutions or for a temporary disability. </a:t>
          </a:r>
        </a:p>
      </dgm:t>
    </dgm:pt>
    <dgm:pt modelId="{47D27AFD-EB3E-42DB-93B4-946D8DD1A4FC}" type="parTrans" cxnId="{8A8C3455-D384-488A-A19A-EA1A78718D41}">
      <dgm:prSet/>
      <dgm:spPr/>
      <dgm:t>
        <a:bodyPr/>
        <a:lstStyle/>
        <a:p>
          <a:endParaRPr lang="en-US"/>
        </a:p>
      </dgm:t>
    </dgm:pt>
    <dgm:pt modelId="{FDC22720-0A9D-43A9-9BDF-869AB2B5340D}" type="sibTrans" cxnId="{8A8C3455-D384-488A-A19A-EA1A78718D41}">
      <dgm:prSet/>
      <dgm:spPr/>
      <dgm:t>
        <a:bodyPr/>
        <a:lstStyle/>
        <a:p>
          <a:endParaRPr lang="en-US"/>
        </a:p>
      </dgm:t>
    </dgm:pt>
    <dgm:pt modelId="{C1F8802C-6330-4913-BDEC-B962312F7D2A}">
      <dgm:prSet/>
      <dgm:spPr>
        <a:solidFill>
          <a:srgbClr val="0070C0"/>
        </a:solidFill>
        <a:ln>
          <a:solidFill>
            <a:srgbClr val="0070C0"/>
          </a:solidFill>
        </a:ln>
      </dgm:spPr>
      <dgm:t>
        <a:bodyPr/>
        <a:lstStyle/>
        <a:p>
          <a:r>
            <a:rPr lang="en-US" dirty="0"/>
            <a:t>Loans are for 30 days. Items will be shipped to customers.</a:t>
          </a:r>
        </a:p>
      </dgm:t>
    </dgm:pt>
    <dgm:pt modelId="{D48E20B5-AE6C-429A-8985-789CCF8FE90D}" type="parTrans" cxnId="{3EB6A3A2-0E5E-4ED6-93DD-8B496BC62EE3}">
      <dgm:prSet/>
      <dgm:spPr/>
      <dgm:t>
        <a:bodyPr/>
        <a:lstStyle/>
        <a:p>
          <a:endParaRPr lang="en-US"/>
        </a:p>
      </dgm:t>
    </dgm:pt>
    <dgm:pt modelId="{0A774EC5-13E9-4E59-97F4-9CF3CC6EBFB2}" type="sibTrans" cxnId="{3EB6A3A2-0E5E-4ED6-93DD-8B496BC62EE3}">
      <dgm:prSet/>
      <dgm:spPr/>
      <dgm:t>
        <a:bodyPr/>
        <a:lstStyle/>
        <a:p>
          <a:endParaRPr lang="en-US"/>
        </a:p>
      </dgm:t>
    </dgm:pt>
    <dgm:pt modelId="{DA205DE9-DABA-4A22-B102-0FB4B9698300}">
      <dgm:prSet/>
      <dgm:spPr>
        <a:solidFill>
          <a:srgbClr val="0070C0"/>
        </a:solidFill>
      </dgm:spPr>
      <dgm:t>
        <a:bodyPr/>
        <a:lstStyle/>
        <a:p>
          <a:r>
            <a:rPr lang="en-US" dirty="0"/>
            <a:t>Not all Ergonomic equipment recommended is available for loan.</a:t>
          </a:r>
        </a:p>
      </dgm:t>
    </dgm:pt>
    <dgm:pt modelId="{9C69F075-83D3-4816-BF87-CE682176F14E}" type="parTrans" cxnId="{E9A8B3BD-4EED-4086-A7AA-803068CB3390}">
      <dgm:prSet/>
      <dgm:spPr/>
      <dgm:t>
        <a:bodyPr/>
        <a:lstStyle/>
        <a:p>
          <a:endParaRPr lang="en-US"/>
        </a:p>
      </dgm:t>
    </dgm:pt>
    <dgm:pt modelId="{8E139E6C-A108-4261-B4F8-E65B48288908}" type="sibTrans" cxnId="{E9A8B3BD-4EED-4086-A7AA-803068CB3390}">
      <dgm:prSet/>
      <dgm:spPr/>
      <dgm:t>
        <a:bodyPr/>
        <a:lstStyle/>
        <a:p>
          <a:endParaRPr lang="en-US"/>
        </a:p>
      </dgm:t>
    </dgm:pt>
    <dgm:pt modelId="{FBCB1458-B765-CB4E-8034-0EEEEFE11F9E}" type="pres">
      <dgm:prSet presAssocID="{A114407B-1A27-4EC2-9B98-4BE41D32CE96}" presName="linear" presStyleCnt="0">
        <dgm:presLayoutVars>
          <dgm:animLvl val="lvl"/>
          <dgm:resizeHandles val="exact"/>
        </dgm:presLayoutVars>
      </dgm:prSet>
      <dgm:spPr/>
    </dgm:pt>
    <dgm:pt modelId="{0F33D65B-7B2D-4645-9ED0-D586155BFB3A}" type="pres">
      <dgm:prSet presAssocID="{5501932E-619A-4840-8C8F-C559C4A10C3B}" presName="parentText" presStyleLbl="node1" presStyleIdx="0" presStyleCnt="3">
        <dgm:presLayoutVars>
          <dgm:chMax val="0"/>
          <dgm:bulletEnabled val="1"/>
        </dgm:presLayoutVars>
      </dgm:prSet>
      <dgm:spPr/>
    </dgm:pt>
    <dgm:pt modelId="{97804336-C204-5D4D-AC2B-1C9E81213DA6}" type="pres">
      <dgm:prSet presAssocID="{FDC22720-0A9D-43A9-9BDF-869AB2B5340D}" presName="spacer" presStyleCnt="0"/>
      <dgm:spPr/>
    </dgm:pt>
    <dgm:pt modelId="{7A765BBA-DC67-E046-8135-61DE4AF17B71}" type="pres">
      <dgm:prSet presAssocID="{C1F8802C-6330-4913-BDEC-B962312F7D2A}" presName="parentText" presStyleLbl="node1" presStyleIdx="1" presStyleCnt="3">
        <dgm:presLayoutVars>
          <dgm:chMax val="0"/>
          <dgm:bulletEnabled val="1"/>
        </dgm:presLayoutVars>
      </dgm:prSet>
      <dgm:spPr/>
    </dgm:pt>
    <dgm:pt modelId="{37B331A9-845A-F348-9820-BDC11510B602}" type="pres">
      <dgm:prSet presAssocID="{0A774EC5-13E9-4E59-97F4-9CF3CC6EBFB2}" presName="spacer" presStyleCnt="0"/>
      <dgm:spPr/>
    </dgm:pt>
    <dgm:pt modelId="{0E7A0DE2-B5CA-AB45-8BA3-66F720935845}" type="pres">
      <dgm:prSet presAssocID="{DA205DE9-DABA-4A22-B102-0FB4B9698300}" presName="parentText" presStyleLbl="node1" presStyleIdx="2" presStyleCnt="3">
        <dgm:presLayoutVars>
          <dgm:chMax val="0"/>
          <dgm:bulletEnabled val="1"/>
        </dgm:presLayoutVars>
      </dgm:prSet>
      <dgm:spPr/>
    </dgm:pt>
  </dgm:ptLst>
  <dgm:cxnLst>
    <dgm:cxn modelId="{1C3EAF00-FAC4-C641-99C5-976DA2747974}" type="presOf" srcId="{C1F8802C-6330-4913-BDEC-B962312F7D2A}" destId="{7A765BBA-DC67-E046-8135-61DE4AF17B71}" srcOrd="0" destOrd="0" presId="urn:microsoft.com/office/officeart/2005/8/layout/vList2"/>
    <dgm:cxn modelId="{05C3671A-1AEF-064A-BB53-E99D8487A567}" type="presOf" srcId="{A114407B-1A27-4EC2-9B98-4BE41D32CE96}" destId="{FBCB1458-B765-CB4E-8034-0EEEEFE11F9E}" srcOrd="0" destOrd="0" presId="urn:microsoft.com/office/officeart/2005/8/layout/vList2"/>
    <dgm:cxn modelId="{BD96F964-7770-AB46-944B-1BE83C216452}" type="presOf" srcId="{DA205DE9-DABA-4A22-B102-0FB4B9698300}" destId="{0E7A0DE2-B5CA-AB45-8BA3-66F720935845}" srcOrd="0" destOrd="0" presId="urn:microsoft.com/office/officeart/2005/8/layout/vList2"/>
    <dgm:cxn modelId="{8A8C3455-D384-488A-A19A-EA1A78718D41}" srcId="{A114407B-1A27-4EC2-9B98-4BE41D32CE96}" destId="{5501932E-619A-4840-8C8F-C559C4A10C3B}" srcOrd="0" destOrd="0" parTransId="{47D27AFD-EB3E-42DB-93B4-946D8DD1A4FC}" sibTransId="{FDC22720-0A9D-43A9-9BDF-869AB2B5340D}"/>
    <dgm:cxn modelId="{3EB6A3A2-0E5E-4ED6-93DD-8B496BC62EE3}" srcId="{A114407B-1A27-4EC2-9B98-4BE41D32CE96}" destId="{C1F8802C-6330-4913-BDEC-B962312F7D2A}" srcOrd="1" destOrd="0" parTransId="{D48E20B5-AE6C-429A-8985-789CCF8FE90D}" sibTransId="{0A774EC5-13E9-4E59-97F4-9CF3CC6EBFB2}"/>
    <dgm:cxn modelId="{567C2EBA-5400-ED4B-A0C8-76582F0F9429}" type="presOf" srcId="{5501932E-619A-4840-8C8F-C559C4A10C3B}" destId="{0F33D65B-7B2D-4645-9ED0-D586155BFB3A}" srcOrd="0" destOrd="0" presId="urn:microsoft.com/office/officeart/2005/8/layout/vList2"/>
    <dgm:cxn modelId="{E9A8B3BD-4EED-4086-A7AA-803068CB3390}" srcId="{A114407B-1A27-4EC2-9B98-4BE41D32CE96}" destId="{DA205DE9-DABA-4A22-B102-0FB4B9698300}" srcOrd="2" destOrd="0" parTransId="{9C69F075-83D3-4816-BF87-CE682176F14E}" sibTransId="{8E139E6C-A108-4261-B4F8-E65B48288908}"/>
    <dgm:cxn modelId="{7021B643-A7F5-BB46-9D44-D39F21085DB8}" type="presParOf" srcId="{FBCB1458-B765-CB4E-8034-0EEEEFE11F9E}" destId="{0F33D65B-7B2D-4645-9ED0-D586155BFB3A}" srcOrd="0" destOrd="0" presId="urn:microsoft.com/office/officeart/2005/8/layout/vList2"/>
    <dgm:cxn modelId="{923F1808-3940-C44F-9EB0-5259B4570A24}" type="presParOf" srcId="{FBCB1458-B765-CB4E-8034-0EEEEFE11F9E}" destId="{97804336-C204-5D4D-AC2B-1C9E81213DA6}" srcOrd="1" destOrd="0" presId="urn:microsoft.com/office/officeart/2005/8/layout/vList2"/>
    <dgm:cxn modelId="{01BA5C9F-0FE0-7F49-8337-80B950C47A09}" type="presParOf" srcId="{FBCB1458-B765-CB4E-8034-0EEEEFE11F9E}" destId="{7A765BBA-DC67-E046-8135-61DE4AF17B71}" srcOrd="2" destOrd="0" presId="urn:microsoft.com/office/officeart/2005/8/layout/vList2"/>
    <dgm:cxn modelId="{C2B36DD6-0A0E-FB4D-B510-0254AFBD882A}" type="presParOf" srcId="{FBCB1458-B765-CB4E-8034-0EEEEFE11F9E}" destId="{37B331A9-845A-F348-9820-BDC11510B602}" srcOrd="3" destOrd="0" presId="urn:microsoft.com/office/officeart/2005/8/layout/vList2"/>
    <dgm:cxn modelId="{1D873443-D8FA-544D-8AC2-DFCFC7D8CAD7}" type="presParOf" srcId="{FBCB1458-B765-CB4E-8034-0EEEEFE11F9E}" destId="{0E7A0DE2-B5CA-AB45-8BA3-66F7209358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FD34FE-0BEC-43A5-91B4-326F496041D7}" type="doc">
      <dgm:prSet loTypeId="urn:microsoft.com/office/officeart/2005/8/layout/hierarchy1" loCatId="hierarchy" qsTypeId="urn:microsoft.com/office/officeart/2005/8/quickstyle/simple2" qsCatId="simple" csTypeId="urn:microsoft.com/office/officeart/2005/8/colors/colorful1" csCatId="colorful" phldr="1"/>
      <dgm:spPr/>
      <dgm:t>
        <a:bodyPr/>
        <a:lstStyle/>
        <a:p>
          <a:endParaRPr lang="en-US"/>
        </a:p>
      </dgm:t>
    </dgm:pt>
    <dgm:pt modelId="{F0E5D290-3A9B-4173-8A4C-53EC7D1783F1}">
      <dgm:prSet custT="1"/>
      <dgm:spPr/>
      <dgm:t>
        <a:bodyPr/>
        <a:lstStyle/>
        <a:p>
          <a:r>
            <a:rPr lang="en-US" sz="3200" dirty="0">
              <a:solidFill>
                <a:schemeClr val="bg2"/>
              </a:solidFill>
            </a:rPr>
            <a:t>Ergonomics Program Demonstration </a:t>
          </a:r>
          <a:r>
            <a:rPr lang="en-US" sz="2400" dirty="0">
              <a:solidFill>
                <a:schemeClr val="bg2"/>
              </a:solidFill>
            </a:rPr>
            <a:t>Tuesday, 10/12/23</a:t>
          </a:r>
        </a:p>
      </dgm:t>
    </dgm:pt>
    <dgm:pt modelId="{5F2DE19D-C3AC-4C09-93B3-9661AA512DAF}" type="parTrans" cxnId="{E086AAB2-A654-41B1-9B40-5953AD5D62D4}">
      <dgm:prSet/>
      <dgm:spPr/>
      <dgm:t>
        <a:bodyPr/>
        <a:lstStyle/>
        <a:p>
          <a:endParaRPr lang="en-US"/>
        </a:p>
      </dgm:t>
    </dgm:pt>
    <dgm:pt modelId="{C65C9835-AC10-4201-BD7B-9927F326A5A8}" type="sibTrans" cxnId="{E086AAB2-A654-41B1-9B40-5953AD5D62D4}">
      <dgm:prSet/>
      <dgm:spPr/>
      <dgm:t>
        <a:bodyPr/>
        <a:lstStyle/>
        <a:p>
          <a:endParaRPr lang="en-US"/>
        </a:p>
      </dgm:t>
    </dgm:pt>
    <dgm:pt modelId="{1EFF7BC2-AA44-4644-8605-58EEEA2CF625}" type="pres">
      <dgm:prSet presAssocID="{C8FD34FE-0BEC-43A5-91B4-326F496041D7}" presName="hierChild1" presStyleCnt="0">
        <dgm:presLayoutVars>
          <dgm:chPref val="1"/>
          <dgm:dir/>
          <dgm:animOne val="branch"/>
          <dgm:animLvl val="lvl"/>
          <dgm:resizeHandles/>
        </dgm:presLayoutVars>
      </dgm:prSet>
      <dgm:spPr/>
    </dgm:pt>
    <dgm:pt modelId="{EBC3E8AC-855F-964C-BF25-AB64CB6F3219}" type="pres">
      <dgm:prSet presAssocID="{F0E5D290-3A9B-4173-8A4C-53EC7D1783F1}" presName="hierRoot1" presStyleCnt="0"/>
      <dgm:spPr/>
    </dgm:pt>
    <dgm:pt modelId="{C83BC7DE-30D6-2745-A4BD-49B9AC246AC5}" type="pres">
      <dgm:prSet presAssocID="{F0E5D290-3A9B-4173-8A4C-53EC7D1783F1}" presName="composite" presStyleCnt="0"/>
      <dgm:spPr/>
    </dgm:pt>
    <dgm:pt modelId="{88A1E361-B470-A643-92E2-8717C6C2AF6B}" type="pres">
      <dgm:prSet presAssocID="{F0E5D290-3A9B-4173-8A4C-53EC7D1783F1}" presName="background" presStyleLbl="node0" presStyleIdx="0" presStyleCnt="1"/>
      <dgm:spPr>
        <a:solidFill>
          <a:srgbClr val="0070C0"/>
        </a:solidFill>
      </dgm:spPr>
    </dgm:pt>
    <dgm:pt modelId="{4DCC7ADA-EA6F-1143-BD27-1B2595B4F24A}" type="pres">
      <dgm:prSet presAssocID="{F0E5D290-3A9B-4173-8A4C-53EC7D1783F1}" presName="text" presStyleLbl="fgAcc0" presStyleIdx="0" presStyleCnt="1">
        <dgm:presLayoutVars>
          <dgm:chPref val="3"/>
        </dgm:presLayoutVars>
      </dgm:prSet>
      <dgm:spPr/>
    </dgm:pt>
    <dgm:pt modelId="{0A69EA59-8F42-4D4F-8A9B-4D6E96CE3DAB}" type="pres">
      <dgm:prSet presAssocID="{F0E5D290-3A9B-4173-8A4C-53EC7D1783F1}" presName="hierChild2" presStyleCnt="0"/>
      <dgm:spPr/>
    </dgm:pt>
  </dgm:ptLst>
  <dgm:cxnLst>
    <dgm:cxn modelId="{D13C3458-F001-E849-B65E-47827EA358FF}" type="presOf" srcId="{F0E5D290-3A9B-4173-8A4C-53EC7D1783F1}" destId="{4DCC7ADA-EA6F-1143-BD27-1B2595B4F24A}" srcOrd="0" destOrd="0" presId="urn:microsoft.com/office/officeart/2005/8/layout/hierarchy1"/>
    <dgm:cxn modelId="{21502B98-ED41-C248-A1D0-CD9B9181E8CD}" type="presOf" srcId="{C8FD34FE-0BEC-43A5-91B4-326F496041D7}" destId="{1EFF7BC2-AA44-4644-8605-58EEEA2CF625}" srcOrd="0" destOrd="0" presId="urn:microsoft.com/office/officeart/2005/8/layout/hierarchy1"/>
    <dgm:cxn modelId="{E086AAB2-A654-41B1-9B40-5953AD5D62D4}" srcId="{C8FD34FE-0BEC-43A5-91B4-326F496041D7}" destId="{F0E5D290-3A9B-4173-8A4C-53EC7D1783F1}" srcOrd="0" destOrd="0" parTransId="{5F2DE19D-C3AC-4C09-93B3-9661AA512DAF}" sibTransId="{C65C9835-AC10-4201-BD7B-9927F326A5A8}"/>
    <dgm:cxn modelId="{88252F79-145F-9B40-B76B-F289C4C195D6}" type="presParOf" srcId="{1EFF7BC2-AA44-4644-8605-58EEEA2CF625}" destId="{EBC3E8AC-855F-964C-BF25-AB64CB6F3219}" srcOrd="0" destOrd="0" presId="urn:microsoft.com/office/officeart/2005/8/layout/hierarchy1"/>
    <dgm:cxn modelId="{34BB73A7-DD9A-CA4F-8B99-0E0C1CD13BEC}" type="presParOf" srcId="{EBC3E8AC-855F-964C-BF25-AB64CB6F3219}" destId="{C83BC7DE-30D6-2745-A4BD-49B9AC246AC5}" srcOrd="0" destOrd="0" presId="urn:microsoft.com/office/officeart/2005/8/layout/hierarchy1"/>
    <dgm:cxn modelId="{459D2B04-FAA4-BC47-A7BD-D0A06BB71D96}" type="presParOf" srcId="{C83BC7DE-30D6-2745-A4BD-49B9AC246AC5}" destId="{88A1E361-B470-A643-92E2-8717C6C2AF6B}" srcOrd="0" destOrd="0" presId="urn:microsoft.com/office/officeart/2005/8/layout/hierarchy1"/>
    <dgm:cxn modelId="{809B7C4C-279C-B147-81AF-7EF604477D8A}" type="presParOf" srcId="{C83BC7DE-30D6-2745-A4BD-49B9AC246AC5}" destId="{4DCC7ADA-EA6F-1143-BD27-1B2595B4F24A}" srcOrd="1" destOrd="0" presId="urn:microsoft.com/office/officeart/2005/8/layout/hierarchy1"/>
    <dgm:cxn modelId="{15160F27-3798-8B42-8E3F-421F37C47267}" type="presParOf" srcId="{EBC3E8AC-855F-964C-BF25-AB64CB6F3219}" destId="{0A69EA59-8F42-4D4F-8A9B-4D6E96CE3DA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60838-2231-CD4B-BE69-3A75D6F175F7}">
      <dsp:nvSpPr>
        <dsp:cNvPr id="0" name=""/>
        <dsp:cNvSpPr/>
      </dsp:nvSpPr>
      <dsp:spPr>
        <a:xfrm>
          <a:off x="0" y="0"/>
          <a:ext cx="6104329" cy="6224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The TARGET Center’s Ergonomic Program started in 1992 to support employees that needed support with obtaining an ergonomic chair. </a:t>
          </a:r>
        </a:p>
      </dsp:txBody>
      <dsp:txXfrm>
        <a:off x="18230" y="18230"/>
        <a:ext cx="5380089" cy="585965"/>
      </dsp:txXfrm>
    </dsp:sp>
    <dsp:sp modelId="{44D54D92-FF7D-BB48-8B09-50174DEB7349}">
      <dsp:nvSpPr>
        <dsp:cNvPr id="0" name=""/>
        <dsp:cNvSpPr/>
      </dsp:nvSpPr>
      <dsp:spPr>
        <a:xfrm>
          <a:off x="511237" y="735593"/>
          <a:ext cx="6104329" cy="6224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A collaboration between a prominent chair vendor was established once it was identified the need for ergonomic chairs for many government employees that have Musculoskeletal Disorders.</a:t>
          </a:r>
        </a:p>
      </dsp:txBody>
      <dsp:txXfrm>
        <a:off x="529467" y="753823"/>
        <a:ext cx="5152055" cy="585965"/>
      </dsp:txXfrm>
    </dsp:sp>
    <dsp:sp modelId="{C155D9E0-4C34-7C4C-AE86-4CDCCDCD794B}">
      <dsp:nvSpPr>
        <dsp:cNvPr id="0" name=""/>
        <dsp:cNvSpPr/>
      </dsp:nvSpPr>
      <dsp:spPr>
        <a:xfrm>
          <a:off x="1014844" y="1471187"/>
          <a:ext cx="6104329" cy="6224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This prominent chair vendor setup a weekly chair fittings which provides custom chairs to support government employees that have disabilities.</a:t>
          </a:r>
        </a:p>
      </dsp:txBody>
      <dsp:txXfrm>
        <a:off x="1033074" y="1489417"/>
        <a:ext cx="5159685" cy="585965"/>
      </dsp:txXfrm>
    </dsp:sp>
    <dsp:sp modelId="{D9B10310-05AB-0744-8164-A66B1534128F}">
      <dsp:nvSpPr>
        <dsp:cNvPr id="0" name=""/>
        <dsp:cNvSpPr/>
      </dsp:nvSpPr>
      <dsp:spPr>
        <a:xfrm>
          <a:off x="1526082" y="2206780"/>
          <a:ext cx="6104329" cy="6224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Thus, the Ergonomic Program at the TARGET Center has been successful in fitting thousands of employees with the appropriate ergonomic chair.</a:t>
          </a:r>
        </a:p>
      </dsp:txBody>
      <dsp:txXfrm>
        <a:off x="1544312" y="2225010"/>
        <a:ext cx="5152055" cy="585965"/>
      </dsp:txXfrm>
    </dsp:sp>
    <dsp:sp modelId="{42702EE3-AFB4-5E49-8805-14131A3349EE}">
      <dsp:nvSpPr>
        <dsp:cNvPr id="0" name=""/>
        <dsp:cNvSpPr/>
      </dsp:nvSpPr>
      <dsp:spPr>
        <a:xfrm>
          <a:off x="5699753" y="476721"/>
          <a:ext cx="404576" cy="404576"/>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790783" y="476721"/>
        <a:ext cx="222516" cy="304443"/>
      </dsp:txXfrm>
    </dsp:sp>
    <dsp:sp modelId="{A58660EE-1D55-AA45-A63D-758E78E406CA}">
      <dsp:nvSpPr>
        <dsp:cNvPr id="0" name=""/>
        <dsp:cNvSpPr/>
      </dsp:nvSpPr>
      <dsp:spPr>
        <a:xfrm>
          <a:off x="6210990" y="1212314"/>
          <a:ext cx="404576" cy="404576"/>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302020" y="1212314"/>
        <a:ext cx="222516" cy="304443"/>
      </dsp:txXfrm>
    </dsp:sp>
    <dsp:sp modelId="{9709DF4C-C739-7B44-B816-8AFC6BF82890}">
      <dsp:nvSpPr>
        <dsp:cNvPr id="0" name=""/>
        <dsp:cNvSpPr/>
      </dsp:nvSpPr>
      <dsp:spPr>
        <a:xfrm>
          <a:off x="6714597" y="1947908"/>
          <a:ext cx="404576" cy="404576"/>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805627" y="1947908"/>
        <a:ext cx="222516" cy="304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182EE-E25C-A949-B6C8-1F970E85BEA6}">
      <dsp:nvSpPr>
        <dsp:cNvPr id="0" name=""/>
        <dsp:cNvSpPr/>
      </dsp:nvSpPr>
      <dsp:spPr>
        <a:xfrm>
          <a:off x="2508" y="828547"/>
          <a:ext cx="1222134" cy="776055"/>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4920DE-3BA4-3A4D-9353-2768A4A687FA}">
      <dsp:nvSpPr>
        <dsp:cNvPr id="0" name=""/>
        <dsp:cNvSpPr/>
      </dsp:nvSpPr>
      <dsp:spPr>
        <a:xfrm>
          <a:off x="138300" y="957550"/>
          <a:ext cx="1222134" cy="7760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Work postures and movements</a:t>
          </a:r>
        </a:p>
      </dsp:txBody>
      <dsp:txXfrm>
        <a:off x="161030" y="980280"/>
        <a:ext cx="1176674" cy="730595"/>
      </dsp:txXfrm>
    </dsp:sp>
    <dsp:sp modelId="{1C41E8B5-6F69-DC49-9EE4-E8305D670852}">
      <dsp:nvSpPr>
        <dsp:cNvPr id="0" name=""/>
        <dsp:cNvSpPr/>
      </dsp:nvSpPr>
      <dsp:spPr>
        <a:xfrm>
          <a:off x="1496227" y="828547"/>
          <a:ext cx="1222134" cy="776055"/>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7F68E-8259-D14B-8CC9-7B6083235B9A}">
      <dsp:nvSpPr>
        <dsp:cNvPr id="0" name=""/>
        <dsp:cNvSpPr/>
      </dsp:nvSpPr>
      <dsp:spPr>
        <a:xfrm>
          <a:off x="1632020" y="957550"/>
          <a:ext cx="1222134" cy="7760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Repetitiveness and pace of work</a:t>
          </a:r>
        </a:p>
      </dsp:txBody>
      <dsp:txXfrm>
        <a:off x="1654750" y="980280"/>
        <a:ext cx="1176674" cy="730595"/>
      </dsp:txXfrm>
    </dsp:sp>
    <dsp:sp modelId="{CBE74429-EF75-A241-A397-B12621AB11A3}">
      <dsp:nvSpPr>
        <dsp:cNvPr id="0" name=""/>
        <dsp:cNvSpPr/>
      </dsp:nvSpPr>
      <dsp:spPr>
        <a:xfrm>
          <a:off x="2989947" y="828547"/>
          <a:ext cx="1222134" cy="776055"/>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53778-B09E-3C4C-ACD5-A6EAAC11AB23}">
      <dsp:nvSpPr>
        <dsp:cNvPr id="0" name=""/>
        <dsp:cNvSpPr/>
      </dsp:nvSpPr>
      <dsp:spPr>
        <a:xfrm>
          <a:off x="3125740" y="957550"/>
          <a:ext cx="1222134" cy="7760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Force of movements</a:t>
          </a:r>
        </a:p>
      </dsp:txBody>
      <dsp:txXfrm>
        <a:off x="3148470" y="980280"/>
        <a:ext cx="1176674" cy="730595"/>
      </dsp:txXfrm>
    </dsp:sp>
    <dsp:sp modelId="{54B9B0A9-C319-944A-9976-BBF56337A904}">
      <dsp:nvSpPr>
        <dsp:cNvPr id="0" name=""/>
        <dsp:cNvSpPr/>
      </dsp:nvSpPr>
      <dsp:spPr>
        <a:xfrm>
          <a:off x="4483667" y="828547"/>
          <a:ext cx="1222134" cy="776055"/>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542F6-BB2E-F84C-A457-5123898467DA}">
      <dsp:nvSpPr>
        <dsp:cNvPr id="0" name=""/>
        <dsp:cNvSpPr/>
      </dsp:nvSpPr>
      <dsp:spPr>
        <a:xfrm>
          <a:off x="4619460" y="957550"/>
          <a:ext cx="1222134" cy="7760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Vibration</a:t>
          </a:r>
        </a:p>
      </dsp:txBody>
      <dsp:txXfrm>
        <a:off x="4642190" y="980280"/>
        <a:ext cx="1176674" cy="730595"/>
      </dsp:txXfrm>
    </dsp:sp>
    <dsp:sp modelId="{39265F51-DA0D-B24D-82C7-8D1F99103510}">
      <dsp:nvSpPr>
        <dsp:cNvPr id="0" name=""/>
        <dsp:cNvSpPr/>
      </dsp:nvSpPr>
      <dsp:spPr>
        <a:xfrm>
          <a:off x="5977387" y="828547"/>
          <a:ext cx="1222134" cy="776055"/>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CE2EC-4A2B-214C-912C-EC4F80603E6D}">
      <dsp:nvSpPr>
        <dsp:cNvPr id="0" name=""/>
        <dsp:cNvSpPr/>
      </dsp:nvSpPr>
      <dsp:spPr>
        <a:xfrm>
          <a:off x="6113180" y="957550"/>
          <a:ext cx="1222134" cy="7760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Temperature</a:t>
          </a:r>
        </a:p>
      </dsp:txBody>
      <dsp:txXfrm>
        <a:off x="6135910" y="980280"/>
        <a:ext cx="1176674" cy="730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EFF32-A020-9148-A31E-DDE2AF52698E}">
      <dsp:nvSpPr>
        <dsp:cNvPr id="0" name=""/>
        <dsp:cNvSpPr/>
      </dsp:nvSpPr>
      <dsp:spPr>
        <a:xfrm rot="5400000">
          <a:off x="3104777" y="-1254377"/>
          <a:ext cx="526524" cy="3169920"/>
        </a:xfrm>
        <a:prstGeom prst="round2Same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Carpal Tunnel Syndrome</a:t>
          </a:r>
        </a:p>
        <a:p>
          <a:pPr marL="114300" lvl="1" indent="-114300" algn="l" defTabSz="622300">
            <a:lnSpc>
              <a:spcPct val="90000"/>
            </a:lnSpc>
            <a:spcBef>
              <a:spcPct val="0"/>
            </a:spcBef>
            <a:spcAft>
              <a:spcPct val="15000"/>
            </a:spcAft>
            <a:buChar char="•"/>
          </a:pPr>
          <a:r>
            <a:rPr lang="en-US" sz="1400" b="0" kern="1200" dirty="0">
              <a:solidFill>
                <a:schemeClr val="bg1"/>
              </a:solidFill>
              <a:effectLst/>
            </a:rPr>
            <a:t>De </a:t>
          </a:r>
          <a:r>
            <a:rPr lang="en-US" sz="1400" b="0" kern="1200" dirty="0" err="1">
              <a:solidFill>
                <a:schemeClr val="bg1"/>
              </a:solidFill>
              <a:effectLst/>
            </a:rPr>
            <a:t>Quervain’s</a:t>
          </a:r>
          <a:r>
            <a:rPr lang="en-US" sz="1400" b="0" kern="1200" dirty="0">
              <a:solidFill>
                <a:schemeClr val="bg1"/>
              </a:solidFill>
              <a:effectLst/>
            </a:rPr>
            <a:t> </a:t>
          </a:r>
          <a:r>
            <a:rPr lang="en-US" sz="1400" b="0" kern="1200" dirty="0">
              <a:solidFill>
                <a:schemeClr val="bg1"/>
              </a:solidFill>
              <a:effectLst/>
              <a:latin typeface="+mn-lt"/>
              <a:ea typeface="+mn-ea"/>
              <a:cs typeface="+mn-cs"/>
            </a:rPr>
            <a:t>Disease</a:t>
          </a:r>
          <a:endParaRPr lang="en-US" sz="1400" kern="1200" dirty="0"/>
        </a:p>
      </dsp:txBody>
      <dsp:txXfrm rot="-5400000">
        <a:off x="1783080" y="93023"/>
        <a:ext cx="3144217" cy="475118"/>
      </dsp:txXfrm>
    </dsp:sp>
    <dsp:sp modelId="{1B4A7EC7-C9CB-224C-9CF4-008FBED80AD0}">
      <dsp:nvSpPr>
        <dsp:cNvPr id="0" name=""/>
        <dsp:cNvSpPr/>
      </dsp:nvSpPr>
      <dsp:spPr>
        <a:xfrm>
          <a:off x="0" y="1505"/>
          <a:ext cx="1783080" cy="658155"/>
        </a:xfrm>
        <a:prstGeom prst="roundRect">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Hand &amp; Wrist</a:t>
          </a:r>
        </a:p>
      </dsp:txBody>
      <dsp:txXfrm>
        <a:off x="32128" y="33633"/>
        <a:ext cx="1718824" cy="593899"/>
      </dsp:txXfrm>
    </dsp:sp>
    <dsp:sp modelId="{105F82E5-2140-B44B-BF9E-12831D8AFA8A}">
      <dsp:nvSpPr>
        <dsp:cNvPr id="0" name=""/>
        <dsp:cNvSpPr/>
      </dsp:nvSpPr>
      <dsp:spPr>
        <a:xfrm rot="5400000">
          <a:off x="3104777" y="-563314"/>
          <a:ext cx="526524" cy="3169920"/>
        </a:xfrm>
        <a:prstGeom prst="round2Same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effectLst/>
            </a:rPr>
            <a:t>Tendonitis</a:t>
          </a:r>
          <a:endParaRPr lang="en-US" sz="1400" kern="1200" dirty="0"/>
        </a:p>
        <a:p>
          <a:pPr marL="114300" lvl="1" indent="-114300" algn="l" defTabSz="622300">
            <a:lnSpc>
              <a:spcPct val="90000"/>
            </a:lnSpc>
            <a:spcBef>
              <a:spcPct val="0"/>
            </a:spcBef>
            <a:spcAft>
              <a:spcPct val="15000"/>
            </a:spcAft>
            <a:buChar char="•"/>
          </a:pPr>
          <a:r>
            <a:rPr lang="en-US" sz="1400" kern="1200" dirty="0">
              <a:effectLst/>
            </a:rPr>
            <a:t>Epicondylitis</a:t>
          </a:r>
          <a:endParaRPr lang="en-US" sz="1400" kern="1200" dirty="0"/>
        </a:p>
      </dsp:txBody>
      <dsp:txXfrm rot="-5400000">
        <a:off x="1783080" y="784086"/>
        <a:ext cx="3144217" cy="475118"/>
      </dsp:txXfrm>
    </dsp:sp>
    <dsp:sp modelId="{05DAB40F-EDE4-574D-9F3A-302AD717DEF8}">
      <dsp:nvSpPr>
        <dsp:cNvPr id="0" name=""/>
        <dsp:cNvSpPr/>
      </dsp:nvSpPr>
      <dsp:spPr>
        <a:xfrm>
          <a:off x="0" y="692568"/>
          <a:ext cx="1783080" cy="658155"/>
        </a:xfrm>
        <a:prstGeom prst="roundRect">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Elbow</a:t>
          </a:r>
        </a:p>
      </dsp:txBody>
      <dsp:txXfrm>
        <a:off x="32128" y="724696"/>
        <a:ext cx="1718824" cy="593899"/>
      </dsp:txXfrm>
    </dsp:sp>
    <dsp:sp modelId="{B5D1E680-8AE7-E844-9577-E4235FD725F6}">
      <dsp:nvSpPr>
        <dsp:cNvPr id="0" name=""/>
        <dsp:cNvSpPr/>
      </dsp:nvSpPr>
      <dsp:spPr>
        <a:xfrm rot="5400000">
          <a:off x="3104777" y="127748"/>
          <a:ext cx="526524" cy="3169920"/>
        </a:xfrm>
        <a:prstGeom prst="round2Same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effectLst/>
            </a:rPr>
            <a:t>Rotator Cuff Tendonitis</a:t>
          </a:r>
          <a:endParaRPr lang="en-US" sz="1400" kern="1200" dirty="0"/>
        </a:p>
        <a:p>
          <a:pPr marL="114300" lvl="1" indent="-114300" algn="l" defTabSz="622300">
            <a:lnSpc>
              <a:spcPct val="90000"/>
            </a:lnSpc>
            <a:spcBef>
              <a:spcPct val="0"/>
            </a:spcBef>
            <a:spcAft>
              <a:spcPct val="15000"/>
            </a:spcAft>
            <a:buChar char="•"/>
          </a:pPr>
          <a:r>
            <a:rPr lang="en-US" sz="1400" kern="1200" dirty="0">
              <a:effectLst/>
            </a:rPr>
            <a:t>Thoracic Outlet Syndrome</a:t>
          </a:r>
          <a:endParaRPr lang="en-US" sz="1400" kern="1200" dirty="0"/>
        </a:p>
      </dsp:txBody>
      <dsp:txXfrm rot="-5400000">
        <a:off x="1783080" y="1475149"/>
        <a:ext cx="3144217" cy="475118"/>
      </dsp:txXfrm>
    </dsp:sp>
    <dsp:sp modelId="{D77AB0ED-2A76-634F-95DC-A3337ADE9499}">
      <dsp:nvSpPr>
        <dsp:cNvPr id="0" name=""/>
        <dsp:cNvSpPr/>
      </dsp:nvSpPr>
      <dsp:spPr>
        <a:xfrm>
          <a:off x="0" y="1383630"/>
          <a:ext cx="1783080" cy="658155"/>
        </a:xfrm>
        <a:prstGeom prst="roundRect">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Shoulder</a:t>
          </a:r>
        </a:p>
      </dsp:txBody>
      <dsp:txXfrm>
        <a:off x="32128" y="1415758"/>
        <a:ext cx="1718824" cy="593899"/>
      </dsp:txXfrm>
    </dsp:sp>
    <dsp:sp modelId="{61B0A369-26B2-DC48-95DA-8A091BBDE533}">
      <dsp:nvSpPr>
        <dsp:cNvPr id="0" name=""/>
        <dsp:cNvSpPr/>
      </dsp:nvSpPr>
      <dsp:spPr>
        <a:xfrm rot="5400000">
          <a:off x="3104777" y="818811"/>
          <a:ext cx="526524" cy="3169920"/>
        </a:xfrm>
        <a:prstGeom prst="round2Same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effectLst/>
            </a:rPr>
            <a:t>Tension Neck Syndrome</a:t>
          </a:r>
          <a:endParaRPr lang="en-US" sz="1400" kern="1200" dirty="0"/>
        </a:p>
      </dsp:txBody>
      <dsp:txXfrm rot="-5400000">
        <a:off x="1783080" y="2166212"/>
        <a:ext cx="3144217" cy="475118"/>
      </dsp:txXfrm>
    </dsp:sp>
    <dsp:sp modelId="{C49F159F-0384-7047-A028-A68D9868B80E}">
      <dsp:nvSpPr>
        <dsp:cNvPr id="0" name=""/>
        <dsp:cNvSpPr/>
      </dsp:nvSpPr>
      <dsp:spPr>
        <a:xfrm>
          <a:off x="0" y="2074693"/>
          <a:ext cx="1783080" cy="658155"/>
        </a:xfrm>
        <a:prstGeom prst="roundRect">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n-US" sz="1400" b="1" kern="1200" dirty="0"/>
            <a:t>Neck</a:t>
          </a:r>
        </a:p>
      </dsp:txBody>
      <dsp:txXfrm>
        <a:off x="32128" y="2106821"/>
        <a:ext cx="1718824" cy="593899"/>
      </dsp:txXfrm>
    </dsp:sp>
    <dsp:sp modelId="{F2782D64-392D-EC4A-AAA6-87B4FD2610B6}">
      <dsp:nvSpPr>
        <dsp:cNvPr id="0" name=""/>
        <dsp:cNvSpPr/>
      </dsp:nvSpPr>
      <dsp:spPr>
        <a:xfrm rot="5400000">
          <a:off x="3104777" y="1509874"/>
          <a:ext cx="526524" cy="3169920"/>
        </a:xfrm>
        <a:prstGeom prst="round2Same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effectLst/>
            </a:rPr>
            <a:t>Disc Herniation</a:t>
          </a:r>
          <a:endParaRPr lang="en-US" sz="1400" kern="1200" dirty="0"/>
        </a:p>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effectLst/>
            </a:rPr>
            <a:t>Back Pain/Sprain</a:t>
          </a:r>
          <a:endParaRPr lang="en-US" sz="1400" kern="1200" dirty="0"/>
        </a:p>
      </dsp:txBody>
      <dsp:txXfrm rot="-5400000">
        <a:off x="1783080" y="2857275"/>
        <a:ext cx="3144217" cy="475118"/>
      </dsp:txXfrm>
    </dsp:sp>
    <dsp:sp modelId="{65E4481E-23D4-FF42-94B6-B055DCD45725}">
      <dsp:nvSpPr>
        <dsp:cNvPr id="0" name=""/>
        <dsp:cNvSpPr/>
      </dsp:nvSpPr>
      <dsp:spPr>
        <a:xfrm>
          <a:off x="0" y="2765756"/>
          <a:ext cx="1783080" cy="658155"/>
        </a:xfrm>
        <a:prstGeom prst="roundRect">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n-US" sz="1400" b="1" kern="1200" dirty="0"/>
            <a:t>Back</a:t>
          </a:r>
        </a:p>
      </dsp:txBody>
      <dsp:txXfrm>
        <a:off x="32128" y="2797884"/>
        <a:ext cx="1718824" cy="5938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D6598-9165-4921-B9DD-877090DFE7B8}">
      <dsp:nvSpPr>
        <dsp:cNvPr id="0" name=""/>
        <dsp:cNvSpPr/>
      </dsp:nvSpPr>
      <dsp:spPr>
        <a:xfrm>
          <a:off x="441900" y="159779"/>
          <a:ext cx="1372500" cy="1372500"/>
        </a:xfrm>
        <a:prstGeom prst="ellipse">
          <a:avLst/>
        </a:prstGeom>
        <a:solidFill>
          <a:schemeClr val="bg2"/>
        </a:solidFill>
        <a:ln>
          <a:noFill/>
        </a:ln>
        <a:effectLst/>
      </dsp:spPr>
      <dsp:style>
        <a:lnRef idx="0">
          <a:scrgbClr r="0" g="0" b="0"/>
        </a:lnRef>
        <a:fillRef idx="1">
          <a:scrgbClr r="0" g="0" b="0"/>
        </a:fillRef>
        <a:effectRef idx="0">
          <a:scrgbClr r="0" g="0" b="0"/>
        </a:effectRef>
        <a:fontRef idx="minor"/>
      </dsp:style>
    </dsp:sp>
    <dsp:sp modelId="{37A644DE-42FC-47D5-B69D-2AD17D82A79E}">
      <dsp:nvSpPr>
        <dsp:cNvPr id="0" name=""/>
        <dsp:cNvSpPr/>
      </dsp:nvSpPr>
      <dsp:spPr>
        <a:xfrm>
          <a:off x="734400" y="452280"/>
          <a:ext cx="787500" cy="787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BE5A7B-3966-4C09-A90D-CDE31651035A}">
      <dsp:nvSpPr>
        <dsp:cNvPr id="0" name=""/>
        <dsp:cNvSpPr/>
      </dsp:nvSpPr>
      <dsp:spPr>
        <a:xfrm>
          <a:off x="3150" y="1959780"/>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solidFill>
                <a:schemeClr val="bg2"/>
              </a:solidFill>
            </a:rPr>
            <a:t>Resources</a:t>
          </a:r>
        </a:p>
      </dsp:txBody>
      <dsp:txXfrm>
        <a:off x="3150" y="1959780"/>
        <a:ext cx="2250000" cy="720000"/>
      </dsp:txXfrm>
    </dsp:sp>
    <dsp:sp modelId="{A03DBD87-548F-4785-AF9E-A37BE07131C7}">
      <dsp:nvSpPr>
        <dsp:cNvPr id="0" name=""/>
        <dsp:cNvSpPr/>
      </dsp:nvSpPr>
      <dsp:spPr>
        <a:xfrm>
          <a:off x="3085650" y="159779"/>
          <a:ext cx="1372500" cy="1372500"/>
        </a:xfrm>
        <a:prstGeom prst="ellipse">
          <a:avLst/>
        </a:prstGeom>
        <a:solidFill>
          <a:srgbClr val="0070C0"/>
        </a:solidFill>
        <a:ln>
          <a:noFill/>
        </a:ln>
        <a:effectLst/>
      </dsp:spPr>
      <dsp:style>
        <a:lnRef idx="0">
          <a:scrgbClr r="0" g="0" b="0"/>
        </a:lnRef>
        <a:fillRef idx="1">
          <a:scrgbClr r="0" g="0" b="0"/>
        </a:fillRef>
        <a:effectRef idx="0">
          <a:scrgbClr r="0" g="0" b="0"/>
        </a:effectRef>
        <a:fontRef idx="minor"/>
      </dsp:style>
    </dsp:sp>
    <dsp:sp modelId="{6FE755C6-E0C3-4C5F-A2E4-A6ECC2A54F19}">
      <dsp:nvSpPr>
        <dsp:cNvPr id="0" name=""/>
        <dsp:cNvSpPr/>
      </dsp:nvSpPr>
      <dsp:spPr>
        <a:xfrm>
          <a:off x="3378150" y="452280"/>
          <a:ext cx="787500" cy="787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6E85B2-88A4-4DA4-8E11-DA1CE494FC60}">
      <dsp:nvSpPr>
        <dsp:cNvPr id="0" name=""/>
        <dsp:cNvSpPr/>
      </dsp:nvSpPr>
      <dsp:spPr>
        <a:xfrm>
          <a:off x="2646900" y="1959780"/>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solidFill>
                <a:srgbClr val="0070C0"/>
              </a:solidFill>
            </a:rPr>
            <a:t>Evaluations</a:t>
          </a:r>
        </a:p>
      </dsp:txBody>
      <dsp:txXfrm>
        <a:off x="2646900" y="1959780"/>
        <a:ext cx="2250000" cy="720000"/>
      </dsp:txXfrm>
    </dsp:sp>
    <dsp:sp modelId="{62A6BF0B-67D3-44AF-B930-D4905F0FF3FD}">
      <dsp:nvSpPr>
        <dsp:cNvPr id="0" name=""/>
        <dsp:cNvSpPr/>
      </dsp:nvSpPr>
      <dsp:spPr>
        <a:xfrm>
          <a:off x="5729400" y="159779"/>
          <a:ext cx="1372500" cy="1372500"/>
        </a:xfrm>
        <a:prstGeom prst="ellipse">
          <a:avLst/>
        </a:prstGeom>
        <a:solidFill>
          <a:schemeClr val="bg2"/>
        </a:solidFill>
        <a:ln>
          <a:noFill/>
        </a:ln>
        <a:effectLst/>
      </dsp:spPr>
      <dsp:style>
        <a:lnRef idx="0">
          <a:scrgbClr r="0" g="0" b="0"/>
        </a:lnRef>
        <a:fillRef idx="1">
          <a:scrgbClr r="0" g="0" b="0"/>
        </a:fillRef>
        <a:effectRef idx="0">
          <a:scrgbClr r="0" g="0" b="0"/>
        </a:effectRef>
        <a:fontRef idx="minor"/>
      </dsp:style>
    </dsp:sp>
    <dsp:sp modelId="{94C91158-F5F1-43FF-87F6-30C96ED4D1AA}">
      <dsp:nvSpPr>
        <dsp:cNvPr id="0" name=""/>
        <dsp:cNvSpPr/>
      </dsp:nvSpPr>
      <dsp:spPr>
        <a:xfrm>
          <a:off x="6756300" y="2052059"/>
          <a:ext cx="787500" cy="787500"/>
        </a:xfrm>
        <a:prstGeom prst="rect">
          <a:avLst/>
        </a:prstGeom>
        <a:solidFill>
          <a:schemeClr val="tx1"/>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1BD452-1D1F-40D4-B4E5-F167248B14DB}">
      <dsp:nvSpPr>
        <dsp:cNvPr id="0" name=""/>
        <dsp:cNvSpPr/>
      </dsp:nvSpPr>
      <dsp:spPr>
        <a:xfrm>
          <a:off x="5290650" y="1959780"/>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solidFill>
                <a:schemeClr val="bg2"/>
              </a:solidFill>
            </a:rPr>
            <a:t>Chair Fittings</a:t>
          </a:r>
        </a:p>
      </dsp:txBody>
      <dsp:txXfrm>
        <a:off x="5290650" y="1959780"/>
        <a:ext cx="225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3D65B-7B2D-4645-9ED0-D586155BFB3A}">
      <dsp:nvSpPr>
        <dsp:cNvPr id="0" name=""/>
        <dsp:cNvSpPr/>
      </dsp:nvSpPr>
      <dsp:spPr>
        <a:xfrm>
          <a:off x="0" y="99855"/>
          <a:ext cx="4204745" cy="1153620"/>
        </a:xfrm>
        <a:prstGeom prst="roundRect">
          <a:avLst/>
        </a:prstGeom>
        <a:solidFill>
          <a:srgbClr val="0070C0"/>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Provide customers with Ergonomic loans to bridge a gap in time before customers have access to permanent solutions or for a temporary disability. </a:t>
          </a:r>
        </a:p>
      </dsp:txBody>
      <dsp:txXfrm>
        <a:off x="56315" y="156170"/>
        <a:ext cx="4092115" cy="1040990"/>
      </dsp:txXfrm>
    </dsp:sp>
    <dsp:sp modelId="{7A765BBA-DC67-E046-8135-61DE4AF17B71}">
      <dsp:nvSpPr>
        <dsp:cNvPr id="0" name=""/>
        <dsp:cNvSpPr/>
      </dsp:nvSpPr>
      <dsp:spPr>
        <a:xfrm>
          <a:off x="0" y="1302435"/>
          <a:ext cx="4204745" cy="1153620"/>
        </a:xfrm>
        <a:prstGeom prst="roundRect">
          <a:avLst/>
        </a:prstGeom>
        <a:solidFill>
          <a:srgbClr val="0070C0"/>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Loans are for 30 days. Items will be shipped to customers.</a:t>
          </a:r>
        </a:p>
      </dsp:txBody>
      <dsp:txXfrm>
        <a:off x="56315" y="1358750"/>
        <a:ext cx="4092115" cy="1040990"/>
      </dsp:txXfrm>
    </dsp:sp>
    <dsp:sp modelId="{0E7A0DE2-B5CA-AB45-8BA3-66F720935845}">
      <dsp:nvSpPr>
        <dsp:cNvPr id="0" name=""/>
        <dsp:cNvSpPr/>
      </dsp:nvSpPr>
      <dsp:spPr>
        <a:xfrm>
          <a:off x="0" y="2505015"/>
          <a:ext cx="4204745" cy="1153620"/>
        </a:xfrm>
        <a:prstGeom prst="roundRect">
          <a:avLst/>
        </a:prstGeom>
        <a:solidFill>
          <a:srgbClr val="0070C0"/>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Not all Ergonomic equipment recommended is available for loan.</a:t>
          </a:r>
        </a:p>
      </dsp:txBody>
      <dsp:txXfrm>
        <a:off x="56315" y="2561330"/>
        <a:ext cx="4092115" cy="10409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1E361-B470-A643-92E2-8717C6C2AF6B}">
      <dsp:nvSpPr>
        <dsp:cNvPr id="0" name=""/>
        <dsp:cNvSpPr/>
      </dsp:nvSpPr>
      <dsp:spPr>
        <a:xfrm>
          <a:off x="0" y="11821"/>
          <a:ext cx="4227957" cy="2684752"/>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DCC7ADA-EA6F-1143-BD27-1B2595B4F24A}">
      <dsp:nvSpPr>
        <dsp:cNvPr id="0" name=""/>
        <dsp:cNvSpPr/>
      </dsp:nvSpPr>
      <dsp:spPr>
        <a:xfrm>
          <a:off x="469773" y="458105"/>
          <a:ext cx="4227957" cy="26847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solidFill>
            </a:rPr>
            <a:t>Ergonomics Program Demonstration </a:t>
          </a:r>
          <a:r>
            <a:rPr lang="en-US" sz="2400" kern="1200" dirty="0">
              <a:solidFill>
                <a:schemeClr val="bg2"/>
              </a:solidFill>
            </a:rPr>
            <a:t>Tuesday, 10/12/23</a:t>
          </a:r>
        </a:p>
      </dsp:txBody>
      <dsp:txXfrm>
        <a:off x="548407" y="536739"/>
        <a:ext cx="4070689" cy="252748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extLst/>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extLst/>
          </a:lstStyle>
          <a:p>
            <a:fld id="{A8ADFD5B-A66C-449C-B6E8-FB716D07777D}" type="datetimeFigureOut">
              <a:rPr lang="en-US" smtClean="0"/>
              <a:pPr/>
              <a:t>9/30/2023</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20153147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dirty="0"/>
          </a:p>
        </p:txBody>
      </p:sp>
    </p:spTree>
    <p:extLst>
      <p:ext uri="{BB962C8B-B14F-4D97-AF65-F5344CB8AC3E}">
        <p14:creationId xmlns:p14="http://schemas.microsoft.com/office/powerpoint/2010/main" val="3969814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4</a:t>
            </a:fld>
            <a:endParaRPr lang="en-US" dirty="0"/>
          </a:p>
        </p:txBody>
      </p:sp>
    </p:spTree>
    <p:extLst>
      <p:ext uri="{BB962C8B-B14F-4D97-AF65-F5344CB8AC3E}">
        <p14:creationId xmlns:p14="http://schemas.microsoft.com/office/powerpoint/2010/main" val="156224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426297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7</a:t>
            </a:fld>
            <a:endParaRPr lang="en-US"/>
          </a:p>
        </p:txBody>
      </p:sp>
    </p:spTree>
    <p:extLst>
      <p:ext uri="{BB962C8B-B14F-4D97-AF65-F5344CB8AC3E}">
        <p14:creationId xmlns:p14="http://schemas.microsoft.com/office/powerpoint/2010/main" val="326916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9</a:t>
            </a:fld>
            <a:endParaRPr lang="en-US" dirty="0"/>
          </a:p>
        </p:txBody>
      </p:sp>
    </p:spTree>
    <p:extLst>
      <p:ext uri="{BB962C8B-B14F-4D97-AF65-F5344CB8AC3E}">
        <p14:creationId xmlns:p14="http://schemas.microsoft.com/office/powerpoint/2010/main" val="302933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19</a:t>
            </a:fld>
            <a:endParaRPr lang="en-US"/>
          </a:p>
        </p:txBody>
      </p:sp>
    </p:spTree>
    <p:extLst>
      <p:ext uri="{BB962C8B-B14F-4D97-AF65-F5344CB8AC3E}">
        <p14:creationId xmlns:p14="http://schemas.microsoft.com/office/powerpoint/2010/main" val="118607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35</a:t>
            </a:fld>
            <a:endParaRPr lang="en-US" dirty="0"/>
          </a:p>
        </p:txBody>
      </p:sp>
    </p:spTree>
    <p:extLst>
      <p:ext uri="{BB962C8B-B14F-4D97-AF65-F5344CB8AC3E}">
        <p14:creationId xmlns:p14="http://schemas.microsoft.com/office/powerpoint/2010/main" val="384416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C5A0140-9147-4508-AFA4-485CC15EF1EF}"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36</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9536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37</a:t>
            </a:fld>
            <a:endParaRPr lang="en-US"/>
          </a:p>
        </p:txBody>
      </p:sp>
    </p:spTree>
    <p:extLst>
      <p:ext uri="{BB962C8B-B14F-4D97-AF65-F5344CB8AC3E}">
        <p14:creationId xmlns:p14="http://schemas.microsoft.com/office/powerpoint/2010/main" val="3016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1276350"/>
            <a:ext cx="9146751"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381000" y="1356865"/>
            <a:ext cx="8435340" cy="1304510"/>
          </a:xfrm>
        </p:spPr>
        <p:txBody>
          <a:bodyPr tIns="45720" bIns="45720" anchor="ctr">
            <a:normAutofit/>
          </a:bodyPr>
          <a:lstStyle>
            <a:lvl1pPr algn="ctr">
              <a:lnSpc>
                <a:spcPct val="80000"/>
              </a:lnSpc>
              <a:defRPr sz="4500" spc="113"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791200" y="190500"/>
            <a:ext cx="3198495" cy="342900"/>
          </a:xfrm>
        </p:spPr>
        <p:txBody>
          <a:bodyPr>
            <a:normAutofit/>
          </a:bodyPr>
          <a:lstStyle>
            <a:lvl1pPr marL="0" indent="0" algn="ctr">
              <a:spcBef>
                <a:spcPts val="0"/>
              </a:spcBef>
              <a:spcAft>
                <a:spcPts val="0"/>
              </a:spcAft>
              <a:buNone/>
              <a:defRPr sz="1500" b="1">
                <a:solidFill>
                  <a:schemeClr val="bg1"/>
                </a:solidFill>
              </a:defRPr>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14" name="Text Placeholder 13">
            <a:extLst>
              <a:ext uri="{FF2B5EF4-FFF2-40B4-BE49-F238E27FC236}">
                <a16:creationId xmlns:a16="http://schemas.microsoft.com/office/drawing/2014/main" id="{F215AB64-995B-DB4B-A532-86DBC2FDC95D}"/>
              </a:ext>
            </a:extLst>
          </p:cNvPr>
          <p:cNvSpPr>
            <a:spLocks noGrp="1"/>
          </p:cNvSpPr>
          <p:nvPr>
            <p:ph type="body" sz="quarter" idx="10" hasCustomPrompt="1"/>
          </p:nvPr>
        </p:nvSpPr>
        <p:spPr>
          <a:xfrm>
            <a:off x="2590800" y="2800350"/>
            <a:ext cx="3962400" cy="914400"/>
          </a:xfrm>
        </p:spPr>
        <p:txBody>
          <a:bodyPr/>
          <a:lstStyle>
            <a:lvl1pPr marL="0" indent="0" algn="ctr">
              <a:lnSpc>
                <a:spcPct val="100000"/>
              </a:lnSpc>
              <a:spcBef>
                <a:spcPts val="300"/>
              </a:spcBef>
              <a:spcAft>
                <a:spcPts val="25"/>
              </a:spcAft>
              <a:buNone/>
              <a:defRPr i="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Event Name or Host Organization</a:t>
            </a:r>
          </a:p>
          <a:p>
            <a:pPr lvl="0"/>
            <a:r>
              <a:rPr lang="en-US" dirty="0"/>
              <a:t>Presenter Name | Title</a:t>
            </a:r>
          </a:p>
          <a:p>
            <a:pPr lvl="0"/>
            <a:r>
              <a:rPr lang="en-US" dirty="0"/>
              <a:t>Date</a:t>
            </a:r>
          </a:p>
        </p:txBody>
      </p:sp>
    </p:spTree>
    <p:extLst>
      <p:ext uri="{BB962C8B-B14F-4D97-AF65-F5344CB8AC3E}">
        <p14:creationId xmlns:p14="http://schemas.microsoft.com/office/powerpoint/2010/main" val="26360103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BFB57-E935-4772-A813-4587F1C5C5BD}" type="datetime2">
              <a:rPr lang="en-US" smtClean="0"/>
              <a:t>Saturday, September 30, 2023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a:solidFill>
                  <a:schemeClr val="tx2"/>
                </a:solidFill>
              </a:rPr>
              <a:t>USDA Office of Operations TARGET Center</a:t>
            </a: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54639896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05978"/>
            <a:ext cx="1801785" cy="44231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5978"/>
            <a:ext cx="5979968" cy="44231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817141"/>
            <a:ext cx="2057397" cy="273844"/>
          </a:xfrm>
        </p:spPr>
        <p:txBody>
          <a:bodyPr/>
          <a:lstStyle/>
          <a:p>
            <a:fld id="{117BFB57-E935-4772-A813-4587F1C5C5BD}" type="datetime2">
              <a:rPr lang="en-US" smtClean="0"/>
              <a:t>Saturday, September 30, 2023</a:t>
            </a:fld>
            <a:endParaRPr lang="en-US" sz="1400" dirty="0">
              <a:solidFill>
                <a:schemeClr val="tx2"/>
              </a:solidFill>
            </a:endParaRPr>
          </a:p>
        </p:txBody>
      </p:sp>
      <p:sp>
        <p:nvSpPr>
          <p:cNvPr id="5" name="Footer Placeholder 4"/>
          <p:cNvSpPr>
            <a:spLocks noGrp="1"/>
          </p:cNvSpPr>
          <p:nvPr>
            <p:ph type="ftr" sz="quarter" idx="11"/>
          </p:nvPr>
        </p:nvSpPr>
        <p:spPr>
          <a:xfrm>
            <a:off x="2832102" y="4817141"/>
            <a:ext cx="3209752" cy="273844"/>
          </a:xfrm>
        </p:spPr>
        <p:txBody>
          <a:bodyPr/>
          <a:lstStyle/>
          <a:p>
            <a:pPr algn="r"/>
            <a:r>
              <a:rPr lang="en-US" sz="1400">
                <a:solidFill>
                  <a:schemeClr val="tx2"/>
                </a:solidFill>
              </a:rPr>
              <a:t>USDA Office of Operations TARGET Center</a:t>
            </a:r>
            <a:endParaRPr lang="en-US" sz="1400" dirty="0">
              <a:solidFill>
                <a:schemeClr val="tx2"/>
              </a:solidFill>
            </a:endParaRPr>
          </a:p>
        </p:txBody>
      </p:sp>
      <p:sp>
        <p:nvSpPr>
          <p:cNvPr id="6" name="Slide Number Placeholder 5"/>
          <p:cNvSpPr>
            <a:spLocks noGrp="1"/>
          </p:cNvSpPr>
          <p:nvPr>
            <p:ph type="sldNum" sz="quarter" idx="12"/>
          </p:nvPr>
        </p:nvSpPr>
        <p:spPr>
          <a:xfrm>
            <a:off x="6054787" y="4817141"/>
            <a:ext cx="659819" cy="273844"/>
          </a:xfrm>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383233549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220381"/>
          </a:xfrm>
          <a:prstGeom prst="rect">
            <a:avLst/>
          </a:prstGeom>
        </p:spPr>
        <p:txBody>
          <a:bodyPr wrap="square" lIns="0" tIns="0" rIns="0" bIns="0">
            <a:spAutoFit/>
          </a:bodyPr>
          <a:lstStyle>
            <a:lvl1pPr>
              <a:defRPr sz="1432" b="0" i="1">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2880360"/>
            <a:ext cx="6400800" cy="110158"/>
          </a:xfrm>
          <a:prstGeom prst="rect">
            <a:avLst/>
          </a:prstGeom>
        </p:spPr>
        <p:txBody>
          <a:bodyPr wrap="square" lIns="0" tIns="0" rIns="0" bIns="0">
            <a:spAutoFit/>
          </a:bodyPr>
          <a:lstStyle>
            <a:lvl1pPr>
              <a:defRPr sz="716"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265852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783095" y="628964"/>
            <a:ext cx="3577807" cy="220381"/>
          </a:xfrm>
        </p:spPr>
        <p:txBody>
          <a:bodyPr lIns="0" tIns="0" rIns="0" bIns="0"/>
          <a:lstStyle>
            <a:lvl1pPr>
              <a:defRPr sz="1432" b="0" i="1">
                <a:solidFill>
                  <a:schemeClr val="tx1"/>
                </a:solidFill>
                <a:latin typeface="Calibri"/>
                <a:cs typeface="Calibri"/>
              </a:defRPr>
            </a:lvl1pPr>
          </a:lstStyle>
          <a:p>
            <a:endParaRPr/>
          </a:p>
        </p:txBody>
      </p:sp>
      <p:sp>
        <p:nvSpPr>
          <p:cNvPr id="3" name="Holder 3"/>
          <p:cNvSpPr>
            <a:spLocks noGrp="1"/>
          </p:cNvSpPr>
          <p:nvPr>
            <p:ph type="body" idx="1"/>
          </p:nvPr>
        </p:nvSpPr>
        <p:spPr>
          <a:xfrm>
            <a:off x="1053632" y="1350997"/>
            <a:ext cx="6843059" cy="110158"/>
          </a:xfrm>
        </p:spPr>
        <p:txBody>
          <a:bodyPr lIns="0" tIns="0" rIns="0" bIns="0"/>
          <a:lstStyle>
            <a:lvl1pPr>
              <a:defRPr sz="716"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046533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783095" y="628964"/>
            <a:ext cx="3577807" cy="220381"/>
          </a:xfrm>
        </p:spPr>
        <p:txBody>
          <a:bodyPr lIns="0" tIns="0" rIns="0" bIns="0"/>
          <a:lstStyle>
            <a:lvl1pPr>
              <a:defRPr sz="1432" b="0" i="1">
                <a:solidFill>
                  <a:schemeClr val="tx1"/>
                </a:solidFill>
                <a:latin typeface="Calibri"/>
                <a:cs typeface="Calibri"/>
              </a:defRPr>
            </a:lvl1pPr>
          </a:lstStyle>
          <a:p>
            <a:endParaRPr/>
          </a:p>
        </p:txBody>
      </p:sp>
      <p:sp>
        <p:nvSpPr>
          <p:cNvPr id="3" name="Holder 3"/>
          <p:cNvSpPr>
            <a:spLocks noGrp="1"/>
          </p:cNvSpPr>
          <p:nvPr>
            <p:ph sz="half" idx="2"/>
          </p:nvPr>
        </p:nvSpPr>
        <p:spPr>
          <a:xfrm>
            <a:off x="457200" y="1183005"/>
            <a:ext cx="397764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639919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783095" y="628964"/>
            <a:ext cx="3577807" cy="220381"/>
          </a:xfrm>
        </p:spPr>
        <p:txBody>
          <a:bodyPr lIns="0" tIns="0" rIns="0" bIns="0"/>
          <a:lstStyle>
            <a:lvl1pPr>
              <a:defRPr sz="1432" b="0" i="1">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255305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85077" y="4802938"/>
            <a:ext cx="8573994" cy="223080"/>
          </a:xfrm>
          <a:custGeom>
            <a:avLst/>
            <a:gdLst/>
            <a:ahLst/>
            <a:cxnLst/>
            <a:rect l="l" t="t" r="r" b="b"/>
            <a:pathLst>
              <a:path w="7287895" h="436245">
                <a:moveTo>
                  <a:pt x="0" y="435863"/>
                </a:moveTo>
                <a:lnTo>
                  <a:pt x="7287768" y="435863"/>
                </a:lnTo>
                <a:lnTo>
                  <a:pt x="7287768" y="0"/>
                </a:lnTo>
                <a:lnTo>
                  <a:pt x="0" y="0"/>
                </a:lnTo>
                <a:lnTo>
                  <a:pt x="0" y="435863"/>
                </a:lnTo>
                <a:close/>
              </a:path>
            </a:pathLst>
          </a:custGeom>
          <a:solidFill>
            <a:srgbClr val="F1F1F1"/>
          </a:solidFill>
        </p:spPr>
        <p:txBody>
          <a:bodyPr wrap="square" lIns="0" tIns="0" rIns="0" bIns="0" rtlCol="0"/>
          <a:lstStyle/>
          <a:p>
            <a:endParaRPr sz="921" dirty="0"/>
          </a:p>
        </p:txBody>
      </p:sp>
      <p:sp>
        <p:nvSpPr>
          <p:cNvPr id="17" name="bg object 17"/>
          <p:cNvSpPr/>
          <p:nvPr/>
        </p:nvSpPr>
        <p:spPr>
          <a:xfrm>
            <a:off x="285077" y="470708"/>
            <a:ext cx="8573994" cy="4118697"/>
          </a:xfrm>
          <a:custGeom>
            <a:avLst/>
            <a:gdLst/>
            <a:ahLst/>
            <a:cxnLst/>
            <a:rect l="l" t="t" r="r" b="b"/>
            <a:pathLst>
              <a:path w="7287895" h="8054340">
                <a:moveTo>
                  <a:pt x="0" y="8054340"/>
                </a:moveTo>
                <a:lnTo>
                  <a:pt x="7287768" y="8054340"/>
                </a:lnTo>
                <a:lnTo>
                  <a:pt x="7287768" y="0"/>
                </a:lnTo>
                <a:lnTo>
                  <a:pt x="0" y="0"/>
                </a:lnTo>
                <a:lnTo>
                  <a:pt x="0" y="8054340"/>
                </a:lnTo>
                <a:close/>
              </a:path>
            </a:pathLst>
          </a:custGeom>
          <a:solidFill>
            <a:srgbClr val="F1F1F1"/>
          </a:solidFill>
        </p:spPr>
        <p:txBody>
          <a:bodyPr wrap="square" lIns="0" tIns="0" rIns="0" bIns="0" rtlCol="0"/>
          <a:lstStyle/>
          <a:p>
            <a:endParaRPr sz="921" dirty="0"/>
          </a:p>
        </p:txBody>
      </p:sp>
      <p:sp>
        <p:nvSpPr>
          <p:cNvPr id="18" name="bg object 18"/>
          <p:cNvSpPr/>
          <p:nvPr/>
        </p:nvSpPr>
        <p:spPr>
          <a:xfrm>
            <a:off x="285077" y="118456"/>
            <a:ext cx="8573994" cy="138978"/>
          </a:xfrm>
          <a:custGeom>
            <a:avLst/>
            <a:gdLst/>
            <a:ahLst/>
            <a:cxnLst/>
            <a:rect l="l" t="t" r="r" b="b"/>
            <a:pathLst>
              <a:path w="7287895" h="271780">
                <a:moveTo>
                  <a:pt x="0" y="271272"/>
                </a:moveTo>
                <a:lnTo>
                  <a:pt x="7287768" y="271272"/>
                </a:lnTo>
                <a:lnTo>
                  <a:pt x="7287768" y="0"/>
                </a:lnTo>
                <a:lnTo>
                  <a:pt x="0" y="0"/>
                </a:lnTo>
                <a:lnTo>
                  <a:pt x="0" y="271272"/>
                </a:lnTo>
                <a:close/>
              </a:path>
            </a:pathLst>
          </a:custGeom>
          <a:solidFill>
            <a:srgbClr val="F1F1F1"/>
          </a:solidFill>
        </p:spPr>
        <p:txBody>
          <a:bodyPr wrap="square" lIns="0" tIns="0" rIns="0" bIns="0" rtlCol="0"/>
          <a:lstStyle/>
          <a:p>
            <a:endParaRPr sz="921" dirty="0"/>
          </a:p>
        </p:txBody>
      </p:sp>
      <p:sp>
        <p:nvSpPr>
          <p:cNvPr id="19" name="bg object 19"/>
          <p:cNvSpPr/>
          <p:nvPr/>
        </p:nvSpPr>
        <p:spPr>
          <a:xfrm>
            <a:off x="285077" y="257175"/>
            <a:ext cx="8573994" cy="213663"/>
          </a:xfrm>
          <a:custGeom>
            <a:avLst/>
            <a:gdLst/>
            <a:ahLst/>
            <a:cxnLst/>
            <a:rect l="l" t="t" r="r" b="b"/>
            <a:pathLst>
              <a:path w="7287895" h="417830">
                <a:moveTo>
                  <a:pt x="7287768" y="0"/>
                </a:moveTo>
                <a:lnTo>
                  <a:pt x="0" y="0"/>
                </a:lnTo>
                <a:lnTo>
                  <a:pt x="0" y="417575"/>
                </a:lnTo>
                <a:lnTo>
                  <a:pt x="7287768" y="417575"/>
                </a:lnTo>
                <a:lnTo>
                  <a:pt x="7287768" y="0"/>
                </a:lnTo>
                <a:close/>
              </a:path>
            </a:pathLst>
          </a:custGeom>
          <a:solidFill>
            <a:srgbClr val="002C71"/>
          </a:solidFill>
        </p:spPr>
        <p:txBody>
          <a:bodyPr wrap="square" lIns="0" tIns="0" rIns="0" bIns="0" rtlCol="0"/>
          <a:lstStyle/>
          <a:p>
            <a:endParaRPr sz="921"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03529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BFB57-E935-4772-A813-4587F1C5C5BD}" type="datetime2">
              <a:rPr lang="en-US" smtClean="0"/>
              <a:t>Saturday, September 30, 2023</a:t>
            </a:fld>
            <a:endParaRPr lang="en-US" sz="1400" dirty="0">
              <a:solidFill>
                <a:schemeClr val="tx2"/>
              </a:solidFill>
            </a:endParaRPr>
          </a:p>
        </p:txBody>
      </p:sp>
      <p:sp>
        <p:nvSpPr>
          <p:cNvPr id="5" name="Footer Placeholder 4"/>
          <p:cNvSpPr>
            <a:spLocks noGrp="1"/>
          </p:cNvSpPr>
          <p:nvPr>
            <p:ph type="ftr" sz="quarter" idx="11"/>
          </p:nvPr>
        </p:nvSpPr>
        <p:spPr/>
        <p:txBody>
          <a:bodyPr/>
          <a:lstStyle>
            <a:lvl1pPr marL="0" algn="r" rtl="0" latinLnBrk="0">
              <a:defRPr lang="en-US" sz="1200" b="1" kern="1200" smtClean="0">
                <a:solidFill>
                  <a:srgbClr val="0070C0"/>
                </a:solidFill>
                <a:latin typeface="+mn-lt"/>
                <a:ea typeface="+mn-ea"/>
                <a:cs typeface="+mn-cs"/>
              </a:defRPr>
            </a:lvl1pPr>
          </a:lstStyle>
          <a:p>
            <a:r>
              <a:rPr lang="en-US" dirty="0"/>
              <a:t>USDA Office of Operations TARGET Center</a:t>
            </a:r>
          </a:p>
        </p:txBody>
      </p:sp>
      <p:sp>
        <p:nvSpPr>
          <p:cNvPr id="6" name="Slide Number Placeholder 5"/>
          <p:cNvSpPr>
            <a:spLocks noGrp="1"/>
          </p:cNvSpPr>
          <p:nvPr>
            <p:ph type="sldNum" sz="quarter" idx="12"/>
          </p:nvPr>
        </p:nvSpPr>
        <p:spPr/>
        <p:txBody>
          <a:bodyPr/>
          <a:lstStyle>
            <a:lvl1pPr algn="r">
              <a:defRPr lang="en-US" sz="1200" b="1" kern="1200" smtClean="0">
                <a:solidFill>
                  <a:srgbClr val="0070C0"/>
                </a:solidFill>
                <a:latin typeface="+mn-lt"/>
                <a:ea typeface="+mn-ea"/>
                <a:cs typeface="+mn-cs"/>
              </a:defRPr>
            </a:lvl1pPr>
          </a:lstStyle>
          <a:p>
            <a:fld id="{8F82E0A0-C266-4798-8C8F-B9F91E9DA37E}" type="slidenum">
              <a:rPr lang="en-US" smtClean="0"/>
              <a:pPr/>
              <a:t>‹#›</a:t>
            </a:fld>
            <a:endParaRPr lang="en-US" dirty="0"/>
          </a:p>
        </p:txBody>
      </p:sp>
    </p:spTree>
    <p:extLst>
      <p:ext uri="{BB962C8B-B14F-4D97-AF65-F5344CB8AC3E}">
        <p14:creationId xmlns:p14="http://schemas.microsoft.com/office/powerpoint/2010/main" val="514224812"/>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2915859"/>
            <a:ext cx="9146751" cy="342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56616" y="1625346"/>
            <a:ext cx="8435340" cy="1303020"/>
          </a:xfrm>
        </p:spPr>
        <p:txBody>
          <a:bodyPr anchor="ctr">
            <a:noAutofit/>
          </a:bodyPr>
          <a:lstStyle>
            <a:lvl1pPr algn="ctr">
              <a:lnSpc>
                <a:spcPct val="80000"/>
              </a:lnSpc>
              <a:defRPr sz="4500" b="0" spc="113"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0604" y="2934909"/>
            <a:ext cx="8627364" cy="342900"/>
          </a:xfrm>
        </p:spPr>
        <p:txBody>
          <a:bodyPr anchor="t">
            <a:normAutofit/>
          </a:bodyPr>
          <a:lstStyle>
            <a:lvl1pPr marL="0" indent="0" algn="ctr">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768E4D4C-5A41-47A8-AEDC-8D0C7A8F721E}" type="datetime2">
              <a:rPr lang="en-US" smtClean="0"/>
              <a:t>Saturday, September 30, 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USDA TARGET Center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extLst>
      <p:ext uri="{BB962C8B-B14F-4D97-AF65-F5344CB8AC3E}">
        <p14:creationId xmlns:p14="http://schemas.microsoft.com/office/powerpoint/2010/main" val="37272942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381000" y="213132"/>
            <a:ext cx="8322893" cy="113157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533400" y="1508760"/>
            <a:ext cx="3936768"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2793" y="1508760"/>
            <a:ext cx="403110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33401" y="4817141"/>
            <a:ext cx="2618970" cy="273844"/>
          </a:xfrm>
        </p:spPr>
        <p:txBody>
          <a:bodyPr/>
          <a:lstStyle/>
          <a:p>
            <a:fld id="{6EB74FFF-DE38-455D-95DB-99BB5EE42FFB}" type="datetime2">
              <a:rPr lang="en-US" smtClean="0"/>
              <a:t>Saturday, September 30, 2023</a:t>
            </a:fld>
            <a:endParaRPr lang="en-US"/>
          </a:p>
        </p:txBody>
      </p:sp>
      <p:sp>
        <p:nvSpPr>
          <p:cNvPr id="6" name="Footer Placeholder 5"/>
          <p:cNvSpPr>
            <a:spLocks noGrp="1"/>
          </p:cNvSpPr>
          <p:nvPr>
            <p:ph type="ftr" sz="quarter" idx="11"/>
          </p:nvPr>
        </p:nvSpPr>
        <p:spPr/>
        <p:txBody>
          <a:bodyPr/>
          <a:lstStyle/>
          <a:p>
            <a:r>
              <a:rPr lang="en-US"/>
              <a:t>USDA Office of Operations TARGET Center</a:t>
            </a: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extLst>
      <p:ext uri="{BB962C8B-B14F-4D97-AF65-F5344CB8AC3E}">
        <p14:creationId xmlns:p14="http://schemas.microsoft.com/office/powerpoint/2010/main" val="109276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33400" y="1435102"/>
            <a:ext cx="3938016"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33400" y="1992425"/>
            <a:ext cx="3938016"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73423" y="1435102"/>
            <a:ext cx="403047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73423" y="1992423"/>
            <a:ext cx="403047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DC8344-276D-45B2-AB75-F8E4BDEDA223}" type="datetime2">
              <a:rPr lang="en-US" smtClean="0"/>
              <a:t>Saturday, September 30, 2023</a:t>
            </a:fld>
            <a:endParaRPr lang="en-US"/>
          </a:p>
        </p:txBody>
      </p:sp>
      <p:sp>
        <p:nvSpPr>
          <p:cNvPr id="8" name="Footer Placeholder 7"/>
          <p:cNvSpPr>
            <a:spLocks noGrp="1"/>
          </p:cNvSpPr>
          <p:nvPr>
            <p:ph type="ftr" sz="quarter" idx="11"/>
          </p:nvPr>
        </p:nvSpPr>
        <p:spPr/>
        <p:txBody>
          <a:bodyPr/>
          <a:lstStyle/>
          <a:p>
            <a:r>
              <a:rPr lang="en-US"/>
              <a:t>USDA Office of Operations TARGET Center</a:t>
            </a:r>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extLst>
      <p:ext uri="{BB962C8B-B14F-4D97-AF65-F5344CB8AC3E}">
        <p14:creationId xmlns:p14="http://schemas.microsoft.com/office/powerpoint/2010/main" val="196336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A121736-19F1-400F-9BCB-346927F3BC0E}" type="datetime2">
              <a:rPr lang="en-US" smtClean="0"/>
              <a:t>Saturday, September 30, 2023</a:t>
            </a:fld>
            <a:endParaRPr lang="en-US"/>
          </a:p>
        </p:txBody>
      </p:sp>
      <p:sp>
        <p:nvSpPr>
          <p:cNvPr id="4" name="Footer Placeholder 3"/>
          <p:cNvSpPr>
            <a:spLocks noGrp="1"/>
          </p:cNvSpPr>
          <p:nvPr>
            <p:ph type="ftr" sz="quarter" idx="11"/>
          </p:nvPr>
        </p:nvSpPr>
        <p:spPr/>
        <p:txBody>
          <a:bodyPr/>
          <a:lstStyle/>
          <a:p>
            <a:r>
              <a:rPr lang="en-US"/>
              <a:t>USDA Office of Operations TARGET Center</a:t>
            </a:r>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9765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27A7D-B9EF-4350-A4DA-1455B9943490}" type="datetime2">
              <a:rPr lang="en-US" smtClean="0"/>
              <a:t>Saturday, September 30, 2023</a:t>
            </a:fld>
            <a:endParaRPr lang="en-US"/>
          </a:p>
        </p:txBody>
      </p:sp>
      <p:sp>
        <p:nvSpPr>
          <p:cNvPr id="3" name="Footer Placeholder 2"/>
          <p:cNvSpPr>
            <a:spLocks noGrp="1"/>
          </p:cNvSpPr>
          <p:nvPr>
            <p:ph type="ftr" sz="quarter" idx="11"/>
          </p:nvPr>
        </p:nvSpPr>
        <p:spPr/>
        <p:txBody>
          <a:bodyPr/>
          <a:lstStyle/>
          <a:p>
            <a:r>
              <a:rPr lang="en-US"/>
              <a:t>USDA Office of Operations TARGET Center</a:t>
            </a:r>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41032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05256" y="1590041"/>
            <a:ext cx="4594860" cy="30861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41767" y="1610615"/>
            <a:ext cx="2400300" cy="2574239"/>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189C2F-177B-4C3C-A348-83C164BAD920}" type="datetime2">
              <a:rPr lang="en-US" smtClean="0"/>
              <a:t>Saturday, September 30, 2023</a:t>
            </a:fld>
            <a:endParaRPr lang="en-US"/>
          </a:p>
        </p:txBody>
      </p:sp>
      <p:sp>
        <p:nvSpPr>
          <p:cNvPr id="6" name="Footer Placeholder 5"/>
          <p:cNvSpPr>
            <a:spLocks noGrp="1"/>
          </p:cNvSpPr>
          <p:nvPr>
            <p:ph type="ftr" sz="quarter" idx="11"/>
          </p:nvPr>
        </p:nvSpPr>
        <p:spPr/>
        <p:txBody>
          <a:bodyPr/>
          <a:lstStyle/>
          <a:p>
            <a:r>
              <a:rPr lang="en-US"/>
              <a:t>USDA Office of Operations TARGET Center</a:t>
            </a:r>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6672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960120" y="1658621"/>
            <a:ext cx="4594860" cy="294894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843016" y="1612966"/>
            <a:ext cx="2400300" cy="2571750"/>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3ED5858-D549-4447-B06B-D970DF52C4D2}" type="datetime2">
              <a:rPr lang="en-US" smtClean="0"/>
              <a:t>Saturday, September 30, 2023</a:t>
            </a:fld>
            <a:endParaRPr lang="en-US"/>
          </a:p>
        </p:txBody>
      </p:sp>
      <p:sp>
        <p:nvSpPr>
          <p:cNvPr id="6" name="Footer Placeholder 5"/>
          <p:cNvSpPr>
            <a:spLocks noGrp="1"/>
          </p:cNvSpPr>
          <p:nvPr>
            <p:ph type="ftr" sz="quarter" idx="11"/>
          </p:nvPr>
        </p:nvSpPr>
        <p:spPr/>
        <p:txBody>
          <a:bodyPr/>
          <a:lstStyle/>
          <a:p>
            <a:r>
              <a:rPr lang="en-US" dirty="0"/>
              <a:t>USDA TARGET Center</a:t>
            </a:r>
          </a:p>
        </p:txBody>
      </p:sp>
      <p:sp>
        <p:nvSpPr>
          <p:cNvPr id="7" name="Slide Number Placeholder 6"/>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p>
        </p:txBody>
      </p:sp>
    </p:spTree>
    <p:extLst>
      <p:ext uri="{BB962C8B-B14F-4D97-AF65-F5344CB8AC3E}">
        <p14:creationId xmlns:p14="http://schemas.microsoft.com/office/powerpoint/2010/main" val="11899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362" y="132082"/>
            <a:ext cx="9141714" cy="12344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33400" y="213132"/>
            <a:ext cx="8170493" cy="1131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3400" y="1508760"/>
            <a:ext cx="8170493" cy="31546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3401" y="4817141"/>
            <a:ext cx="2618970" cy="273844"/>
          </a:xfrm>
          <a:prstGeom prst="rect">
            <a:avLst/>
          </a:prstGeom>
        </p:spPr>
        <p:txBody>
          <a:bodyPr vert="horz" lIns="91440" tIns="45720" rIns="45720" bIns="45720" rtlCol="0" anchor="ctr"/>
          <a:lstStyle>
            <a:lvl1pPr algn="l">
              <a:defRPr sz="788">
                <a:solidFill>
                  <a:schemeClr val="tx1"/>
                </a:solidFill>
              </a:defRPr>
            </a:lvl1pPr>
          </a:lstStyle>
          <a:p>
            <a:fld id="{117BFB57-E935-4772-A813-4587F1C5C5BD}" type="datetime2">
              <a:rPr lang="en-US" smtClean="0"/>
              <a:t>Saturday, September 30, 2023</a:t>
            </a:fld>
            <a:endParaRPr lang="en-US" sz="1400" dirty="0">
              <a:solidFill>
                <a:schemeClr val="tx2"/>
              </a:solidFill>
            </a:endParaRPr>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pPr algn="r"/>
            <a:r>
              <a:rPr lang="en-US" sz="1400" dirty="0">
                <a:solidFill>
                  <a:schemeClr val="tx2"/>
                </a:solidFill>
              </a:rPr>
              <a:t>USDA TARGET Center</a:t>
            </a:r>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882253002"/>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sldNum="0" hdr="0" dt="0"/>
  <p:txStyles>
    <p:titleStyle>
      <a:lvl1pPr algn="l" defTabSz="685800" rtl="0" eaLnBrk="1" latinLnBrk="0" hangingPunct="1">
        <a:lnSpc>
          <a:spcPct val="85000"/>
        </a:lnSpc>
        <a:spcBef>
          <a:spcPct val="0"/>
        </a:spcBef>
        <a:buNone/>
        <a:defRPr sz="3000" kern="1200" cap="all" baseline="0">
          <a:solidFill>
            <a:schemeClr val="tx1"/>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bg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bg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bg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bg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bg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83095" y="628964"/>
            <a:ext cx="3577807" cy="430887"/>
          </a:xfrm>
          <a:prstGeom prst="rect">
            <a:avLst/>
          </a:prstGeom>
        </p:spPr>
        <p:txBody>
          <a:bodyPr wrap="square" lIns="0" tIns="0" rIns="0" bIns="0">
            <a:spAutoFit/>
          </a:bodyPr>
          <a:lstStyle>
            <a:lvl1pPr>
              <a:defRPr sz="2800" b="0" i="1">
                <a:solidFill>
                  <a:schemeClr val="tx1"/>
                </a:solidFill>
                <a:latin typeface="Calibri"/>
                <a:cs typeface="Calibri"/>
              </a:defRPr>
            </a:lvl1pPr>
          </a:lstStyle>
          <a:p>
            <a:endParaRPr/>
          </a:p>
        </p:txBody>
      </p:sp>
      <p:sp>
        <p:nvSpPr>
          <p:cNvPr id="3" name="Holder 3"/>
          <p:cNvSpPr>
            <a:spLocks noGrp="1"/>
          </p:cNvSpPr>
          <p:nvPr>
            <p:ph type="body" idx="1"/>
          </p:nvPr>
        </p:nvSpPr>
        <p:spPr>
          <a:xfrm>
            <a:off x="1053632" y="1350997"/>
            <a:ext cx="6843059" cy="215444"/>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9/30/2023</a:t>
            </a:fld>
            <a:endParaRPr lang="en-US" dirty="0"/>
          </a:p>
        </p:txBody>
      </p:sp>
      <p:sp>
        <p:nvSpPr>
          <p:cNvPr id="6" name="Holder 6"/>
          <p:cNvSpPr>
            <a:spLocks noGrp="1"/>
          </p:cNvSpPr>
          <p:nvPr>
            <p:ph type="sldNum" sz="quarter" idx="7"/>
          </p:nvPr>
        </p:nvSpPr>
        <p:spPr>
          <a:xfrm>
            <a:off x="6583680" y="478345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6360459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Lst>
  <p:txStyles>
    <p:titleStyle>
      <a:lvl1pPr>
        <a:defRPr>
          <a:latin typeface="+mj-lt"/>
          <a:ea typeface="+mj-ea"/>
          <a:cs typeface="+mj-cs"/>
        </a:defRPr>
      </a:lvl1pPr>
    </p:titleStyle>
    <p:bodyStyle>
      <a:lvl1pPr marL="0">
        <a:defRPr>
          <a:latin typeface="+mn-lt"/>
          <a:ea typeface="+mn-ea"/>
          <a:cs typeface="+mn-cs"/>
        </a:defRPr>
      </a:lvl1pPr>
      <a:lvl2pPr marL="233812">
        <a:defRPr>
          <a:latin typeface="+mn-lt"/>
          <a:ea typeface="+mn-ea"/>
          <a:cs typeface="+mn-cs"/>
        </a:defRPr>
      </a:lvl2pPr>
      <a:lvl3pPr marL="467624">
        <a:defRPr>
          <a:latin typeface="+mn-lt"/>
          <a:ea typeface="+mn-ea"/>
          <a:cs typeface="+mn-cs"/>
        </a:defRPr>
      </a:lvl3pPr>
      <a:lvl4pPr marL="701436">
        <a:defRPr>
          <a:latin typeface="+mn-lt"/>
          <a:ea typeface="+mn-ea"/>
          <a:cs typeface="+mn-cs"/>
        </a:defRPr>
      </a:lvl4pPr>
      <a:lvl5pPr marL="935248">
        <a:defRPr>
          <a:latin typeface="+mn-lt"/>
          <a:ea typeface="+mn-ea"/>
          <a:cs typeface="+mn-cs"/>
        </a:defRPr>
      </a:lvl5pPr>
      <a:lvl6pPr marL="1169060">
        <a:defRPr>
          <a:latin typeface="+mn-lt"/>
          <a:ea typeface="+mn-ea"/>
          <a:cs typeface="+mn-cs"/>
        </a:defRPr>
      </a:lvl6pPr>
      <a:lvl7pPr marL="1402872">
        <a:defRPr>
          <a:latin typeface="+mn-lt"/>
          <a:ea typeface="+mn-ea"/>
          <a:cs typeface="+mn-cs"/>
        </a:defRPr>
      </a:lvl7pPr>
      <a:lvl8pPr marL="1636685">
        <a:defRPr>
          <a:latin typeface="+mn-lt"/>
          <a:ea typeface="+mn-ea"/>
          <a:cs typeface="+mn-cs"/>
        </a:defRPr>
      </a:lvl8pPr>
      <a:lvl9pPr marL="1870497">
        <a:defRPr>
          <a:latin typeface="+mn-lt"/>
          <a:ea typeface="+mn-ea"/>
          <a:cs typeface="+mn-cs"/>
        </a:defRPr>
      </a:lvl9pPr>
    </p:bodyStyle>
    <p:otherStyle>
      <a:lvl1pPr marL="0">
        <a:defRPr>
          <a:latin typeface="+mn-lt"/>
          <a:ea typeface="+mn-ea"/>
          <a:cs typeface="+mn-cs"/>
        </a:defRPr>
      </a:lvl1pPr>
      <a:lvl2pPr marL="233812">
        <a:defRPr>
          <a:latin typeface="+mn-lt"/>
          <a:ea typeface="+mn-ea"/>
          <a:cs typeface="+mn-cs"/>
        </a:defRPr>
      </a:lvl2pPr>
      <a:lvl3pPr marL="467624">
        <a:defRPr>
          <a:latin typeface="+mn-lt"/>
          <a:ea typeface="+mn-ea"/>
          <a:cs typeface="+mn-cs"/>
        </a:defRPr>
      </a:lvl3pPr>
      <a:lvl4pPr marL="701436">
        <a:defRPr>
          <a:latin typeface="+mn-lt"/>
          <a:ea typeface="+mn-ea"/>
          <a:cs typeface="+mn-cs"/>
        </a:defRPr>
      </a:lvl4pPr>
      <a:lvl5pPr marL="935248">
        <a:defRPr>
          <a:latin typeface="+mn-lt"/>
          <a:ea typeface="+mn-ea"/>
          <a:cs typeface="+mn-cs"/>
        </a:defRPr>
      </a:lvl5pPr>
      <a:lvl6pPr marL="1169060">
        <a:defRPr>
          <a:latin typeface="+mn-lt"/>
          <a:ea typeface="+mn-ea"/>
          <a:cs typeface="+mn-cs"/>
        </a:defRPr>
      </a:lvl6pPr>
      <a:lvl7pPr marL="1402872">
        <a:defRPr>
          <a:latin typeface="+mn-lt"/>
          <a:ea typeface="+mn-ea"/>
          <a:cs typeface="+mn-cs"/>
        </a:defRPr>
      </a:lvl7pPr>
      <a:lvl8pPr marL="1636685">
        <a:defRPr>
          <a:latin typeface="+mn-lt"/>
          <a:ea typeface="+mn-ea"/>
          <a:cs typeface="+mn-cs"/>
        </a:defRPr>
      </a:lvl8pPr>
      <a:lvl9pPr marL="187049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diagramLayout" Target="../diagrams/layout4.xml"/><Relationship Id="rId7" Type="http://schemas.openxmlformats.org/officeDocument/2006/relationships/image" Target="../media/image2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hyperlink" Target="https://usdatarget.force.com/s/assistive-technology-pre-evaluatio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www.targetcenter.dm.usda.gov/"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hyperlink" Target="mailto:target-center@usd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7" name="Picture 6" descr="USDA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660" y="305600"/>
            <a:ext cx="920858" cy="708109"/>
          </a:xfrm>
          <a:prstGeom prst="rect">
            <a:avLst/>
          </a:prstGeom>
        </p:spPr>
      </p:pic>
      <p:sp>
        <p:nvSpPr>
          <p:cNvPr id="2" name="TextBox 1"/>
          <p:cNvSpPr txBox="1"/>
          <p:nvPr/>
        </p:nvSpPr>
        <p:spPr>
          <a:xfrm>
            <a:off x="1255518" y="381223"/>
            <a:ext cx="4383282" cy="523220"/>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United States Department of Agriculture</a:t>
            </a:r>
          </a:p>
          <a:p>
            <a:r>
              <a:rPr lang="en-US" sz="1400">
                <a:latin typeface="Arial" panose="020B0604020202020204" pitchFamily="34" charset="0"/>
                <a:cs typeface="Arial" panose="020B0604020202020204" pitchFamily="34" charset="0"/>
              </a:rPr>
              <a:t>TARGET Center</a:t>
            </a:r>
            <a:endParaRPr lang="en-US" sz="1400" dirty="0">
              <a:latin typeface="Arial" panose="020B0604020202020204" pitchFamily="34" charset="0"/>
              <a:cs typeface="Arial" panose="020B0604020202020204" pitchFamily="34" charset="0"/>
            </a:endParaRPr>
          </a:p>
        </p:txBody>
      </p:sp>
      <p:sp>
        <p:nvSpPr>
          <p:cNvPr id="4" name="Rectangle 3"/>
          <p:cNvSpPr>
            <a:spLocks noGrp="1"/>
          </p:cNvSpPr>
          <p:nvPr>
            <p:ph type="ctrTitle"/>
          </p:nvPr>
        </p:nvSpPr>
        <p:spPr>
          <a:xfrm>
            <a:off x="0" y="1285875"/>
            <a:ext cx="9067800" cy="1352550"/>
          </a:xfrm>
          <a:noFill/>
        </p:spPr>
        <p:txBody>
          <a:bodyPr anchor="t">
            <a:noAutofit/>
          </a:bodyPr>
          <a:lstStyle/>
          <a:p>
            <a:br>
              <a:rPr lang="en-US" sz="2400" dirty="0"/>
            </a:br>
            <a:r>
              <a:rPr lang="en-US" sz="3000" dirty="0"/>
              <a:t>USDA TARGET CENTER </a:t>
            </a:r>
            <a:br>
              <a:rPr lang="en-US" sz="3000" dirty="0"/>
            </a:br>
            <a:r>
              <a:rPr lang="en-US" sz="3000" dirty="0"/>
              <a:t>ERGONOMICS PROGRAM</a:t>
            </a:r>
            <a:br>
              <a:rPr lang="en-US" sz="3000" dirty="0"/>
            </a:br>
            <a:br>
              <a:rPr lang="en-US" sz="3000" dirty="0"/>
            </a:br>
            <a:endParaRPr lang="en-US" sz="2000" dirty="0"/>
          </a:p>
        </p:txBody>
      </p:sp>
      <p:sp>
        <p:nvSpPr>
          <p:cNvPr id="6" name="TextBox 5">
            <a:extLst>
              <a:ext uri="{FF2B5EF4-FFF2-40B4-BE49-F238E27FC236}">
                <a16:creationId xmlns:a16="http://schemas.microsoft.com/office/drawing/2014/main" id="{F9455959-22D3-D70A-AE74-56978AE63E27}"/>
              </a:ext>
            </a:extLst>
          </p:cNvPr>
          <p:cNvSpPr txBox="1"/>
          <p:nvPr/>
        </p:nvSpPr>
        <p:spPr>
          <a:xfrm>
            <a:off x="3236538" y="3181350"/>
            <a:ext cx="2670924" cy="523220"/>
          </a:xfrm>
          <a:prstGeom prst="rect">
            <a:avLst/>
          </a:prstGeom>
          <a:noFill/>
        </p:spPr>
        <p:txBody>
          <a:bodyPr wrap="none" rtlCol="0">
            <a:spAutoFit/>
          </a:bodyPr>
          <a:lstStyle/>
          <a:p>
            <a:pPr algn="ctr"/>
            <a:r>
              <a:rPr lang="en-US" sz="1400" dirty="0">
                <a:latin typeface="+mj-lt"/>
              </a:rPr>
              <a:t>Stephanie Bradley</a:t>
            </a:r>
          </a:p>
          <a:p>
            <a:pPr algn="ctr"/>
            <a:r>
              <a:rPr lang="en-US" sz="1400" dirty="0">
                <a:latin typeface="+mj-lt"/>
              </a:rPr>
              <a:t>Ergonomics Program Manager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82CEB-A08D-2183-465F-3987F15BCABC}"/>
              </a:ext>
            </a:extLst>
          </p:cNvPr>
          <p:cNvSpPr>
            <a:spLocks noGrp="1"/>
          </p:cNvSpPr>
          <p:nvPr>
            <p:ph type="title"/>
          </p:nvPr>
        </p:nvSpPr>
        <p:spPr>
          <a:xfrm>
            <a:off x="902189" y="213132"/>
            <a:ext cx="7338060" cy="1131570"/>
          </a:xfrm>
        </p:spPr>
        <p:txBody>
          <a:bodyPr>
            <a:normAutofit/>
          </a:bodyPr>
          <a:lstStyle/>
          <a:p>
            <a:r>
              <a:rPr lang="en-US" dirty="0"/>
              <a:t>Risk factors associated with musculoskeletal disorders</a:t>
            </a:r>
          </a:p>
        </p:txBody>
      </p:sp>
      <p:sp>
        <p:nvSpPr>
          <p:cNvPr id="4" name="Footer Placeholder 3">
            <a:extLst>
              <a:ext uri="{FF2B5EF4-FFF2-40B4-BE49-F238E27FC236}">
                <a16:creationId xmlns:a16="http://schemas.microsoft.com/office/drawing/2014/main" id="{34080D62-BE4D-F927-AD86-A352D7ED1F10}"/>
              </a:ext>
            </a:extLst>
          </p:cNvPr>
          <p:cNvSpPr>
            <a:spLocks noGrp="1"/>
          </p:cNvSpPr>
          <p:nvPr>
            <p:ph type="ftr" sz="quarter" idx="11"/>
          </p:nvPr>
        </p:nvSpPr>
        <p:spPr>
          <a:xfrm>
            <a:off x="4197353" y="4817140"/>
            <a:ext cx="3783330" cy="273844"/>
          </a:xfrm>
        </p:spPr>
        <p:txBody>
          <a:bodyPr>
            <a:normAutofit/>
          </a:bodyPr>
          <a:lstStyle/>
          <a:p>
            <a:pPr>
              <a:lnSpc>
                <a:spcPct val="90000"/>
              </a:lnSpc>
              <a:spcAft>
                <a:spcPts val="600"/>
              </a:spcAft>
            </a:pPr>
            <a:r>
              <a:rPr lang="en-US" dirty="0">
                <a:solidFill>
                  <a:schemeClr val="tx1"/>
                </a:solidFill>
              </a:rPr>
              <a:t>USDA Office of Operations TARGET Center</a:t>
            </a:r>
          </a:p>
        </p:txBody>
      </p:sp>
      <p:graphicFrame>
        <p:nvGraphicFramePr>
          <p:cNvPr id="36" name="Content Placeholder 2">
            <a:extLst>
              <a:ext uri="{FF2B5EF4-FFF2-40B4-BE49-F238E27FC236}">
                <a16:creationId xmlns:a16="http://schemas.microsoft.com/office/drawing/2014/main" id="{E172355B-E49E-76C0-4F99-800893F7DCC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19980937"/>
              </p:ext>
            </p:extLst>
          </p:nvPr>
        </p:nvGraphicFramePr>
        <p:xfrm>
          <a:off x="902493" y="1857446"/>
          <a:ext cx="7337823" cy="2562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49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2F224-138E-4099-6042-2E8ED9DBF2DF}"/>
              </a:ext>
            </a:extLst>
          </p:cNvPr>
          <p:cNvSpPr>
            <a:spLocks noGrp="1"/>
          </p:cNvSpPr>
          <p:nvPr>
            <p:ph type="title"/>
          </p:nvPr>
        </p:nvSpPr>
        <p:spPr>
          <a:xfrm>
            <a:off x="475707" y="213132"/>
            <a:ext cx="2753156" cy="1131570"/>
          </a:xfrm>
        </p:spPr>
        <p:txBody>
          <a:bodyPr>
            <a:normAutofit/>
          </a:bodyPr>
          <a:lstStyle/>
          <a:p>
            <a:r>
              <a:rPr lang="en-US" sz="2300" dirty="0"/>
              <a:t>Work postures and movement</a:t>
            </a:r>
          </a:p>
        </p:txBody>
      </p:sp>
      <p:sp>
        <p:nvSpPr>
          <p:cNvPr id="3" name="Content Placeholder 2">
            <a:extLst>
              <a:ext uri="{FF2B5EF4-FFF2-40B4-BE49-F238E27FC236}">
                <a16:creationId xmlns:a16="http://schemas.microsoft.com/office/drawing/2014/main" id="{4BA05458-37F9-46A2-DAB0-15EB4E883A83}"/>
              </a:ext>
            </a:extLst>
          </p:cNvPr>
          <p:cNvSpPr>
            <a:spLocks noGrp="1"/>
          </p:cNvSpPr>
          <p:nvPr>
            <p:ph idx="1"/>
          </p:nvPr>
        </p:nvSpPr>
        <p:spPr>
          <a:xfrm>
            <a:off x="1" y="1508760"/>
            <a:ext cx="3462252" cy="3582224"/>
          </a:xfrm>
        </p:spPr>
        <p:txBody>
          <a:bodyPr>
            <a:normAutofit/>
          </a:bodyPr>
          <a:lstStyle/>
          <a:p>
            <a:pPr marL="0" indent="0">
              <a:buNone/>
            </a:pPr>
            <a:r>
              <a:rPr lang="en-US" sz="1400" dirty="0">
                <a:solidFill>
                  <a:schemeClr val="tx1"/>
                </a:solidFill>
              </a:rPr>
              <a:t>ERGONOMICS: AWKWARD POSTURE </a:t>
            </a:r>
          </a:p>
          <a:p>
            <a:pPr marL="0" indent="0">
              <a:buNone/>
            </a:pPr>
            <a:endParaRPr lang="en-US" sz="800" dirty="0">
              <a:solidFill>
                <a:schemeClr val="tx1"/>
              </a:solidFill>
            </a:endParaRPr>
          </a:p>
          <a:p>
            <a:pPr lvl="1"/>
            <a:r>
              <a:rPr lang="en-US" sz="1400" dirty="0">
                <a:solidFill>
                  <a:schemeClr val="tx1"/>
                </a:solidFill>
              </a:rPr>
              <a:t>Awkward posture refers to positions of the body that deviate significantly from the neutral position while performing work activities. </a:t>
            </a:r>
          </a:p>
          <a:p>
            <a:pPr lvl="1"/>
            <a:endParaRPr lang="en-US" sz="1400" dirty="0">
              <a:solidFill>
                <a:schemeClr val="tx1"/>
              </a:solidFill>
            </a:endParaRPr>
          </a:p>
          <a:p>
            <a:pPr lvl="1"/>
            <a:r>
              <a:rPr lang="en-US" sz="1400" dirty="0">
                <a:solidFill>
                  <a:schemeClr val="tx1"/>
                </a:solidFill>
              </a:rPr>
              <a:t>When you are in an awkward posture, muscles operate less efficiently, and you expend more force to complete the task. Examples of awkward postures are twisting, bending, reaching, pulling or lifting.</a:t>
            </a:r>
          </a:p>
          <a:p>
            <a:endParaRPr lang="en-US" sz="1400" dirty="0"/>
          </a:p>
          <a:p>
            <a:endParaRPr lang="en-US" sz="1400" dirty="0"/>
          </a:p>
        </p:txBody>
      </p:sp>
      <p:sp>
        <p:nvSpPr>
          <p:cNvPr id="1031" name="Rectangle 1030">
            <a:extLst>
              <a:ext uri="{FF2B5EF4-FFF2-40B4-BE49-F238E27FC236}">
                <a16:creationId xmlns:a16="http://schemas.microsoft.com/office/drawing/2014/main" id="{9792BD17-FF40-4EE5-AC8E-7AE823BAE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8892" y="0"/>
            <a:ext cx="5675108" cy="51435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1026" name="Picture 2" descr="2 separate images of a person sitting in an office chair and using a computer. One hunched over and the other sitting up straight. ">
            <a:extLst>
              <a:ext uri="{FF2B5EF4-FFF2-40B4-BE49-F238E27FC236}">
                <a16:creationId xmlns:a16="http://schemas.microsoft.com/office/drawing/2014/main" id="{5DE41338-A60D-369A-0B6C-00DC1061D2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46776" y="1495850"/>
            <a:ext cx="4712701" cy="212071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3CFBC44-A91D-007E-8ABB-0AB73402FA83}"/>
              </a:ext>
            </a:extLst>
          </p:cNvPr>
          <p:cNvSpPr>
            <a:spLocks noGrp="1"/>
          </p:cNvSpPr>
          <p:nvPr>
            <p:ph type="ftr" sz="quarter" idx="11"/>
          </p:nvPr>
        </p:nvSpPr>
        <p:spPr>
          <a:xfrm>
            <a:off x="3946776" y="4817140"/>
            <a:ext cx="4033907" cy="273844"/>
          </a:xfrm>
        </p:spPr>
        <p:txBody>
          <a:bodyPr>
            <a:normAutofit/>
          </a:bodyPr>
          <a:lstStyle/>
          <a:p>
            <a:pPr>
              <a:lnSpc>
                <a:spcPct val="90000"/>
              </a:lnSpc>
              <a:spcAft>
                <a:spcPts val="600"/>
              </a:spcAft>
            </a:pPr>
            <a:r>
              <a:rPr lang="en-US">
                <a:solidFill>
                  <a:schemeClr val="bg2"/>
                </a:solidFill>
              </a:rPr>
              <a:t>USDA Office of Operations TARGET Center</a:t>
            </a:r>
          </a:p>
        </p:txBody>
      </p:sp>
    </p:spTree>
    <p:extLst>
      <p:ext uri="{BB962C8B-B14F-4D97-AF65-F5344CB8AC3E}">
        <p14:creationId xmlns:p14="http://schemas.microsoft.com/office/powerpoint/2010/main" val="376631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62" name="Rectangle 2061">
            <a:extLst>
              <a:ext uri="{FF2B5EF4-FFF2-40B4-BE49-F238E27FC236}">
                <a16:creationId xmlns:a16="http://schemas.microsoft.com/office/drawing/2014/main" id="{A03445F7-FD8B-494B-8F82-8DFCE98D1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157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0126A9BA-045C-45E7-AF03-BAE3E00AF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D86BD59-4467-7DBF-2AE2-705790CE4631}"/>
              </a:ext>
            </a:extLst>
          </p:cNvPr>
          <p:cNvSpPr>
            <a:spLocks noGrp="1"/>
          </p:cNvSpPr>
          <p:nvPr>
            <p:ph type="title" idx="4294967295"/>
          </p:nvPr>
        </p:nvSpPr>
        <p:spPr>
          <a:xfrm>
            <a:off x="533400" y="-1131570"/>
            <a:ext cx="8170493" cy="1131570"/>
          </a:xfrm>
        </p:spPr>
        <p:txBody>
          <a:bodyPr vert="horz" lIns="91440" tIns="45720" rIns="91440" bIns="45720" rtlCol="0" anchor="b">
            <a:normAutofit/>
          </a:bodyPr>
          <a:lstStyle/>
          <a:p>
            <a:r>
              <a:rPr lang="en-US" dirty="0"/>
              <a:t>No slide title #2</a:t>
            </a:r>
          </a:p>
        </p:txBody>
      </p:sp>
      <p:pic>
        <p:nvPicPr>
          <p:cNvPr id="4" name="Picture 3" descr="A person sitting hunched over at a desk working on a computer.&#10;">
            <a:extLst>
              <a:ext uri="{FF2B5EF4-FFF2-40B4-BE49-F238E27FC236}">
                <a16:creationId xmlns:a16="http://schemas.microsoft.com/office/drawing/2014/main" id="{BC4C2EEA-C96B-EE5C-F2F0-31E1C437397D}"/>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425" y="723519"/>
            <a:ext cx="4891434" cy="3693033"/>
          </a:xfrm>
          <a:prstGeom prst="rect">
            <a:avLst/>
          </a:prstGeom>
        </p:spPr>
      </p:pic>
      <p:sp>
        <p:nvSpPr>
          <p:cNvPr id="2" name="Footer Placeholder 1">
            <a:extLst>
              <a:ext uri="{FF2B5EF4-FFF2-40B4-BE49-F238E27FC236}">
                <a16:creationId xmlns:a16="http://schemas.microsoft.com/office/drawing/2014/main" id="{454077D1-7164-4316-641A-783AB0F7E245}"/>
              </a:ext>
            </a:extLst>
          </p:cNvPr>
          <p:cNvSpPr>
            <a:spLocks noGrp="1"/>
          </p:cNvSpPr>
          <p:nvPr>
            <p:ph type="ftr" sz="quarter" idx="11"/>
          </p:nvPr>
        </p:nvSpPr>
        <p:spPr>
          <a:xfrm>
            <a:off x="4197353" y="4817140"/>
            <a:ext cx="3783330" cy="273844"/>
          </a:xfrm>
        </p:spPr>
        <p:txBody>
          <a:bodyPr>
            <a:normAutofit/>
          </a:bodyPr>
          <a:lstStyle/>
          <a:p>
            <a:pPr>
              <a:spcAft>
                <a:spcPts val="600"/>
              </a:spcAft>
            </a:pPr>
            <a:r>
              <a:rPr lang="en-US" sz="1000" dirty="0"/>
              <a:t>USDA Office of Operations TARGET Center</a:t>
            </a:r>
          </a:p>
        </p:txBody>
      </p:sp>
    </p:spTree>
    <p:extLst>
      <p:ext uri="{BB962C8B-B14F-4D97-AF65-F5344CB8AC3E}">
        <p14:creationId xmlns:p14="http://schemas.microsoft.com/office/powerpoint/2010/main" val="221767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CA24-082E-88DE-D295-663C3FD2B9E4}"/>
              </a:ext>
            </a:extLst>
          </p:cNvPr>
          <p:cNvSpPr>
            <a:spLocks noGrp="1"/>
          </p:cNvSpPr>
          <p:nvPr>
            <p:ph type="title"/>
          </p:nvPr>
        </p:nvSpPr>
        <p:spPr>
          <a:xfrm>
            <a:off x="902189" y="213132"/>
            <a:ext cx="7338060" cy="1131570"/>
          </a:xfrm>
        </p:spPr>
        <p:txBody>
          <a:bodyPr>
            <a:normAutofit/>
          </a:bodyPr>
          <a:lstStyle/>
          <a:p>
            <a:pPr algn="ctr"/>
            <a:r>
              <a:rPr lang="en-US" dirty="0"/>
              <a:t>Repetitive motions</a:t>
            </a:r>
          </a:p>
        </p:txBody>
      </p:sp>
      <p:sp>
        <p:nvSpPr>
          <p:cNvPr id="5" name="TextBox 4">
            <a:extLst>
              <a:ext uri="{FF2B5EF4-FFF2-40B4-BE49-F238E27FC236}">
                <a16:creationId xmlns:a16="http://schemas.microsoft.com/office/drawing/2014/main" id="{D32C3A14-00CA-B2DB-B558-A44A4105A4B1}"/>
              </a:ext>
            </a:extLst>
          </p:cNvPr>
          <p:cNvSpPr txBox="1"/>
          <p:nvPr/>
        </p:nvSpPr>
        <p:spPr>
          <a:xfrm>
            <a:off x="152400" y="1478399"/>
            <a:ext cx="6174396" cy="1169551"/>
          </a:xfrm>
          <a:prstGeom prst="rect">
            <a:avLst/>
          </a:prstGeom>
          <a:noFill/>
        </p:spPr>
        <p:txBody>
          <a:bodyPr wrap="square" rtlCol="0">
            <a:spAutoFit/>
          </a:bodyPr>
          <a:lstStyle/>
          <a:p>
            <a:r>
              <a:rPr lang="en-US" sz="1400" b="0" i="0" dirty="0">
                <a:solidFill>
                  <a:schemeClr val="tx1"/>
                </a:solidFill>
                <a:effectLst/>
                <a:cs typeface="Arial" panose="020B0604020202020204" pitchFamily="34" charset="0"/>
              </a:rPr>
              <a:t>Repetitive Motion </a:t>
            </a:r>
            <a:r>
              <a:rPr lang="en-US" sz="1400" dirty="0">
                <a:cs typeface="Arial" panose="020B0604020202020204" pitchFamily="34" charset="0"/>
              </a:rPr>
              <a:t>D</a:t>
            </a:r>
            <a:r>
              <a:rPr lang="en-US" sz="1400" b="0" i="0" dirty="0">
                <a:solidFill>
                  <a:schemeClr val="tx1"/>
                </a:solidFill>
                <a:effectLst/>
                <a:cs typeface="Arial" panose="020B0604020202020204" pitchFamily="34" charset="0"/>
              </a:rPr>
              <a:t>isorders (RMDs) are a family of muscular conditions that result from repeated motions performed during normal work or daily activities. The disorders are caused by too many uninterrupted repetitions of an activity or motion, unnatural or awkward motions such as twisting the arm or wrist, overexertion, incorrect posture, or muscle fatigue. </a:t>
            </a:r>
          </a:p>
        </p:txBody>
      </p:sp>
      <p:sp>
        <p:nvSpPr>
          <p:cNvPr id="3" name="Content Placeholder 2">
            <a:extLst>
              <a:ext uri="{FF2B5EF4-FFF2-40B4-BE49-F238E27FC236}">
                <a16:creationId xmlns:a16="http://schemas.microsoft.com/office/drawing/2014/main" id="{0EB0F653-F787-93B6-8609-94CFE8BFA726}"/>
              </a:ext>
            </a:extLst>
          </p:cNvPr>
          <p:cNvSpPr>
            <a:spLocks noGrp="1"/>
          </p:cNvSpPr>
          <p:nvPr>
            <p:ph idx="1"/>
          </p:nvPr>
        </p:nvSpPr>
        <p:spPr>
          <a:xfrm>
            <a:off x="853153" y="2821887"/>
            <a:ext cx="4709447" cy="1502463"/>
          </a:xfrm>
        </p:spPr>
        <p:txBody>
          <a:bodyPr numCol="2">
            <a:noAutofit/>
          </a:bodyPr>
          <a:lstStyle/>
          <a:p>
            <a:pPr marL="0" indent="0">
              <a:buNone/>
            </a:pPr>
            <a:r>
              <a:rPr lang="en-US" sz="1400" b="0" i="0" dirty="0">
                <a:solidFill>
                  <a:schemeClr val="tx1"/>
                </a:solidFill>
                <a:effectLst/>
                <a:cs typeface="Arial" panose="020B0604020202020204" pitchFamily="34" charset="0"/>
              </a:rPr>
              <a:t>RMDs </a:t>
            </a:r>
            <a:r>
              <a:rPr lang="en-US" sz="1400" dirty="0">
                <a:solidFill>
                  <a:schemeClr val="tx1"/>
                </a:solidFill>
                <a:cs typeface="Arial" panose="020B0604020202020204" pitchFamily="34" charset="0"/>
              </a:rPr>
              <a:t>I</a:t>
            </a:r>
            <a:r>
              <a:rPr lang="en-US" sz="1400" b="0" i="0" dirty="0">
                <a:solidFill>
                  <a:schemeClr val="tx1"/>
                </a:solidFill>
                <a:effectLst/>
                <a:cs typeface="Arial" panose="020B0604020202020204" pitchFamily="34" charset="0"/>
              </a:rPr>
              <a:t>nclude:</a:t>
            </a:r>
          </a:p>
          <a:p>
            <a:pPr lvl="1">
              <a:buFont typeface="Arial" panose="020B0604020202020204" pitchFamily="34" charset="0"/>
              <a:buChar char="•"/>
            </a:pPr>
            <a:r>
              <a:rPr lang="en-US" sz="1400" b="0" i="0" dirty="0">
                <a:solidFill>
                  <a:schemeClr val="tx1"/>
                </a:solidFill>
                <a:effectLst/>
                <a:cs typeface="Arial" panose="020B0604020202020204" pitchFamily="34" charset="0"/>
              </a:rPr>
              <a:t>Carpal tunnel syndrome</a:t>
            </a:r>
          </a:p>
          <a:p>
            <a:pPr lvl="1">
              <a:buFont typeface="Arial" panose="020B0604020202020204" pitchFamily="34" charset="0"/>
              <a:buChar char="•"/>
            </a:pPr>
            <a:r>
              <a:rPr lang="en-US" sz="1400" b="0" i="0" dirty="0">
                <a:solidFill>
                  <a:schemeClr val="tx1"/>
                </a:solidFill>
                <a:effectLst/>
                <a:cs typeface="Arial" panose="020B0604020202020204" pitchFamily="34" charset="0"/>
              </a:rPr>
              <a:t>Bursitis</a:t>
            </a:r>
          </a:p>
          <a:p>
            <a:pPr lvl="1">
              <a:buFont typeface="Arial" panose="020B0604020202020204" pitchFamily="34" charset="0"/>
              <a:buChar char="•"/>
            </a:pPr>
            <a:r>
              <a:rPr lang="en-US" sz="1400" b="0" i="0" dirty="0">
                <a:solidFill>
                  <a:schemeClr val="tx1"/>
                </a:solidFill>
                <a:effectLst/>
                <a:cs typeface="Arial" panose="020B0604020202020204" pitchFamily="34" charset="0"/>
              </a:rPr>
              <a:t>Tendonitis</a:t>
            </a:r>
          </a:p>
          <a:p>
            <a:pPr lvl="1">
              <a:buFont typeface="Arial" panose="020B0604020202020204" pitchFamily="34" charset="0"/>
              <a:buChar char="•"/>
            </a:pPr>
            <a:r>
              <a:rPr lang="en-US" sz="1400" b="0" i="0" dirty="0">
                <a:solidFill>
                  <a:schemeClr val="tx1"/>
                </a:solidFill>
                <a:effectLst/>
                <a:cs typeface="Arial" panose="020B0604020202020204" pitchFamily="34" charset="0"/>
              </a:rPr>
              <a:t>Epicondylitis</a:t>
            </a:r>
          </a:p>
          <a:p>
            <a:pPr lvl="1">
              <a:buFont typeface="Arial" panose="020B0604020202020204" pitchFamily="34" charset="0"/>
              <a:buChar char="•"/>
            </a:pPr>
            <a:endParaRPr lang="en-US" sz="1400" b="0" i="0" dirty="0">
              <a:solidFill>
                <a:schemeClr val="tx1"/>
              </a:solidFill>
              <a:effectLst/>
              <a:cs typeface="Arial" panose="020B0604020202020204" pitchFamily="34" charset="0"/>
            </a:endParaRPr>
          </a:p>
          <a:p>
            <a:pPr lvl="1">
              <a:buFont typeface="Arial" panose="020B0604020202020204" pitchFamily="34" charset="0"/>
              <a:buChar char="•"/>
            </a:pPr>
            <a:r>
              <a:rPr lang="en-US" sz="1400" b="0" i="0" dirty="0">
                <a:solidFill>
                  <a:schemeClr val="tx1"/>
                </a:solidFill>
                <a:effectLst/>
                <a:cs typeface="Arial" panose="020B0604020202020204" pitchFamily="34" charset="0"/>
              </a:rPr>
              <a:t>Ganglion cyst</a:t>
            </a:r>
          </a:p>
          <a:p>
            <a:pPr lvl="1">
              <a:buFont typeface="Arial" panose="020B0604020202020204" pitchFamily="34" charset="0"/>
              <a:buChar char="•"/>
            </a:pPr>
            <a:r>
              <a:rPr lang="en-US" sz="1400" b="0" i="0" dirty="0">
                <a:solidFill>
                  <a:schemeClr val="tx1"/>
                </a:solidFill>
                <a:effectLst/>
                <a:cs typeface="Arial" panose="020B0604020202020204" pitchFamily="34" charset="0"/>
              </a:rPr>
              <a:t>Tenosynovitis</a:t>
            </a:r>
          </a:p>
          <a:p>
            <a:pPr lvl="1">
              <a:buFont typeface="Arial" panose="020B0604020202020204" pitchFamily="34" charset="0"/>
              <a:buChar char="•"/>
            </a:pPr>
            <a:r>
              <a:rPr lang="en-US" sz="1400" b="0" i="0" dirty="0">
                <a:solidFill>
                  <a:schemeClr val="tx1"/>
                </a:solidFill>
                <a:effectLst/>
                <a:cs typeface="Arial" panose="020B0604020202020204" pitchFamily="34" charset="0"/>
              </a:rPr>
              <a:t>Trigger finger</a:t>
            </a:r>
            <a:endParaRPr lang="en-US" sz="1400" b="0" i="0"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C6823C8-B506-4F8D-208F-5A4C26D78926}"/>
              </a:ext>
            </a:extLst>
          </p:cNvPr>
          <p:cNvSpPr txBox="1"/>
          <p:nvPr/>
        </p:nvSpPr>
        <p:spPr>
          <a:xfrm>
            <a:off x="152400" y="4223087"/>
            <a:ext cx="5936618" cy="1015663"/>
          </a:xfrm>
          <a:prstGeom prst="rect">
            <a:avLst/>
          </a:prstGeom>
          <a:noFill/>
        </p:spPr>
        <p:txBody>
          <a:bodyPr wrap="square" rtlCol="0">
            <a:spAutoFit/>
          </a:bodyPr>
          <a:lstStyle/>
          <a:p>
            <a:r>
              <a:rPr lang="en-US" sz="1400" b="0" i="0" dirty="0">
                <a:solidFill>
                  <a:schemeClr val="tx1"/>
                </a:solidFill>
                <a:effectLst/>
                <a:cs typeface="Arial" panose="020B0604020202020204" pitchFamily="34" charset="0"/>
              </a:rPr>
              <a:t>RMDs occur most commonly in the hands, wrists, elbows, and shoulders, but can also happen in the neck, back, hips, knees, feet, legs, and ankles. </a:t>
            </a:r>
          </a:p>
          <a:p>
            <a:endParaRPr lang="en-US" dirty="0"/>
          </a:p>
        </p:txBody>
      </p:sp>
      <p:pic>
        <p:nvPicPr>
          <p:cNvPr id="4098" name="Picture 2" descr="A person checking her wrist.">
            <a:extLst>
              <a:ext uri="{FF2B5EF4-FFF2-40B4-BE49-F238E27FC236}">
                <a16:creationId xmlns:a16="http://schemas.microsoft.com/office/drawing/2014/main" id="{824B13B7-3D46-51DB-D4E8-8B7B19C1224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6" r="28774" b="-3"/>
          <a:stretch/>
        </p:blipFill>
        <p:spPr bwMode="auto">
          <a:xfrm>
            <a:off x="6464009" y="1532692"/>
            <a:ext cx="2284038" cy="28265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529DE6C-3073-D94F-ED37-CEA8C352D8E2}"/>
              </a:ext>
            </a:extLst>
          </p:cNvPr>
          <p:cNvSpPr>
            <a:spLocks noGrp="1"/>
          </p:cNvSpPr>
          <p:nvPr>
            <p:ph type="ftr" sz="quarter" idx="11"/>
          </p:nvPr>
        </p:nvSpPr>
        <p:spPr>
          <a:xfrm>
            <a:off x="4197353" y="4817140"/>
            <a:ext cx="3783330" cy="273844"/>
          </a:xfrm>
        </p:spPr>
        <p:txBody>
          <a:bodyPr>
            <a:normAutofit/>
          </a:bodyPr>
          <a:lstStyle/>
          <a:p>
            <a:pPr>
              <a:lnSpc>
                <a:spcPct val="90000"/>
              </a:lnSpc>
              <a:spcAft>
                <a:spcPts val="600"/>
              </a:spcAft>
            </a:pPr>
            <a:r>
              <a:rPr lang="en-US" dirty="0">
                <a:solidFill>
                  <a:schemeClr val="tx1"/>
                </a:solidFill>
              </a:rPr>
              <a:t>USDA Office of Operations TARGET Center</a:t>
            </a:r>
          </a:p>
        </p:txBody>
      </p:sp>
    </p:spTree>
    <p:extLst>
      <p:ext uri="{BB962C8B-B14F-4D97-AF65-F5344CB8AC3E}">
        <p14:creationId xmlns:p14="http://schemas.microsoft.com/office/powerpoint/2010/main" val="331620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EA40-F3E5-471D-A595-15CE2DF36232}"/>
              </a:ext>
            </a:extLst>
          </p:cNvPr>
          <p:cNvSpPr>
            <a:spLocks noGrp="1"/>
          </p:cNvSpPr>
          <p:nvPr>
            <p:ph type="title"/>
          </p:nvPr>
        </p:nvSpPr>
        <p:spPr/>
        <p:txBody>
          <a:bodyPr/>
          <a:lstStyle/>
          <a:p>
            <a:pPr algn="ctr"/>
            <a:r>
              <a:rPr lang="en-US" dirty="0"/>
              <a:t>Force of movements</a:t>
            </a:r>
          </a:p>
        </p:txBody>
      </p:sp>
      <p:sp>
        <p:nvSpPr>
          <p:cNvPr id="3" name="Content Placeholder 2">
            <a:extLst>
              <a:ext uri="{FF2B5EF4-FFF2-40B4-BE49-F238E27FC236}">
                <a16:creationId xmlns:a16="http://schemas.microsoft.com/office/drawing/2014/main" id="{B478B264-13AF-9620-DDE9-49D6DEF4522F}"/>
              </a:ext>
            </a:extLst>
          </p:cNvPr>
          <p:cNvSpPr>
            <a:spLocks noGrp="1"/>
          </p:cNvSpPr>
          <p:nvPr>
            <p:ph idx="1"/>
          </p:nvPr>
        </p:nvSpPr>
        <p:spPr/>
        <p:txBody>
          <a:bodyPr>
            <a:noAutofit/>
          </a:bodyPr>
          <a:lstStyle/>
          <a:p>
            <a:pPr algn="l"/>
            <a:r>
              <a:rPr lang="en-US" sz="1600" b="0" i="0" dirty="0">
                <a:solidFill>
                  <a:schemeClr val="bg2"/>
                </a:solidFill>
                <a:effectLst/>
              </a:rPr>
              <a:t>Excessive force is one of the primary ergonomic risk factors. Many work tasks require high force loads on the human body. Muscle effort increases in response to high force requirements which increases fatigue and risk of an MSD.</a:t>
            </a:r>
          </a:p>
          <a:p>
            <a:pPr algn="l"/>
            <a:r>
              <a:rPr lang="en-US" sz="1600" b="0" i="0" dirty="0">
                <a:solidFill>
                  <a:schemeClr val="bg2"/>
                </a:solidFill>
                <a:effectLst/>
              </a:rPr>
              <a:t>There are numerous conditions that affect force, but the idea is to recognize when a job or task requires excessive force and then find ways to reduce that force.</a:t>
            </a:r>
          </a:p>
          <a:p>
            <a:pPr algn="l"/>
            <a:r>
              <a:rPr lang="en-US" sz="1600" b="0" i="0" dirty="0">
                <a:solidFill>
                  <a:schemeClr val="bg2"/>
                </a:solidFill>
                <a:effectLst/>
              </a:rPr>
              <a:t>Eliminating excessive force requirements will reduce worker fatigue and the risk of MSD formation in most workers. </a:t>
            </a:r>
            <a:r>
              <a:rPr lang="en-US" sz="1600" dirty="0">
                <a:solidFill>
                  <a:schemeClr val="bg2"/>
                </a:solidFill>
              </a:rPr>
              <a:t>Using the following will help to </a:t>
            </a:r>
            <a:r>
              <a:rPr lang="en-US" sz="1600" b="0" i="0" dirty="0">
                <a:solidFill>
                  <a:schemeClr val="bg2"/>
                </a:solidFill>
                <a:effectLst/>
              </a:rPr>
              <a:t>reduce these risks:</a:t>
            </a:r>
          </a:p>
          <a:p>
            <a:pPr lvl="4">
              <a:buClr>
                <a:schemeClr val="bg1"/>
              </a:buClr>
            </a:pPr>
            <a:r>
              <a:rPr lang="en-US" sz="1600" dirty="0">
                <a:solidFill>
                  <a:schemeClr val="bg2"/>
                </a:solidFill>
              </a:rPr>
              <a:t>M</a:t>
            </a:r>
            <a:r>
              <a:rPr lang="en-US" sz="1600" b="0" i="0" dirty="0">
                <a:solidFill>
                  <a:schemeClr val="bg2"/>
                </a:solidFill>
                <a:effectLst/>
              </a:rPr>
              <a:t>echanical assists</a:t>
            </a:r>
          </a:p>
          <a:p>
            <a:pPr lvl="4">
              <a:buClr>
                <a:schemeClr val="bg1"/>
              </a:buClr>
            </a:pPr>
            <a:r>
              <a:rPr lang="en-US" sz="1600" dirty="0">
                <a:solidFill>
                  <a:schemeClr val="bg2"/>
                </a:solidFill>
              </a:rPr>
              <a:t>C</a:t>
            </a:r>
            <a:r>
              <a:rPr lang="en-US" sz="1600" b="0" i="0" dirty="0">
                <a:solidFill>
                  <a:schemeClr val="bg2"/>
                </a:solidFill>
                <a:effectLst/>
              </a:rPr>
              <a:t>ounterbalance systems</a:t>
            </a:r>
            <a:endParaRPr lang="en-US" sz="1600" dirty="0">
              <a:solidFill>
                <a:schemeClr val="bg2"/>
              </a:solidFill>
            </a:endParaRPr>
          </a:p>
          <a:p>
            <a:pPr lvl="4">
              <a:buClr>
                <a:schemeClr val="bg1"/>
              </a:buClr>
            </a:pPr>
            <a:r>
              <a:rPr lang="en-US" sz="1600" dirty="0">
                <a:solidFill>
                  <a:schemeClr val="bg2"/>
                </a:solidFill>
              </a:rPr>
              <a:t>A</a:t>
            </a:r>
            <a:r>
              <a:rPr lang="en-US" sz="1600" b="0" i="0" dirty="0">
                <a:solidFill>
                  <a:schemeClr val="bg2"/>
                </a:solidFill>
                <a:effectLst/>
              </a:rPr>
              <a:t>djustable height lift tables and workstations</a:t>
            </a:r>
            <a:endParaRPr lang="en-US" sz="1600" dirty="0">
              <a:solidFill>
                <a:schemeClr val="bg2"/>
              </a:solidFill>
            </a:endParaRPr>
          </a:p>
          <a:p>
            <a:pPr lvl="4">
              <a:buClr>
                <a:schemeClr val="bg1"/>
              </a:buClr>
            </a:pPr>
            <a:r>
              <a:rPr lang="en-US" sz="1600" dirty="0">
                <a:solidFill>
                  <a:schemeClr val="bg2"/>
                </a:solidFill>
              </a:rPr>
              <a:t>P</a:t>
            </a:r>
            <a:r>
              <a:rPr lang="en-US" sz="1600" b="0" i="0" dirty="0">
                <a:solidFill>
                  <a:schemeClr val="bg2"/>
                </a:solidFill>
                <a:effectLst/>
              </a:rPr>
              <a:t>owered equipment</a:t>
            </a:r>
          </a:p>
          <a:p>
            <a:pPr lvl="4">
              <a:buClr>
                <a:schemeClr val="bg1"/>
              </a:buClr>
            </a:pPr>
            <a:r>
              <a:rPr lang="en-US" sz="1600" dirty="0">
                <a:solidFill>
                  <a:schemeClr val="bg2"/>
                </a:solidFill>
              </a:rPr>
              <a:t>E</a:t>
            </a:r>
            <a:r>
              <a:rPr lang="en-US" sz="1600" b="0" i="0" dirty="0">
                <a:solidFill>
                  <a:schemeClr val="bg2"/>
                </a:solidFill>
                <a:effectLst/>
              </a:rPr>
              <a:t>rgonomic tools</a:t>
            </a:r>
            <a:endParaRPr lang="en-US" sz="1600" dirty="0">
              <a:solidFill>
                <a:schemeClr val="bg2"/>
              </a:solidFill>
            </a:endParaRPr>
          </a:p>
        </p:txBody>
      </p:sp>
      <p:sp>
        <p:nvSpPr>
          <p:cNvPr id="4" name="Footer Placeholder 3">
            <a:extLst>
              <a:ext uri="{FF2B5EF4-FFF2-40B4-BE49-F238E27FC236}">
                <a16:creationId xmlns:a16="http://schemas.microsoft.com/office/drawing/2014/main" id="{C47E7C00-BEE2-7CB5-3388-A9C93E100CFF}"/>
              </a:ext>
            </a:extLst>
          </p:cNvPr>
          <p:cNvSpPr>
            <a:spLocks noGrp="1"/>
          </p:cNvSpPr>
          <p:nvPr>
            <p:ph type="ftr" sz="quarter" idx="11"/>
          </p:nvPr>
        </p:nvSpPr>
        <p:spPr/>
        <p:txBody>
          <a:bodyPr/>
          <a:lstStyle/>
          <a:p>
            <a:r>
              <a:rPr lang="en-US" dirty="0">
                <a:solidFill>
                  <a:schemeClr val="bg2"/>
                </a:solidFill>
              </a:rPr>
              <a:t>USDA Office of Operations TARGET Center</a:t>
            </a:r>
          </a:p>
        </p:txBody>
      </p:sp>
    </p:spTree>
    <p:extLst>
      <p:ext uri="{BB962C8B-B14F-4D97-AF65-F5344CB8AC3E}">
        <p14:creationId xmlns:p14="http://schemas.microsoft.com/office/powerpoint/2010/main" val="257662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CEB8-0996-F839-AE20-708EDDE96EFD}"/>
              </a:ext>
            </a:extLst>
          </p:cNvPr>
          <p:cNvSpPr>
            <a:spLocks noGrp="1"/>
          </p:cNvSpPr>
          <p:nvPr>
            <p:ph type="title"/>
          </p:nvPr>
        </p:nvSpPr>
        <p:spPr>
          <a:xfrm>
            <a:off x="0" y="213132"/>
            <a:ext cx="9144000" cy="1131570"/>
          </a:xfrm>
        </p:spPr>
        <p:txBody>
          <a:bodyPr/>
          <a:lstStyle/>
          <a:p>
            <a:pPr algn="ctr"/>
            <a:r>
              <a:rPr lang="en-US" dirty="0"/>
              <a:t>vibration</a:t>
            </a:r>
          </a:p>
        </p:txBody>
      </p:sp>
      <p:sp>
        <p:nvSpPr>
          <p:cNvPr id="4" name="Footer Placeholder 3">
            <a:extLst>
              <a:ext uri="{FF2B5EF4-FFF2-40B4-BE49-F238E27FC236}">
                <a16:creationId xmlns:a16="http://schemas.microsoft.com/office/drawing/2014/main" id="{75A9A71A-EDF5-68A5-F024-8E174FBF08CE}"/>
              </a:ext>
            </a:extLst>
          </p:cNvPr>
          <p:cNvSpPr>
            <a:spLocks noGrp="1"/>
          </p:cNvSpPr>
          <p:nvPr>
            <p:ph type="ftr" sz="quarter" idx="11"/>
          </p:nvPr>
        </p:nvSpPr>
        <p:spPr/>
        <p:txBody>
          <a:bodyPr/>
          <a:lstStyle/>
          <a:p>
            <a:r>
              <a:rPr lang="en-US" dirty="0">
                <a:solidFill>
                  <a:schemeClr val="bg2"/>
                </a:solidFill>
              </a:rPr>
              <a:t>USDA Office of Operations TARGET Center</a:t>
            </a:r>
          </a:p>
        </p:txBody>
      </p:sp>
      <p:sp>
        <p:nvSpPr>
          <p:cNvPr id="5" name="TextBox 4">
            <a:extLst>
              <a:ext uri="{FF2B5EF4-FFF2-40B4-BE49-F238E27FC236}">
                <a16:creationId xmlns:a16="http://schemas.microsoft.com/office/drawing/2014/main" id="{27A13EE5-760A-50B1-EFD5-006B896FA4F2}"/>
              </a:ext>
            </a:extLst>
          </p:cNvPr>
          <p:cNvSpPr txBox="1"/>
          <p:nvPr/>
        </p:nvSpPr>
        <p:spPr>
          <a:xfrm>
            <a:off x="152400" y="1393031"/>
            <a:ext cx="8686800" cy="3693319"/>
          </a:xfrm>
          <a:prstGeom prst="rect">
            <a:avLst/>
          </a:prstGeom>
          <a:noFill/>
        </p:spPr>
        <p:txBody>
          <a:bodyPr wrap="square" rtlCol="0">
            <a:spAutoFit/>
          </a:bodyPr>
          <a:lstStyle/>
          <a:p>
            <a:r>
              <a:rPr lang="en-US" dirty="0">
                <a:solidFill>
                  <a:schemeClr val="bg2"/>
                </a:solidFill>
              </a:rPr>
              <a:t>Occupational vibration exposure occurs when the body is exposed to pulsation, shaking or tremors usually produced by a vibrating object such as a power hand tool. </a:t>
            </a:r>
          </a:p>
          <a:p>
            <a:pPr marL="742950" lvl="1" indent="-285750">
              <a:buFont typeface="Arial" panose="020B0604020202020204" pitchFamily="34" charset="0"/>
              <a:buChar char="•"/>
            </a:pPr>
            <a:r>
              <a:rPr lang="en-US" dirty="0">
                <a:solidFill>
                  <a:schemeClr val="bg2"/>
                </a:solidFill>
              </a:rPr>
              <a:t>Vibration is often called a vector quantity, which means that the vibratory motion has both a negative effect in of itself and a magnitude or intensity component.</a:t>
            </a:r>
          </a:p>
          <a:p>
            <a:pPr marL="742950" lvl="1" indent="-285750">
              <a:buFont typeface="Arial" panose="020B0604020202020204" pitchFamily="34" charset="0"/>
              <a:buChar char="•"/>
            </a:pPr>
            <a:r>
              <a:rPr lang="en-US" dirty="0">
                <a:solidFill>
                  <a:schemeClr val="bg2"/>
                </a:solidFill>
              </a:rPr>
              <a:t>Vibration restricts the blood supply to the hands and fingers, which, depending on the vibration level and duration of exposure, can contribute to an ergonomic injury. </a:t>
            </a:r>
          </a:p>
          <a:p>
            <a:pPr marL="742950" lvl="1" indent="-285750">
              <a:buFont typeface="Arial" panose="020B0604020202020204" pitchFamily="34" charset="0"/>
              <a:buChar char="•"/>
            </a:pPr>
            <a:r>
              <a:rPr lang="en-US" dirty="0">
                <a:solidFill>
                  <a:schemeClr val="bg2"/>
                </a:solidFill>
              </a:rPr>
              <a:t>Vibration exposure is separated into hand-arm vibration (HAV) and whole-body vibration (WBV). These two types of vibration have different sources, affect different areas of the body and produce different symptoms. </a:t>
            </a:r>
          </a:p>
          <a:p>
            <a:endParaRPr lang="en-US" dirty="0"/>
          </a:p>
        </p:txBody>
      </p:sp>
    </p:spTree>
    <p:extLst>
      <p:ext uri="{BB962C8B-B14F-4D97-AF65-F5344CB8AC3E}">
        <p14:creationId xmlns:p14="http://schemas.microsoft.com/office/powerpoint/2010/main" val="223073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CEB8-0996-F839-AE20-708EDDE96EFD}"/>
              </a:ext>
            </a:extLst>
          </p:cNvPr>
          <p:cNvSpPr>
            <a:spLocks noGrp="1"/>
          </p:cNvSpPr>
          <p:nvPr>
            <p:ph type="title"/>
          </p:nvPr>
        </p:nvSpPr>
        <p:spPr>
          <a:xfrm>
            <a:off x="902189" y="213132"/>
            <a:ext cx="7338060" cy="1131570"/>
          </a:xfrm>
        </p:spPr>
        <p:txBody>
          <a:bodyPr vert="horz" lIns="91440" tIns="45720" rIns="91440" bIns="45720" rtlCol="0" anchor="ctr">
            <a:normAutofit/>
          </a:bodyPr>
          <a:lstStyle/>
          <a:p>
            <a:pPr defTabSz="914400"/>
            <a:r>
              <a:rPr lang="en-US" dirty="0"/>
              <a:t>Vibration (Cont.)</a:t>
            </a:r>
          </a:p>
        </p:txBody>
      </p:sp>
      <p:sp>
        <p:nvSpPr>
          <p:cNvPr id="5" name="TextBox 4">
            <a:extLst>
              <a:ext uri="{FF2B5EF4-FFF2-40B4-BE49-F238E27FC236}">
                <a16:creationId xmlns:a16="http://schemas.microsoft.com/office/drawing/2014/main" id="{27A13EE5-760A-50B1-EFD5-006B896FA4F2}"/>
              </a:ext>
            </a:extLst>
          </p:cNvPr>
          <p:cNvSpPr txBox="1"/>
          <p:nvPr/>
        </p:nvSpPr>
        <p:spPr>
          <a:xfrm>
            <a:off x="0" y="1508760"/>
            <a:ext cx="9144000" cy="1443990"/>
          </a:xfrm>
          <a:prstGeom prst="rect">
            <a:avLst/>
          </a:prstGeom>
        </p:spPr>
        <p:txBody>
          <a:bodyPr vert="horz" lIns="91440" tIns="45720" rIns="91440" bIns="45720" numCol="2" rtlCol="0">
            <a:normAutofit fontScale="55000" lnSpcReduction="20000"/>
          </a:bodyPr>
          <a:lstStyle/>
          <a:p>
            <a:pPr marL="1017270" lvl="2">
              <a:lnSpc>
                <a:spcPct val="90000"/>
              </a:lnSpc>
              <a:spcAft>
                <a:spcPts val="600"/>
              </a:spcAft>
              <a:buClr>
                <a:schemeClr val="tx1"/>
              </a:buClr>
            </a:pPr>
            <a:r>
              <a:rPr lang="en-US" sz="3300" dirty="0"/>
              <a:t>HAV (hand-arm vibration) is usually caused by a vibrating hand tool or work piece which transmits the movement. </a:t>
            </a:r>
          </a:p>
          <a:p>
            <a:pPr marL="1017270" lvl="2">
              <a:lnSpc>
                <a:spcPct val="90000"/>
              </a:lnSpc>
              <a:spcAft>
                <a:spcPts val="600"/>
              </a:spcAft>
              <a:buClr>
                <a:schemeClr val="tx1"/>
              </a:buClr>
            </a:pPr>
            <a:endParaRPr lang="en-US" sz="3300" dirty="0"/>
          </a:p>
          <a:p>
            <a:pPr marL="1017270" lvl="2">
              <a:lnSpc>
                <a:spcPct val="90000"/>
              </a:lnSpc>
              <a:spcAft>
                <a:spcPts val="600"/>
              </a:spcAft>
              <a:buClr>
                <a:schemeClr val="tx1"/>
              </a:buClr>
            </a:pPr>
            <a:endParaRPr lang="en-US" sz="3300" dirty="0"/>
          </a:p>
          <a:p>
            <a:pPr marL="1017270" lvl="2">
              <a:lnSpc>
                <a:spcPct val="90000"/>
              </a:lnSpc>
              <a:spcAft>
                <a:spcPts val="600"/>
              </a:spcAft>
              <a:buClr>
                <a:schemeClr val="tx1"/>
              </a:buClr>
            </a:pPr>
            <a:r>
              <a:rPr lang="en-US" sz="3300" b="0" i="0" dirty="0">
                <a:effectLst/>
              </a:rPr>
              <a:t>WBV (</a:t>
            </a:r>
            <a:r>
              <a:rPr lang="en-US" sz="3300" dirty="0"/>
              <a:t>whole-body vibration) </a:t>
            </a:r>
            <a:r>
              <a:rPr lang="en-US" sz="3300" b="0" i="0" dirty="0">
                <a:effectLst/>
              </a:rPr>
              <a:t>is usually felt when sitting or standing on a vehicle or machine, travelling over rough ground or along a track.</a:t>
            </a:r>
          </a:p>
          <a:p>
            <a:pPr marL="1200150" lvl="2" indent="-182880">
              <a:lnSpc>
                <a:spcPct val="90000"/>
              </a:lnSpc>
              <a:spcAft>
                <a:spcPts val="600"/>
              </a:spcAft>
              <a:buClr>
                <a:schemeClr val="tx1"/>
              </a:buClr>
              <a:buFont typeface="Wingdings" pitchFamily="2" charset="2"/>
              <a:buChar char=""/>
            </a:pPr>
            <a:endParaRPr lang="en-US" sz="1000" dirty="0"/>
          </a:p>
          <a:p>
            <a:pPr indent="-182880">
              <a:lnSpc>
                <a:spcPct val="90000"/>
              </a:lnSpc>
              <a:spcAft>
                <a:spcPts val="600"/>
              </a:spcAft>
              <a:buClr>
                <a:schemeClr val="tx1"/>
              </a:buClr>
              <a:buFont typeface="Wingdings" pitchFamily="2" charset="2"/>
              <a:buChar char=""/>
            </a:pPr>
            <a:endParaRPr lang="en-US" sz="1300" dirty="0"/>
          </a:p>
        </p:txBody>
      </p:sp>
      <p:pic>
        <p:nvPicPr>
          <p:cNvPr id="9" name="Picture 8" descr="Man drilling a screw into wood">
            <a:extLst>
              <a:ext uri="{FF2B5EF4-FFF2-40B4-BE49-F238E27FC236}">
                <a16:creationId xmlns:a16="http://schemas.microsoft.com/office/drawing/2014/main" id="{33337C13-276C-CE5B-BEE5-C51EBEE7E3D2}"/>
              </a:ext>
            </a:extLst>
          </p:cNvPr>
          <p:cNvPicPr>
            <a:picLocks noChangeAspect="1"/>
          </p:cNvPicPr>
          <p:nvPr/>
        </p:nvPicPr>
        <p:blipFill rotWithShape="1">
          <a:blip r:embed="rId2">
            <a:extLst>
              <a:ext uri="{28A0092B-C50C-407E-A947-70E740481C1C}">
                <a14:useLocalDpi xmlns:a14="http://schemas.microsoft.com/office/drawing/2010/main" val="0"/>
              </a:ext>
            </a:extLst>
          </a:blip>
          <a:srcRect t="8603" r="4" b="4498"/>
          <a:stretch/>
        </p:blipFill>
        <p:spPr>
          <a:xfrm>
            <a:off x="1066800" y="2685344"/>
            <a:ext cx="3042923" cy="1804317"/>
          </a:xfrm>
          <a:prstGeom prst="rect">
            <a:avLst/>
          </a:prstGeom>
        </p:spPr>
      </p:pic>
      <p:pic>
        <p:nvPicPr>
          <p:cNvPr id="7" name="Picture 6" descr="Firefighter driving a truck">
            <a:extLst>
              <a:ext uri="{FF2B5EF4-FFF2-40B4-BE49-F238E27FC236}">
                <a16:creationId xmlns:a16="http://schemas.microsoft.com/office/drawing/2014/main" id="{6408A52F-324C-D30B-F427-3FD210CD4BAE}"/>
              </a:ext>
            </a:extLst>
          </p:cNvPr>
          <p:cNvPicPr>
            <a:picLocks noChangeAspect="1"/>
          </p:cNvPicPr>
          <p:nvPr/>
        </p:nvPicPr>
        <p:blipFill rotWithShape="1">
          <a:blip r:embed="rId3">
            <a:extLst>
              <a:ext uri="{28A0092B-C50C-407E-A947-70E740481C1C}">
                <a14:useLocalDpi xmlns:a14="http://schemas.microsoft.com/office/drawing/2010/main" val="0"/>
              </a:ext>
            </a:extLst>
          </a:blip>
          <a:srcRect t="7987" r="4" b="4168"/>
          <a:stretch/>
        </p:blipFill>
        <p:spPr>
          <a:xfrm>
            <a:off x="5562600" y="2708257"/>
            <a:ext cx="3042923" cy="1799828"/>
          </a:xfrm>
          <a:prstGeom prst="rect">
            <a:avLst/>
          </a:prstGeom>
        </p:spPr>
      </p:pic>
      <p:sp>
        <p:nvSpPr>
          <p:cNvPr id="4" name="Footer Placeholder 3">
            <a:extLst>
              <a:ext uri="{FF2B5EF4-FFF2-40B4-BE49-F238E27FC236}">
                <a16:creationId xmlns:a16="http://schemas.microsoft.com/office/drawing/2014/main" id="{75A9A71A-EDF5-68A5-F024-8E174FBF08CE}"/>
              </a:ext>
            </a:extLst>
          </p:cNvPr>
          <p:cNvSpPr>
            <a:spLocks noGrp="1"/>
          </p:cNvSpPr>
          <p:nvPr>
            <p:ph type="ftr" sz="quarter" idx="11"/>
          </p:nvPr>
        </p:nvSpPr>
        <p:spPr>
          <a:xfrm>
            <a:off x="2699743" y="4817140"/>
            <a:ext cx="3042923" cy="273844"/>
          </a:xfrm>
        </p:spPr>
        <p:txBody>
          <a:bodyPr vert="horz" lIns="91440" tIns="45720" rIns="91440" bIns="45720" rtlCol="0" anchor="ctr">
            <a:normAutofit/>
          </a:bodyPr>
          <a:lstStyle/>
          <a:p>
            <a:pPr>
              <a:spcAft>
                <a:spcPts val="600"/>
              </a:spcAft>
            </a:pPr>
            <a:r>
              <a:rPr lang="en-US" sz="1050" kern="1200">
                <a:solidFill>
                  <a:schemeClr val="tx1"/>
                </a:solidFill>
                <a:latin typeface="+mn-lt"/>
                <a:ea typeface="+mn-ea"/>
                <a:cs typeface="+mn-cs"/>
              </a:rPr>
              <a:t>USDA Office of Operations TARGET Center</a:t>
            </a:r>
          </a:p>
        </p:txBody>
      </p:sp>
    </p:spTree>
    <p:extLst>
      <p:ext uri="{BB962C8B-B14F-4D97-AF65-F5344CB8AC3E}">
        <p14:creationId xmlns:p14="http://schemas.microsoft.com/office/powerpoint/2010/main" val="3645581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D859-771B-CADC-1E0B-7B9E0DF7CA77}"/>
              </a:ext>
            </a:extLst>
          </p:cNvPr>
          <p:cNvSpPr>
            <a:spLocks noGrp="1"/>
          </p:cNvSpPr>
          <p:nvPr>
            <p:ph type="title"/>
          </p:nvPr>
        </p:nvSpPr>
        <p:spPr>
          <a:xfrm>
            <a:off x="0" y="213132"/>
            <a:ext cx="9144000" cy="1131570"/>
          </a:xfrm>
        </p:spPr>
        <p:txBody>
          <a:bodyPr/>
          <a:lstStyle/>
          <a:p>
            <a:pPr algn="ctr"/>
            <a:r>
              <a:rPr lang="en-US" dirty="0"/>
              <a:t>temperature</a:t>
            </a:r>
          </a:p>
        </p:txBody>
      </p:sp>
      <p:sp>
        <p:nvSpPr>
          <p:cNvPr id="4" name="Footer Placeholder 3">
            <a:extLst>
              <a:ext uri="{FF2B5EF4-FFF2-40B4-BE49-F238E27FC236}">
                <a16:creationId xmlns:a16="http://schemas.microsoft.com/office/drawing/2014/main" id="{2B7CA823-5EB0-3AFA-690B-A1B7C139C176}"/>
              </a:ext>
            </a:extLst>
          </p:cNvPr>
          <p:cNvSpPr>
            <a:spLocks noGrp="1"/>
          </p:cNvSpPr>
          <p:nvPr>
            <p:ph type="ftr" sz="quarter" idx="11"/>
          </p:nvPr>
        </p:nvSpPr>
        <p:spPr>
          <a:xfrm>
            <a:off x="4114800" y="4813986"/>
            <a:ext cx="3783330" cy="273844"/>
          </a:xfrm>
        </p:spPr>
        <p:txBody>
          <a:bodyPr/>
          <a:lstStyle/>
          <a:p>
            <a:r>
              <a:rPr lang="en-US" dirty="0">
                <a:solidFill>
                  <a:schemeClr val="bg2"/>
                </a:solidFill>
              </a:rPr>
              <a:t>USDA Office of Operations TARGET Center</a:t>
            </a:r>
          </a:p>
        </p:txBody>
      </p:sp>
      <p:sp>
        <p:nvSpPr>
          <p:cNvPr id="7" name="TextBox 6">
            <a:extLst>
              <a:ext uri="{FF2B5EF4-FFF2-40B4-BE49-F238E27FC236}">
                <a16:creationId xmlns:a16="http://schemas.microsoft.com/office/drawing/2014/main" id="{AA224C9C-49C9-2EE4-A880-A4E085E5E81F}"/>
              </a:ext>
            </a:extLst>
          </p:cNvPr>
          <p:cNvSpPr txBox="1"/>
          <p:nvPr/>
        </p:nvSpPr>
        <p:spPr>
          <a:xfrm>
            <a:off x="0" y="1397666"/>
            <a:ext cx="9144000" cy="3416320"/>
          </a:xfrm>
          <a:prstGeom prst="rect">
            <a:avLst/>
          </a:prstGeom>
          <a:noFill/>
        </p:spPr>
        <p:txBody>
          <a:bodyPr wrap="square" rtlCol="0">
            <a:spAutoFit/>
          </a:bodyPr>
          <a:lstStyle/>
          <a:p>
            <a:r>
              <a:rPr lang="en-US" dirty="0">
                <a:solidFill>
                  <a:schemeClr val="bg2"/>
                </a:solidFill>
              </a:rPr>
              <a:t>Extreme temperatures can cause various problems for workers. Problems may include trouble breathing, fatigue, reduced dexterity, sensory sensitivity and reduced grip strength. </a:t>
            </a:r>
          </a:p>
          <a:p>
            <a:endParaRPr lang="en-US" dirty="0">
              <a:solidFill>
                <a:schemeClr val="bg2"/>
              </a:solidFill>
            </a:endParaRPr>
          </a:p>
          <a:p>
            <a:pPr lvl="2"/>
            <a:r>
              <a:rPr lang="en-US" dirty="0">
                <a:solidFill>
                  <a:schemeClr val="bg2"/>
                </a:solidFill>
              </a:rPr>
              <a:t>Hot temperatures can lead to dehydration and muscle fatigue, especially in conjunction with high humidity. </a:t>
            </a:r>
          </a:p>
          <a:p>
            <a:pPr marL="742950" lvl="1" indent="-285750">
              <a:buFont typeface="Arial" panose="020B0604020202020204" pitchFamily="34" charset="0"/>
              <a:buChar char="•"/>
            </a:pPr>
            <a:endParaRPr lang="en-US" dirty="0">
              <a:solidFill>
                <a:schemeClr val="bg2"/>
              </a:solidFill>
            </a:endParaRPr>
          </a:p>
          <a:p>
            <a:pPr lvl="2"/>
            <a:r>
              <a:rPr lang="en-US" dirty="0">
                <a:solidFill>
                  <a:schemeClr val="bg2"/>
                </a:solidFill>
              </a:rPr>
              <a:t>Cold temperatures make the muscles less flexible, resulting in muscle strains and pulls. </a:t>
            </a:r>
          </a:p>
          <a:p>
            <a:endParaRPr lang="en-US" dirty="0">
              <a:solidFill>
                <a:schemeClr val="bg2"/>
              </a:solidFill>
            </a:endParaRPr>
          </a:p>
          <a:p>
            <a:r>
              <a:rPr lang="en-US" dirty="0">
                <a:solidFill>
                  <a:schemeClr val="bg2"/>
                </a:solidFill>
              </a:rPr>
              <a:t>Hot or cold work environments do not necessarily need to be outdoors. Any location that is outside of the typical comfort zone of 55 - 85 degree Fahrenheit is cause for concern.</a:t>
            </a:r>
          </a:p>
        </p:txBody>
      </p:sp>
      <p:pic>
        <p:nvPicPr>
          <p:cNvPr id="13" name="Graphic 12" descr="Low Temperature">
            <a:extLst>
              <a:ext uri="{FF2B5EF4-FFF2-40B4-BE49-F238E27FC236}">
                <a16:creationId xmlns:a16="http://schemas.microsoft.com/office/drawing/2014/main" id="{27D184E0-923B-0A80-6565-4E0B462271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109" y="3273766"/>
            <a:ext cx="609600" cy="609600"/>
          </a:xfrm>
          <a:prstGeom prst="rect">
            <a:avLst/>
          </a:prstGeom>
        </p:spPr>
      </p:pic>
      <p:pic>
        <p:nvPicPr>
          <p:cNvPr id="15" name="Graphic 14" descr="Sun with solid fill">
            <a:extLst>
              <a:ext uri="{FF2B5EF4-FFF2-40B4-BE49-F238E27FC236}">
                <a16:creationId xmlns:a16="http://schemas.microsoft.com/office/drawing/2014/main" id="{1258D9BA-7B3E-DED7-C06B-95B62069C4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0109" y="2545773"/>
            <a:ext cx="609600" cy="609600"/>
          </a:xfrm>
          <a:prstGeom prst="rect">
            <a:avLst/>
          </a:prstGeom>
        </p:spPr>
      </p:pic>
    </p:spTree>
    <p:extLst>
      <p:ext uri="{BB962C8B-B14F-4D97-AF65-F5344CB8AC3E}">
        <p14:creationId xmlns:p14="http://schemas.microsoft.com/office/powerpoint/2010/main" val="1742859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F1B3-6E1E-41E8-9707-F2AC5A4346EC}"/>
              </a:ext>
            </a:extLst>
          </p:cNvPr>
          <p:cNvSpPr>
            <a:spLocks noGrp="1"/>
          </p:cNvSpPr>
          <p:nvPr>
            <p:ph type="title"/>
          </p:nvPr>
        </p:nvSpPr>
        <p:spPr/>
        <p:txBody>
          <a:bodyPr/>
          <a:lstStyle/>
          <a:p>
            <a:pPr algn="ctr"/>
            <a:r>
              <a:rPr lang="en-US" dirty="0"/>
              <a:t>what kind of injuries are musculoskeletal disorders</a:t>
            </a:r>
          </a:p>
        </p:txBody>
      </p:sp>
      <p:sp>
        <p:nvSpPr>
          <p:cNvPr id="4" name="Footer Placeholder 3">
            <a:extLst>
              <a:ext uri="{FF2B5EF4-FFF2-40B4-BE49-F238E27FC236}">
                <a16:creationId xmlns:a16="http://schemas.microsoft.com/office/drawing/2014/main" id="{10BA06A7-A359-45CE-87B6-05270A74288A}"/>
              </a:ext>
            </a:extLst>
          </p:cNvPr>
          <p:cNvSpPr>
            <a:spLocks noGrp="1"/>
          </p:cNvSpPr>
          <p:nvPr>
            <p:ph type="ftr" sz="quarter" idx="11"/>
          </p:nvPr>
        </p:nvSpPr>
        <p:spPr/>
        <p:txBody>
          <a:bodyPr/>
          <a:lstStyle/>
          <a:p>
            <a:r>
              <a:rPr lang="en-US" dirty="0">
                <a:solidFill>
                  <a:schemeClr val="bg2"/>
                </a:solidFill>
              </a:rPr>
              <a:t>USDA Office of Operations TARGET Center</a:t>
            </a:r>
          </a:p>
        </p:txBody>
      </p:sp>
      <p:sp>
        <p:nvSpPr>
          <p:cNvPr id="6" name="TextBox 5">
            <a:extLst>
              <a:ext uri="{FF2B5EF4-FFF2-40B4-BE49-F238E27FC236}">
                <a16:creationId xmlns:a16="http://schemas.microsoft.com/office/drawing/2014/main" id="{658B6E78-6BF9-EA12-D0C8-FC7B11F5B791}"/>
              </a:ext>
            </a:extLst>
          </p:cNvPr>
          <p:cNvSpPr txBox="1"/>
          <p:nvPr/>
        </p:nvSpPr>
        <p:spPr>
          <a:xfrm>
            <a:off x="2286000" y="2387712"/>
            <a:ext cx="4572000" cy="369332"/>
          </a:xfrm>
          <a:prstGeom prst="rect">
            <a:avLst/>
          </a:prstGeom>
          <a:noFill/>
        </p:spPr>
        <p:txBody>
          <a:bodyPr wrap="square">
            <a:spAutoFit/>
          </a:bodyPr>
          <a:lstStyle/>
          <a:p>
            <a:r>
              <a:rPr lang="en-US" sz="1800" dirty="0">
                <a:solidFill>
                  <a:schemeClr val="tx1"/>
                </a:solidFill>
              </a:rPr>
              <a:t>Musculoskeletal</a:t>
            </a:r>
            <a:endParaRPr lang="en-US" dirty="0"/>
          </a:p>
        </p:txBody>
      </p:sp>
      <p:sp>
        <p:nvSpPr>
          <p:cNvPr id="8" name="TextBox 7">
            <a:extLst>
              <a:ext uri="{FF2B5EF4-FFF2-40B4-BE49-F238E27FC236}">
                <a16:creationId xmlns:a16="http://schemas.microsoft.com/office/drawing/2014/main" id="{051BBCF8-0185-E2E2-28B2-9CD59C13A8FE}"/>
              </a:ext>
            </a:extLst>
          </p:cNvPr>
          <p:cNvSpPr txBox="1"/>
          <p:nvPr/>
        </p:nvSpPr>
        <p:spPr>
          <a:xfrm>
            <a:off x="533400" y="1393031"/>
            <a:ext cx="9067800" cy="3693319"/>
          </a:xfrm>
          <a:prstGeom prst="rect">
            <a:avLst/>
          </a:prstGeom>
          <a:noFill/>
        </p:spPr>
        <p:txBody>
          <a:bodyPr wrap="square" rtlCol="0">
            <a:spAutoFit/>
          </a:bodyPr>
          <a:lstStyle/>
          <a:p>
            <a:pPr marL="0" indent="0">
              <a:buNone/>
            </a:pPr>
            <a:r>
              <a:rPr lang="en-US" sz="1800" b="1" dirty="0">
                <a:solidFill>
                  <a:schemeClr val="bg2"/>
                </a:solidFill>
                <a:latin typeface="Arial" panose="020B0604020202020204" pitchFamily="34" charset="0"/>
                <a:ea typeface="Times New Roman" panose="02020603050405020304" pitchFamily="18" charset="0"/>
                <a:cs typeface="Arial" panose="020B0604020202020204" pitchFamily="34" charset="0"/>
              </a:rPr>
              <a:t>Acute Injuries  </a:t>
            </a:r>
          </a:p>
          <a:p>
            <a:pPr marL="742950" lvl="1" indent="-285750">
              <a:buFont typeface="Arial" panose="020B0604020202020204" pitchFamily="34" charset="0"/>
              <a:buChar char="•"/>
            </a:pPr>
            <a:r>
              <a:rPr lang="en-US" dirty="0">
                <a:solidFill>
                  <a:schemeClr val="bg2"/>
                </a:solidFill>
                <a:ea typeface="Times New Roman" panose="02020603050405020304" pitchFamily="18" charset="0"/>
                <a:cs typeface="Arial" panose="020B0604020202020204" pitchFamily="34" charset="0"/>
              </a:rPr>
              <a:t>Happen immediately due to overload</a:t>
            </a:r>
          </a:p>
          <a:p>
            <a:pPr marL="742950" lvl="1" indent="-285750">
              <a:buFont typeface="Arial" panose="020B0604020202020204" pitchFamily="34" charset="0"/>
              <a:buChar char="•"/>
            </a:pPr>
            <a:r>
              <a:rPr lang="en-US" dirty="0">
                <a:solidFill>
                  <a:schemeClr val="bg2"/>
                </a:solidFill>
                <a:ea typeface="Times New Roman" panose="02020603050405020304" pitchFamily="18" charset="0"/>
                <a:cs typeface="Arial" panose="020B0604020202020204" pitchFamily="34" charset="0"/>
              </a:rPr>
              <a:t>Can become chronic</a:t>
            </a:r>
          </a:p>
          <a:p>
            <a:pPr marL="742950" lvl="1" indent="-285750">
              <a:buFont typeface="Arial" panose="020B0604020202020204" pitchFamily="34" charset="0"/>
              <a:buChar char="•"/>
            </a:pPr>
            <a:r>
              <a:rPr lang="en-US" dirty="0">
                <a:solidFill>
                  <a:schemeClr val="bg2"/>
                </a:solidFill>
                <a:ea typeface="Times New Roman" panose="02020603050405020304" pitchFamily="18" charset="0"/>
                <a:cs typeface="Arial" panose="020B0604020202020204" pitchFamily="34" charset="0"/>
              </a:rPr>
              <a:t>Re-injury possible</a:t>
            </a:r>
          </a:p>
          <a:p>
            <a:pPr marL="742950" lvl="1" indent="-285750">
              <a:buFont typeface="Arial" panose="020B0604020202020204" pitchFamily="34" charset="0"/>
              <a:buChar char="•"/>
            </a:pPr>
            <a:r>
              <a:rPr lang="en-US" dirty="0">
                <a:solidFill>
                  <a:schemeClr val="bg2"/>
                </a:solidFill>
                <a:ea typeface="Times New Roman" panose="02020603050405020304" pitchFamily="18" charset="0"/>
                <a:cs typeface="Arial" panose="020B0604020202020204" pitchFamily="34" charset="0"/>
              </a:rPr>
              <a:t>Strains, sprains, disc herniations</a:t>
            </a:r>
          </a:p>
          <a:p>
            <a:endParaRPr lang="en-US" sz="18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18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Chronic Injuries</a:t>
            </a:r>
          </a:p>
          <a:p>
            <a:pPr marL="742950" lvl="1" indent="-285750">
              <a:buFont typeface="Arial" panose="020B0604020202020204" pitchFamily="34" charset="0"/>
              <a:buChar char="•"/>
            </a:pPr>
            <a:r>
              <a:rPr lang="en-US"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Pain or symptoms lasting more than a month</a:t>
            </a:r>
          </a:p>
          <a:p>
            <a:pPr marL="0" indent="0">
              <a:buNone/>
            </a:pPr>
            <a:endParaRPr lang="en-US" sz="1800" b="1" dirty="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1800" b="1" dirty="0">
                <a:solidFill>
                  <a:schemeClr val="bg2"/>
                </a:solidFill>
                <a:latin typeface="Arial" panose="020B0604020202020204" pitchFamily="34" charset="0"/>
                <a:ea typeface="Times New Roman" panose="02020603050405020304" pitchFamily="18" charset="0"/>
                <a:cs typeface="Arial" panose="020B0604020202020204" pitchFamily="34" charset="0"/>
              </a:rPr>
              <a:t>Cumulative Trauma</a:t>
            </a:r>
          </a:p>
          <a:p>
            <a:pPr marL="742950" lvl="1" indent="-285750">
              <a:buFont typeface="Arial" panose="020B0604020202020204" pitchFamily="34" charset="0"/>
              <a:buChar char="•"/>
            </a:pPr>
            <a:r>
              <a:rPr lang="en-US" dirty="0">
                <a:solidFill>
                  <a:schemeClr val="bg2"/>
                </a:solidFill>
                <a:latin typeface="Arial" panose="020B0604020202020204" pitchFamily="34" charset="0"/>
                <a:ea typeface="Times New Roman" panose="02020603050405020304" pitchFamily="18" charset="0"/>
                <a:cs typeface="Arial" panose="020B0604020202020204" pitchFamily="34" charset="0"/>
              </a:rPr>
              <a:t>Happen over time</a:t>
            </a:r>
          </a:p>
          <a:p>
            <a:pPr marL="742950" lvl="1" indent="-285750">
              <a:buFont typeface="Arial" panose="020B0604020202020204" pitchFamily="34" charset="0"/>
              <a:buChar char="•"/>
            </a:pPr>
            <a:r>
              <a:rPr lang="en-US" dirty="0">
                <a:solidFill>
                  <a:schemeClr val="bg2"/>
                </a:solidFill>
                <a:latin typeface="Arial" panose="020B0604020202020204" pitchFamily="34" charset="0"/>
                <a:ea typeface="Times New Roman" panose="02020603050405020304" pitchFamily="18" charset="0"/>
                <a:cs typeface="Arial" panose="020B0604020202020204" pitchFamily="34" charset="0"/>
              </a:rPr>
              <a:t>Difficult to cure</a:t>
            </a:r>
          </a:p>
          <a:p>
            <a:endParaRPr lang="en-US" dirty="0"/>
          </a:p>
        </p:txBody>
      </p:sp>
    </p:spTree>
    <p:extLst>
      <p:ext uri="{BB962C8B-B14F-4D97-AF65-F5344CB8AC3E}">
        <p14:creationId xmlns:p14="http://schemas.microsoft.com/office/powerpoint/2010/main" val="139269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F1B3-6E1E-41E8-9707-F2AC5A4346EC}"/>
              </a:ext>
            </a:extLst>
          </p:cNvPr>
          <p:cNvSpPr>
            <a:spLocks noGrp="1"/>
          </p:cNvSpPr>
          <p:nvPr>
            <p:ph type="title"/>
          </p:nvPr>
        </p:nvSpPr>
        <p:spPr>
          <a:xfrm>
            <a:off x="0" y="213132"/>
            <a:ext cx="9144000" cy="1131570"/>
          </a:xfrm>
        </p:spPr>
        <p:txBody>
          <a:bodyPr/>
          <a:lstStyle/>
          <a:p>
            <a:pPr algn="ctr"/>
            <a:r>
              <a:rPr lang="en-US" dirty="0"/>
              <a:t>Common WORKPLACE INJURIES</a:t>
            </a:r>
          </a:p>
        </p:txBody>
      </p:sp>
      <p:sp>
        <p:nvSpPr>
          <p:cNvPr id="4" name="Footer Placeholder 3">
            <a:extLst>
              <a:ext uri="{FF2B5EF4-FFF2-40B4-BE49-F238E27FC236}">
                <a16:creationId xmlns:a16="http://schemas.microsoft.com/office/drawing/2014/main" id="{10BA06A7-A359-45CE-87B6-05270A74288A}"/>
              </a:ext>
            </a:extLst>
          </p:cNvPr>
          <p:cNvSpPr>
            <a:spLocks noGrp="1"/>
          </p:cNvSpPr>
          <p:nvPr>
            <p:ph type="ftr" sz="quarter" idx="11"/>
          </p:nvPr>
        </p:nvSpPr>
        <p:spPr/>
        <p:txBody>
          <a:bodyPr/>
          <a:lstStyle/>
          <a:p>
            <a:r>
              <a:rPr lang="en-US" dirty="0">
                <a:solidFill>
                  <a:schemeClr val="bg2"/>
                </a:solidFill>
              </a:rPr>
              <a:t>USDA Office of Operations TARGET Center</a:t>
            </a:r>
          </a:p>
        </p:txBody>
      </p:sp>
      <p:sp>
        <p:nvSpPr>
          <p:cNvPr id="6" name="TextBox 5">
            <a:extLst>
              <a:ext uri="{FF2B5EF4-FFF2-40B4-BE49-F238E27FC236}">
                <a16:creationId xmlns:a16="http://schemas.microsoft.com/office/drawing/2014/main" id="{658B6E78-6BF9-EA12-D0C8-FC7B11F5B791}"/>
              </a:ext>
            </a:extLst>
          </p:cNvPr>
          <p:cNvSpPr txBox="1"/>
          <p:nvPr/>
        </p:nvSpPr>
        <p:spPr>
          <a:xfrm>
            <a:off x="2286000" y="2387712"/>
            <a:ext cx="4572000" cy="369332"/>
          </a:xfrm>
          <a:prstGeom prst="rect">
            <a:avLst/>
          </a:prstGeom>
          <a:noFill/>
        </p:spPr>
        <p:txBody>
          <a:bodyPr wrap="square">
            <a:spAutoFit/>
          </a:bodyPr>
          <a:lstStyle/>
          <a:p>
            <a:r>
              <a:rPr lang="en-US" sz="1800" dirty="0">
                <a:solidFill>
                  <a:schemeClr val="tx1"/>
                </a:solidFill>
              </a:rPr>
              <a:t>Musculoskeletal</a:t>
            </a:r>
            <a:endParaRPr lang="en-US" dirty="0"/>
          </a:p>
        </p:txBody>
      </p:sp>
      <p:graphicFrame>
        <p:nvGraphicFramePr>
          <p:cNvPr id="8" name="Diagram 7">
            <a:extLst>
              <a:ext uri="{FF2B5EF4-FFF2-40B4-BE49-F238E27FC236}">
                <a16:creationId xmlns:a16="http://schemas.microsoft.com/office/drawing/2014/main" id="{58A6DC4D-61D7-9BD5-3359-583429F7A5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6829747"/>
              </p:ext>
            </p:extLst>
          </p:nvPr>
        </p:nvGraphicFramePr>
        <p:xfrm>
          <a:off x="1752600" y="1432333"/>
          <a:ext cx="4953000" cy="3425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71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51435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70C0"/>
          </a:solidFill>
          <a:ln>
            <a:solidFill>
              <a:srgbClr val="202C8F"/>
            </a:solidFill>
          </a:ln>
        </p:spPr>
        <p:txBody>
          <a:bodyPr wrap="square" lIns="0" tIns="0" rIns="0" bIns="0" rtlCol="0"/>
          <a:lstStyle/>
          <a:p>
            <a:endParaRPr sz="1350"/>
          </a:p>
        </p:txBody>
      </p:sp>
      <p:grpSp>
        <p:nvGrpSpPr>
          <p:cNvPr id="3" name="object 3">
            <a:extLst>
              <a:ext uri="{C183D7F6-B498-43B3-948B-1728B52AA6E4}">
                <adec:decorative xmlns:adec="http://schemas.microsoft.com/office/drawing/2017/decorative" val="1"/>
              </a:ext>
            </a:extLst>
          </p:cNvPr>
          <p:cNvGrpSpPr/>
          <p:nvPr/>
        </p:nvGrpSpPr>
        <p:grpSpPr>
          <a:xfrm>
            <a:off x="-28575" y="-28575"/>
            <a:ext cx="9144000" cy="5143500"/>
            <a:chOff x="0" y="0"/>
            <a:chExt cx="12192000" cy="6858000"/>
          </a:xfrm>
          <a:solidFill>
            <a:srgbClr val="202C8F"/>
          </a:solidFill>
        </p:grpSpPr>
        <p:sp>
          <p:nvSpPr>
            <p:cNvPr id="4" name="object 4"/>
            <p:cNvSpPr/>
            <p:nvPr/>
          </p:nvSpPr>
          <p:spPr>
            <a:xfrm>
              <a:off x="0" y="0"/>
              <a:ext cx="12192000" cy="6858000"/>
            </a:xfrm>
            <a:custGeom>
              <a:avLst/>
              <a:gdLst/>
              <a:ahLst/>
              <a:cxnLst/>
              <a:rect l="l" t="t" r="r" b="b"/>
              <a:pathLst>
                <a:path w="12192000" h="6858000">
                  <a:moveTo>
                    <a:pt x="0" y="0"/>
                  </a:moveTo>
                  <a:lnTo>
                    <a:pt x="12192000" y="0"/>
                  </a:lnTo>
                  <a:lnTo>
                    <a:pt x="12192000" y="6857999"/>
                  </a:lnTo>
                </a:path>
                <a:path w="12192000" h="6858000">
                  <a:moveTo>
                    <a:pt x="0" y="6857999"/>
                  </a:moveTo>
                  <a:lnTo>
                    <a:pt x="0" y="0"/>
                  </a:lnTo>
                </a:path>
              </a:pathLst>
            </a:custGeom>
            <a:solidFill>
              <a:srgbClr val="0070C0"/>
            </a:solidFill>
            <a:ln w="76200">
              <a:solidFill>
                <a:schemeClr val="tx1"/>
              </a:solidFill>
            </a:ln>
          </p:spPr>
          <p:txBody>
            <a:bodyPr wrap="square" lIns="0" tIns="0" rIns="0" bIns="0" rtlCol="0"/>
            <a:lstStyle/>
            <a:p>
              <a:endParaRPr sz="1350">
                <a:solidFill>
                  <a:srgbClr val="202C8F"/>
                </a:solidFill>
              </a:endParaRPr>
            </a:p>
          </p:txBody>
        </p:sp>
        <p:sp>
          <p:nvSpPr>
            <p:cNvPr id="5" name="object 5"/>
            <p:cNvSpPr/>
            <p:nvPr/>
          </p:nvSpPr>
          <p:spPr>
            <a:xfrm>
              <a:off x="234695" y="237743"/>
              <a:ext cx="11722735" cy="6383020"/>
            </a:xfrm>
            <a:custGeom>
              <a:avLst/>
              <a:gdLst/>
              <a:ahLst/>
              <a:cxnLst/>
              <a:rect l="l" t="t" r="r" b="b"/>
              <a:pathLst>
                <a:path w="11722735" h="6383020">
                  <a:moveTo>
                    <a:pt x="11722608" y="0"/>
                  </a:moveTo>
                  <a:lnTo>
                    <a:pt x="0" y="0"/>
                  </a:lnTo>
                  <a:lnTo>
                    <a:pt x="0" y="6382511"/>
                  </a:lnTo>
                  <a:lnTo>
                    <a:pt x="11722608" y="6382511"/>
                  </a:lnTo>
                  <a:lnTo>
                    <a:pt x="11722608" y="0"/>
                  </a:lnTo>
                  <a:close/>
                </a:path>
              </a:pathLst>
            </a:custGeom>
            <a:solidFill>
              <a:srgbClr val="0070C0"/>
            </a:solidFill>
            <a:ln>
              <a:solidFill>
                <a:schemeClr val="bg1"/>
              </a:solidFill>
            </a:ln>
          </p:spPr>
          <p:txBody>
            <a:bodyPr wrap="square" lIns="0" tIns="0" rIns="0" bIns="0" rtlCol="0"/>
            <a:lstStyle/>
            <a:p>
              <a:endParaRPr sz="1350">
                <a:solidFill>
                  <a:srgbClr val="202C8F"/>
                </a:solidFill>
              </a:endParaRPr>
            </a:p>
          </p:txBody>
        </p:sp>
        <p:pic>
          <p:nvPicPr>
            <p:cNvPr id="6" name="object 6"/>
            <p:cNvPicPr/>
            <p:nvPr/>
          </p:nvPicPr>
          <p:blipFill>
            <a:blip r:embed="rId2" cstate="print"/>
            <a:stretch>
              <a:fillRect/>
            </a:stretch>
          </p:blipFill>
          <p:spPr>
            <a:xfrm>
              <a:off x="643466" y="643467"/>
              <a:ext cx="10905065" cy="5571065"/>
            </a:xfrm>
            <a:prstGeom prst="rect">
              <a:avLst/>
            </a:prstGeom>
            <a:grpFill/>
            <a:ln>
              <a:solidFill>
                <a:schemeClr val="bg1"/>
              </a:solidFill>
            </a:ln>
          </p:spPr>
        </p:pic>
      </p:grpSp>
      <p:sp>
        <p:nvSpPr>
          <p:cNvPr id="7" name="Title 6">
            <a:extLst>
              <a:ext uri="{FF2B5EF4-FFF2-40B4-BE49-F238E27FC236}">
                <a16:creationId xmlns:a16="http://schemas.microsoft.com/office/drawing/2014/main" id="{F0C9455A-EE7C-AE38-F84B-5C1A87406541}"/>
              </a:ext>
            </a:extLst>
          </p:cNvPr>
          <p:cNvSpPr>
            <a:spLocks noGrp="1"/>
          </p:cNvSpPr>
          <p:nvPr>
            <p:ph type="title" idx="4294967295"/>
          </p:nvPr>
        </p:nvSpPr>
        <p:spPr>
          <a:xfrm>
            <a:off x="1175743" y="-392415"/>
            <a:ext cx="6792515" cy="392415"/>
          </a:xfrm>
        </p:spPr>
        <p:txBody>
          <a:bodyPr vert="horz" wrap="square" lIns="0" tIns="0" rIns="0" bIns="0" rtlCol="0" anchor="b">
            <a:spAutoFit/>
          </a:bodyPr>
          <a:lstStyle/>
          <a:p>
            <a:r>
              <a:rPr lang="en-US" dirty="0"/>
              <a:t>Advancing Access &amp; Equity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ADBB-D5A3-60FB-2A9B-894AEBB81E79}"/>
              </a:ext>
            </a:extLst>
          </p:cNvPr>
          <p:cNvSpPr>
            <a:spLocks noGrp="1"/>
          </p:cNvSpPr>
          <p:nvPr>
            <p:ph type="title"/>
          </p:nvPr>
        </p:nvSpPr>
        <p:spPr>
          <a:xfrm>
            <a:off x="902189" y="213132"/>
            <a:ext cx="7338060" cy="1131570"/>
          </a:xfrm>
        </p:spPr>
        <p:txBody>
          <a:bodyPr>
            <a:normAutofit/>
          </a:bodyPr>
          <a:lstStyle/>
          <a:p>
            <a:r>
              <a:rPr lang="en-US" dirty="0"/>
              <a:t>Carpal tunnel syndrome (CTS)</a:t>
            </a:r>
          </a:p>
        </p:txBody>
      </p:sp>
      <p:pic>
        <p:nvPicPr>
          <p:cNvPr id="7" name="Picture 6" descr="A diagram of a hand showing ligaments and nerves.">
            <a:extLst>
              <a:ext uri="{FF2B5EF4-FFF2-40B4-BE49-F238E27FC236}">
                <a16:creationId xmlns:a16="http://schemas.microsoft.com/office/drawing/2014/main" id="{5079D1A2-408D-43EB-E93C-A2F48D2B8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1" y="1588782"/>
            <a:ext cx="3248679" cy="3269111"/>
          </a:xfrm>
          <a:prstGeom prst="rect">
            <a:avLst/>
          </a:prstGeom>
        </p:spPr>
      </p:pic>
      <p:sp>
        <p:nvSpPr>
          <p:cNvPr id="5" name="TextBox 4">
            <a:extLst>
              <a:ext uri="{FF2B5EF4-FFF2-40B4-BE49-F238E27FC236}">
                <a16:creationId xmlns:a16="http://schemas.microsoft.com/office/drawing/2014/main" id="{D3C40394-8F45-57E7-0A0B-898A6CFD80AE}"/>
              </a:ext>
            </a:extLst>
          </p:cNvPr>
          <p:cNvSpPr txBox="1"/>
          <p:nvPr/>
        </p:nvSpPr>
        <p:spPr>
          <a:xfrm>
            <a:off x="3352800" y="1393031"/>
            <a:ext cx="5687079" cy="3693319"/>
          </a:xfrm>
          <a:prstGeom prst="rect">
            <a:avLst/>
          </a:prstGeom>
          <a:noFill/>
        </p:spPr>
        <p:txBody>
          <a:bodyPr wrap="square" rtlCol="0">
            <a:spAutoFit/>
          </a:bodyPr>
          <a:lstStyle/>
          <a:p>
            <a:pPr marL="171450" indent="-171450">
              <a:spcBef>
                <a:spcPts val="0"/>
              </a:spcBef>
              <a:spcAft>
                <a:spcPts val="0"/>
              </a:spcAft>
              <a:buFont typeface="Arial" panose="020B0604020202020204" pitchFamily="34" charset="0"/>
              <a:buChar char="•"/>
            </a:pPr>
            <a:r>
              <a:rPr lang="en-US" sz="1200" dirty="0">
                <a:solidFill>
                  <a:schemeClr val="tx1"/>
                </a:solidFill>
                <a:effectLst/>
                <a:ea typeface="Calibri" panose="020F0502020204030204" pitchFamily="34" charset="0"/>
                <a:cs typeface="Times New Roman" panose="02020603050405020304" pitchFamily="18" charset="0"/>
              </a:rPr>
              <a:t>The carpal tunnel is composed of eight irregular shaped carpal bones covered by the tough fibrous flexor retinaculum</a:t>
            </a:r>
            <a:r>
              <a:rPr lang="en-US" sz="1200" dirty="0">
                <a:solidFill>
                  <a:schemeClr val="tx1"/>
                </a:solidFill>
                <a:ea typeface="Calibri" panose="020F0502020204030204" pitchFamily="34" charset="0"/>
                <a:cs typeface="Times New Roman" panose="02020603050405020304" pitchFamily="18" charset="0"/>
              </a:rPr>
              <a:t> which contains </a:t>
            </a:r>
            <a:r>
              <a:rPr lang="en-US" sz="1200" dirty="0">
                <a:solidFill>
                  <a:schemeClr val="tx1"/>
                </a:solidFill>
                <a:effectLst/>
                <a:ea typeface="Calibri" panose="020F0502020204030204" pitchFamily="34" charset="0"/>
                <a:cs typeface="Times New Roman" panose="02020603050405020304" pitchFamily="18" charset="0"/>
              </a:rPr>
              <a:t>the finger flexor tendons and the median nerve.</a:t>
            </a:r>
          </a:p>
          <a:p>
            <a:pPr marL="628650" lvl="1" indent="-171450">
              <a:buFont typeface="Arial" panose="020B0604020202020204" pitchFamily="34" charset="0"/>
              <a:buChar char="•"/>
            </a:pPr>
            <a:r>
              <a:rPr lang="en-US" sz="1200" dirty="0">
                <a:solidFill>
                  <a:schemeClr val="tx1"/>
                </a:solidFill>
                <a:effectLst/>
                <a:ea typeface="Calibri" panose="020F0502020204030204" pitchFamily="34" charset="0"/>
                <a:cs typeface="Times New Roman" panose="02020603050405020304" pitchFamily="18" charset="0"/>
              </a:rPr>
              <a:t>Median nerve innervates most of the palm, thumb, index finger, middle finger, and radial border of the ring finger.</a:t>
            </a:r>
          </a:p>
          <a:p>
            <a:pPr marL="171450" indent="-171450">
              <a:spcBef>
                <a:spcPts val="0"/>
              </a:spcBef>
              <a:spcAft>
                <a:spcPts val="0"/>
              </a:spcAft>
              <a:buFont typeface="Arial" panose="020B0604020202020204" pitchFamily="34" charset="0"/>
              <a:buChar char="•"/>
            </a:pPr>
            <a:endParaRPr lang="en-US" sz="1200" dirty="0">
              <a:solidFill>
                <a:schemeClr val="tx1"/>
              </a:solidFill>
              <a:ea typeface="Calibri" panose="020F0502020204030204" pitchFamily="34" charset="0"/>
              <a:cs typeface="Times New Roman" panose="02020603050405020304" pitchFamily="18" charset="0"/>
            </a:endParaRPr>
          </a:p>
          <a:p>
            <a:pPr marL="171450" indent="-171450">
              <a:spcBef>
                <a:spcPts val="0"/>
              </a:spcBef>
              <a:spcAft>
                <a:spcPts val="0"/>
              </a:spcAft>
              <a:buFont typeface="Arial" panose="020B0604020202020204" pitchFamily="34" charset="0"/>
              <a:buChar char="•"/>
            </a:pPr>
            <a:r>
              <a:rPr lang="en-US" sz="1200" dirty="0">
                <a:solidFill>
                  <a:schemeClr val="tx1"/>
                </a:solidFill>
                <a:ea typeface="Calibri" panose="020F0502020204030204" pitchFamily="34" charset="0"/>
                <a:cs typeface="Times New Roman" panose="02020603050405020304" pitchFamily="18" charset="0"/>
              </a:rPr>
              <a:t>C</a:t>
            </a:r>
            <a:r>
              <a:rPr lang="en-US" sz="1200" dirty="0">
                <a:solidFill>
                  <a:schemeClr val="tx1"/>
                </a:solidFill>
                <a:effectLst/>
                <a:ea typeface="Calibri" panose="020F0502020204030204" pitchFamily="34" charset="0"/>
                <a:cs typeface="Times New Roman" panose="02020603050405020304" pitchFamily="18" charset="0"/>
              </a:rPr>
              <a:t>auses </a:t>
            </a:r>
          </a:p>
          <a:p>
            <a:pPr marL="628650" lvl="1" indent="-171450">
              <a:spcBef>
                <a:spcPts val="0"/>
              </a:spcBef>
              <a:spcAft>
                <a:spcPts val="0"/>
              </a:spcAft>
              <a:buFont typeface="Arial" panose="020B0604020202020204" pitchFamily="34" charset="0"/>
              <a:buChar char="•"/>
            </a:pPr>
            <a:r>
              <a:rPr lang="en-US" sz="1200" dirty="0">
                <a:solidFill>
                  <a:schemeClr val="tx1"/>
                </a:solidFill>
                <a:effectLst/>
                <a:ea typeface="Calibri" panose="020F0502020204030204" pitchFamily="34" charset="0"/>
                <a:cs typeface="Times New Roman" panose="02020603050405020304" pitchFamily="18" charset="0"/>
              </a:rPr>
              <a:t>Flexor tendon sheaths that become swollen may impinge on the median nerve within the cramped carpal tunnel.</a:t>
            </a:r>
          </a:p>
          <a:p>
            <a:pPr marL="171450" marR="0" lvl="0" indent="-171450">
              <a:spcBef>
                <a:spcPts val="0"/>
              </a:spcBef>
              <a:spcAft>
                <a:spcPts val="0"/>
              </a:spcAft>
              <a:buFont typeface="Arial" panose="020B0604020202020204" pitchFamily="34" charset="0"/>
              <a:buChar char="•"/>
            </a:pPr>
            <a:endParaRPr lang="en-US" sz="1200" dirty="0">
              <a:solidFill>
                <a:schemeClr val="tx1"/>
              </a:solidFill>
              <a:effectLst/>
              <a:ea typeface="Calibri" panose="020F0502020204030204" pitchFamily="34" charset="0"/>
              <a:cs typeface="Times New Roman" panose="02020603050405020304" pitchFamily="18" charset="0"/>
            </a:endParaRPr>
          </a:p>
          <a:p>
            <a:pPr marL="171450" indent="-171450">
              <a:spcBef>
                <a:spcPts val="0"/>
              </a:spcBef>
              <a:spcAft>
                <a:spcPts val="0"/>
              </a:spcAft>
              <a:buFont typeface="Arial" panose="020B0604020202020204" pitchFamily="34" charset="0"/>
              <a:buChar char="•"/>
            </a:pPr>
            <a:r>
              <a:rPr lang="en-US" sz="1200" dirty="0">
                <a:solidFill>
                  <a:schemeClr val="tx1"/>
                </a:solidFill>
                <a:effectLst/>
                <a:ea typeface="Calibri" panose="020F0502020204030204" pitchFamily="34" charset="0"/>
                <a:cs typeface="Times New Roman" panose="02020603050405020304" pitchFamily="18" charset="0"/>
              </a:rPr>
              <a:t>Symptoms </a:t>
            </a:r>
          </a:p>
          <a:p>
            <a:pPr marL="628650" lvl="1" indent="-171450">
              <a:spcBef>
                <a:spcPts val="0"/>
              </a:spcBef>
              <a:spcAft>
                <a:spcPts val="0"/>
              </a:spcAft>
              <a:buFont typeface="Arial" panose="020B0604020202020204" pitchFamily="34" charset="0"/>
              <a:buChar char="•"/>
            </a:pPr>
            <a:r>
              <a:rPr lang="en-US" sz="1200" dirty="0">
                <a:solidFill>
                  <a:schemeClr val="tx1"/>
                </a:solidFill>
                <a:effectLst/>
                <a:ea typeface="Calibri" panose="020F0502020204030204" pitchFamily="34" charset="0"/>
                <a:cs typeface="Times New Roman" panose="02020603050405020304" pitchFamily="18" charset="0"/>
              </a:rPr>
              <a:t>Numbness</a:t>
            </a:r>
          </a:p>
          <a:p>
            <a:pPr marL="628650" lvl="1" indent="-171450">
              <a:spcBef>
                <a:spcPts val="0"/>
              </a:spcBef>
              <a:spcAft>
                <a:spcPts val="0"/>
              </a:spcAft>
              <a:buFont typeface="Arial" panose="020B0604020202020204" pitchFamily="34" charset="0"/>
              <a:buChar char="•"/>
            </a:pPr>
            <a:r>
              <a:rPr lang="en-US" sz="1200" dirty="0">
                <a:solidFill>
                  <a:schemeClr val="tx1"/>
                </a:solidFill>
                <a:effectLst/>
                <a:ea typeface="Calibri" panose="020F0502020204030204" pitchFamily="34" charset="0"/>
                <a:cs typeface="Times New Roman" panose="02020603050405020304" pitchFamily="18" charset="0"/>
              </a:rPr>
              <a:t>Tingling</a:t>
            </a:r>
          </a:p>
          <a:p>
            <a:pPr marL="628650" lvl="1" indent="-171450">
              <a:spcBef>
                <a:spcPts val="0"/>
              </a:spcBef>
              <a:spcAft>
                <a:spcPts val="0"/>
              </a:spcAft>
              <a:buFont typeface="Arial" panose="020B0604020202020204" pitchFamily="34" charset="0"/>
              <a:buChar char="•"/>
            </a:pPr>
            <a:r>
              <a:rPr lang="en-US" sz="1200" dirty="0">
                <a:solidFill>
                  <a:schemeClr val="tx1"/>
                </a:solidFill>
                <a:effectLst/>
                <a:ea typeface="Calibri" panose="020F0502020204030204" pitchFamily="34" charset="0"/>
                <a:cs typeface="Times New Roman" panose="02020603050405020304" pitchFamily="18" charset="0"/>
              </a:rPr>
              <a:t>pain in the distal distribution</a:t>
            </a:r>
            <a:r>
              <a:rPr lang="en-US" sz="1200" dirty="0">
                <a:solidFill>
                  <a:schemeClr val="tx1"/>
                </a:solidFill>
                <a:ea typeface="Calibri" panose="020F0502020204030204" pitchFamily="34" charset="0"/>
                <a:cs typeface="Times New Roman" panose="02020603050405020304" pitchFamily="18" charset="0"/>
              </a:rPr>
              <a:t> </a:t>
            </a:r>
            <a:r>
              <a:rPr lang="en-US" sz="1200" dirty="0">
                <a:solidFill>
                  <a:schemeClr val="tx1"/>
                </a:solidFill>
                <a:effectLst/>
                <a:ea typeface="Calibri" panose="020F0502020204030204" pitchFamily="34" charset="0"/>
                <a:cs typeface="Times New Roman" panose="02020603050405020304" pitchFamily="18" charset="0"/>
              </a:rPr>
              <a:t>and may commonly wake patients during the night.</a:t>
            </a:r>
          </a:p>
          <a:p>
            <a:pPr marL="1085850" lvl="2" indent="-171450">
              <a:spcBef>
                <a:spcPts val="0"/>
              </a:spcBef>
              <a:spcAft>
                <a:spcPts val="0"/>
              </a:spcAft>
              <a:buFont typeface="Arial" panose="020B0604020202020204" pitchFamily="34" charset="0"/>
              <a:buChar char="•"/>
            </a:pPr>
            <a:endParaRPr lang="en-US" sz="12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0"/>
              </a:spcAft>
            </a:pPr>
            <a:r>
              <a:rPr lang="en-US" sz="1200" dirty="0">
                <a:solidFill>
                  <a:schemeClr val="tx1"/>
                </a:solidFill>
                <a:effectLst/>
                <a:ea typeface="Calibri" panose="020F0502020204030204" pitchFamily="34" charset="0"/>
                <a:cs typeface="Times New Roman" panose="02020603050405020304" pitchFamily="18" charset="0"/>
              </a:rPr>
              <a:t>*In advanced cases, symptoms may persist during the day, person may drop objects frequently owing to decreased sensation, and linear muscle atrophy.</a:t>
            </a:r>
          </a:p>
          <a:p>
            <a:pPr marL="285750" indent="-28575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FBBD2326-2D77-2CFC-CFB1-C7F380B0C77D}"/>
              </a:ext>
            </a:extLst>
          </p:cNvPr>
          <p:cNvSpPr>
            <a:spLocks noGrp="1"/>
          </p:cNvSpPr>
          <p:nvPr>
            <p:ph type="ftr" sz="quarter" idx="11"/>
          </p:nvPr>
        </p:nvSpPr>
        <p:spPr>
          <a:xfrm>
            <a:off x="4197353" y="4817140"/>
            <a:ext cx="3783330" cy="273844"/>
          </a:xfrm>
        </p:spPr>
        <p:txBody>
          <a:bodyPr>
            <a:normAutofit/>
          </a:bodyPr>
          <a:lstStyle/>
          <a:p>
            <a:pPr>
              <a:lnSpc>
                <a:spcPct val="90000"/>
              </a:lnSpc>
              <a:spcAft>
                <a:spcPts val="600"/>
              </a:spcAft>
            </a:pPr>
            <a:r>
              <a:rPr lang="en-US" dirty="0">
                <a:solidFill>
                  <a:schemeClr val="tx1"/>
                </a:solidFill>
              </a:rPr>
              <a:t>USDA Office of Operations TARGET Center</a:t>
            </a:r>
          </a:p>
        </p:txBody>
      </p:sp>
    </p:spTree>
    <p:extLst>
      <p:ext uri="{BB962C8B-B14F-4D97-AF65-F5344CB8AC3E}">
        <p14:creationId xmlns:p14="http://schemas.microsoft.com/office/powerpoint/2010/main" val="487560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08D83-A2FE-B769-C18D-1B1385671104}"/>
              </a:ext>
            </a:extLst>
          </p:cNvPr>
          <p:cNvSpPr>
            <a:spLocks noGrp="1"/>
          </p:cNvSpPr>
          <p:nvPr>
            <p:ph type="title"/>
          </p:nvPr>
        </p:nvSpPr>
        <p:spPr>
          <a:xfrm>
            <a:off x="902189" y="213132"/>
            <a:ext cx="7338060" cy="1131570"/>
          </a:xfrm>
        </p:spPr>
        <p:txBody>
          <a:bodyPr>
            <a:normAutofit/>
          </a:bodyPr>
          <a:lstStyle/>
          <a:p>
            <a:r>
              <a:rPr lang="en-US" dirty="0"/>
              <a:t>          De </a:t>
            </a:r>
            <a:r>
              <a:rPr lang="en-US" dirty="0" err="1"/>
              <a:t>Quervains</a:t>
            </a:r>
            <a:r>
              <a:rPr lang="en-US" dirty="0"/>
              <a:t> disease</a:t>
            </a:r>
          </a:p>
        </p:txBody>
      </p:sp>
      <p:pic>
        <p:nvPicPr>
          <p:cNvPr id="4098" name="Picture 2" descr="A diagram of a hand showing the bone.">
            <a:extLst>
              <a:ext uri="{FF2B5EF4-FFF2-40B4-BE49-F238E27FC236}">
                <a16:creationId xmlns:a16="http://schemas.microsoft.com/office/drawing/2014/main" id="{EDED2527-4FE7-1F2F-9469-B7D51A016F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5152" y="1590040"/>
            <a:ext cx="4571999" cy="3086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7299EEE-512C-6D20-467F-C1B15EA47111}"/>
              </a:ext>
            </a:extLst>
          </p:cNvPr>
          <p:cNvSpPr>
            <a:spLocks noGrp="1"/>
          </p:cNvSpPr>
          <p:nvPr>
            <p:ph idx="1"/>
          </p:nvPr>
        </p:nvSpPr>
        <p:spPr>
          <a:xfrm>
            <a:off x="5486400" y="1581150"/>
            <a:ext cx="3352800" cy="3142308"/>
          </a:xfrm>
        </p:spPr>
        <p:txBody>
          <a:bodyPr>
            <a:noAutofit/>
          </a:bodyPr>
          <a:lstStyle/>
          <a:p>
            <a:r>
              <a:rPr lang="en-US" sz="1400" dirty="0">
                <a:solidFill>
                  <a:schemeClr val="tx1"/>
                </a:solidFill>
              </a:rPr>
              <a:t>A form of tenosynovitis affecting the first dorsal (extensor) compartment of the hand.</a:t>
            </a:r>
          </a:p>
          <a:p>
            <a:r>
              <a:rPr lang="en-US" sz="1400" dirty="0">
                <a:solidFill>
                  <a:schemeClr val="tx1"/>
                </a:solidFill>
              </a:rPr>
              <a:t>The sheath of the tendons on the thumb side of the wrist become inflamed or swollen, making it difficult to move.</a:t>
            </a:r>
          </a:p>
          <a:p>
            <a:r>
              <a:rPr lang="en-US" sz="1400" dirty="0">
                <a:solidFill>
                  <a:schemeClr val="tx1"/>
                </a:solidFill>
              </a:rPr>
              <a:t>Symptoms:</a:t>
            </a:r>
          </a:p>
          <a:p>
            <a:pPr lvl="2"/>
            <a:r>
              <a:rPr lang="en-US" sz="1400" dirty="0">
                <a:solidFill>
                  <a:schemeClr val="tx1"/>
                </a:solidFill>
              </a:rPr>
              <a:t>dull aching sensation over the tendon</a:t>
            </a:r>
          </a:p>
          <a:p>
            <a:pPr lvl="2"/>
            <a:r>
              <a:rPr lang="en-US" sz="1400" dirty="0">
                <a:solidFill>
                  <a:schemeClr val="tx1"/>
                </a:solidFill>
              </a:rPr>
              <a:t>discomfort with specific movements, grasping or turning wrist</a:t>
            </a:r>
          </a:p>
          <a:p>
            <a:pPr lvl="2"/>
            <a:r>
              <a:rPr lang="en-US" sz="1400" dirty="0">
                <a:solidFill>
                  <a:schemeClr val="tx1"/>
                </a:solidFill>
              </a:rPr>
              <a:t>tenderness to touch</a:t>
            </a:r>
          </a:p>
        </p:txBody>
      </p:sp>
      <p:sp>
        <p:nvSpPr>
          <p:cNvPr id="4" name="Footer Placeholder 3">
            <a:extLst>
              <a:ext uri="{FF2B5EF4-FFF2-40B4-BE49-F238E27FC236}">
                <a16:creationId xmlns:a16="http://schemas.microsoft.com/office/drawing/2014/main" id="{C0FE3795-BC43-BFCF-BDCF-006FFEBB7B05}"/>
              </a:ext>
            </a:extLst>
          </p:cNvPr>
          <p:cNvSpPr>
            <a:spLocks noGrp="1"/>
          </p:cNvSpPr>
          <p:nvPr>
            <p:ph type="ftr" sz="quarter" idx="11"/>
          </p:nvPr>
        </p:nvSpPr>
        <p:spPr>
          <a:xfrm>
            <a:off x="1205529" y="4793446"/>
            <a:ext cx="3991244" cy="273844"/>
          </a:xfrm>
        </p:spPr>
        <p:txBody>
          <a:bodyPr>
            <a:normAutofit/>
          </a:bodyPr>
          <a:lstStyle/>
          <a:p>
            <a:pPr algn="ctr">
              <a:lnSpc>
                <a:spcPct val="90000"/>
              </a:lnSpc>
              <a:spcAft>
                <a:spcPts val="600"/>
              </a:spcAft>
            </a:pPr>
            <a:r>
              <a:rPr lang="en-US" sz="1000" dirty="0">
                <a:solidFill>
                  <a:schemeClr val="tx1"/>
                </a:solidFill>
              </a:rPr>
              <a:t>USDA Office of Operations TARGET Center</a:t>
            </a:r>
          </a:p>
        </p:txBody>
      </p:sp>
    </p:spTree>
    <p:extLst>
      <p:ext uri="{BB962C8B-B14F-4D97-AF65-F5344CB8AC3E}">
        <p14:creationId xmlns:p14="http://schemas.microsoft.com/office/powerpoint/2010/main" val="2449582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CFD6-A210-D343-8E9C-2ABC9F328F04}"/>
              </a:ext>
            </a:extLst>
          </p:cNvPr>
          <p:cNvSpPr>
            <a:spLocks noGrp="1"/>
          </p:cNvSpPr>
          <p:nvPr>
            <p:ph type="title"/>
          </p:nvPr>
        </p:nvSpPr>
        <p:spPr>
          <a:xfrm>
            <a:off x="228600" y="220980"/>
            <a:ext cx="2753156" cy="1131570"/>
          </a:xfrm>
        </p:spPr>
        <p:txBody>
          <a:bodyPr>
            <a:normAutofit/>
          </a:bodyPr>
          <a:lstStyle/>
          <a:p>
            <a:r>
              <a:rPr lang="en-US" dirty="0"/>
              <a:t>Elbow tendonitis </a:t>
            </a:r>
          </a:p>
        </p:txBody>
      </p:sp>
      <p:sp>
        <p:nvSpPr>
          <p:cNvPr id="3" name="Content Placeholder 2">
            <a:extLst>
              <a:ext uri="{FF2B5EF4-FFF2-40B4-BE49-F238E27FC236}">
                <a16:creationId xmlns:a16="http://schemas.microsoft.com/office/drawing/2014/main" id="{A8B4B0EB-C347-DBB8-5128-C8DC0B3519F0}"/>
              </a:ext>
            </a:extLst>
          </p:cNvPr>
          <p:cNvSpPr>
            <a:spLocks noGrp="1"/>
          </p:cNvSpPr>
          <p:nvPr>
            <p:ph idx="1"/>
          </p:nvPr>
        </p:nvSpPr>
        <p:spPr>
          <a:xfrm>
            <a:off x="0" y="1375410"/>
            <a:ext cx="3468891" cy="3634740"/>
          </a:xfrm>
        </p:spPr>
        <p:txBody>
          <a:bodyPr>
            <a:noAutofit/>
          </a:bodyPr>
          <a:lstStyle/>
          <a:p>
            <a:r>
              <a:rPr lang="en-US" sz="1200" dirty="0">
                <a:solidFill>
                  <a:schemeClr val="tx1"/>
                </a:solidFill>
              </a:rPr>
              <a:t>Also known as “tennis elbow”, affecting the outer part of the elbow.</a:t>
            </a:r>
          </a:p>
          <a:p>
            <a:r>
              <a:rPr lang="en-US" sz="1200" dirty="0">
                <a:solidFill>
                  <a:schemeClr val="tx1"/>
                </a:solidFill>
              </a:rPr>
              <a:t>Inflamed unsheathed tendon that may become frayed or torn apart when repeatedly exerted and tensed. Could become thickened, bumpy, and irregular.</a:t>
            </a:r>
          </a:p>
          <a:p>
            <a:r>
              <a:rPr lang="en-US" sz="1200" dirty="0">
                <a:solidFill>
                  <a:schemeClr val="tx1"/>
                </a:solidFill>
              </a:rPr>
              <a:t>Tendons without sufficient rest and recovery time may become permanently weakened.</a:t>
            </a:r>
          </a:p>
          <a:p>
            <a:r>
              <a:rPr lang="en-US" sz="1200" dirty="0">
                <a:solidFill>
                  <a:schemeClr val="tx1"/>
                </a:solidFill>
              </a:rPr>
              <a:t>Causes</a:t>
            </a:r>
          </a:p>
          <a:p>
            <a:pPr lvl="1"/>
            <a:r>
              <a:rPr lang="en-US" sz="1200" dirty="0">
                <a:solidFill>
                  <a:schemeClr val="tx1"/>
                </a:solidFill>
              </a:rPr>
              <a:t>May be caused by repetitive motions which aggravate the tendons needed to perform the task.</a:t>
            </a:r>
          </a:p>
          <a:p>
            <a:r>
              <a:rPr lang="en-US" sz="1200" dirty="0">
                <a:solidFill>
                  <a:schemeClr val="tx1"/>
                </a:solidFill>
              </a:rPr>
              <a:t>Symptoms </a:t>
            </a:r>
          </a:p>
          <a:p>
            <a:pPr lvl="1"/>
            <a:r>
              <a:rPr lang="en-US" sz="1200" dirty="0">
                <a:solidFill>
                  <a:schemeClr val="tx1"/>
                </a:solidFill>
              </a:rPr>
              <a:t>includes a dull aching sensation over the tendon</a:t>
            </a:r>
          </a:p>
          <a:p>
            <a:pPr lvl="1"/>
            <a:r>
              <a:rPr lang="en-US" sz="1200" dirty="0">
                <a:solidFill>
                  <a:schemeClr val="tx1"/>
                </a:solidFill>
              </a:rPr>
              <a:t>discomfort with specific movements</a:t>
            </a:r>
          </a:p>
          <a:p>
            <a:pPr lvl="1"/>
            <a:r>
              <a:rPr lang="en-US" sz="1200" dirty="0">
                <a:solidFill>
                  <a:schemeClr val="tx1"/>
                </a:solidFill>
              </a:rPr>
              <a:t>tenderness to touch</a:t>
            </a:r>
          </a:p>
        </p:txBody>
      </p:sp>
      <p:sp>
        <p:nvSpPr>
          <p:cNvPr id="10" name="Rectangle 9">
            <a:extLst>
              <a:ext uri="{FF2B5EF4-FFF2-40B4-BE49-F238E27FC236}">
                <a16:creationId xmlns:a16="http://schemas.microsoft.com/office/drawing/2014/main" id="{D5440DBC-F94A-41A2-A2DB-F4B68F9AA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8892" y="0"/>
            <a:ext cx="5675108" cy="51435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Picture 2" descr="A diagram of the elbow joint.&#10;&#10;">
            <a:extLst>
              <a:ext uri="{FF2B5EF4-FFF2-40B4-BE49-F238E27FC236}">
                <a16:creationId xmlns:a16="http://schemas.microsoft.com/office/drawing/2014/main" id="{98354EAC-29D5-FF26-4EA9-87E15E210A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7" r="2" b="2"/>
          <a:stretch/>
        </p:blipFill>
        <p:spPr bwMode="auto">
          <a:xfrm>
            <a:off x="3810000" y="460575"/>
            <a:ext cx="4721517" cy="422234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C3BCF20D-7D4A-B095-7A34-76B268A27B3E}"/>
              </a:ext>
            </a:extLst>
          </p:cNvPr>
          <p:cNvSpPr>
            <a:spLocks noGrp="1"/>
          </p:cNvSpPr>
          <p:nvPr>
            <p:ph type="ftr" sz="quarter" idx="11"/>
          </p:nvPr>
        </p:nvSpPr>
        <p:spPr>
          <a:xfrm>
            <a:off x="3946776" y="4817140"/>
            <a:ext cx="4033907" cy="273844"/>
          </a:xfrm>
        </p:spPr>
        <p:txBody>
          <a:bodyPr>
            <a:normAutofit/>
          </a:bodyPr>
          <a:lstStyle/>
          <a:p>
            <a:pPr>
              <a:lnSpc>
                <a:spcPct val="90000"/>
              </a:lnSpc>
              <a:spcAft>
                <a:spcPts val="600"/>
              </a:spcAft>
            </a:pPr>
            <a:r>
              <a:rPr lang="en-US">
                <a:solidFill>
                  <a:schemeClr val="bg2"/>
                </a:solidFill>
              </a:rPr>
              <a:t>USDA Office of Operations TARGET Center</a:t>
            </a:r>
          </a:p>
        </p:txBody>
      </p:sp>
    </p:spTree>
    <p:extLst>
      <p:ext uri="{BB962C8B-B14F-4D97-AF65-F5344CB8AC3E}">
        <p14:creationId xmlns:p14="http://schemas.microsoft.com/office/powerpoint/2010/main" val="410421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C543-1817-CEA8-E905-782412732062}"/>
              </a:ext>
            </a:extLst>
          </p:cNvPr>
          <p:cNvSpPr>
            <a:spLocks noGrp="1"/>
          </p:cNvSpPr>
          <p:nvPr>
            <p:ph type="title"/>
          </p:nvPr>
        </p:nvSpPr>
        <p:spPr>
          <a:xfrm>
            <a:off x="320409" y="205625"/>
            <a:ext cx="7338060" cy="1131570"/>
          </a:xfrm>
        </p:spPr>
        <p:txBody>
          <a:bodyPr>
            <a:normAutofit/>
          </a:bodyPr>
          <a:lstStyle/>
          <a:p>
            <a:r>
              <a:rPr lang="en-US" dirty="0"/>
              <a:t>Epicondylitis</a:t>
            </a:r>
          </a:p>
        </p:txBody>
      </p:sp>
      <p:pic>
        <p:nvPicPr>
          <p:cNvPr id="5" name="Picture 2" descr="A diagram of a tennis elbow.">
            <a:extLst>
              <a:ext uri="{FF2B5EF4-FFF2-40B4-BE49-F238E27FC236}">
                <a16:creationId xmlns:a16="http://schemas.microsoft.com/office/drawing/2014/main" id="{602DE21B-75C3-3E7B-DCBA-1AD0A43682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 y="1686244"/>
            <a:ext cx="4597927" cy="28507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A7788D3-AAD2-ACB8-4A3B-86293BA84F05}"/>
              </a:ext>
            </a:extLst>
          </p:cNvPr>
          <p:cNvSpPr>
            <a:spLocks noGrp="1"/>
          </p:cNvSpPr>
          <p:nvPr>
            <p:ph idx="1"/>
          </p:nvPr>
        </p:nvSpPr>
        <p:spPr>
          <a:xfrm>
            <a:off x="4902727" y="1666240"/>
            <a:ext cx="3784073" cy="3115310"/>
          </a:xfrm>
        </p:spPr>
        <p:txBody>
          <a:bodyPr>
            <a:noAutofit/>
          </a:bodyPr>
          <a:lstStyle/>
          <a:p>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Also known “golfers' elbow,” affecting the inner part of the elbow. </a:t>
            </a:r>
          </a:p>
          <a:p>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This is another form of tendonitis affecting the wrist and digit flexors where they originate at the medial epicondyle of the elbow.</a:t>
            </a:r>
          </a:p>
          <a:p>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Causes</a:t>
            </a:r>
          </a:p>
          <a:p>
            <a:pPr lvl="1"/>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May be caused by excess or repetitive motions in the wrist and fingers ( such as typing), or a sudden force to the elbow or wrist.</a:t>
            </a:r>
          </a:p>
          <a:p>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Symptoms</a:t>
            </a:r>
          </a:p>
          <a:p>
            <a:pPr lvl="1"/>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includes a dull aching sensation over the tendon</a:t>
            </a:r>
          </a:p>
          <a:p>
            <a:pPr lvl="1"/>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discomfort with specific movements</a:t>
            </a:r>
          </a:p>
          <a:p>
            <a:pPr lvl="1"/>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tenderness to touch</a:t>
            </a:r>
            <a:endParaRPr lang="en-US" sz="1200" dirty="0">
              <a:solidFill>
                <a:schemeClr val="tx1"/>
              </a:solidFill>
            </a:endParaRPr>
          </a:p>
        </p:txBody>
      </p:sp>
      <p:sp>
        <p:nvSpPr>
          <p:cNvPr id="4" name="Footer Placeholder 3">
            <a:extLst>
              <a:ext uri="{FF2B5EF4-FFF2-40B4-BE49-F238E27FC236}">
                <a16:creationId xmlns:a16="http://schemas.microsoft.com/office/drawing/2014/main" id="{8F4C2BFC-3FE1-9C0A-8B6F-83BA2D8C98B5}"/>
              </a:ext>
            </a:extLst>
          </p:cNvPr>
          <p:cNvSpPr>
            <a:spLocks noGrp="1"/>
          </p:cNvSpPr>
          <p:nvPr>
            <p:ph type="ftr" sz="quarter" idx="11"/>
          </p:nvPr>
        </p:nvSpPr>
        <p:spPr>
          <a:xfrm>
            <a:off x="3989439" y="4817140"/>
            <a:ext cx="3991244" cy="273844"/>
          </a:xfrm>
        </p:spPr>
        <p:txBody>
          <a:bodyPr>
            <a:normAutofit/>
          </a:bodyPr>
          <a:lstStyle/>
          <a:p>
            <a:pPr>
              <a:lnSpc>
                <a:spcPct val="90000"/>
              </a:lnSpc>
              <a:spcAft>
                <a:spcPts val="600"/>
              </a:spcAft>
            </a:pPr>
            <a:r>
              <a:rPr lang="en-US"/>
              <a:t>USDA Office of Operations TARGET Center</a:t>
            </a:r>
          </a:p>
        </p:txBody>
      </p:sp>
    </p:spTree>
    <p:extLst>
      <p:ext uri="{BB962C8B-B14F-4D97-AF65-F5344CB8AC3E}">
        <p14:creationId xmlns:p14="http://schemas.microsoft.com/office/powerpoint/2010/main" val="499291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F1B3-6E1E-41E8-9707-F2AC5A4346EC}"/>
              </a:ext>
            </a:extLst>
          </p:cNvPr>
          <p:cNvSpPr>
            <a:spLocks noGrp="1"/>
          </p:cNvSpPr>
          <p:nvPr>
            <p:ph type="title"/>
          </p:nvPr>
        </p:nvSpPr>
        <p:spPr>
          <a:xfrm>
            <a:off x="332734" y="209550"/>
            <a:ext cx="8170493" cy="1131570"/>
          </a:xfrm>
        </p:spPr>
        <p:txBody>
          <a:bodyPr/>
          <a:lstStyle/>
          <a:p>
            <a:r>
              <a:rPr lang="en-US" dirty="0"/>
              <a:t>Signs and symptoms of </a:t>
            </a:r>
            <a:r>
              <a:rPr lang="en-US" dirty="0" err="1"/>
              <a:t>msd</a:t>
            </a:r>
            <a:r>
              <a:rPr lang="en-US" sz="2000" dirty="0" err="1"/>
              <a:t>s</a:t>
            </a:r>
            <a:endParaRPr lang="en-US" dirty="0"/>
          </a:p>
        </p:txBody>
      </p:sp>
      <p:sp>
        <p:nvSpPr>
          <p:cNvPr id="4" name="Footer Placeholder 3">
            <a:extLst>
              <a:ext uri="{FF2B5EF4-FFF2-40B4-BE49-F238E27FC236}">
                <a16:creationId xmlns:a16="http://schemas.microsoft.com/office/drawing/2014/main" id="{10BA06A7-A359-45CE-87B6-05270A74288A}"/>
              </a:ext>
            </a:extLst>
          </p:cNvPr>
          <p:cNvSpPr>
            <a:spLocks noGrp="1"/>
          </p:cNvSpPr>
          <p:nvPr>
            <p:ph type="ftr" sz="quarter" idx="11"/>
          </p:nvPr>
        </p:nvSpPr>
        <p:spPr/>
        <p:txBody>
          <a:bodyPr/>
          <a:lstStyle/>
          <a:p>
            <a:r>
              <a:rPr lang="en-US"/>
              <a:t>USDA Office of Operations TARGET Center</a:t>
            </a:r>
            <a:endParaRPr lang="en-US" dirty="0"/>
          </a:p>
        </p:txBody>
      </p:sp>
      <p:sp>
        <p:nvSpPr>
          <p:cNvPr id="8" name="TextBox 7">
            <a:extLst>
              <a:ext uri="{FF2B5EF4-FFF2-40B4-BE49-F238E27FC236}">
                <a16:creationId xmlns:a16="http://schemas.microsoft.com/office/drawing/2014/main" id="{F2CAADD5-C1E5-8D26-66F4-0F5331137D93}"/>
              </a:ext>
            </a:extLst>
          </p:cNvPr>
          <p:cNvSpPr txBox="1"/>
          <p:nvPr/>
        </p:nvSpPr>
        <p:spPr>
          <a:xfrm>
            <a:off x="533400" y="1406188"/>
            <a:ext cx="8001000" cy="3908762"/>
          </a:xfrm>
          <a:prstGeom prst="rect">
            <a:avLst/>
          </a:prstGeom>
          <a:noFill/>
        </p:spPr>
        <p:txBody>
          <a:bodyPr wrap="square" rtlCol="0">
            <a:spAutoFit/>
          </a:bodyPr>
          <a:lstStyle/>
          <a:p>
            <a:r>
              <a:rPr lang="en-US" sz="2000" b="1" dirty="0">
                <a:solidFill>
                  <a:schemeClr val="bg2"/>
                </a:solidFill>
              </a:rPr>
              <a:t>Early Warning Signs:</a:t>
            </a:r>
          </a:p>
          <a:p>
            <a:pPr marL="742950" lvl="1" indent="-285750">
              <a:buFont typeface="Arial" panose="020B0604020202020204" pitchFamily="34" charset="0"/>
              <a:buChar char="•"/>
            </a:pPr>
            <a:r>
              <a:rPr lang="en-US" sz="1600" dirty="0">
                <a:solidFill>
                  <a:schemeClr val="bg2"/>
                </a:solidFill>
              </a:rPr>
              <a:t>Numbness of burning sensation in hand</a:t>
            </a:r>
          </a:p>
          <a:p>
            <a:pPr marL="742950" lvl="1" indent="-285750">
              <a:buFont typeface="Arial" panose="020B0604020202020204" pitchFamily="34" charset="0"/>
              <a:buChar char="•"/>
            </a:pPr>
            <a:r>
              <a:rPr lang="en-US" sz="1600" dirty="0">
                <a:solidFill>
                  <a:schemeClr val="bg2"/>
                </a:solidFill>
              </a:rPr>
              <a:t>Reduced grip strength in the hand</a:t>
            </a:r>
          </a:p>
          <a:p>
            <a:pPr marL="742950" lvl="1" indent="-285750">
              <a:buFont typeface="Arial" panose="020B0604020202020204" pitchFamily="34" charset="0"/>
              <a:buChar char="•"/>
            </a:pPr>
            <a:r>
              <a:rPr lang="en-US" sz="1600" dirty="0">
                <a:solidFill>
                  <a:schemeClr val="bg2"/>
                </a:solidFill>
              </a:rPr>
              <a:t>Swelling or stiffness in the joints</a:t>
            </a:r>
          </a:p>
          <a:p>
            <a:pPr marL="742950" lvl="1" indent="-285750">
              <a:buFont typeface="Arial" panose="020B0604020202020204" pitchFamily="34" charset="0"/>
              <a:buChar char="•"/>
            </a:pPr>
            <a:r>
              <a:rPr lang="en-US" sz="1600" dirty="0">
                <a:solidFill>
                  <a:schemeClr val="bg2"/>
                </a:solidFill>
              </a:rPr>
              <a:t>Pain in wrists, forearms, elbows, neck or back</a:t>
            </a:r>
          </a:p>
          <a:p>
            <a:pPr marL="742950" lvl="1" indent="-285750">
              <a:buFont typeface="Arial" panose="020B0604020202020204" pitchFamily="34" charset="0"/>
              <a:buChar char="•"/>
            </a:pPr>
            <a:r>
              <a:rPr lang="en-US" sz="1600" dirty="0">
                <a:solidFill>
                  <a:schemeClr val="bg2"/>
                </a:solidFill>
              </a:rPr>
              <a:t>Reduced range of motion in the shoulder, neck, or back</a:t>
            </a:r>
          </a:p>
          <a:p>
            <a:pPr marL="742950" lvl="1" indent="-285750">
              <a:buFont typeface="Arial" panose="020B0604020202020204" pitchFamily="34" charset="0"/>
              <a:buChar char="•"/>
            </a:pPr>
            <a:r>
              <a:rPr lang="en-US" sz="1600" dirty="0">
                <a:solidFill>
                  <a:schemeClr val="bg2"/>
                </a:solidFill>
              </a:rPr>
              <a:t>Dry, itchy, or sore eyes</a:t>
            </a:r>
          </a:p>
          <a:p>
            <a:pPr marL="742950" lvl="1" indent="-285750">
              <a:buFont typeface="Arial" panose="020B0604020202020204" pitchFamily="34" charset="0"/>
              <a:buChar char="•"/>
            </a:pPr>
            <a:r>
              <a:rPr lang="en-US" sz="1600" dirty="0">
                <a:solidFill>
                  <a:schemeClr val="bg2"/>
                </a:solidFill>
              </a:rPr>
              <a:t>Blurred or double vision</a:t>
            </a:r>
          </a:p>
          <a:p>
            <a:pPr marL="742950" lvl="1" indent="-285750">
              <a:buFont typeface="Arial" panose="020B0604020202020204" pitchFamily="34" charset="0"/>
              <a:buChar char="•"/>
            </a:pPr>
            <a:r>
              <a:rPr lang="en-US" sz="1600" dirty="0">
                <a:solidFill>
                  <a:schemeClr val="bg2"/>
                </a:solidFill>
              </a:rPr>
              <a:t>Aching or tingling</a:t>
            </a:r>
          </a:p>
          <a:p>
            <a:pPr marL="742950" lvl="1" indent="-285750">
              <a:buFont typeface="Arial" panose="020B0604020202020204" pitchFamily="34" charset="0"/>
              <a:buChar char="•"/>
            </a:pPr>
            <a:r>
              <a:rPr lang="en-US" sz="1600" dirty="0">
                <a:solidFill>
                  <a:schemeClr val="bg2"/>
                </a:solidFill>
              </a:rPr>
              <a:t>Cramping</a:t>
            </a:r>
          </a:p>
          <a:p>
            <a:pPr marL="742950" lvl="1" indent="-285750">
              <a:buFont typeface="Arial" panose="020B0604020202020204" pitchFamily="34" charset="0"/>
              <a:buChar char="•"/>
            </a:pPr>
            <a:r>
              <a:rPr lang="en-US" sz="1600" dirty="0">
                <a:solidFill>
                  <a:schemeClr val="bg2"/>
                </a:solidFill>
              </a:rPr>
              <a:t>Weakness</a:t>
            </a:r>
          </a:p>
          <a:p>
            <a:endParaRPr lang="en-US" sz="1600" dirty="0">
              <a:solidFill>
                <a:schemeClr val="bg2"/>
              </a:solidFill>
            </a:endParaRPr>
          </a:p>
          <a:p>
            <a:r>
              <a:rPr lang="en-US" sz="1600" dirty="0">
                <a:solidFill>
                  <a:schemeClr val="bg2"/>
                </a:solidFill>
              </a:rPr>
              <a:t>These signs and symptoms should be reported to the physician and ergonomic evaluation should be made. </a:t>
            </a:r>
          </a:p>
          <a:p>
            <a:endParaRPr lang="en-US" dirty="0"/>
          </a:p>
        </p:txBody>
      </p:sp>
      <p:pic>
        <p:nvPicPr>
          <p:cNvPr id="12" name="Graphic 11" descr="Warning with solid fill">
            <a:extLst>
              <a:ext uri="{FF2B5EF4-FFF2-40B4-BE49-F238E27FC236}">
                <a16:creationId xmlns:a16="http://schemas.microsoft.com/office/drawing/2014/main" id="{A04884C9-D729-95C5-4F43-7980BACEE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0592" y="1885950"/>
            <a:ext cx="2057400" cy="2057400"/>
          </a:xfrm>
          <a:prstGeom prst="rect">
            <a:avLst/>
          </a:prstGeom>
        </p:spPr>
      </p:pic>
    </p:spTree>
    <p:extLst>
      <p:ext uri="{BB962C8B-B14F-4D97-AF65-F5344CB8AC3E}">
        <p14:creationId xmlns:p14="http://schemas.microsoft.com/office/powerpoint/2010/main" val="3291177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FD28-4DA0-02FC-C98B-8F087B92B5B3}"/>
              </a:ext>
            </a:extLst>
          </p:cNvPr>
          <p:cNvSpPr>
            <a:spLocks noGrp="1"/>
          </p:cNvSpPr>
          <p:nvPr>
            <p:ph type="title"/>
          </p:nvPr>
        </p:nvSpPr>
        <p:spPr/>
        <p:txBody>
          <a:bodyPr/>
          <a:lstStyle/>
          <a:p>
            <a:r>
              <a:rPr lang="en-US" dirty="0"/>
              <a:t>Ergonomic adjustments to prevent musculoskeletal disorders</a:t>
            </a:r>
          </a:p>
        </p:txBody>
      </p:sp>
      <p:sp>
        <p:nvSpPr>
          <p:cNvPr id="4" name="Footer Placeholder 3">
            <a:extLst>
              <a:ext uri="{FF2B5EF4-FFF2-40B4-BE49-F238E27FC236}">
                <a16:creationId xmlns:a16="http://schemas.microsoft.com/office/drawing/2014/main" id="{878C83A5-DD5C-9EAA-7B31-E8EE5EBFF7E0}"/>
              </a:ext>
            </a:extLst>
          </p:cNvPr>
          <p:cNvSpPr>
            <a:spLocks noGrp="1"/>
          </p:cNvSpPr>
          <p:nvPr>
            <p:ph type="ftr" sz="quarter" idx="11"/>
          </p:nvPr>
        </p:nvSpPr>
        <p:spPr/>
        <p:txBody>
          <a:bodyPr/>
          <a:lstStyle/>
          <a:p>
            <a:r>
              <a:rPr lang="en-US" dirty="0"/>
              <a:t>USDA Office of Operations TARGET Center</a:t>
            </a:r>
          </a:p>
        </p:txBody>
      </p:sp>
      <p:sp>
        <p:nvSpPr>
          <p:cNvPr id="5" name="TextBox 4">
            <a:extLst>
              <a:ext uri="{FF2B5EF4-FFF2-40B4-BE49-F238E27FC236}">
                <a16:creationId xmlns:a16="http://schemas.microsoft.com/office/drawing/2014/main" id="{4D4068A7-1F81-A86F-7552-CF5D2FC19783}"/>
              </a:ext>
            </a:extLst>
          </p:cNvPr>
          <p:cNvSpPr txBox="1"/>
          <p:nvPr/>
        </p:nvSpPr>
        <p:spPr>
          <a:xfrm>
            <a:off x="381000" y="1504950"/>
            <a:ext cx="8170493" cy="3425418"/>
          </a:xfrm>
          <a:prstGeom prst="rect">
            <a:avLst/>
          </a:prstGeom>
          <a:noFill/>
        </p:spPr>
        <p:txBody>
          <a:bodyPr wrap="square" rtlCol="0">
            <a:noAutofit/>
          </a:bodyPr>
          <a:lstStyle/>
          <a:p>
            <a:r>
              <a:rPr lang="en-US" sz="1600" dirty="0">
                <a:solidFill>
                  <a:schemeClr val="bg2"/>
                </a:solidFill>
              </a:rPr>
              <a:t>Fortunately, with early intervention and improved work &amp; task design, MSDs can be prevented. Here are a few strategies you can use throughout your day to avoid discomfort and prevent injury: </a:t>
            </a:r>
          </a:p>
          <a:p>
            <a:endParaRPr lang="en-US" sz="1600" dirty="0">
              <a:solidFill>
                <a:schemeClr val="bg2"/>
              </a:solidFill>
            </a:endParaRPr>
          </a:p>
          <a:p>
            <a:pPr marL="742950" lvl="1" indent="-285750">
              <a:buFont typeface="Arial" panose="020B0604020202020204" pitchFamily="34" charset="0"/>
              <a:buChar char="•"/>
            </a:pPr>
            <a:r>
              <a:rPr lang="en-US" sz="1600" dirty="0">
                <a:solidFill>
                  <a:schemeClr val="bg2"/>
                </a:solidFill>
              </a:rPr>
              <a:t>Take frequent breaks – get up and stretch, walk around or change your scenery.</a:t>
            </a:r>
          </a:p>
          <a:p>
            <a:pPr marL="742950" lvl="1" indent="-285750">
              <a:buFont typeface="Arial" panose="020B0604020202020204" pitchFamily="34" charset="0"/>
              <a:buChar char="•"/>
            </a:pPr>
            <a:r>
              <a:rPr lang="en-US" sz="1600" dirty="0">
                <a:solidFill>
                  <a:schemeClr val="bg2"/>
                </a:solidFill>
              </a:rPr>
              <a:t>Vary the workday – if possible, try to space out different types of tasks.</a:t>
            </a:r>
          </a:p>
          <a:p>
            <a:pPr marL="742950" lvl="1" indent="-285750">
              <a:buFont typeface="Arial" panose="020B0604020202020204" pitchFamily="34" charset="0"/>
              <a:buChar char="•"/>
            </a:pPr>
            <a:r>
              <a:rPr lang="en-US" sz="1600" dirty="0">
                <a:solidFill>
                  <a:schemeClr val="bg2"/>
                </a:solidFill>
              </a:rPr>
              <a:t>When using a computer, follow the 20-20-20 rule - every 20 minutes, look at something about 20 feet away for at least 20 seconds. </a:t>
            </a:r>
          </a:p>
          <a:p>
            <a:pPr marL="742950" lvl="1" indent="-285750">
              <a:buFont typeface="Arial" panose="020B0604020202020204" pitchFamily="34" charset="0"/>
              <a:buChar char="•"/>
            </a:pPr>
            <a:r>
              <a:rPr lang="en-US" sz="1600" dirty="0">
                <a:solidFill>
                  <a:schemeClr val="bg2"/>
                </a:solidFill>
              </a:rPr>
              <a:t>Report pain or discomfort immediately – don’t wait until it becomes serious, always inform your supervisor. </a:t>
            </a:r>
          </a:p>
          <a:p>
            <a:endParaRPr lang="en-US" sz="1600" dirty="0">
              <a:solidFill>
                <a:schemeClr val="bg2"/>
              </a:solidFill>
            </a:endParaRPr>
          </a:p>
          <a:p>
            <a:r>
              <a:rPr lang="en-US" sz="1600" dirty="0">
                <a:solidFill>
                  <a:schemeClr val="bg2"/>
                </a:solidFill>
              </a:rPr>
              <a:t>If you are a supervisor, be sure to monitor your employees and make sure they are taking necessary breaks.</a:t>
            </a:r>
          </a:p>
          <a:p>
            <a:endParaRPr lang="en-US" dirty="0"/>
          </a:p>
        </p:txBody>
      </p:sp>
    </p:spTree>
    <p:extLst>
      <p:ext uri="{BB962C8B-B14F-4D97-AF65-F5344CB8AC3E}">
        <p14:creationId xmlns:p14="http://schemas.microsoft.com/office/powerpoint/2010/main" val="59386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A7F864-8857-6B77-E9CC-75E2EE6374DB}"/>
              </a:ext>
            </a:extLst>
          </p:cNvPr>
          <p:cNvSpPr>
            <a:spLocks noGrp="1"/>
          </p:cNvSpPr>
          <p:nvPr>
            <p:ph type="title"/>
          </p:nvPr>
        </p:nvSpPr>
        <p:spPr>
          <a:xfrm>
            <a:off x="822960" y="214953"/>
            <a:ext cx="7543800" cy="1088068"/>
          </a:xfrm>
        </p:spPr>
        <p:txBody>
          <a:bodyPr>
            <a:normAutofit/>
          </a:bodyPr>
          <a:lstStyle/>
          <a:p>
            <a:pPr algn="ctr"/>
            <a:r>
              <a:rPr lang="en-US" dirty="0"/>
              <a:t>TARGET Center </a:t>
            </a:r>
            <a:r>
              <a:rPr lang="en-US" dirty="0" err="1"/>
              <a:t>ERGONoMiC</a:t>
            </a:r>
            <a:r>
              <a:rPr lang="en-US" dirty="0"/>
              <a:t> Services</a:t>
            </a:r>
          </a:p>
        </p:txBody>
      </p:sp>
      <p:graphicFrame>
        <p:nvGraphicFramePr>
          <p:cNvPr id="9" name="Content Placeholder 6" descr="Resource&#10;Evaluations&#10;Technology Demonstrations">
            <a:extLst>
              <a:ext uri="{FF2B5EF4-FFF2-40B4-BE49-F238E27FC236}">
                <a16:creationId xmlns:a16="http://schemas.microsoft.com/office/drawing/2014/main" id="{1BE24B95-F283-D810-63CC-5F5A9D4A9DA7}"/>
              </a:ext>
            </a:extLst>
          </p:cNvPr>
          <p:cNvGraphicFramePr>
            <a:graphicFrameLocks noGrp="1"/>
          </p:cNvGraphicFramePr>
          <p:nvPr>
            <p:ph idx="1"/>
            <p:extLst>
              <p:ext uri="{D42A27DB-BD31-4B8C-83A1-F6EECF244321}">
                <p14:modId xmlns:p14="http://schemas.microsoft.com/office/powerpoint/2010/main" val="1552644712"/>
              </p:ext>
            </p:extLst>
          </p:nvPr>
        </p:nvGraphicFramePr>
        <p:xfrm>
          <a:off x="822722" y="1573886"/>
          <a:ext cx="7543800" cy="2839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Office Chair outline">
            <a:extLst>
              <a:ext uri="{FF2B5EF4-FFF2-40B4-BE49-F238E27FC236}">
                <a16:creationId xmlns:a16="http://schemas.microsoft.com/office/drawing/2014/main" id="{A4BB377E-49F8-635D-F5D0-D88D6B9B28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1800" y="1962150"/>
            <a:ext cx="914400" cy="914400"/>
          </a:xfrm>
          <a:prstGeom prst="rect">
            <a:avLst/>
          </a:prstGeom>
        </p:spPr>
      </p:pic>
      <p:sp>
        <p:nvSpPr>
          <p:cNvPr id="14" name="Footer Placeholder 3">
            <a:extLst>
              <a:ext uri="{FF2B5EF4-FFF2-40B4-BE49-F238E27FC236}">
                <a16:creationId xmlns:a16="http://schemas.microsoft.com/office/drawing/2014/main" id="{3A02EEC8-4CE5-4AE7-1423-50E1D592889F}"/>
              </a:ext>
            </a:extLst>
          </p:cNvPr>
          <p:cNvSpPr>
            <a:spLocks noGrp="1"/>
          </p:cNvSpPr>
          <p:nvPr>
            <p:ph type="ftr" sz="quarter" idx="11"/>
          </p:nvPr>
        </p:nvSpPr>
        <p:spPr>
          <a:xfrm>
            <a:off x="3901678" y="4684311"/>
            <a:ext cx="4708922" cy="244236"/>
          </a:xfrm>
        </p:spPr>
        <p:txBody>
          <a:bodyPr>
            <a:noAutofit/>
          </a:bodyPr>
          <a:lstStyle/>
          <a:p>
            <a:pPr algn="ctr">
              <a:lnSpc>
                <a:spcPct val="90000"/>
              </a:lnSpc>
              <a:spcAft>
                <a:spcPts val="600"/>
              </a:spcAft>
            </a:pPr>
            <a:r>
              <a:rPr lang="en-US" dirty="0"/>
              <a:t>USDA Office of Operations TARGET Center</a:t>
            </a:r>
          </a:p>
        </p:txBody>
      </p:sp>
    </p:spTree>
    <p:extLst>
      <p:ext uri="{BB962C8B-B14F-4D97-AF65-F5344CB8AC3E}">
        <p14:creationId xmlns:p14="http://schemas.microsoft.com/office/powerpoint/2010/main" val="2518887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6582-CD84-4A8A-59B1-80711D3DC70D}"/>
              </a:ext>
            </a:extLst>
          </p:cNvPr>
          <p:cNvSpPr>
            <a:spLocks noGrp="1"/>
          </p:cNvSpPr>
          <p:nvPr>
            <p:ph type="title"/>
          </p:nvPr>
        </p:nvSpPr>
        <p:spPr/>
        <p:txBody>
          <a:bodyPr/>
          <a:lstStyle/>
          <a:p>
            <a:pPr algn="ctr"/>
            <a:r>
              <a:rPr lang="en-US" dirty="0"/>
              <a:t>ERGONOMIC Resources</a:t>
            </a:r>
          </a:p>
        </p:txBody>
      </p:sp>
      <p:sp>
        <p:nvSpPr>
          <p:cNvPr id="3" name="Content Placeholder 2">
            <a:extLst>
              <a:ext uri="{FF2B5EF4-FFF2-40B4-BE49-F238E27FC236}">
                <a16:creationId xmlns:a16="http://schemas.microsoft.com/office/drawing/2014/main" id="{506B8FD8-D73F-4A31-2849-3FBFC2D2FE3C}"/>
              </a:ext>
            </a:extLst>
          </p:cNvPr>
          <p:cNvSpPr>
            <a:spLocks noGrp="1"/>
          </p:cNvSpPr>
          <p:nvPr>
            <p:ph idx="1"/>
          </p:nvPr>
        </p:nvSpPr>
        <p:spPr/>
        <p:txBody>
          <a:bodyPr/>
          <a:lstStyle/>
          <a:p>
            <a:pPr marL="0" indent="0">
              <a:buNone/>
            </a:pPr>
            <a:r>
              <a:rPr lang="en-US" sz="1800" b="0" i="0" dirty="0">
                <a:solidFill>
                  <a:schemeClr val="bg2"/>
                </a:solidFill>
                <a:effectLst/>
              </a:rPr>
              <a:t>1. The USDA TARGET Center Ergonomic loan program provides a variety of ergonomic equipment so that employees can test out equipment in preventing workplace injuries.</a:t>
            </a:r>
          </a:p>
          <a:p>
            <a:pPr marL="0" indent="0">
              <a:buNone/>
            </a:pPr>
            <a:r>
              <a:rPr lang="en-US" sz="1800" dirty="0">
                <a:solidFill>
                  <a:schemeClr val="bg2"/>
                </a:solidFill>
              </a:rPr>
              <a:t>2.  Demonstrations of ergonomic equipment can be provided in allowing employees information on ergonomic equipment and how to utilize the equipment.</a:t>
            </a:r>
          </a:p>
          <a:p>
            <a:pPr marL="0" indent="0">
              <a:buNone/>
            </a:pPr>
            <a:r>
              <a:rPr lang="en-US" sz="1800" dirty="0">
                <a:solidFill>
                  <a:schemeClr val="bg2"/>
                </a:solidFill>
              </a:rPr>
              <a:t>3. Webinar training is provided for all USDA employees to receive education on ergonomics and identify the proper setup in positioning ergonomic tools and properly setting up your workstation. </a:t>
            </a:r>
          </a:p>
          <a:p>
            <a:endParaRPr lang="en-US" dirty="0"/>
          </a:p>
        </p:txBody>
      </p:sp>
      <p:sp>
        <p:nvSpPr>
          <p:cNvPr id="4" name="Footer Placeholder 3">
            <a:extLst>
              <a:ext uri="{FF2B5EF4-FFF2-40B4-BE49-F238E27FC236}">
                <a16:creationId xmlns:a16="http://schemas.microsoft.com/office/drawing/2014/main" id="{6F0C0D19-45C7-543E-C0CC-9E84968F6692}"/>
              </a:ext>
            </a:extLst>
          </p:cNvPr>
          <p:cNvSpPr>
            <a:spLocks noGrp="1"/>
          </p:cNvSpPr>
          <p:nvPr>
            <p:ph type="ftr" sz="quarter" idx="11"/>
          </p:nvPr>
        </p:nvSpPr>
        <p:spPr/>
        <p:txBody>
          <a:bodyPr/>
          <a:lstStyle/>
          <a:p>
            <a:r>
              <a:rPr lang="en-US" dirty="0">
                <a:solidFill>
                  <a:schemeClr val="bg2"/>
                </a:solidFill>
              </a:rPr>
              <a:t>USDA Office of Operations TARGET Center</a:t>
            </a:r>
          </a:p>
        </p:txBody>
      </p:sp>
    </p:spTree>
    <p:extLst>
      <p:ext uri="{BB962C8B-B14F-4D97-AF65-F5344CB8AC3E}">
        <p14:creationId xmlns:p14="http://schemas.microsoft.com/office/powerpoint/2010/main" val="1636766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88ACAF6-824B-47F8-9BA9-9DF408D1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F0ABD22-E718-4E10-A607-BF536ADB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5268" y="0"/>
            <a:ext cx="348873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A5137608-E7EC-4E53-9D7D-D65290F94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5268" y="1668162"/>
            <a:ext cx="3488732" cy="1303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ABF41-BAF9-1B7C-76A2-68585EDA27D6}"/>
              </a:ext>
            </a:extLst>
          </p:cNvPr>
          <p:cNvSpPr>
            <a:spLocks noGrp="1"/>
          </p:cNvSpPr>
          <p:nvPr>
            <p:ph type="title"/>
          </p:nvPr>
        </p:nvSpPr>
        <p:spPr>
          <a:xfrm>
            <a:off x="5747302" y="1754196"/>
            <a:ext cx="3101008" cy="1131570"/>
          </a:xfrm>
        </p:spPr>
        <p:txBody>
          <a:bodyPr>
            <a:normAutofit/>
          </a:bodyPr>
          <a:lstStyle/>
          <a:p>
            <a:r>
              <a:rPr lang="en-US" sz="2800" dirty="0">
                <a:solidFill>
                  <a:srgbClr val="0070C0"/>
                </a:solidFill>
              </a:rPr>
              <a:t>Ergonomic Loan Program  </a:t>
            </a:r>
          </a:p>
        </p:txBody>
      </p:sp>
      <p:graphicFrame>
        <p:nvGraphicFramePr>
          <p:cNvPr id="14" name="Content Placeholder 2">
            <a:extLst>
              <a:ext uri="{FF2B5EF4-FFF2-40B4-BE49-F238E27FC236}">
                <a16:creationId xmlns:a16="http://schemas.microsoft.com/office/drawing/2014/main" id="{42FB4340-4B3D-4C14-D879-108F0BE778E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65060139"/>
              </p:ext>
            </p:extLst>
          </p:nvPr>
        </p:nvGraphicFramePr>
        <p:xfrm>
          <a:off x="723899" y="695856"/>
          <a:ext cx="4204745" cy="3758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91884172-C6AA-A44B-9C82-39F41F2C0EB7}"/>
              </a:ext>
            </a:extLst>
          </p:cNvPr>
          <p:cNvSpPr>
            <a:spLocks noGrp="1"/>
          </p:cNvSpPr>
          <p:nvPr>
            <p:ph type="ftr" sz="quarter" idx="11"/>
          </p:nvPr>
        </p:nvSpPr>
        <p:spPr>
          <a:xfrm>
            <a:off x="304800" y="4793446"/>
            <a:ext cx="3991244" cy="273844"/>
          </a:xfrm>
        </p:spPr>
        <p:txBody>
          <a:bodyPr>
            <a:normAutofit/>
          </a:bodyPr>
          <a:lstStyle/>
          <a:p>
            <a:pPr algn="ctr">
              <a:lnSpc>
                <a:spcPct val="90000"/>
              </a:lnSpc>
              <a:spcAft>
                <a:spcPts val="600"/>
              </a:spcAft>
            </a:pPr>
            <a:r>
              <a:rPr lang="en-US" sz="1000" dirty="0"/>
              <a:t>USDA Office of Operations TARGET Center</a:t>
            </a:r>
          </a:p>
        </p:txBody>
      </p:sp>
    </p:spTree>
    <p:extLst>
      <p:ext uri="{BB962C8B-B14F-4D97-AF65-F5344CB8AC3E}">
        <p14:creationId xmlns:p14="http://schemas.microsoft.com/office/powerpoint/2010/main" val="192506045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ADCEC6-1AA6-7265-744B-67FA0A1C189D}"/>
              </a:ext>
            </a:extLst>
          </p:cNvPr>
          <p:cNvSpPr>
            <a:spLocks noGrp="1"/>
          </p:cNvSpPr>
          <p:nvPr>
            <p:ph type="title"/>
          </p:nvPr>
        </p:nvSpPr>
        <p:spPr>
          <a:xfrm>
            <a:off x="217139" y="520700"/>
            <a:ext cx="2947160" cy="3885532"/>
          </a:xfrm>
        </p:spPr>
        <p:txBody>
          <a:bodyPr>
            <a:normAutofit/>
          </a:bodyPr>
          <a:lstStyle/>
          <a:p>
            <a:r>
              <a:rPr lang="en-US" dirty="0">
                <a:solidFill>
                  <a:schemeClr val="bg1"/>
                </a:solidFill>
              </a:rPr>
              <a:t>Ergonomic Evaluation Process</a:t>
            </a:r>
          </a:p>
        </p:txBody>
      </p:sp>
      <p:sp useBgFill="1">
        <p:nvSpPr>
          <p:cNvPr id="18" name="Rectangle 10">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1" y="-1"/>
            <a:ext cx="5653277"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0689" y="0"/>
            <a:ext cx="2400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495A687E-08E7-6F33-DB9F-48425803CBEA}"/>
              </a:ext>
              <a:ext uri="{C183D7F6-B498-43B3-948B-1728B52AA6E4}">
                <adec:decorative xmlns:adec="http://schemas.microsoft.com/office/drawing/2017/decorative" val="1"/>
              </a:ext>
            </a:extLst>
          </p:cNvPr>
          <p:cNvSpPr/>
          <p:nvPr/>
        </p:nvSpPr>
        <p:spPr>
          <a:xfrm>
            <a:off x="3817144" y="453551"/>
            <a:ext cx="5098256" cy="1210399"/>
          </a:xfrm>
          <a:prstGeom prst="roundRect">
            <a:avLst>
              <a:gd name="adj" fmla="val 10000"/>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Rectangle 6">
            <a:extLst>
              <a:ext uri="{FF2B5EF4-FFF2-40B4-BE49-F238E27FC236}">
                <a16:creationId xmlns:a16="http://schemas.microsoft.com/office/drawing/2014/main" id="{CB4BED7E-07FA-4FFC-DCBB-A972386DDEC5}"/>
              </a:ext>
              <a:ext uri="{C183D7F6-B498-43B3-948B-1728B52AA6E4}">
                <adec:decorative xmlns:adec="http://schemas.microsoft.com/office/drawing/2017/decorative" val="1"/>
              </a:ext>
            </a:extLst>
          </p:cNvPr>
          <p:cNvSpPr/>
          <p:nvPr/>
        </p:nvSpPr>
        <p:spPr>
          <a:xfrm>
            <a:off x="4183289" y="725891"/>
            <a:ext cx="665719" cy="66571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alpha val="90000"/>
              <a:hueOff val="0"/>
              <a:satOff val="0"/>
              <a:lumOff val="0"/>
              <a:alphaOff val="0"/>
            </a:schemeClr>
          </a:effectRef>
          <a:fontRef idx="minor">
            <a:schemeClr val="lt1"/>
          </a:fontRef>
        </p:style>
      </p:sp>
      <p:grpSp>
        <p:nvGrpSpPr>
          <p:cNvPr id="8" name="Group 7">
            <a:extLst>
              <a:ext uri="{FF2B5EF4-FFF2-40B4-BE49-F238E27FC236}">
                <a16:creationId xmlns:a16="http://schemas.microsoft.com/office/drawing/2014/main" id="{4BE9E566-A77C-BCF9-4531-3318B7A096AD}"/>
              </a:ext>
              <a:ext uri="{C183D7F6-B498-43B3-948B-1728B52AA6E4}">
                <adec:decorative xmlns:adec="http://schemas.microsoft.com/office/drawing/2017/decorative" val="1"/>
              </a:ext>
            </a:extLst>
          </p:cNvPr>
          <p:cNvGrpSpPr/>
          <p:nvPr/>
        </p:nvGrpSpPr>
        <p:grpSpPr>
          <a:xfrm>
            <a:off x="5215155" y="453551"/>
            <a:ext cx="3700244" cy="1210399"/>
            <a:chOff x="1398011" y="517"/>
            <a:chExt cx="3700244" cy="1210399"/>
          </a:xfrm>
        </p:grpSpPr>
        <p:sp>
          <p:nvSpPr>
            <p:cNvPr id="22" name="Rectangle 21">
              <a:extLst>
                <a:ext uri="{FF2B5EF4-FFF2-40B4-BE49-F238E27FC236}">
                  <a16:creationId xmlns:a16="http://schemas.microsoft.com/office/drawing/2014/main" id="{4A240C0E-7001-9AC0-9AD4-041A150E3FEF}"/>
                </a:ext>
              </a:extLst>
            </p:cNvPr>
            <p:cNvSpPr/>
            <p:nvPr/>
          </p:nvSpPr>
          <p:spPr>
            <a:xfrm>
              <a:off x="1398011" y="517"/>
              <a:ext cx="3700244" cy="12103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0C390801-C670-F8C2-3197-3A200DCB84F5}"/>
                </a:ext>
              </a:extLst>
            </p:cNvPr>
            <p:cNvSpPr txBox="1"/>
            <p:nvPr/>
          </p:nvSpPr>
          <p:spPr>
            <a:xfrm>
              <a:off x="1398011" y="517"/>
              <a:ext cx="3700244" cy="12103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101" tIns="128101" rIns="128101" bIns="128101" numCol="1" spcCol="1270" anchor="ctr" anchorCtr="0">
              <a:noAutofit/>
            </a:bodyPr>
            <a:lstStyle/>
            <a:p>
              <a:pPr marL="0" lvl="0" indent="0" algn="l" defTabSz="1111250">
                <a:lnSpc>
                  <a:spcPct val="100000"/>
                </a:lnSpc>
                <a:spcBef>
                  <a:spcPct val="0"/>
                </a:spcBef>
                <a:spcAft>
                  <a:spcPct val="35000"/>
                </a:spcAft>
                <a:buNone/>
              </a:pPr>
              <a:r>
                <a:rPr lang="en-US" sz="2500" kern="1200" dirty="0"/>
                <a:t>Pre-Evaluation Form</a:t>
              </a:r>
            </a:p>
          </p:txBody>
        </p:sp>
      </p:grpSp>
      <p:sp>
        <p:nvSpPr>
          <p:cNvPr id="9" name="Rounded Rectangle 8">
            <a:extLst>
              <a:ext uri="{FF2B5EF4-FFF2-40B4-BE49-F238E27FC236}">
                <a16:creationId xmlns:a16="http://schemas.microsoft.com/office/drawing/2014/main" id="{13D5E80E-D05D-C507-7194-7163FA7E656A}"/>
              </a:ext>
              <a:ext uri="{C183D7F6-B498-43B3-948B-1728B52AA6E4}">
                <adec:decorative xmlns:adec="http://schemas.microsoft.com/office/drawing/2017/decorative" val="1"/>
              </a:ext>
            </a:extLst>
          </p:cNvPr>
          <p:cNvSpPr/>
          <p:nvPr/>
        </p:nvSpPr>
        <p:spPr>
          <a:xfrm>
            <a:off x="3817144" y="1966551"/>
            <a:ext cx="5098256" cy="1210399"/>
          </a:xfrm>
          <a:prstGeom prst="roundRect">
            <a:avLst>
              <a:gd name="adj" fmla="val 10000"/>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ectangle 9" descr="Checkmark">
            <a:extLst>
              <a:ext uri="{FF2B5EF4-FFF2-40B4-BE49-F238E27FC236}">
                <a16:creationId xmlns:a16="http://schemas.microsoft.com/office/drawing/2014/main" id="{18361E36-9586-8444-D0F0-6AFDA2C2B2E2}"/>
              </a:ext>
            </a:extLst>
          </p:cNvPr>
          <p:cNvSpPr/>
          <p:nvPr/>
        </p:nvSpPr>
        <p:spPr>
          <a:xfrm>
            <a:off x="4183289" y="2238891"/>
            <a:ext cx="665719" cy="66571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sp>
      <p:grpSp>
        <p:nvGrpSpPr>
          <p:cNvPr id="11" name="Group 10">
            <a:extLst>
              <a:ext uri="{FF2B5EF4-FFF2-40B4-BE49-F238E27FC236}">
                <a16:creationId xmlns:a16="http://schemas.microsoft.com/office/drawing/2014/main" id="{6741E77D-15AC-56E3-25C9-3B09658D7747}"/>
              </a:ext>
              <a:ext uri="{C183D7F6-B498-43B3-948B-1728B52AA6E4}">
                <adec:decorative xmlns:adec="http://schemas.microsoft.com/office/drawing/2017/decorative" val="1"/>
              </a:ext>
            </a:extLst>
          </p:cNvPr>
          <p:cNvGrpSpPr/>
          <p:nvPr/>
        </p:nvGrpSpPr>
        <p:grpSpPr>
          <a:xfrm>
            <a:off x="5215155" y="1966551"/>
            <a:ext cx="3700244" cy="1210399"/>
            <a:chOff x="1398011" y="1513517"/>
            <a:chExt cx="3700244" cy="1210399"/>
          </a:xfrm>
        </p:grpSpPr>
        <p:sp>
          <p:nvSpPr>
            <p:cNvPr id="20" name="Rectangle 19">
              <a:extLst>
                <a:ext uri="{FF2B5EF4-FFF2-40B4-BE49-F238E27FC236}">
                  <a16:creationId xmlns:a16="http://schemas.microsoft.com/office/drawing/2014/main" id="{44A0EDC8-D2CC-BFED-0682-80B33CDE173A}"/>
                </a:ext>
              </a:extLst>
            </p:cNvPr>
            <p:cNvSpPr/>
            <p:nvPr/>
          </p:nvSpPr>
          <p:spPr>
            <a:xfrm>
              <a:off x="1398011" y="1513517"/>
              <a:ext cx="3700244" cy="12103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D61F5A33-B90D-D0DD-0E67-8CBE65D601F8}"/>
                </a:ext>
              </a:extLst>
            </p:cNvPr>
            <p:cNvSpPr txBox="1"/>
            <p:nvPr/>
          </p:nvSpPr>
          <p:spPr>
            <a:xfrm>
              <a:off x="1398011" y="1513517"/>
              <a:ext cx="3700244" cy="12103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101" tIns="128101" rIns="128101" bIns="128101" numCol="1" spcCol="1270" anchor="ctr" anchorCtr="0">
              <a:noAutofit/>
            </a:bodyPr>
            <a:lstStyle/>
            <a:p>
              <a:pPr marL="0" lvl="0" indent="0" algn="l" defTabSz="1111250">
                <a:lnSpc>
                  <a:spcPct val="100000"/>
                </a:lnSpc>
                <a:spcBef>
                  <a:spcPct val="0"/>
                </a:spcBef>
                <a:spcAft>
                  <a:spcPct val="35000"/>
                </a:spcAft>
                <a:buNone/>
              </a:pPr>
              <a:r>
                <a:rPr lang="en-US" sz="2500" kern="1200" dirty="0"/>
                <a:t>Evaluation Meeting</a:t>
              </a:r>
            </a:p>
          </p:txBody>
        </p:sp>
      </p:grpSp>
      <p:sp>
        <p:nvSpPr>
          <p:cNvPr id="12" name="Rounded Rectangle 11">
            <a:extLst>
              <a:ext uri="{FF2B5EF4-FFF2-40B4-BE49-F238E27FC236}">
                <a16:creationId xmlns:a16="http://schemas.microsoft.com/office/drawing/2014/main" id="{5973A21F-0B4B-0A6A-7BB5-72D4F5FA4D7B}"/>
              </a:ext>
              <a:ext uri="{C183D7F6-B498-43B3-948B-1728B52AA6E4}">
                <adec:decorative xmlns:adec="http://schemas.microsoft.com/office/drawing/2017/decorative" val="1"/>
              </a:ext>
            </a:extLst>
          </p:cNvPr>
          <p:cNvSpPr/>
          <p:nvPr/>
        </p:nvSpPr>
        <p:spPr>
          <a:xfrm>
            <a:off x="3817144" y="3479550"/>
            <a:ext cx="5098256" cy="1210399"/>
          </a:xfrm>
          <a:prstGeom prst="roundRect">
            <a:avLst>
              <a:gd name="adj" fmla="val 10000"/>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Rectangle 12" descr="Paper">
            <a:extLst>
              <a:ext uri="{FF2B5EF4-FFF2-40B4-BE49-F238E27FC236}">
                <a16:creationId xmlns:a16="http://schemas.microsoft.com/office/drawing/2014/main" id="{3C48A651-F803-E200-7905-67AD69027BF0}"/>
              </a:ext>
            </a:extLst>
          </p:cNvPr>
          <p:cNvSpPr/>
          <p:nvPr/>
        </p:nvSpPr>
        <p:spPr>
          <a:xfrm>
            <a:off x="4183289" y="3751890"/>
            <a:ext cx="665719" cy="66571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alpha val="90000"/>
              <a:hueOff val="0"/>
              <a:satOff val="0"/>
              <a:lumOff val="0"/>
              <a:alphaOff val="-40000"/>
            </a:schemeClr>
          </a:effectRef>
          <a:fontRef idx="minor">
            <a:schemeClr val="lt1"/>
          </a:fontRef>
        </p:style>
      </p:sp>
      <p:grpSp>
        <p:nvGrpSpPr>
          <p:cNvPr id="14" name="Group 13">
            <a:extLst>
              <a:ext uri="{FF2B5EF4-FFF2-40B4-BE49-F238E27FC236}">
                <a16:creationId xmlns:a16="http://schemas.microsoft.com/office/drawing/2014/main" id="{BD9F1693-46C9-362D-64B1-8BE16C354BA4}"/>
              </a:ext>
              <a:ext uri="{C183D7F6-B498-43B3-948B-1728B52AA6E4}">
                <adec:decorative xmlns:adec="http://schemas.microsoft.com/office/drawing/2017/decorative" val="1"/>
              </a:ext>
            </a:extLst>
          </p:cNvPr>
          <p:cNvGrpSpPr/>
          <p:nvPr/>
        </p:nvGrpSpPr>
        <p:grpSpPr>
          <a:xfrm>
            <a:off x="5215155" y="3479550"/>
            <a:ext cx="3700244" cy="1210399"/>
            <a:chOff x="1398011" y="3026516"/>
            <a:chExt cx="3700244" cy="1210399"/>
          </a:xfrm>
        </p:grpSpPr>
        <p:sp>
          <p:nvSpPr>
            <p:cNvPr id="15" name="Rectangle 14">
              <a:extLst>
                <a:ext uri="{FF2B5EF4-FFF2-40B4-BE49-F238E27FC236}">
                  <a16:creationId xmlns:a16="http://schemas.microsoft.com/office/drawing/2014/main" id="{607A4DB5-54D0-17F2-4E22-3D1EA9B20EA5}"/>
                </a:ext>
              </a:extLst>
            </p:cNvPr>
            <p:cNvSpPr/>
            <p:nvPr/>
          </p:nvSpPr>
          <p:spPr>
            <a:xfrm>
              <a:off x="1398011" y="3026516"/>
              <a:ext cx="3700244" cy="12103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a:extLst>
                <a:ext uri="{FF2B5EF4-FFF2-40B4-BE49-F238E27FC236}">
                  <a16:creationId xmlns:a16="http://schemas.microsoft.com/office/drawing/2014/main" id="{7E1DCB0F-5128-5AC7-4CAE-14645231BBA0}"/>
                </a:ext>
              </a:extLst>
            </p:cNvPr>
            <p:cNvSpPr txBox="1"/>
            <p:nvPr/>
          </p:nvSpPr>
          <p:spPr>
            <a:xfrm>
              <a:off x="1398011" y="3026516"/>
              <a:ext cx="3700244" cy="12103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101" tIns="128101" rIns="128101" bIns="128101" numCol="1" spcCol="1270" anchor="ctr" anchorCtr="0">
              <a:noAutofit/>
            </a:bodyPr>
            <a:lstStyle/>
            <a:p>
              <a:pPr marL="0" lvl="0" indent="0" algn="l" defTabSz="1111250">
                <a:lnSpc>
                  <a:spcPct val="100000"/>
                </a:lnSpc>
                <a:spcBef>
                  <a:spcPct val="0"/>
                </a:spcBef>
                <a:spcAft>
                  <a:spcPct val="35000"/>
                </a:spcAft>
                <a:buNone/>
              </a:pPr>
              <a:r>
                <a:rPr lang="en-US" sz="2500" kern="1200" dirty="0"/>
                <a:t>Report</a:t>
              </a:r>
            </a:p>
          </p:txBody>
        </p:sp>
      </p:grpSp>
      <p:sp>
        <p:nvSpPr>
          <p:cNvPr id="4" name="Footer Placeholder 3">
            <a:extLst>
              <a:ext uri="{FF2B5EF4-FFF2-40B4-BE49-F238E27FC236}">
                <a16:creationId xmlns:a16="http://schemas.microsoft.com/office/drawing/2014/main" id="{5B6D1C5D-15DF-5EB1-C510-7C4525841017}"/>
              </a:ext>
            </a:extLst>
          </p:cNvPr>
          <p:cNvSpPr>
            <a:spLocks noGrp="1"/>
          </p:cNvSpPr>
          <p:nvPr>
            <p:ph type="ftr" sz="quarter" idx="11"/>
          </p:nvPr>
        </p:nvSpPr>
        <p:spPr>
          <a:xfrm>
            <a:off x="4197353" y="4817140"/>
            <a:ext cx="3783330" cy="273844"/>
          </a:xfrm>
        </p:spPr>
        <p:txBody>
          <a:bodyPr>
            <a:normAutofit/>
          </a:bodyPr>
          <a:lstStyle/>
          <a:p>
            <a:pPr algn="l">
              <a:lnSpc>
                <a:spcPct val="90000"/>
              </a:lnSpc>
              <a:spcAft>
                <a:spcPts val="600"/>
              </a:spcAft>
            </a:pPr>
            <a:r>
              <a:rPr lang="en-US" dirty="0">
                <a:solidFill>
                  <a:schemeClr val="tx2"/>
                </a:solidFill>
              </a:rPr>
              <a:t>USDA Office of Operations TARGET Center</a:t>
            </a:r>
          </a:p>
        </p:txBody>
      </p:sp>
    </p:spTree>
    <p:extLst>
      <p:ext uri="{BB962C8B-B14F-4D97-AF65-F5344CB8AC3E}">
        <p14:creationId xmlns:p14="http://schemas.microsoft.com/office/powerpoint/2010/main" val="20093128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CF0F-9F70-BA4A-A76D-0B5B53D91DB4}"/>
              </a:ext>
            </a:extLst>
          </p:cNvPr>
          <p:cNvSpPr>
            <a:spLocks noGrp="1"/>
          </p:cNvSpPr>
          <p:nvPr>
            <p:ph type="title"/>
          </p:nvPr>
        </p:nvSpPr>
        <p:spPr/>
        <p:txBody>
          <a:bodyPr>
            <a:normAutofit/>
          </a:bodyPr>
          <a:lstStyle/>
          <a:p>
            <a:pPr algn="ctr"/>
            <a:r>
              <a:rPr lang="en-US" dirty="0">
                <a:solidFill>
                  <a:srgbClr val="0070C0"/>
                </a:solidFill>
              </a:rPr>
              <a:t>Today’s presenter</a:t>
            </a:r>
          </a:p>
        </p:txBody>
      </p:sp>
      <p:sp>
        <p:nvSpPr>
          <p:cNvPr id="3" name="Footer Placeholder 2">
            <a:extLst>
              <a:ext uri="{FF2B5EF4-FFF2-40B4-BE49-F238E27FC236}">
                <a16:creationId xmlns:a16="http://schemas.microsoft.com/office/drawing/2014/main" id="{6F33A69D-0B44-4E75-5D30-CD677EC3CF8A}"/>
              </a:ext>
            </a:extLst>
          </p:cNvPr>
          <p:cNvSpPr>
            <a:spLocks noGrp="1"/>
          </p:cNvSpPr>
          <p:nvPr>
            <p:ph type="ftr" sz="quarter" idx="11"/>
          </p:nvPr>
        </p:nvSpPr>
        <p:spPr/>
        <p:txBody>
          <a:bodyPr/>
          <a:lstStyle/>
          <a:p>
            <a:r>
              <a:rPr lang="en-US"/>
              <a:t>USDA Office of Operations TARGET Center</a:t>
            </a:r>
          </a:p>
        </p:txBody>
      </p:sp>
      <p:sp>
        <p:nvSpPr>
          <p:cNvPr id="5" name="TextBox 4">
            <a:extLst>
              <a:ext uri="{FF2B5EF4-FFF2-40B4-BE49-F238E27FC236}">
                <a16:creationId xmlns:a16="http://schemas.microsoft.com/office/drawing/2014/main" id="{ADAB026A-D52B-98E6-61C5-D0AB27F6DD2A}"/>
              </a:ext>
            </a:extLst>
          </p:cNvPr>
          <p:cNvSpPr txBox="1"/>
          <p:nvPr/>
        </p:nvSpPr>
        <p:spPr>
          <a:xfrm>
            <a:off x="762000" y="1635380"/>
            <a:ext cx="5486400" cy="1323439"/>
          </a:xfrm>
          <a:prstGeom prst="rect">
            <a:avLst/>
          </a:prstGeom>
          <a:noFill/>
        </p:spPr>
        <p:txBody>
          <a:bodyPr wrap="square">
            <a:spAutoFit/>
          </a:bodyPr>
          <a:lstStyle/>
          <a:p>
            <a:pPr marL="0" indent="0" algn="r" defTabSz="914400" fontAlgn="base">
              <a:buNone/>
            </a:pPr>
            <a:r>
              <a:rPr lang="en-US" sz="2400" dirty="0">
                <a:solidFill>
                  <a:schemeClr val="bg1"/>
                </a:solidFill>
              </a:rPr>
              <a:t>Stephanie Bradley, CAE, CEAS</a:t>
            </a:r>
          </a:p>
          <a:p>
            <a:pPr marL="0" indent="0" algn="r" defTabSz="914400" fontAlgn="base">
              <a:buNone/>
            </a:pPr>
            <a:r>
              <a:rPr lang="en-US" sz="2000" dirty="0">
                <a:solidFill>
                  <a:schemeClr val="bg1"/>
                </a:solidFill>
              </a:rPr>
              <a:t>Ergonomics Program Manager </a:t>
            </a:r>
          </a:p>
          <a:p>
            <a:pPr marL="0" indent="0" algn="r" defTabSz="914400" fontAlgn="base">
              <a:buNone/>
            </a:pPr>
            <a:r>
              <a:rPr lang="en-US" sz="1650" dirty="0" err="1">
                <a:solidFill>
                  <a:schemeClr val="bg1"/>
                </a:solidFill>
              </a:rPr>
              <a:t>Sl.Bradley@usda.gov</a:t>
            </a:r>
            <a:endParaRPr lang="en-US" sz="1650" dirty="0">
              <a:solidFill>
                <a:schemeClr val="bg1"/>
              </a:solidFill>
            </a:endParaRPr>
          </a:p>
          <a:p>
            <a:pPr marL="0" indent="0" algn="r" defTabSz="914400" fontAlgn="base">
              <a:buNone/>
            </a:pPr>
            <a:r>
              <a:rPr lang="en-US" sz="1650" dirty="0">
                <a:solidFill>
                  <a:schemeClr val="bg1"/>
                </a:solidFill>
              </a:rPr>
              <a:t>202-720-2600</a:t>
            </a:r>
          </a:p>
        </p:txBody>
      </p:sp>
      <p:pic>
        <p:nvPicPr>
          <p:cNvPr id="6" name="Picture 5" descr="A woman with blonde dreadlocks and pink lipstick.&#10;">
            <a:extLst>
              <a:ext uri="{FF2B5EF4-FFF2-40B4-BE49-F238E27FC236}">
                <a16:creationId xmlns:a16="http://schemas.microsoft.com/office/drawing/2014/main" id="{D660BFEB-5AE4-2E5F-FCEF-4B08B804B6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3474" y="1480066"/>
            <a:ext cx="2090419" cy="3528135"/>
          </a:xfrm>
          <a:prstGeom prst="rect">
            <a:avLst/>
          </a:prstGeom>
        </p:spPr>
      </p:pic>
    </p:spTree>
    <p:extLst>
      <p:ext uri="{BB962C8B-B14F-4D97-AF65-F5344CB8AC3E}">
        <p14:creationId xmlns:p14="http://schemas.microsoft.com/office/powerpoint/2010/main" val="2801161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30F27-4B17-87D2-0E5C-3A270A2CE061}"/>
              </a:ext>
            </a:extLst>
          </p:cNvPr>
          <p:cNvSpPr>
            <a:spLocks noGrp="1"/>
          </p:cNvSpPr>
          <p:nvPr>
            <p:ph type="title"/>
          </p:nvPr>
        </p:nvSpPr>
        <p:spPr/>
        <p:txBody>
          <a:bodyPr>
            <a:normAutofit/>
          </a:bodyPr>
          <a:lstStyle/>
          <a:p>
            <a:pPr algn="ctr"/>
            <a:r>
              <a:rPr lang="en-US" sz="3600" dirty="0"/>
              <a:t>USDA EMPLOYEES</a:t>
            </a:r>
          </a:p>
        </p:txBody>
      </p:sp>
      <p:pic>
        <p:nvPicPr>
          <p:cNvPr id="8" name="Graphic 7" descr="Megaphone with solid fill">
            <a:extLst>
              <a:ext uri="{FF2B5EF4-FFF2-40B4-BE49-F238E27FC236}">
                <a16:creationId xmlns:a16="http://schemas.microsoft.com/office/drawing/2014/main" id="{2AE45441-E053-59EC-B38B-EB9C3633A3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4426527">
            <a:off x="76201" y="1377247"/>
            <a:ext cx="914400" cy="914400"/>
          </a:xfrm>
          <a:prstGeom prst="rect">
            <a:avLst/>
          </a:prstGeom>
        </p:spPr>
      </p:pic>
      <p:sp>
        <p:nvSpPr>
          <p:cNvPr id="3" name="Content Placeholder 2">
            <a:extLst>
              <a:ext uri="{FF2B5EF4-FFF2-40B4-BE49-F238E27FC236}">
                <a16:creationId xmlns:a16="http://schemas.microsoft.com/office/drawing/2014/main" id="{AECA0DB0-82BB-5235-0BB8-9D617937ABA0}"/>
              </a:ext>
            </a:extLst>
          </p:cNvPr>
          <p:cNvSpPr>
            <a:spLocks noGrp="1"/>
          </p:cNvSpPr>
          <p:nvPr>
            <p:ph idx="1"/>
          </p:nvPr>
        </p:nvSpPr>
        <p:spPr>
          <a:xfrm>
            <a:off x="990600" y="1504950"/>
            <a:ext cx="5943600" cy="3154680"/>
          </a:xfrm>
        </p:spPr>
        <p:txBody>
          <a:bodyPr>
            <a:noAutofit/>
          </a:bodyPr>
          <a:lstStyle/>
          <a:p>
            <a:pPr marL="0" indent="0">
              <a:buClrTx/>
              <a:buNone/>
            </a:pPr>
            <a:r>
              <a:rPr lang="en-US" sz="2600" dirty="0">
                <a:solidFill>
                  <a:schemeClr val="bg2"/>
                </a:solidFill>
                <a:cs typeface="Calibri" panose="020F0502020204030204" pitchFamily="34" charset="0"/>
              </a:rPr>
              <a:t>Good News…All USDA employees can obtain an evaluation!!!</a:t>
            </a:r>
          </a:p>
          <a:p>
            <a:pPr marL="0" indent="0">
              <a:buClrTx/>
              <a:buNone/>
            </a:pPr>
            <a:endParaRPr lang="en-US" sz="800" dirty="0">
              <a:solidFill>
                <a:schemeClr val="bg2"/>
              </a:solidFill>
              <a:cs typeface="Calibri" panose="020F0502020204030204" pitchFamily="34" charset="0"/>
            </a:endParaRPr>
          </a:p>
          <a:p>
            <a:pPr lvl="1">
              <a:buClrTx/>
              <a:buFont typeface="Arial" panose="020B0604020202020204" pitchFamily="34" charset="0"/>
              <a:buChar char="•"/>
            </a:pPr>
            <a:r>
              <a:rPr lang="en-US" sz="1600" dirty="0">
                <a:solidFill>
                  <a:schemeClr val="bg2"/>
                </a:solidFill>
                <a:cs typeface="Calibri" panose="020F0502020204030204" pitchFamily="34" charset="0"/>
              </a:rPr>
              <a:t>Complete a pre-ergonomic evaluation form on the USDA TARGET Center website.</a:t>
            </a:r>
          </a:p>
          <a:p>
            <a:pPr lvl="1">
              <a:buClrTx/>
              <a:buFont typeface="Arial" panose="020B0604020202020204" pitchFamily="34" charset="0"/>
              <a:buChar char="•"/>
            </a:pPr>
            <a:r>
              <a:rPr lang="en-US" sz="1600" dirty="0">
                <a:solidFill>
                  <a:schemeClr val="bg2"/>
                </a:solidFill>
                <a:cs typeface="Calibri" panose="020F0502020204030204" pitchFamily="34" charset="0"/>
              </a:rPr>
              <a:t>Submit digital pictures of yourself at your workstation, so the Ergonomics Program Manager can see the workstation setup and how you are utilizing equipment. </a:t>
            </a:r>
          </a:p>
          <a:p>
            <a:pPr lvl="1">
              <a:buClrTx/>
              <a:buFont typeface="Arial" panose="020B0604020202020204" pitchFamily="34" charset="0"/>
              <a:buChar char="•"/>
            </a:pPr>
            <a:r>
              <a:rPr lang="en-US" sz="1600" dirty="0">
                <a:solidFill>
                  <a:schemeClr val="bg2"/>
                </a:solidFill>
                <a:cs typeface="Calibri" panose="020F0502020204030204" pitchFamily="34" charset="0"/>
              </a:rPr>
              <a:t>Evaluation can be done In-Person or Virtually</a:t>
            </a:r>
          </a:p>
          <a:p>
            <a:pPr lvl="3">
              <a:buClrTx/>
              <a:buFont typeface="Courier New" panose="02070309020205020404" pitchFamily="49" charset="0"/>
              <a:buChar char="o"/>
            </a:pPr>
            <a:r>
              <a:rPr lang="en-US" sz="1600" dirty="0">
                <a:solidFill>
                  <a:schemeClr val="bg2"/>
                </a:solidFill>
                <a:cs typeface="Calibri" panose="020F0502020204030204" pitchFamily="34" charset="0"/>
              </a:rPr>
              <a:t>If located within the NCR (National Capitol Region) then you can obtain an evaluation In-Person at the TARGET Center.</a:t>
            </a:r>
          </a:p>
          <a:p>
            <a:pPr marL="0" indent="0">
              <a:buNone/>
            </a:pPr>
            <a:endParaRPr lang="en-US" dirty="0"/>
          </a:p>
        </p:txBody>
      </p:sp>
      <p:pic>
        <p:nvPicPr>
          <p:cNvPr id="5" name="Picture 4" descr="USDA Logo">
            <a:extLst>
              <a:ext uri="{FF2B5EF4-FFF2-40B4-BE49-F238E27FC236}">
                <a16:creationId xmlns:a16="http://schemas.microsoft.com/office/drawing/2014/main" id="{35340232-7D65-D42A-D410-6F0ECA984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2266950"/>
            <a:ext cx="1471547" cy="1131570"/>
          </a:xfrm>
          <a:prstGeom prst="rect">
            <a:avLst/>
          </a:prstGeom>
        </p:spPr>
      </p:pic>
      <p:sp>
        <p:nvSpPr>
          <p:cNvPr id="4" name="Footer Placeholder 3">
            <a:extLst>
              <a:ext uri="{FF2B5EF4-FFF2-40B4-BE49-F238E27FC236}">
                <a16:creationId xmlns:a16="http://schemas.microsoft.com/office/drawing/2014/main" id="{924927BD-DD18-CF27-AC08-E2B2D21E1819}"/>
              </a:ext>
            </a:extLst>
          </p:cNvPr>
          <p:cNvSpPr>
            <a:spLocks noGrp="1"/>
          </p:cNvSpPr>
          <p:nvPr>
            <p:ph type="ftr" sz="quarter" idx="11"/>
          </p:nvPr>
        </p:nvSpPr>
        <p:spPr/>
        <p:txBody>
          <a:bodyPr/>
          <a:lstStyle/>
          <a:p>
            <a:r>
              <a:rPr lang="en-US" dirty="0">
                <a:solidFill>
                  <a:schemeClr val="bg2"/>
                </a:solidFill>
              </a:rPr>
              <a:t>USDA Office of Operations TARGET Center</a:t>
            </a:r>
          </a:p>
        </p:txBody>
      </p:sp>
    </p:spTree>
    <p:extLst>
      <p:ext uri="{BB962C8B-B14F-4D97-AF65-F5344CB8AC3E}">
        <p14:creationId xmlns:p14="http://schemas.microsoft.com/office/powerpoint/2010/main" val="3781653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ADCEC6-1AA6-7265-744B-67FA0A1C189D}"/>
              </a:ext>
            </a:extLst>
          </p:cNvPr>
          <p:cNvSpPr>
            <a:spLocks noGrp="1"/>
          </p:cNvSpPr>
          <p:nvPr>
            <p:ph type="title"/>
          </p:nvPr>
        </p:nvSpPr>
        <p:spPr>
          <a:xfrm>
            <a:off x="466927" y="628984"/>
            <a:ext cx="2583884" cy="3885532"/>
          </a:xfrm>
        </p:spPr>
        <p:txBody>
          <a:bodyPr>
            <a:normAutofit/>
          </a:bodyPr>
          <a:lstStyle/>
          <a:p>
            <a:r>
              <a:rPr lang="en-US" sz="2700">
                <a:solidFill>
                  <a:schemeClr val="bg1"/>
                </a:solidFill>
              </a:rPr>
              <a:t>Ergonomic evaluation</a:t>
            </a:r>
          </a:p>
        </p:txBody>
      </p:sp>
      <p:sp useBgFill="1">
        <p:nvSpPr>
          <p:cNvPr id="18" name="Rectangle 10">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1" y="-1"/>
            <a:ext cx="5653277"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BB3DFA-4E5D-8C7C-8748-7C908794748A}"/>
              </a:ext>
            </a:extLst>
          </p:cNvPr>
          <p:cNvSpPr>
            <a:spLocks noGrp="1"/>
          </p:cNvSpPr>
          <p:nvPr>
            <p:ph idx="1"/>
          </p:nvPr>
        </p:nvSpPr>
        <p:spPr>
          <a:xfrm>
            <a:off x="3517738" y="438150"/>
            <a:ext cx="5550062" cy="4228766"/>
          </a:xfrm>
        </p:spPr>
        <p:txBody>
          <a:bodyPr anchor="ctr">
            <a:normAutofit/>
          </a:bodyPr>
          <a:lstStyle/>
          <a:p>
            <a:pPr marL="0" indent="0" fontAlgn="base">
              <a:buNone/>
            </a:pPr>
            <a:r>
              <a:rPr lang="en-US" sz="1700" b="1" i="0" dirty="0">
                <a:solidFill>
                  <a:schemeClr val="tx2"/>
                </a:solidFill>
                <a:effectLst/>
              </a:rPr>
              <a:t>Ergonomic Evaluations </a:t>
            </a:r>
            <a:r>
              <a:rPr lang="en-US" sz="1700" b="0" i="0" dirty="0">
                <a:solidFill>
                  <a:schemeClr val="tx2"/>
                </a:solidFill>
                <a:effectLst/>
              </a:rPr>
              <a:t>are the first step to a more comfortable working environment.</a:t>
            </a:r>
          </a:p>
          <a:p>
            <a:pPr lvl="2" fontAlgn="base">
              <a:buFont typeface="Arial" panose="020B0604020202020204" pitchFamily="34" charset="0"/>
              <a:buChar char="•"/>
            </a:pPr>
            <a:r>
              <a:rPr lang="en-US" sz="1700" b="0" i="0" dirty="0">
                <a:solidFill>
                  <a:schemeClr val="tx2"/>
                </a:solidFill>
                <a:effectLst/>
              </a:rPr>
              <a:t>An ergonomic evaluation is a comprehensive assessment of your workstation, tools, and equipment. </a:t>
            </a:r>
          </a:p>
          <a:p>
            <a:pPr lvl="2" fontAlgn="base">
              <a:buFont typeface="Arial" panose="020B0604020202020204" pitchFamily="34" charset="0"/>
              <a:buChar char="•"/>
            </a:pPr>
            <a:r>
              <a:rPr lang="en-US" sz="1700" b="0" i="0" dirty="0">
                <a:solidFill>
                  <a:schemeClr val="tx2"/>
                </a:solidFill>
                <a:effectLst/>
              </a:rPr>
              <a:t>It provides detailed information about how you use your workplace, which can help you adjust and improve comfort as well as reduce stress on the job.</a:t>
            </a:r>
          </a:p>
          <a:p>
            <a:pPr lvl="2" fontAlgn="base">
              <a:buFont typeface="Arial" panose="020B0604020202020204" pitchFamily="34" charset="0"/>
              <a:buChar char="•"/>
            </a:pPr>
            <a:r>
              <a:rPr lang="en-US" sz="1700" b="0" i="0" dirty="0">
                <a:solidFill>
                  <a:schemeClr val="tx2"/>
                </a:solidFill>
                <a:effectLst/>
              </a:rPr>
              <a:t>Ergonomic evaluations are especially important for people who spend long hours at their jobs or have repetitive tasks that strain their bodies.</a:t>
            </a:r>
          </a:p>
          <a:p>
            <a:pPr lvl="2" fontAlgn="base">
              <a:buFont typeface="Arial" panose="020B0604020202020204" pitchFamily="34" charset="0"/>
              <a:buChar char="•"/>
            </a:pPr>
            <a:r>
              <a:rPr lang="en-US" sz="1700" b="0" i="0" dirty="0">
                <a:solidFill>
                  <a:schemeClr val="tx2"/>
                </a:solidFill>
                <a:effectLst/>
              </a:rPr>
              <a:t>Any USDA employee can benefit from an ergonomic evaluation if they are experiencing pain or discomfort as part of their daily routine</a:t>
            </a:r>
            <a:r>
              <a:rPr lang="en-US" sz="1700" dirty="0">
                <a:solidFill>
                  <a:schemeClr val="tx2"/>
                </a:solidFill>
              </a:rPr>
              <a:t> or even as prevention. </a:t>
            </a:r>
            <a:endParaRPr lang="en-US" sz="1700" b="0" i="0" dirty="0">
              <a:solidFill>
                <a:schemeClr val="tx2"/>
              </a:solidFill>
              <a:effectLst/>
            </a:endParaRPr>
          </a:p>
          <a:p>
            <a:endParaRPr lang="en-US" sz="1500" dirty="0">
              <a:solidFill>
                <a:schemeClr val="tx2"/>
              </a:solidFill>
            </a:endParaRPr>
          </a:p>
        </p:txBody>
      </p:sp>
      <p:sp>
        <p:nvSpPr>
          <p:cNvPr id="19" name="Rectangle 12">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0689" y="0"/>
            <a:ext cx="2400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B6D1C5D-15DF-5EB1-C510-7C4525841017}"/>
              </a:ext>
            </a:extLst>
          </p:cNvPr>
          <p:cNvSpPr>
            <a:spLocks noGrp="1"/>
          </p:cNvSpPr>
          <p:nvPr>
            <p:ph type="ftr" sz="quarter" idx="11"/>
          </p:nvPr>
        </p:nvSpPr>
        <p:spPr>
          <a:xfrm>
            <a:off x="4197353" y="4817140"/>
            <a:ext cx="3783330" cy="273844"/>
          </a:xfrm>
        </p:spPr>
        <p:txBody>
          <a:bodyPr>
            <a:normAutofit/>
          </a:bodyPr>
          <a:lstStyle/>
          <a:p>
            <a:pPr algn="l">
              <a:lnSpc>
                <a:spcPct val="90000"/>
              </a:lnSpc>
              <a:spcAft>
                <a:spcPts val="600"/>
              </a:spcAft>
            </a:pPr>
            <a:r>
              <a:rPr lang="en-US">
                <a:solidFill>
                  <a:schemeClr val="tx2"/>
                </a:solidFill>
              </a:rPr>
              <a:t>USDA Office of Operations TARGET Center</a:t>
            </a:r>
          </a:p>
        </p:txBody>
      </p:sp>
    </p:spTree>
    <p:extLst>
      <p:ext uri="{BB962C8B-B14F-4D97-AF65-F5344CB8AC3E}">
        <p14:creationId xmlns:p14="http://schemas.microsoft.com/office/powerpoint/2010/main" val="250187855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88ACAF6-824B-47F8-9BA9-9DF408D1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F0ABD22-E718-4E10-A607-BF536ADB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5268" y="0"/>
            <a:ext cx="348873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A5137608-E7EC-4E53-9D7D-D65290F94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5268" y="1668162"/>
            <a:ext cx="3488732" cy="1303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ABF41-BAF9-1B7C-76A2-68585EDA27D6}"/>
              </a:ext>
            </a:extLst>
          </p:cNvPr>
          <p:cNvSpPr>
            <a:spLocks noGrp="1"/>
          </p:cNvSpPr>
          <p:nvPr>
            <p:ph type="title"/>
          </p:nvPr>
        </p:nvSpPr>
        <p:spPr>
          <a:xfrm>
            <a:off x="5747302" y="1754196"/>
            <a:ext cx="3101008" cy="1131570"/>
          </a:xfrm>
        </p:spPr>
        <p:txBody>
          <a:bodyPr>
            <a:normAutofit/>
          </a:bodyPr>
          <a:lstStyle/>
          <a:p>
            <a:r>
              <a:rPr lang="en-US" sz="2800" dirty="0">
                <a:solidFill>
                  <a:srgbClr val="0070C0"/>
                </a:solidFill>
              </a:rPr>
              <a:t>Vendor Connections</a:t>
            </a:r>
          </a:p>
        </p:txBody>
      </p:sp>
      <p:grpSp>
        <p:nvGrpSpPr>
          <p:cNvPr id="5" name="Group 4">
            <a:extLst>
              <a:ext uri="{FF2B5EF4-FFF2-40B4-BE49-F238E27FC236}">
                <a16:creationId xmlns:a16="http://schemas.microsoft.com/office/drawing/2014/main" id="{DEEA55EE-E9D1-15DC-DD71-C6BD70AC2487}"/>
              </a:ext>
              <a:ext uri="{C183D7F6-B498-43B3-948B-1728B52AA6E4}">
                <adec:decorative xmlns:adec="http://schemas.microsoft.com/office/drawing/2017/decorative" val="1"/>
              </a:ext>
            </a:extLst>
          </p:cNvPr>
          <p:cNvGrpSpPr/>
          <p:nvPr/>
        </p:nvGrpSpPr>
        <p:grpSpPr>
          <a:xfrm>
            <a:off x="228600" y="2765155"/>
            <a:ext cx="5098256" cy="1678007"/>
            <a:chOff x="0" y="2557515"/>
            <a:chExt cx="5098256" cy="1678007"/>
          </a:xfrm>
          <a:solidFill>
            <a:srgbClr val="0070C0"/>
          </a:solidFill>
        </p:grpSpPr>
        <p:sp>
          <p:nvSpPr>
            <p:cNvPr id="9" name="Rectangle 8">
              <a:extLst>
                <a:ext uri="{FF2B5EF4-FFF2-40B4-BE49-F238E27FC236}">
                  <a16:creationId xmlns:a16="http://schemas.microsoft.com/office/drawing/2014/main" id="{0DAF29E8-26F7-2016-B698-CAF732DA6027}"/>
                </a:ext>
              </a:extLst>
            </p:cNvPr>
            <p:cNvSpPr/>
            <p:nvPr/>
          </p:nvSpPr>
          <p:spPr>
            <a:xfrm>
              <a:off x="0" y="2557515"/>
              <a:ext cx="5098256" cy="1678007"/>
            </a:xfrm>
            <a:prstGeom prst="rect">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0A58CB43-31E1-61FE-B2CF-C65958BCA0CA}"/>
                </a:ext>
              </a:extLst>
            </p:cNvPr>
            <p:cNvSpPr txBox="1"/>
            <p:nvPr/>
          </p:nvSpPr>
          <p:spPr>
            <a:xfrm>
              <a:off x="0" y="2557515"/>
              <a:ext cx="5098256" cy="1678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Vendors can provide quotes and work with agencies to ensure a smooth purchase process.</a:t>
              </a:r>
            </a:p>
          </p:txBody>
        </p:sp>
      </p:grpSp>
      <p:grpSp>
        <p:nvGrpSpPr>
          <p:cNvPr id="6" name="Group 5">
            <a:extLst>
              <a:ext uri="{FF2B5EF4-FFF2-40B4-BE49-F238E27FC236}">
                <a16:creationId xmlns:a16="http://schemas.microsoft.com/office/drawing/2014/main" id="{DC520C24-2B54-BFF0-50BD-6C1DCC132116}"/>
              </a:ext>
              <a:ext uri="{C183D7F6-B498-43B3-948B-1728B52AA6E4}">
                <adec:decorative xmlns:adec="http://schemas.microsoft.com/office/drawing/2017/decorative" val="1"/>
              </a:ext>
            </a:extLst>
          </p:cNvPr>
          <p:cNvGrpSpPr/>
          <p:nvPr/>
        </p:nvGrpSpPr>
        <p:grpSpPr>
          <a:xfrm>
            <a:off x="228600" y="209550"/>
            <a:ext cx="5098256" cy="2580775"/>
            <a:chOff x="0" y="1910"/>
            <a:chExt cx="5098256" cy="2580775"/>
          </a:xfrm>
          <a:solidFill>
            <a:srgbClr val="0070C0"/>
          </a:solidFill>
        </p:grpSpPr>
        <p:sp>
          <p:nvSpPr>
            <p:cNvPr id="7" name="Up Arrow Callout 6">
              <a:extLst>
                <a:ext uri="{FF2B5EF4-FFF2-40B4-BE49-F238E27FC236}">
                  <a16:creationId xmlns:a16="http://schemas.microsoft.com/office/drawing/2014/main" id="{E0444C7B-92E2-BEC3-A458-8179FCE7ECE2}"/>
                </a:ext>
              </a:extLst>
            </p:cNvPr>
            <p:cNvSpPr/>
            <p:nvPr/>
          </p:nvSpPr>
          <p:spPr>
            <a:xfrm rot="10800000">
              <a:off x="0" y="1910"/>
              <a:ext cx="5098256" cy="2580775"/>
            </a:xfrm>
            <a:prstGeom prst="upArrowCallou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 name="Up Arrow Callout 6">
              <a:extLst>
                <a:ext uri="{FF2B5EF4-FFF2-40B4-BE49-F238E27FC236}">
                  <a16:creationId xmlns:a16="http://schemas.microsoft.com/office/drawing/2014/main" id="{BB341CAC-EAE6-7C7B-C17A-4FB687902CE3}"/>
                </a:ext>
              </a:extLst>
            </p:cNvPr>
            <p:cNvSpPr txBox="1"/>
            <p:nvPr/>
          </p:nvSpPr>
          <p:spPr>
            <a:xfrm rot="21600000">
              <a:off x="0" y="1910"/>
              <a:ext cx="5098256" cy="16769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The TARGET Center Ergonomic Program partners with various vendors to help facilitate the acquisition process to obtain recommended </a:t>
              </a:r>
              <a:r>
                <a:rPr lang="en-US" sz="2000" dirty="0">
                  <a:solidFill>
                    <a:schemeClr val="bg1"/>
                  </a:solidFill>
                </a:rPr>
                <a:t>ERGO</a:t>
              </a:r>
              <a:r>
                <a:rPr lang="en-US" sz="2000" kern="1200" dirty="0">
                  <a:solidFill>
                    <a:schemeClr val="bg1"/>
                  </a:solidFill>
                </a:rPr>
                <a:t> products.</a:t>
              </a:r>
            </a:p>
          </p:txBody>
        </p:sp>
      </p:grpSp>
      <p:sp>
        <p:nvSpPr>
          <p:cNvPr id="11" name="Footer Placeholder 3">
            <a:extLst>
              <a:ext uri="{FF2B5EF4-FFF2-40B4-BE49-F238E27FC236}">
                <a16:creationId xmlns:a16="http://schemas.microsoft.com/office/drawing/2014/main" id="{DEAB4F71-93CB-CE39-9283-9320961FFE65}"/>
              </a:ext>
            </a:extLst>
          </p:cNvPr>
          <p:cNvSpPr>
            <a:spLocks noGrp="1"/>
          </p:cNvSpPr>
          <p:nvPr>
            <p:ph type="ftr" sz="quarter" idx="11"/>
          </p:nvPr>
        </p:nvSpPr>
        <p:spPr>
          <a:xfrm>
            <a:off x="782106" y="4779106"/>
            <a:ext cx="3991244" cy="273844"/>
          </a:xfrm>
        </p:spPr>
        <p:txBody>
          <a:bodyPr>
            <a:normAutofit/>
          </a:bodyPr>
          <a:lstStyle/>
          <a:p>
            <a:pPr algn="ctr">
              <a:lnSpc>
                <a:spcPct val="90000"/>
              </a:lnSpc>
              <a:spcAft>
                <a:spcPts val="600"/>
              </a:spcAft>
            </a:pPr>
            <a:r>
              <a:rPr lang="en-US" sz="1000" dirty="0"/>
              <a:t>USDA Office of Operations TARGET Center</a:t>
            </a:r>
          </a:p>
        </p:txBody>
      </p:sp>
    </p:spTree>
    <p:extLst>
      <p:ext uri="{BB962C8B-B14F-4D97-AF65-F5344CB8AC3E}">
        <p14:creationId xmlns:p14="http://schemas.microsoft.com/office/powerpoint/2010/main" val="2226059440"/>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BFEE-94D9-5164-7D45-50FB12127BDD}"/>
              </a:ext>
            </a:extLst>
          </p:cNvPr>
          <p:cNvSpPr>
            <a:spLocks noGrp="1"/>
          </p:cNvSpPr>
          <p:nvPr>
            <p:ph type="title"/>
          </p:nvPr>
        </p:nvSpPr>
        <p:spPr/>
        <p:txBody>
          <a:bodyPr/>
          <a:lstStyle/>
          <a:p>
            <a:pPr algn="ctr"/>
            <a:r>
              <a:rPr lang="en-US" dirty="0"/>
              <a:t>summary</a:t>
            </a:r>
          </a:p>
        </p:txBody>
      </p:sp>
      <p:sp>
        <p:nvSpPr>
          <p:cNvPr id="4" name="Footer Placeholder 3">
            <a:extLst>
              <a:ext uri="{FF2B5EF4-FFF2-40B4-BE49-F238E27FC236}">
                <a16:creationId xmlns:a16="http://schemas.microsoft.com/office/drawing/2014/main" id="{FD1BBC2C-673E-5DE9-8790-E9476A1AF681}"/>
              </a:ext>
            </a:extLst>
          </p:cNvPr>
          <p:cNvSpPr>
            <a:spLocks noGrp="1"/>
          </p:cNvSpPr>
          <p:nvPr>
            <p:ph type="ftr" sz="quarter" idx="11"/>
          </p:nvPr>
        </p:nvSpPr>
        <p:spPr/>
        <p:txBody>
          <a:bodyPr/>
          <a:lstStyle/>
          <a:p>
            <a:r>
              <a:rPr lang="en-US" dirty="0">
                <a:solidFill>
                  <a:schemeClr val="bg2"/>
                </a:solidFill>
              </a:rPr>
              <a:t>USDA Office of Operations TARGET Center</a:t>
            </a:r>
          </a:p>
        </p:txBody>
      </p:sp>
      <p:sp>
        <p:nvSpPr>
          <p:cNvPr id="5" name="TextBox 4">
            <a:extLst>
              <a:ext uri="{FF2B5EF4-FFF2-40B4-BE49-F238E27FC236}">
                <a16:creationId xmlns:a16="http://schemas.microsoft.com/office/drawing/2014/main" id="{BE0901AF-F92A-1C6D-22C6-4FED96208ACD}"/>
              </a:ext>
            </a:extLst>
          </p:cNvPr>
          <p:cNvSpPr txBox="1"/>
          <p:nvPr/>
        </p:nvSpPr>
        <p:spPr>
          <a:xfrm>
            <a:off x="304800" y="1545431"/>
            <a:ext cx="8458200" cy="3693319"/>
          </a:xfrm>
          <a:prstGeom prst="rect">
            <a:avLst/>
          </a:prstGeom>
          <a:noFill/>
        </p:spPr>
        <p:txBody>
          <a:bodyPr wrap="square" rtlCol="0">
            <a:spAutoFit/>
          </a:bodyPr>
          <a:lstStyle/>
          <a:p>
            <a:pPr marL="342900" indent="-342900">
              <a:buFont typeface="+mj-lt"/>
              <a:buAutoNum type="arabicPeriod"/>
            </a:pPr>
            <a:r>
              <a:rPr lang="en-US" dirty="0">
                <a:solidFill>
                  <a:schemeClr val="bg2"/>
                </a:solidFill>
              </a:rPr>
              <a:t>Musculoskeletal Disorders (MSDs) are illnesses and injuries of the musculoskeletal system that can have a work-related casual component.</a:t>
            </a:r>
          </a:p>
          <a:p>
            <a:pPr marL="342900" indent="-342900">
              <a:buFont typeface="+mj-lt"/>
              <a:buAutoNum type="arabicPeriod"/>
            </a:pPr>
            <a:endParaRPr lang="en-US" dirty="0">
              <a:solidFill>
                <a:schemeClr val="bg2"/>
              </a:solidFill>
            </a:endParaRPr>
          </a:p>
          <a:p>
            <a:pPr marL="342900" indent="-342900">
              <a:buFont typeface="+mj-lt"/>
              <a:buAutoNum type="arabicPeriod"/>
            </a:pPr>
            <a:r>
              <a:rPr lang="en-US" dirty="0">
                <a:solidFill>
                  <a:schemeClr val="bg2"/>
                </a:solidFill>
              </a:rPr>
              <a:t>The goal of ergonomics is to minimize work-related MSD’s by adapting the work to fit the person, instead of forcing the person to adapt to the work.</a:t>
            </a:r>
          </a:p>
          <a:p>
            <a:pPr marL="342900" indent="-342900">
              <a:buFont typeface="+mj-lt"/>
              <a:buAutoNum type="arabicPeriod"/>
            </a:pPr>
            <a:endParaRPr lang="en-US" dirty="0">
              <a:solidFill>
                <a:schemeClr val="bg2"/>
              </a:solidFill>
            </a:endParaRPr>
          </a:p>
          <a:p>
            <a:pPr marL="342900" indent="-342900">
              <a:buFont typeface="+mj-lt"/>
              <a:buAutoNum type="arabicPeriod"/>
            </a:pPr>
            <a:r>
              <a:rPr lang="en-US" dirty="0">
                <a:solidFill>
                  <a:schemeClr val="bg2"/>
                </a:solidFill>
              </a:rPr>
              <a:t>Symptoms of MSD’s involve swelling, numbness, tingling, discomfort, burning sensation, irritation, stiffness, pain and weakness. </a:t>
            </a:r>
          </a:p>
          <a:p>
            <a:pPr marL="342900" indent="-342900">
              <a:buFont typeface="+mj-lt"/>
              <a:buAutoNum type="arabicPeriod"/>
            </a:pPr>
            <a:endParaRPr lang="en-US" dirty="0">
              <a:solidFill>
                <a:schemeClr val="bg2"/>
              </a:solidFill>
            </a:endParaRPr>
          </a:p>
          <a:p>
            <a:pPr marL="342900" indent="-342900">
              <a:buFont typeface="+mj-lt"/>
              <a:buAutoNum type="arabicPeriod"/>
            </a:pPr>
            <a:r>
              <a:rPr lang="en-US" dirty="0">
                <a:solidFill>
                  <a:schemeClr val="bg2"/>
                </a:solidFill>
              </a:rPr>
              <a:t>TARGET Center and the Ergonomic resources available to prevent Musculoskeletal Disorders at your workstation.</a:t>
            </a:r>
          </a:p>
          <a:p>
            <a:endParaRPr lang="en-US" dirty="0">
              <a:solidFill>
                <a:schemeClr val="bg1"/>
              </a:solidFill>
            </a:endParaRPr>
          </a:p>
          <a:p>
            <a:pPr marL="342900" indent="-342900">
              <a:buFont typeface="+mj-lt"/>
              <a:buAutoNum type="arabicPeriod"/>
            </a:pPr>
            <a:endParaRPr lang="en-US" dirty="0"/>
          </a:p>
        </p:txBody>
      </p:sp>
    </p:spTree>
    <p:extLst>
      <p:ext uri="{BB962C8B-B14F-4D97-AF65-F5344CB8AC3E}">
        <p14:creationId xmlns:p14="http://schemas.microsoft.com/office/powerpoint/2010/main" val="224789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E211-6D71-663C-262C-40204F483401}"/>
              </a:ext>
            </a:extLst>
          </p:cNvPr>
          <p:cNvSpPr>
            <a:spLocks noGrp="1"/>
          </p:cNvSpPr>
          <p:nvPr>
            <p:ph type="title"/>
          </p:nvPr>
        </p:nvSpPr>
        <p:spPr>
          <a:xfrm>
            <a:off x="902189" y="213132"/>
            <a:ext cx="7338060" cy="1131570"/>
          </a:xfrm>
        </p:spPr>
        <p:txBody>
          <a:bodyPr>
            <a:normAutofit/>
          </a:bodyPr>
          <a:lstStyle/>
          <a:p>
            <a:r>
              <a:rPr lang="en-US" dirty="0"/>
              <a:t>Upcoming Workshop</a:t>
            </a:r>
          </a:p>
        </p:txBody>
      </p:sp>
      <p:graphicFrame>
        <p:nvGraphicFramePr>
          <p:cNvPr id="8" name="Content Placeholder 2" descr="Assistive Technology Program Technology Demonstration">
            <a:extLst>
              <a:ext uri="{FF2B5EF4-FFF2-40B4-BE49-F238E27FC236}">
                <a16:creationId xmlns:a16="http://schemas.microsoft.com/office/drawing/2014/main" id="{65515DC6-CFCF-2627-703A-2D768F9A4C40}"/>
              </a:ext>
            </a:extLst>
          </p:cNvPr>
          <p:cNvGraphicFramePr>
            <a:graphicFrameLocks noGrp="1"/>
          </p:cNvGraphicFramePr>
          <p:nvPr>
            <p:ph idx="1"/>
            <p:extLst>
              <p:ext uri="{D42A27DB-BD31-4B8C-83A1-F6EECF244321}">
                <p14:modId xmlns:p14="http://schemas.microsoft.com/office/powerpoint/2010/main" val="3080154474"/>
              </p:ext>
            </p:extLst>
          </p:nvPr>
        </p:nvGraphicFramePr>
        <p:xfrm>
          <a:off x="2236470" y="1508760"/>
          <a:ext cx="4697730" cy="3154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3">
            <a:extLst>
              <a:ext uri="{FF2B5EF4-FFF2-40B4-BE49-F238E27FC236}">
                <a16:creationId xmlns:a16="http://schemas.microsoft.com/office/drawing/2014/main" id="{17188080-EE09-54A3-AFE8-3C945A98654B}"/>
              </a:ext>
            </a:extLst>
          </p:cNvPr>
          <p:cNvSpPr>
            <a:spLocks noGrp="1"/>
          </p:cNvSpPr>
          <p:nvPr>
            <p:ph type="ftr" sz="quarter" idx="11"/>
          </p:nvPr>
        </p:nvSpPr>
        <p:spPr>
          <a:xfrm>
            <a:off x="5305156" y="4793446"/>
            <a:ext cx="3991244" cy="273844"/>
          </a:xfrm>
        </p:spPr>
        <p:txBody>
          <a:bodyPr>
            <a:normAutofit/>
          </a:bodyPr>
          <a:lstStyle/>
          <a:p>
            <a:pPr algn="ctr">
              <a:lnSpc>
                <a:spcPct val="90000"/>
              </a:lnSpc>
              <a:spcAft>
                <a:spcPts val="600"/>
              </a:spcAft>
            </a:pPr>
            <a:r>
              <a:rPr lang="en-US" sz="1000" dirty="0">
                <a:solidFill>
                  <a:schemeClr val="tx1"/>
                </a:solidFill>
              </a:rPr>
              <a:t>USDA Office of Operations TARGET Center</a:t>
            </a:r>
          </a:p>
        </p:txBody>
      </p:sp>
    </p:spTree>
    <p:extLst>
      <p:ext uri="{BB962C8B-B14F-4D97-AF65-F5344CB8AC3E}">
        <p14:creationId xmlns:p14="http://schemas.microsoft.com/office/powerpoint/2010/main" val="4198078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Thank you</a:t>
            </a:r>
          </a:p>
        </p:txBody>
      </p:sp>
      <p:sp>
        <p:nvSpPr>
          <p:cNvPr id="8" name="Arrow: Right 7">
            <a:extLst>
              <a:ext uri="{FF2B5EF4-FFF2-40B4-BE49-F238E27FC236}">
                <a16:creationId xmlns:a16="http://schemas.microsoft.com/office/drawing/2014/main" id="{3F98D667-2EAC-4618-A812-6309302ED3BF}"/>
              </a:ext>
            </a:extLst>
          </p:cNvPr>
          <p:cNvSpPr/>
          <p:nvPr/>
        </p:nvSpPr>
        <p:spPr>
          <a:xfrm>
            <a:off x="990598" y="1788326"/>
            <a:ext cx="1905002" cy="76200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Access Webinars </a:t>
            </a:r>
          </a:p>
        </p:txBody>
      </p:sp>
      <p:sp>
        <p:nvSpPr>
          <p:cNvPr id="7" name="Arrow: Right 6">
            <a:extLst>
              <a:ext uri="{FF2B5EF4-FFF2-40B4-BE49-F238E27FC236}">
                <a16:creationId xmlns:a16="http://schemas.microsoft.com/office/drawing/2014/main" id="{CEC7B116-5F06-43F2-A464-2C1CCE0F6943}"/>
              </a:ext>
            </a:extLst>
          </p:cNvPr>
          <p:cNvSpPr/>
          <p:nvPr/>
        </p:nvSpPr>
        <p:spPr>
          <a:xfrm>
            <a:off x="990600" y="2758985"/>
            <a:ext cx="1905002" cy="76200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Sign Up for Email List</a:t>
            </a:r>
          </a:p>
        </p:txBody>
      </p:sp>
      <p:sp>
        <p:nvSpPr>
          <p:cNvPr id="9" name="Arrow: Right 8">
            <a:extLst>
              <a:ext uri="{FF2B5EF4-FFF2-40B4-BE49-F238E27FC236}">
                <a16:creationId xmlns:a16="http://schemas.microsoft.com/office/drawing/2014/main" id="{FB3A19AF-5EA7-4752-8D25-7135DB262B53}"/>
              </a:ext>
            </a:extLst>
          </p:cNvPr>
          <p:cNvSpPr/>
          <p:nvPr/>
        </p:nvSpPr>
        <p:spPr>
          <a:xfrm>
            <a:off x="990600" y="3755953"/>
            <a:ext cx="1905002" cy="76200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Follow on Twitter</a:t>
            </a:r>
          </a:p>
        </p:txBody>
      </p:sp>
      <p:sp>
        <p:nvSpPr>
          <p:cNvPr id="4" name="Flowchart: Connector 3">
            <a:extLst>
              <a:ext uri="{FF2B5EF4-FFF2-40B4-BE49-F238E27FC236}">
                <a16:creationId xmlns:a16="http://schemas.microsoft.com/office/drawing/2014/main" id="{CEB4B3EB-C07A-4B64-8DAE-F4C5B7047A61}"/>
              </a:ext>
            </a:extLst>
          </p:cNvPr>
          <p:cNvSpPr/>
          <p:nvPr/>
        </p:nvSpPr>
        <p:spPr>
          <a:xfrm>
            <a:off x="3096560" y="1733550"/>
            <a:ext cx="2971800" cy="2846776"/>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Collaborate with TARGET Center! </a:t>
            </a:r>
          </a:p>
        </p:txBody>
      </p:sp>
      <p:sp>
        <p:nvSpPr>
          <p:cNvPr id="12" name="Arrow: Left 11">
            <a:extLst>
              <a:ext uri="{FF2B5EF4-FFF2-40B4-BE49-F238E27FC236}">
                <a16:creationId xmlns:a16="http://schemas.microsoft.com/office/drawing/2014/main" id="{958966E7-8C25-4D13-A3A7-D2CEA439B10F}"/>
              </a:ext>
            </a:extLst>
          </p:cNvPr>
          <p:cNvSpPr/>
          <p:nvPr/>
        </p:nvSpPr>
        <p:spPr>
          <a:xfrm>
            <a:off x="6291727" y="1782374"/>
            <a:ext cx="1937873" cy="74164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Share in Your Networks </a:t>
            </a:r>
          </a:p>
        </p:txBody>
      </p:sp>
      <p:sp>
        <p:nvSpPr>
          <p:cNvPr id="5" name="Arrow: Left 4">
            <a:extLst>
              <a:ext uri="{FF2B5EF4-FFF2-40B4-BE49-F238E27FC236}">
                <a16:creationId xmlns:a16="http://schemas.microsoft.com/office/drawing/2014/main" id="{BE919DB3-811B-4BE9-92D5-706D809E7215}"/>
              </a:ext>
            </a:extLst>
          </p:cNvPr>
          <p:cNvSpPr/>
          <p:nvPr/>
        </p:nvSpPr>
        <p:spPr>
          <a:xfrm>
            <a:off x="6269317" y="2779342"/>
            <a:ext cx="1937873" cy="74164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hlinkClick r:id="rId3">
                  <a:extLst>
                    <a:ext uri="{A12FA001-AC4F-418D-AE19-62706E023703}">
                      <ahyp:hlinkClr xmlns:ahyp="http://schemas.microsoft.com/office/drawing/2018/hyperlinkcolor" val="tx"/>
                    </a:ext>
                  </a:extLst>
                </a:hlinkClick>
              </a:rPr>
              <a:t>Request Ergo Evaluation </a:t>
            </a:r>
            <a:endParaRPr lang="en-US" sz="1100" dirty="0">
              <a:solidFill>
                <a:schemeClr val="tx1"/>
              </a:solidFill>
            </a:endParaRPr>
          </a:p>
        </p:txBody>
      </p:sp>
      <p:sp>
        <p:nvSpPr>
          <p:cNvPr id="11" name="Arrow: Left 10">
            <a:extLst>
              <a:ext uri="{FF2B5EF4-FFF2-40B4-BE49-F238E27FC236}">
                <a16:creationId xmlns:a16="http://schemas.microsoft.com/office/drawing/2014/main" id="{D72F1331-67EF-4E17-80D1-766E1F13A658}"/>
              </a:ext>
            </a:extLst>
          </p:cNvPr>
          <p:cNvSpPr/>
          <p:nvPr/>
        </p:nvSpPr>
        <p:spPr>
          <a:xfrm>
            <a:off x="6269318" y="3776310"/>
            <a:ext cx="1937873" cy="74164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Request Training</a:t>
            </a:r>
          </a:p>
        </p:txBody>
      </p:sp>
    </p:spTree>
    <p:extLst>
      <p:ext uri="{BB962C8B-B14F-4D97-AF65-F5344CB8AC3E}">
        <p14:creationId xmlns:p14="http://schemas.microsoft.com/office/powerpoint/2010/main" val="2894134740"/>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A low angle view of tall buildings&#10;"/>
          <p:cNvPicPr/>
          <p:nvPr/>
        </p:nvPicPr>
        <p:blipFill>
          <a:blip r:embed="rId3" cstate="print"/>
          <a:stretch>
            <a:fillRect/>
          </a:stretch>
        </p:blipFill>
        <p:spPr>
          <a:xfrm>
            <a:off x="2699298" y="74814"/>
            <a:ext cx="3707767" cy="533054"/>
          </a:xfrm>
          <a:prstGeom prst="rect">
            <a:avLst/>
          </a:prstGeom>
        </p:spPr>
      </p:pic>
      <p:sp>
        <p:nvSpPr>
          <p:cNvPr id="3" name="object 3"/>
          <p:cNvSpPr txBox="1">
            <a:spLocks noGrp="1"/>
          </p:cNvSpPr>
          <p:nvPr>
            <p:ph type="title"/>
          </p:nvPr>
        </p:nvSpPr>
        <p:spPr>
          <a:xfrm>
            <a:off x="2738501" y="72684"/>
            <a:ext cx="1645336" cy="446992"/>
          </a:xfrm>
          <a:prstGeom prst="rect">
            <a:avLst/>
          </a:prstGeom>
        </p:spPr>
        <p:txBody>
          <a:bodyPr vert="horz" wrap="square" lIns="0" tIns="6170" rIns="0" bIns="0" rtlCol="0">
            <a:spAutoFit/>
          </a:bodyPr>
          <a:lstStyle/>
          <a:p>
            <a:pPr marL="6495" marR="2598">
              <a:spcBef>
                <a:spcPts val="49"/>
              </a:spcBef>
            </a:pPr>
            <a:r>
              <a:rPr b="1" i="0" spc="43" dirty="0">
                <a:solidFill>
                  <a:srgbClr val="FFFFFF"/>
                </a:solidFill>
              </a:rPr>
              <a:t>Current</a:t>
            </a:r>
            <a:r>
              <a:rPr b="1" i="0" spc="-31" dirty="0">
                <a:solidFill>
                  <a:srgbClr val="FFFFFF"/>
                </a:solidFill>
              </a:rPr>
              <a:t> </a:t>
            </a:r>
            <a:r>
              <a:rPr lang="en-US" b="1" i="0" spc="-64" dirty="0">
                <a:solidFill>
                  <a:srgbClr val="FFFFFF"/>
                </a:solidFill>
              </a:rPr>
              <a:t>and </a:t>
            </a:r>
            <a:r>
              <a:rPr b="1" i="0" spc="38" dirty="0">
                <a:solidFill>
                  <a:srgbClr val="FFFFFF"/>
                </a:solidFill>
              </a:rPr>
              <a:t>Upcoming </a:t>
            </a:r>
            <a:r>
              <a:rPr b="1" i="0" dirty="0">
                <a:solidFill>
                  <a:srgbClr val="FFFFFF"/>
                </a:solidFill>
                <a:latin typeface="Calibri"/>
                <a:cs typeface="Calibri"/>
              </a:rPr>
              <a:t>Meetings</a:t>
            </a:r>
            <a:r>
              <a:rPr b="1" i="0" spc="95" dirty="0">
                <a:solidFill>
                  <a:srgbClr val="FFFFFF"/>
                </a:solidFill>
              </a:rPr>
              <a:t> </a:t>
            </a:r>
            <a:endParaRPr b="1" i="0" spc="38" dirty="0">
              <a:solidFill>
                <a:srgbClr val="FFFFFF"/>
              </a:solidFill>
            </a:endParaRPr>
          </a:p>
        </p:txBody>
      </p:sp>
      <p:sp>
        <p:nvSpPr>
          <p:cNvPr id="6" name="object 6">
            <a:extLst>
              <a:ext uri="{C183D7F6-B498-43B3-948B-1728B52AA6E4}">
                <adec:decorative xmlns:adec="http://schemas.microsoft.com/office/drawing/2017/decorative" val="1"/>
              </a:ext>
            </a:extLst>
          </p:cNvPr>
          <p:cNvSpPr/>
          <p:nvPr/>
        </p:nvSpPr>
        <p:spPr>
          <a:xfrm>
            <a:off x="2713651" y="2686851"/>
            <a:ext cx="3716698" cy="23379"/>
          </a:xfrm>
          <a:custGeom>
            <a:avLst/>
            <a:gdLst/>
            <a:ahLst/>
            <a:cxnLst/>
            <a:rect l="l" t="t" r="r" b="b"/>
            <a:pathLst>
              <a:path w="7268209">
                <a:moveTo>
                  <a:pt x="0" y="0"/>
                </a:moveTo>
                <a:lnTo>
                  <a:pt x="7267930" y="0"/>
                </a:lnTo>
              </a:path>
            </a:pathLst>
          </a:custGeom>
          <a:ln w="28575">
            <a:solidFill>
              <a:srgbClr val="005340"/>
            </a:solidFill>
            <a:prstDash val="sysDot"/>
          </a:ln>
        </p:spPr>
        <p:txBody>
          <a:bodyPr wrap="square" lIns="0" tIns="0" rIns="0" bIns="0" rtlCol="0"/>
          <a:lstStyle/>
          <a:p>
            <a:pPr defTabSz="467624"/>
            <a:endParaRPr sz="921" kern="0" dirty="0">
              <a:solidFill>
                <a:sysClr val="windowText" lastClr="000000"/>
              </a:solidFill>
            </a:endParaRPr>
          </a:p>
        </p:txBody>
      </p:sp>
      <p:sp>
        <p:nvSpPr>
          <p:cNvPr id="9" name="object 9"/>
          <p:cNvSpPr txBox="1"/>
          <p:nvPr/>
        </p:nvSpPr>
        <p:spPr>
          <a:xfrm>
            <a:off x="2696961" y="603972"/>
            <a:ext cx="3715074" cy="128240"/>
          </a:xfrm>
          <a:prstGeom prst="rect">
            <a:avLst/>
          </a:prstGeom>
          <a:solidFill>
            <a:srgbClr val="002C71"/>
          </a:solidFill>
        </p:spPr>
        <p:txBody>
          <a:bodyPr vert="horz" wrap="square" lIns="0" tIns="0" rIns="0" bIns="0" rtlCol="0">
            <a:spAutoFit/>
          </a:bodyPr>
          <a:lstStyle/>
          <a:p>
            <a:pPr marL="46438" defTabSz="467624">
              <a:lnSpc>
                <a:spcPts val="1043"/>
              </a:lnSpc>
            </a:pPr>
            <a:r>
              <a:rPr lang="en-US" sz="921" b="1" kern="0" spc="-5" dirty="0">
                <a:solidFill>
                  <a:srgbClr val="FFFFFF"/>
                </a:solidFill>
                <a:latin typeface="Calibri"/>
                <a:cs typeface="Calibri"/>
              </a:rPr>
              <a:t>OCTOBER</a:t>
            </a:r>
            <a:endParaRPr sz="921" kern="0" dirty="0">
              <a:solidFill>
                <a:sysClr val="windowText" lastClr="000000"/>
              </a:solidFill>
              <a:latin typeface="Calibri"/>
              <a:cs typeface="Calibri"/>
            </a:endParaRPr>
          </a:p>
        </p:txBody>
      </p:sp>
      <p:sp>
        <p:nvSpPr>
          <p:cNvPr id="38" name="object 12">
            <a:extLst>
              <a:ext uri="{FF2B5EF4-FFF2-40B4-BE49-F238E27FC236}">
                <a16:creationId xmlns:a16="http://schemas.microsoft.com/office/drawing/2014/main" id="{6E3F980C-BCCA-6697-23A6-41009B5975A0}"/>
              </a:ext>
            </a:extLst>
          </p:cNvPr>
          <p:cNvSpPr txBox="1"/>
          <p:nvPr/>
        </p:nvSpPr>
        <p:spPr>
          <a:xfrm>
            <a:off x="2782308" y="772732"/>
            <a:ext cx="450706" cy="116716"/>
          </a:xfrm>
          <a:prstGeom prst="rect">
            <a:avLst/>
          </a:prstGeom>
        </p:spPr>
        <p:txBody>
          <a:bodyPr vert="horz" wrap="square" lIns="0" tIns="6494" rIns="0" bIns="0" rtlCol="0">
            <a:spAutoFit/>
          </a:bodyPr>
          <a:lstStyle/>
          <a:p>
            <a:pPr marL="6495" defTabSz="467624">
              <a:spcBef>
                <a:spcPts val="51"/>
              </a:spcBef>
            </a:pPr>
            <a:r>
              <a:rPr lang="en-US" sz="716" b="1" kern="0" spc="-5" dirty="0">
                <a:solidFill>
                  <a:sysClr val="windowText" lastClr="000000"/>
                </a:solidFill>
                <a:latin typeface="Calibri"/>
                <a:cs typeface="Calibri"/>
              </a:rPr>
              <a:t>MONDAY</a:t>
            </a:r>
            <a:endParaRPr sz="716" kern="0" dirty="0">
              <a:solidFill>
                <a:sysClr val="windowText" lastClr="000000"/>
              </a:solidFill>
              <a:latin typeface="Calibri"/>
              <a:cs typeface="Calibri"/>
            </a:endParaRPr>
          </a:p>
        </p:txBody>
      </p:sp>
      <p:sp>
        <p:nvSpPr>
          <p:cNvPr id="7" name="object 7"/>
          <p:cNvSpPr/>
          <p:nvPr/>
        </p:nvSpPr>
        <p:spPr>
          <a:xfrm>
            <a:off x="2729823" y="923972"/>
            <a:ext cx="842638" cy="138004"/>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defTabSz="467624"/>
            <a:endParaRPr lang="en-US" sz="153" b="1" kern="0" spc="15" dirty="0">
              <a:solidFill>
                <a:srgbClr val="FFFFFF"/>
              </a:solidFill>
              <a:latin typeface="Calibri"/>
              <a:cs typeface="Calibri"/>
            </a:endParaRPr>
          </a:p>
          <a:p>
            <a:pPr algn="ctr" defTabSz="467624"/>
            <a:r>
              <a:rPr lang="en-US" sz="614" b="1" kern="0" spc="15" dirty="0">
                <a:solidFill>
                  <a:srgbClr val="FFFFFF"/>
                </a:solidFill>
                <a:latin typeface="Calibri"/>
                <a:cs typeface="Calibri"/>
              </a:rPr>
              <a:t>10/2/2023</a:t>
            </a:r>
            <a:endParaRPr sz="614" kern="0" dirty="0">
              <a:solidFill>
                <a:sysClr val="windowText" lastClr="000000"/>
              </a:solidFill>
            </a:endParaRPr>
          </a:p>
        </p:txBody>
      </p:sp>
      <p:sp>
        <p:nvSpPr>
          <p:cNvPr id="42" name="object 29">
            <a:extLst>
              <a:ext uri="{FF2B5EF4-FFF2-40B4-BE49-F238E27FC236}">
                <a16:creationId xmlns:a16="http://schemas.microsoft.com/office/drawing/2014/main" id="{D83F0FF1-6642-821B-0542-D4EA51E2AE60}"/>
              </a:ext>
            </a:extLst>
          </p:cNvPr>
          <p:cNvSpPr txBox="1"/>
          <p:nvPr/>
        </p:nvSpPr>
        <p:spPr>
          <a:xfrm>
            <a:off x="2733223" y="1035103"/>
            <a:ext cx="865693" cy="1861693"/>
          </a:xfrm>
          <a:prstGeom prst="rect">
            <a:avLst/>
          </a:prstGeom>
        </p:spPr>
        <p:txBody>
          <a:bodyPr vert="horz" wrap="square" lIns="0" tIns="44161" rIns="0" bIns="0" rtlCol="0">
            <a:spAutoFit/>
          </a:bodyPr>
          <a:lstStyle/>
          <a:p>
            <a:pPr marL="19484" defTabSz="467624"/>
            <a:r>
              <a:rPr lang="en-US" sz="614" kern="0" spc="-5" dirty="0">
                <a:solidFill>
                  <a:sysClr val="windowText" lastClr="000000"/>
                </a:solidFill>
                <a:latin typeface="Calibri"/>
                <a:cs typeface="Calibri"/>
              </a:rPr>
              <a:t>10:00 AM</a:t>
            </a:r>
            <a:r>
              <a:rPr lang="en-US" sz="614" kern="0" spc="-15" dirty="0">
                <a:solidFill>
                  <a:sysClr val="windowText" lastClr="000000"/>
                </a:solidFill>
                <a:latin typeface="Calibri"/>
                <a:cs typeface="Calibri"/>
              </a:rPr>
              <a:t> –</a:t>
            </a:r>
            <a:r>
              <a:rPr lang="en-US" sz="614" kern="0" spc="-23" dirty="0">
                <a:solidFill>
                  <a:sysClr val="windowText" lastClr="000000"/>
                </a:solidFill>
                <a:latin typeface="Calibri"/>
                <a:cs typeface="Calibri"/>
              </a:rPr>
              <a:t> </a:t>
            </a:r>
            <a:r>
              <a:rPr lang="en-US" sz="614" kern="0" spc="-5" dirty="0">
                <a:solidFill>
                  <a:sysClr val="windowText" lastClr="000000"/>
                </a:solidFill>
                <a:latin typeface="Calibri"/>
                <a:cs typeface="Calibri"/>
              </a:rPr>
              <a:t>11:00</a:t>
            </a:r>
            <a:r>
              <a:rPr lang="en-US" sz="614" kern="0" spc="-18" dirty="0">
                <a:solidFill>
                  <a:sysClr val="windowText" lastClr="000000"/>
                </a:solidFill>
                <a:latin typeface="Calibri"/>
                <a:cs typeface="Calibri"/>
              </a:rPr>
              <a:t> </a:t>
            </a:r>
            <a:r>
              <a:rPr lang="en-US" sz="614" kern="0" spc="-13" dirty="0">
                <a:solidFill>
                  <a:sysClr val="windowText" lastClr="000000"/>
                </a:solidFill>
                <a:latin typeface="Calibri"/>
                <a:cs typeface="Calibri"/>
              </a:rPr>
              <a:t>AM</a:t>
            </a:r>
            <a:endParaRPr lang="en-US" sz="614" kern="0" dirty="0">
              <a:solidFill>
                <a:sysClr val="windowText" lastClr="000000"/>
              </a:solidFill>
              <a:latin typeface="Calibri"/>
              <a:cs typeface="Calibri"/>
            </a:endParaRPr>
          </a:p>
          <a:p>
            <a:pPr marL="19484" defTabSz="467624">
              <a:spcBef>
                <a:spcPts val="49"/>
              </a:spcBef>
            </a:pPr>
            <a:r>
              <a:rPr lang="en-US" sz="614" b="1" kern="0" dirty="0">
                <a:solidFill>
                  <a:srgbClr val="002C71"/>
                </a:solidFill>
                <a:latin typeface="Calibri"/>
                <a:cs typeface="Calibri"/>
              </a:rPr>
              <a:t>USDA TARGET Center Assistive Technology Program</a:t>
            </a:r>
            <a:endParaRPr lang="en-US" sz="614" kern="0" dirty="0">
              <a:solidFill>
                <a:sysClr val="windowText" lastClr="000000"/>
              </a:solidFill>
              <a:latin typeface="Calibri"/>
              <a:cs typeface="Calibri"/>
            </a:endParaRPr>
          </a:p>
          <a:p>
            <a:pPr marL="19484" defTabSz="467624"/>
            <a:r>
              <a:rPr lang="en-US" sz="614" kern="0" dirty="0">
                <a:solidFill>
                  <a:sysClr val="windowText" lastClr="000000"/>
                </a:solidFill>
                <a:latin typeface="Calibri"/>
                <a:cs typeface="Calibri"/>
              </a:rPr>
              <a:t>Rashida Owens</a:t>
            </a:r>
            <a:br>
              <a:rPr lang="en-US" sz="614" kern="0" dirty="0">
                <a:solidFill>
                  <a:sysClr val="windowText" lastClr="000000"/>
                </a:solidFill>
                <a:latin typeface="Calibri"/>
                <a:cs typeface="Calibri"/>
              </a:rPr>
            </a:br>
            <a:r>
              <a:rPr lang="en-US" sz="614" kern="0" dirty="0">
                <a:solidFill>
                  <a:sysClr val="windowText" lastClr="000000"/>
                </a:solidFill>
                <a:latin typeface="Calibri"/>
                <a:cs typeface="Calibri"/>
              </a:rPr>
              <a:t>Assistive Technology Program Manager</a:t>
            </a:r>
          </a:p>
          <a:p>
            <a:pPr marL="19484" defTabSz="467624">
              <a:spcBef>
                <a:spcPts val="297"/>
              </a:spcBef>
            </a:pPr>
            <a:r>
              <a:rPr lang="en-US" sz="614" kern="0" spc="-5" dirty="0">
                <a:solidFill>
                  <a:sysClr val="windowText" lastClr="000000"/>
                </a:solidFill>
                <a:latin typeface="Calibri"/>
                <a:cs typeface="Calibri"/>
              </a:rPr>
              <a:t>12:00</a:t>
            </a:r>
            <a:r>
              <a:rPr lang="en-US" sz="614" kern="0" spc="-23" dirty="0">
                <a:solidFill>
                  <a:sysClr val="windowText" lastClr="000000"/>
                </a:solidFill>
                <a:latin typeface="Calibri"/>
                <a:cs typeface="Calibri"/>
              </a:rPr>
              <a:t> </a:t>
            </a:r>
            <a:r>
              <a:rPr lang="en-US" sz="614" kern="0" spc="-56" dirty="0">
                <a:solidFill>
                  <a:sysClr val="windowText" lastClr="000000"/>
                </a:solidFill>
                <a:latin typeface="Calibri"/>
                <a:cs typeface="Calibri"/>
              </a:rPr>
              <a:t>PM</a:t>
            </a:r>
            <a:r>
              <a:rPr lang="en-US" sz="614" kern="0" spc="-15" dirty="0">
                <a:solidFill>
                  <a:sysClr val="windowText" lastClr="000000"/>
                </a:solidFill>
                <a:latin typeface="Calibri"/>
                <a:cs typeface="Calibri"/>
              </a:rPr>
              <a:t> –</a:t>
            </a:r>
            <a:r>
              <a:rPr lang="en-US" sz="614" kern="0" spc="-23" dirty="0">
                <a:solidFill>
                  <a:sysClr val="windowText" lastClr="000000"/>
                </a:solidFill>
                <a:latin typeface="Calibri"/>
                <a:cs typeface="Calibri"/>
              </a:rPr>
              <a:t> </a:t>
            </a:r>
            <a:r>
              <a:rPr lang="en-US" sz="614" kern="0" spc="-5" dirty="0">
                <a:solidFill>
                  <a:sysClr val="windowText" lastClr="000000"/>
                </a:solidFill>
                <a:latin typeface="Calibri"/>
                <a:cs typeface="Calibri"/>
              </a:rPr>
              <a:t>1:00</a:t>
            </a:r>
            <a:r>
              <a:rPr lang="en-US" sz="614" kern="0" spc="-18" dirty="0">
                <a:solidFill>
                  <a:sysClr val="windowText" lastClr="000000"/>
                </a:solidFill>
                <a:latin typeface="Calibri"/>
                <a:cs typeface="Calibri"/>
              </a:rPr>
              <a:t> </a:t>
            </a:r>
            <a:r>
              <a:rPr lang="en-US" sz="614" kern="0" spc="-13" dirty="0">
                <a:solidFill>
                  <a:sysClr val="windowText" lastClr="000000"/>
                </a:solidFill>
                <a:latin typeface="Calibri"/>
                <a:cs typeface="Calibri"/>
              </a:rPr>
              <a:t>PM</a:t>
            </a:r>
            <a:br>
              <a:rPr lang="en-US" sz="614" kern="0" spc="-13" dirty="0">
                <a:solidFill>
                  <a:sysClr val="windowText" lastClr="000000"/>
                </a:solidFill>
                <a:latin typeface="Calibri"/>
                <a:cs typeface="Calibri"/>
              </a:rPr>
            </a:br>
            <a:r>
              <a:rPr lang="en-US" sz="614" b="1" kern="0" spc="-13" dirty="0">
                <a:solidFill>
                  <a:srgbClr val="002C71"/>
                </a:solidFill>
                <a:latin typeface="Calibri"/>
                <a:cs typeface="Calibri"/>
              </a:rPr>
              <a:t>USDA TA</a:t>
            </a:r>
            <a:r>
              <a:rPr lang="en-US" sz="614" b="1" kern="0" dirty="0">
                <a:solidFill>
                  <a:srgbClr val="002C71"/>
                </a:solidFill>
                <a:latin typeface="Calibri"/>
                <a:cs typeface="Calibri"/>
              </a:rPr>
              <a:t>RGET Center </a:t>
            </a:r>
            <a:br>
              <a:rPr lang="en-US" sz="614" b="1" kern="0" dirty="0">
                <a:solidFill>
                  <a:srgbClr val="002C71"/>
                </a:solidFill>
                <a:latin typeface="Calibri"/>
                <a:cs typeface="Calibri"/>
              </a:rPr>
            </a:br>
            <a:r>
              <a:rPr lang="en-US" sz="614" b="1" kern="0" dirty="0">
                <a:solidFill>
                  <a:srgbClr val="002C71"/>
                </a:solidFill>
                <a:latin typeface="Calibri"/>
                <a:cs typeface="Calibri"/>
              </a:rPr>
              <a:t>Ergonomics Program</a:t>
            </a:r>
            <a:br>
              <a:rPr lang="en-US" sz="614" b="1" kern="0" dirty="0">
                <a:solidFill>
                  <a:srgbClr val="002C71"/>
                </a:solidFill>
                <a:latin typeface="Calibri"/>
                <a:cs typeface="Calibri"/>
              </a:rPr>
            </a:br>
            <a:r>
              <a:rPr lang="en-US" sz="614" kern="0" dirty="0">
                <a:solidFill>
                  <a:prstClr val="black"/>
                </a:solidFill>
                <a:latin typeface="Calibri"/>
                <a:cs typeface="Calibri"/>
              </a:rPr>
              <a:t>Stephanie Bradley</a:t>
            </a:r>
            <a:br>
              <a:rPr lang="en-US" sz="614" kern="0" dirty="0">
                <a:solidFill>
                  <a:prstClr val="black"/>
                </a:solidFill>
                <a:latin typeface="Calibri"/>
                <a:cs typeface="Calibri"/>
              </a:rPr>
            </a:br>
            <a:r>
              <a:rPr lang="en-US" sz="614" kern="0" dirty="0">
                <a:solidFill>
                  <a:prstClr val="black"/>
                </a:solidFill>
                <a:latin typeface="Calibri"/>
                <a:cs typeface="Calibri"/>
              </a:rPr>
              <a:t>CEAS, CAE</a:t>
            </a:r>
            <a:br>
              <a:rPr lang="en-US" sz="614" kern="0" dirty="0">
                <a:solidFill>
                  <a:sysClr val="windowText" lastClr="000000"/>
                </a:solidFill>
                <a:latin typeface="Calibri"/>
                <a:cs typeface="Calibri"/>
              </a:rPr>
            </a:br>
            <a:r>
              <a:rPr lang="en-US" sz="614" kern="0" dirty="0">
                <a:solidFill>
                  <a:sysClr val="windowText" lastClr="000000"/>
                </a:solidFill>
                <a:latin typeface="Calibri"/>
                <a:cs typeface="Calibri"/>
              </a:rPr>
              <a:t>Ergonomics Program  Manager</a:t>
            </a:r>
          </a:p>
          <a:p>
            <a:pPr marL="19484" defTabSz="467624">
              <a:spcBef>
                <a:spcPts val="297"/>
              </a:spcBef>
            </a:pPr>
            <a:endParaRPr lang="en-US" sz="614" kern="0" dirty="0">
              <a:solidFill>
                <a:sysClr val="windowText" lastClr="000000"/>
              </a:solidFill>
              <a:highlight>
                <a:srgbClr val="FFFF00"/>
              </a:highlight>
              <a:latin typeface="Calibri"/>
              <a:cs typeface="Calibri"/>
            </a:endParaRPr>
          </a:p>
          <a:p>
            <a:pPr marL="19484" defTabSz="467624">
              <a:spcBef>
                <a:spcPts val="297"/>
              </a:spcBef>
            </a:pPr>
            <a:endParaRPr lang="en-US" sz="614" kern="0" dirty="0">
              <a:solidFill>
                <a:sysClr val="windowText" lastClr="000000"/>
              </a:solidFill>
              <a:highlight>
                <a:srgbClr val="FFFF00"/>
              </a:highlight>
              <a:latin typeface="Calibri"/>
              <a:cs typeface="Calibri"/>
            </a:endParaRPr>
          </a:p>
          <a:p>
            <a:pPr marL="19484" marR="15587" defTabSz="467624">
              <a:lnSpc>
                <a:spcPct val="102299"/>
              </a:lnSpc>
              <a:spcBef>
                <a:spcPts val="18"/>
              </a:spcBef>
            </a:pPr>
            <a:endParaRPr lang="en-US" sz="614" kern="0" dirty="0">
              <a:solidFill>
                <a:sysClr val="windowText" lastClr="000000"/>
              </a:solidFill>
              <a:highlight>
                <a:srgbClr val="FFFF00"/>
              </a:highlight>
              <a:latin typeface="Calibri"/>
              <a:cs typeface="Calibri"/>
            </a:endParaRPr>
          </a:p>
          <a:p>
            <a:pPr marL="19484" marR="18185" defTabSz="467624">
              <a:lnSpc>
                <a:spcPct val="102099"/>
              </a:lnSpc>
              <a:spcBef>
                <a:spcPts val="20"/>
              </a:spcBef>
            </a:pPr>
            <a:endParaRPr lang="en-US" sz="614" b="1" kern="0" spc="10" dirty="0">
              <a:solidFill>
                <a:srgbClr val="002C71"/>
              </a:solidFill>
              <a:highlight>
                <a:srgbClr val="FFFF00"/>
              </a:highlight>
              <a:latin typeface="Calibri"/>
              <a:cs typeface="Calibri"/>
            </a:endParaRPr>
          </a:p>
        </p:txBody>
      </p:sp>
      <p:sp>
        <p:nvSpPr>
          <p:cNvPr id="43" name="object 12">
            <a:extLst>
              <a:ext uri="{FF2B5EF4-FFF2-40B4-BE49-F238E27FC236}">
                <a16:creationId xmlns:a16="http://schemas.microsoft.com/office/drawing/2014/main" id="{D4A4E252-2AAB-9F41-B1F5-58557A404A0A}"/>
              </a:ext>
            </a:extLst>
          </p:cNvPr>
          <p:cNvSpPr txBox="1"/>
          <p:nvPr/>
        </p:nvSpPr>
        <p:spPr>
          <a:xfrm>
            <a:off x="3680659" y="766813"/>
            <a:ext cx="450706" cy="116716"/>
          </a:xfrm>
          <a:prstGeom prst="rect">
            <a:avLst/>
          </a:prstGeom>
        </p:spPr>
        <p:txBody>
          <a:bodyPr vert="horz" wrap="square" lIns="0" tIns="6494" rIns="0" bIns="0" rtlCol="0">
            <a:spAutoFit/>
          </a:bodyPr>
          <a:lstStyle/>
          <a:p>
            <a:pPr marL="6495" defTabSz="467624">
              <a:spcBef>
                <a:spcPts val="51"/>
              </a:spcBef>
            </a:pPr>
            <a:r>
              <a:rPr lang="en-US" sz="716" b="1" kern="0" spc="-5" dirty="0">
                <a:solidFill>
                  <a:sysClr val="windowText" lastClr="000000"/>
                </a:solidFill>
                <a:latin typeface="Calibri"/>
                <a:cs typeface="Calibri"/>
              </a:rPr>
              <a:t>TUESDAY</a:t>
            </a:r>
            <a:endParaRPr sz="716" kern="0" dirty="0">
              <a:solidFill>
                <a:sysClr val="windowText" lastClr="000000"/>
              </a:solidFill>
              <a:latin typeface="Calibri"/>
              <a:cs typeface="Calibri"/>
            </a:endParaRPr>
          </a:p>
        </p:txBody>
      </p:sp>
      <p:sp>
        <p:nvSpPr>
          <p:cNvPr id="13" name="object 13">
            <a:extLst>
              <a:ext uri="{C183D7F6-B498-43B3-948B-1728B52AA6E4}">
                <adec:decorative xmlns:adec="http://schemas.microsoft.com/office/drawing/2017/decorative" val="0"/>
              </a:ext>
            </a:extLst>
          </p:cNvPr>
          <p:cNvSpPr txBox="1"/>
          <p:nvPr/>
        </p:nvSpPr>
        <p:spPr>
          <a:xfrm>
            <a:off x="3635115" y="892321"/>
            <a:ext cx="813089" cy="1268760"/>
          </a:xfrm>
          <a:prstGeom prst="rect">
            <a:avLst/>
          </a:prstGeom>
        </p:spPr>
        <p:txBody>
          <a:bodyPr vert="horz" wrap="square" lIns="0" tIns="46434" rIns="0" bIns="0" rtlCol="0">
            <a:spAutoFit/>
          </a:bodyPr>
          <a:lstStyle/>
          <a:p>
            <a:pPr marL="19484" algn="ctr" defTabSz="467624">
              <a:spcBef>
                <a:spcPts val="291"/>
              </a:spcBef>
            </a:pPr>
            <a:r>
              <a:rPr lang="en-US" sz="614" b="1" kern="0" spc="15" dirty="0">
                <a:solidFill>
                  <a:srgbClr val="FFFFFF"/>
                </a:solidFill>
                <a:latin typeface="Calibri"/>
                <a:cs typeface="Calibri"/>
              </a:rPr>
              <a:t>10/3/223</a:t>
            </a:r>
            <a:endParaRPr lang="en-US" sz="614" kern="0" dirty="0">
              <a:solidFill>
                <a:sysClr val="windowText" lastClr="000000"/>
              </a:solidFill>
              <a:latin typeface="Calibri"/>
              <a:cs typeface="Calibri"/>
            </a:endParaRPr>
          </a:p>
          <a:p>
            <a:pPr marL="19484" defTabSz="467624">
              <a:spcBef>
                <a:spcPts val="297"/>
              </a:spcBef>
            </a:pPr>
            <a:r>
              <a:rPr lang="en-US" sz="614" kern="0" spc="-5" dirty="0">
                <a:solidFill>
                  <a:sysClr val="windowText" lastClr="000000"/>
                </a:solidFill>
                <a:latin typeface="Calibri"/>
                <a:cs typeface="Calibri"/>
              </a:rPr>
              <a:t>11:00</a:t>
            </a:r>
            <a:r>
              <a:rPr lang="en-US" sz="614" kern="0" spc="-23" dirty="0">
                <a:solidFill>
                  <a:sysClr val="windowText" lastClr="000000"/>
                </a:solidFill>
                <a:latin typeface="Calibri"/>
                <a:cs typeface="Calibri"/>
              </a:rPr>
              <a:t> </a:t>
            </a:r>
            <a:r>
              <a:rPr lang="en-US" sz="614" kern="0" spc="-56" dirty="0">
                <a:solidFill>
                  <a:sysClr val="windowText" lastClr="000000"/>
                </a:solidFill>
                <a:latin typeface="Calibri"/>
                <a:cs typeface="Calibri"/>
              </a:rPr>
              <a:t>AM</a:t>
            </a:r>
            <a:r>
              <a:rPr lang="en-US" sz="614" kern="0" spc="-15" dirty="0">
                <a:solidFill>
                  <a:sysClr val="windowText" lastClr="000000"/>
                </a:solidFill>
                <a:latin typeface="Calibri"/>
                <a:cs typeface="Calibri"/>
              </a:rPr>
              <a:t> –</a:t>
            </a:r>
            <a:r>
              <a:rPr lang="en-US" sz="614" kern="0" spc="-23" dirty="0">
                <a:solidFill>
                  <a:sysClr val="windowText" lastClr="000000"/>
                </a:solidFill>
                <a:latin typeface="Calibri"/>
                <a:cs typeface="Calibri"/>
              </a:rPr>
              <a:t> </a:t>
            </a:r>
            <a:r>
              <a:rPr lang="en-US" sz="614" kern="0" spc="-5" dirty="0">
                <a:solidFill>
                  <a:sysClr val="windowText" lastClr="000000"/>
                </a:solidFill>
                <a:latin typeface="Calibri"/>
                <a:cs typeface="Calibri"/>
              </a:rPr>
              <a:t>12:00</a:t>
            </a:r>
            <a:r>
              <a:rPr lang="en-US" sz="614" kern="0" spc="-18" dirty="0">
                <a:solidFill>
                  <a:sysClr val="windowText" lastClr="000000"/>
                </a:solidFill>
                <a:latin typeface="Calibri"/>
                <a:cs typeface="Calibri"/>
              </a:rPr>
              <a:t> </a:t>
            </a:r>
            <a:r>
              <a:rPr lang="en-US" sz="614" kern="0" spc="-13" dirty="0">
                <a:solidFill>
                  <a:sysClr val="windowText" lastClr="000000"/>
                </a:solidFill>
                <a:latin typeface="Calibri"/>
                <a:cs typeface="Calibri"/>
              </a:rPr>
              <a:t>PM</a:t>
            </a:r>
            <a:br>
              <a:rPr lang="en-US" sz="614" kern="0" dirty="0">
                <a:solidFill>
                  <a:sysClr val="windowText" lastClr="000000"/>
                </a:solidFill>
                <a:latin typeface="Calibri"/>
                <a:cs typeface="Calibri"/>
              </a:rPr>
            </a:br>
            <a:r>
              <a:rPr lang="en-US" sz="614" b="1" kern="0" spc="10" dirty="0">
                <a:solidFill>
                  <a:srgbClr val="002C71"/>
                </a:solidFill>
                <a:latin typeface="Calibri"/>
                <a:cs typeface="Calibri"/>
              </a:rPr>
              <a:t>Rethinking Disability and What It Means to Be Disabled</a:t>
            </a:r>
            <a:endParaRPr lang="en-US" sz="614" kern="0" dirty="0">
              <a:solidFill>
                <a:sysClr val="windowText" lastClr="000000"/>
              </a:solidFill>
              <a:latin typeface="Calibri"/>
              <a:cs typeface="Calibri"/>
            </a:endParaRPr>
          </a:p>
          <a:p>
            <a:pPr marL="19484" marR="18185" defTabSz="467624">
              <a:lnSpc>
                <a:spcPct val="102099"/>
              </a:lnSpc>
              <a:spcBef>
                <a:spcPts val="20"/>
              </a:spcBef>
            </a:pPr>
            <a:r>
              <a:rPr lang="en-US" sz="614" kern="0" dirty="0">
                <a:solidFill>
                  <a:sysClr val="windowText" lastClr="000000"/>
                </a:solidFill>
                <a:latin typeface="Calibri"/>
                <a:cs typeface="Calibri"/>
              </a:rPr>
              <a:t>Dr.</a:t>
            </a:r>
            <a:r>
              <a:rPr lang="en-US" sz="614" kern="0" spc="3" dirty="0">
                <a:solidFill>
                  <a:sysClr val="windowText" lastClr="000000"/>
                </a:solidFill>
                <a:latin typeface="Calibri"/>
                <a:cs typeface="Calibri"/>
              </a:rPr>
              <a:t> </a:t>
            </a:r>
            <a:r>
              <a:rPr lang="en-US" sz="614" kern="0" dirty="0">
                <a:solidFill>
                  <a:sysClr val="windowText" lastClr="000000"/>
                </a:solidFill>
                <a:latin typeface="Calibri"/>
                <a:cs typeface="Calibri"/>
              </a:rPr>
              <a:t>Theresa</a:t>
            </a:r>
            <a:r>
              <a:rPr lang="en-US" sz="614" kern="0" spc="-8" dirty="0">
                <a:solidFill>
                  <a:sysClr val="windowText" lastClr="000000"/>
                </a:solidFill>
                <a:latin typeface="Calibri"/>
                <a:cs typeface="Calibri"/>
              </a:rPr>
              <a:t> </a:t>
            </a:r>
            <a:r>
              <a:rPr lang="en-US" sz="614" kern="0" spc="-5" dirty="0">
                <a:solidFill>
                  <a:sysClr val="windowText" lastClr="000000"/>
                </a:solidFill>
                <a:latin typeface="Calibri"/>
                <a:cs typeface="Calibri"/>
              </a:rPr>
              <a:t>Haskins </a:t>
            </a:r>
            <a:r>
              <a:rPr lang="en-US" sz="614" kern="0" dirty="0">
                <a:solidFill>
                  <a:sysClr val="windowText" lastClr="000000"/>
                </a:solidFill>
                <a:latin typeface="Calibri"/>
                <a:cs typeface="Calibri"/>
              </a:rPr>
              <a:t>Haskins</a:t>
            </a:r>
            <a:r>
              <a:rPr lang="en-US" sz="614" kern="0" spc="89" dirty="0">
                <a:solidFill>
                  <a:sysClr val="windowText" lastClr="000000"/>
                </a:solidFill>
                <a:latin typeface="Calibri"/>
                <a:cs typeface="Calibri"/>
              </a:rPr>
              <a:t> </a:t>
            </a:r>
            <a:r>
              <a:rPr lang="en-US" sz="614" kern="0" spc="-5" dirty="0">
                <a:solidFill>
                  <a:sysClr val="windowText" lastClr="000000"/>
                </a:solidFill>
                <a:latin typeface="Calibri"/>
                <a:cs typeface="Calibri"/>
              </a:rPr>
              <a:t>Consulting</a:t>
            </a:r>
            <a:endParaRPr lang="en-US" sz="614" kern="0" dirty="0">
              <a:solidFill>
                <a:sysClr val="windowText" lastClr="000000"/>
              </a:solidFill>
              <a:latin typeface="Calibri"/>
              <a:cs typeface="Calibri"/>
            </a:endParaRPr>
          </a:p>
          <a:p>
            <a:pPr marL="19484" marR="180880" defTabSz="467624">
              <a:lnSpc>
                <a:spcPct val="106700"/>
              </a:lnSpc>
              <a:spcBef>
                <a:spcPts val="297"/>
              </a:spcBef>
            </a:pPr>
            <a:r>
              <a:rPr lang="en-US" sz="614" kern="0" spc="-5" dirty="0">
                <a:solidFill>
                  <a:sysClr val="windowText" lastClr="000000"/>
                </a:solidFill>
                <a:latin typeface="Calibri"/>
                <a:cs typeface="Calibri"/>
              </a:rPr>
              <a:t>1:00</a:t>
            </a:r>
            <a:r>
              <a:rPr lang="en-US" sz="614" kern="0" spc="-31" dirty="0">
                <a:solidFill>
                  <a:sysClr val="windowText" lastClr="000000"/>
                </a:solidFill>
                <a:latin typeface="Calibri"/>
                <a:cs typeface="Calibri"/>
              </a:rPr>
              <a:t> </a:t>
            </a:r>
            <a:r>
              <a:rPr lang="en-US" sz="614" kern="0" spc="-28" dirty="0">
                <a:solidFill>
                  <a:sysClr val="windowText" lastClr="000000"/>
                </a:solidFill>
                <a:latin typeface="Calibri"/>
                <a:cs typeface="Calibri"/>
              </a:rPr>
              <a:t>PM</a:t>
            </a:r>
            <a:r>
              <a:rPr lang="en-US" sz="614" kern="0" spc="-20" dirty="0">
                <a:solidFill>
                  <a:sysClr val="windowText" lastClr="000000"/>
                </a:solidFill>
                <a:latin typeface="Calibri"/>
                <a:cs typeface="Calibri"/>
              </a:rPr>
              <a:t> </a:t>
            </a:r>
            <a:r>
              <a:rPr lang="en-US" sz="614" kern="0" spc="-15" dirty="0">
                <a:solidFill>
                  <a:sysClr val="windowText" lastClr="000000"/>
                </a:solidFill>
                <a:latin typeface="Calibri"/>
                <a:cs typeface="Calibri"/>
              </a:rPr>
              <a:t>–</a:t>
            </a:r>
            <a:r>
              <a:rPr lang="en-US" sz="614" kern="0" spc="-23" dirty="0">
                <a:solidFill>
                  <a:sysClr val="windowText" lastClr="000000"/>
                </a:solidFill>
                <a:latin typeface="Calibri"/>
                <a:cs typeface="Calibri"/>
              </a:rPr>
              <a:t> </a:t>
            </a:r>
            <a:r>
              <a:rPr lang="en-US" sz="614" kern="0" spc="-5" dirty="0">
                <a:solidFill>
                  <a:sysClr val="windowText" lastClr="000000"/>
                </a:solidFill>
                <a:latin typeface="Calibri"/>
                <a:cs typeface="Calibri"/>
              </a:rPr>
              <a:t>2:00</a:t>
            </a:r>
            <a:r>
              <a:rPr lang="en-US" sz="614" kern="0" spc="-18" dirty="0">
                <a:solidFill>
                  <a:sysClr val="windowText" lastClr="000000"/>
                </a:solidFill>
                <a:latin typeface="Calibri"/>
                <a:cs typeface="Calibri"/>
              </a:rPr>
              <a:t> </a:t>
            </a:r>
            <a:r>
              <a:rPr lang="en-US" sz="614" kern="0" spc="-13" dirty="0">
                <a:solidFill>
                  <a:sysClr val="windowText" lastClr="000000"/>
                </a:solidFill>
                <a:latin typeface="Calibri"/>
                <a:cs typeface="Calibri"/>
              </a:rPr>
              <a:t>PM</a:t>
            </a:r>
            <a:endParaRPr lang="en-US" sz="614" kern="0" dirty="0">
              <a:solidFill>
                <a:sysClr val="windowText" lastClr="000000"/>
              </a:solidFill>
              <a:latin typeface="Calibri"/>
              <a:cs typeface="Calibri"/>
            </a:endParaRPr>
          </a:p>
          <a:p>
            <a:pPr marL="19484" marR="18185" defTabSz="467624">
              <a:spcBef>
                <a:spcPts val="20"/>
              </a:spcBef>
            </a:pPr>
            <a:r>
              <a:rPr lang="en-US" sz="614" b="1" kern="0" spc="10" dirty="0">
                <a:solidFill>
                  <a:srgbClr val="002C71"/>
                </a:solidFill>
                <a:latin typeface="Calibri"/>
                <a:cs typeface="Calibri"/>
              </a:rPr>
              <a:t>(Neuro) Diversity Includes You</a:t>
            </a:r>
            <a:endParaRPr lang="en-US" sz="614" kern="0" dirty="0">
              <a:solidFill>
                <a:sysClr val="windowText" lastClr="000000"/>
              </a:solidFill>
              <a:latin typeface="Calibri"/>
              <a:cs typeface="Calibri"/>
            </a:endParaRPr>
          </a:p>
          <a:p>
            <a:pPr marL="19484" marR="15587" defTabSz="467624">
              <a:lnSpc>
                <a:spcPct val="102299"/>
              </a:lnSpc>
              <a:spcBef>
                <a:spcPts val="18"/>
              </a:spcBef>
            </a:pPr>
            <a:r>
              <a:rPr lang="en-US" sz="614" kern="0" dirty="0">
                <a:solidFill>
                  <a:sysClr val="windowText" lastClr="000000"/>
                </a:solidFill>
                <a:latin typeface="Calibri"/>
                <a:cs typeface="Calibri"/>
              </a:rPr>
              <a:t>Dr.</a:t>
            </a:r>
            <a:r>
              <a:rPr lang="en-US" sz="614" kern="0" spc="3" dirty="0">
                <a:solidFill>
                  <a:sysClr val="windowText" lastClr="000000"/>
                </a:solidFill>
                <a:latin typeface="Calibri"/>
                <a:cs typeface="Calibri"/>
              </a:rPr>
              <a:t> </a:t>
            </a:r>
            <a:r>
              <a:rPr lang="en-US" sz="614" kern="0" dirty="0">
                <a:solidFill>
                  <a:sysClr val="windowText" lastClr="000000"/>
                </a:solidFill>
                <a:latin typeface="Calibri"/>
                <a:cs typeface="Calibri"/>
              </a:rPr>
              <a:t>Theresa</a:t>
            </a:r>
            <a:r>
              <a:rPr lang="en-US" sz="614" kern="0" spc="-8" dirty="0">
                <a:solidFill>
                  <a:sysClr val="windowText" lastClr="000000"/>
                </a:solidFill>
                <a:latin typeface="Calibri"/>
                <a:cs typeface="Calibri"/>
              </a:rPr>
              <a:t> </a:t>
            </a:r>
            <a:r>
              <a:rPr lang="en-US" sz="614" kern="0" spc="-5" dirty="0">
                <a:solidFill>
                  <a:sysClr val="windowText" lastClr="000000"/>
                </a:solidFill>
                <a:latin typeface="Calibri"/>
                <a:cs typeface="Calibri"/>
              </a:rPr>
              <a:t>Haskins Haskins Consulting</a:t>
            </a:r>
            <a:endParaRPr lang="en-US" sz="614" kern="0" dirty="0">
              <a:solidFill>
                <a:sysClr val="windowText" lastClr="000000"/>
              </a:solidFill>
              <a:latin typeface="Calibri"/>
              <a:cs typeface="Calibri"/>
            </a:endParaRPr>
          </a:p>
        </p:txBody>
      </p:sp>
      <p:sp>
        <p:nvSpPr>
          <p:cNvPr id="4" name="object 7">
            <a:extLst>
              <a:ext uri="{FF2B5EF4-FFF2-40B4-BE49-F238E27FC236}">
                <a16:creationId xmlns:a16="http://schemas.microsoft.com/office/drawing/2014/main" id="{C50C9640-89A1-2F39-1B26-A937305A246E}"/>
              </a:ext>
            </a:extLst>
          </p:cNvPr>
          <p:cNvSpPr/>
          <p:nvPr/>
        </p:nvSpPr>
        <p:spPr>
          <a:xfrm>
            <a:off x="3605566" y="923972"/>
            <a:ext cx="842638" cy="138004"/>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defTabSz="467624"/>
            <a:endParaRPr lang="en-US" sz="153" b="1" kern="0" spc="15" dirty="0">
              <a:solidFill>
                <a:srgbClr val="FFFFFF"/>
              </a:solidFill>
              <a:latin typeface="Calibri"/>
              <a:cs typeface="Calibri"/>
            </a:endParaRPr>
          </a:p>
          <a:p>
            <a:pPr algn="ctr" defTabSz="467624"/>
            <a:r>
              <a:rPr lang="en-US" sz="614" b="1" kern="0" spc="15" dirty="0">
                <a:solidFill>
                  <a:srgbClr val="FFFFFF"/>
                </a:solidFill>
                <a:latin typeface="Calibri"/>
                <a:cs typeface="Calibri"/>
              </a:rPr>
              <a:t>10/3/2023</a:t>
            </a:r>
            <a:endParaRPr sz="614" kern="0" dirty="0">
              <a:solidFill>
                <a:sysClr val="windowText" lastClr="000000"/>
              </a:solidFill>
            </a:endParaRPr>
          </a:p>
        </p:txBody>
      </p:sp>
      <p:sp>
        <p:nvSpPr>
          <p:cNvPr id="44" name="object 12">
            <a:extLst>
              <a:ext uri="{FF2B5EF4-FFF2-40B4-BE49-F238E27FC236}">
                <a16:creationId xmlns:a16="http://schemas.microsoft.com/office/drawing/2014/main" id="{66E89AB6-B32B-53EF-FF38-CC03B40D96E4}"/>
              </a:ext>
            </a:extLst>
          </p:cNvPr>
          <p:cNvSpPr txBox="1"/>
          <p:nvPr/>
        </p:nvSpPr>
        <p:spPr>
          <a:xfrm>
            <a:off x="4553182" y="769091"/>
            <a:ext cx="520915" cy="116716"/>
          </a:xfrm>
          <a:prstGeom prst="rect">
            <a:avLst/>
          </a:prstGeom>
        </p:spPr>
        <p:txBody>
          <a:bodyPr vert="horz" wrap="square" lIns="0" tIns="6494" rIns="0" bIns="0" rtlCol="0">
            <a:spAutoFit/>
          </a:bodyPr>
          <a:lstStyle/>
          <a:p>
            <a:pPr marL="6495" defTabSz="467624">
              <a:spcBef>
                <a:spcPts val="51"/>
              </a:spcBef>
            </a:pPr>
            <a:r>
              <a:rPr lang="en-US" sz="716" b="1" kern="0" spc="-5" dirty="0">
                <a:solidFill>
                  <a:sysClr val="windowText" lastClr="000000"/>
                </a:solidFill>
                <a:latin typeface="Calibri"/>
                <a:cs typeface="Calibri"/>
              </a:rPr>
              <a:t>WEDNESDAY</a:t>
            </a:r>
            <a:endParaRPr sz="716" kern="0" dirty="0">
              <a:solidFill>
                <a:sysClr val="windowText" lastClr="000000"/>
              </a:solidFill>
              <a:latin typeface="Calibri"/>
              <a:cs typeface="Calibri"/>
            </a:endParaRPr>
          </a:p>
        </p:txBody>
      </p:sp>
      <p:sp>
        <p:nvSpPr>
          <p:cNvPr id="46" name="object 7">
            <a:extLst>
              <a:ext uri="{FF2B5EF4-FFF2-40B4-BE49-F238E27FC236}">
                <a16:creationId xmlns:a16="http://schemas.microsoft.com/office/drawing/2014/main" id="{14CCD731-D873-8AAD-768C-A337990D3F88}"/>
              </a:ext>
            </a:extLst>
          </p:cNvPr>
          <p:cNvSpPr/>
          <p:nvPr/>
        </p:nvSpPr>
        <p:spPr>
          <a:xfrm>
            <a:off x="4482040" y="923972"/>
            <a:ext cx="842638" cy="138004"/>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defTabSz="467624"/>
            <a:endParaRPr lang="en-US" sz="153" b="1" kern="0" spc="15" dirty="0">
              <a:solidFill>
                <a:srgbClr val="FFFFFF"/>
              </a:solidFill>
              <a:latin typeface="Calibri"/>
              <a:cs typeface="Calibri"/>
            </a:endParaRPr>
          </a:p>
          <a:p>
            <a:pPr algn="ctr" defTabSz="467624"/>
            <a:r>
              <a:rPr lang="en-US" sz="614" b="1" kern="0" spc="15" dirty="0">
                <a:solidFill>
                  <a:srgbClr val="FFFFFF"/>
                </a:solidFill>
                <a:latin typeface="Calibri"/>
                <a:cs typeface="Calibri"/>
              </a:rPr>
              <a:t>10/4/2023</a:t>
            </a:r>
            <a:endParaRPr sz="614" kern="0" dirty="0">
              <a:solidFill>
                <a:sysClr val="windowText" lastClr="000000"/>
              </a:solidFill>
            </a:endParaRPr>
          </a:p>
        </p:txBody>
      </p:sp>
      <p:sp>
        <p:nvSpPr>
          <p:cNvPr id="17" name="object 17"/>
          <p:cNvSpPr txBox="1"/>
          <p:nvPr/>
        </p:nvSpPr>
        <p:spPr>
          <a:xfrm>
            <a:off x="4511210" y="1020073"/>
            <a:ext cx="853971" cy="1240612"/>
          </a:xfrm>
          <a:prstGeom prst="rect">
            <a:avLst/>
          </a:prstGeom>
        </p:spPr>
        <p:txBody>
          <a:bodyPr vert="horz" wrap="square" lIns="0" tIns="46434" rIns="0" bIns="0" rtlCol="0">
            <a:spAutoFit/>
          </a:bodyPr>
          <a:lstStyle/>
          <a:p>
            <a:pPr marL="19484" defTabSz="467624">
              <a:spcBef>
                <a:spcPts val="297"/>
              </a:spcBef>
            </a:pPr>
            <a:r>
              <a:rPr lang="en-US" sz="614" kern="0" spc="-5" dirty="0">
                <a:solidFill>
                  <a:sysClr val="windowText" lastClr="000000"/>
                </a:solidFill>
                <a:latin typeface="Calibri"/>
                <a:cs typeface="Calibri"/>
              </a:rPr>
              <a:t>11:00</a:t>
            </a:r>
            <a:r>
              <a:rPr lang="en-US" sz="614" kern="0" spc="-23" dirty="0">
                <a:solidFill>
                  <a:sysClr val="windowText" lastClr="000000"/>
                </a:solidFill>
                <a:latin typeface="Calibri"/>
                <a:cs typeface="Calibri"/>
              </a:rPr>
              <a:t> </a:t>
            </a:r>
            <a:r>
              <a:rPr lang="en-US" sz="614" kern="0" spc="-56" dirty="0">
                <a:solidFill>
                  <a:sysClr val="windowText" lastClr="000000"/>
                </a:solidFill>
                <a:latin typeface="Calibri"/>
                <a:cs typeface="Calibri"/>
              </a:rPr>
              <a:t>AM</a:t>
            </a:r>
            <a:r>
              <a:rPr lang="en-US" sz="614" kern="0" spc="-15" dirty="0">
                <a:solidFill>
                  <a:sysClr val="windowText" lastClr="000000"/>
                </a:solidFill>
                <a:latin typeface="Calibri"/>
                <a:cs typeface="Calibri"/>
              </a:rPr>
              <a:t> –</a:t>
            </a:r>
            <a:r>
              <a:rPr lang="en-US" sz="614" kern="0" spc="-23" dirty="0">
                <a:solidFill>
                  <a:sysClr val="windowText" lastClr="000000"/>
                </a:solidFill>
                <a:latin typeface="Calibri"/>
                <a:cs typeface="Calibri"/>
              </a:rPr>
              <a:t> </a:t>
            </a:r>
            <a:r>
              <a:rPr lang="en-US" sz="614" kern="0" spc="-5" dirty="0">
                <a:solidFill>
                  <a:sysClr val="windowText" lastClr="000000"/>
                </a:solidFill>
                <a:latin typeface="Calibri"/>
                <a:cs typeface="Calibri"/>
              </a:rPr>
              <a:t>12:00</a:t>
            </a:r>
            <a:r>
              <a:rPr lang="en-US" sz="614" kern="0" spc="-18" dirty="0">
                <a:solidFill>
                  <a:sysClr val="windowText" lastClr="000000"/>
                </a:solidFill>
                <a:latin typeface="Calibri"/>
                <a:cs typeface="Calibri"/>
              </a:rPr>
              <a:t> </a:t>
            </a:r>
            <a:r>
              <a:rPr lang="en-US" sz="614" kern="0" spc="-13" dirty="0">
                <a:solidFill>
                  <a:sysClr val="windowText" lastClr="000000"/>
                </a:solidFill>
                <a:latin typeface="Calibri"/>
                <a:cs typeface="Calibri"/>
              </a:rPr>
              <a:t>PM</a:t>
            </a:r>
            <a:endParaRPr lang="en-US" sz="614" kern="0" dirty="0">
              <a:solidFill>
                <a:sysClr val="windowText" lastClr="000000"/>
              </a:solidFill>
              <a:latin typeface="Calibri"/>
              <a:cs typeface="Calibri"/>
            </a:endParaRPr>
          </a:p>
          <a:p>
            <a:pPr marL="19484" marR="18185" defTabSz="467624">
              <a:lnSpc>
                <a:spcPct val="102099"/>
              </a:lnSpc>
              <a:spcBef>
                <a:spcPts val="20"/>
              </a:spcBef>
            </a:pPr>
            <a:r>
              <a:rPr lang="en-US" sz="614" b="1" kern="0" spc="10" dirty="0">
                <a:solidFill>
                  <a:srgbClr val="002C71"/>
                </a:solidFill>
                <a:latin typeface="Calibri"/>
                <a:cs typeface="Calibri"/>
              </a:rPr>
              <a:t>Nurturing Workplace Well-Being and Supporting Mental Health (Part 1 of 2)</a:t>
            </a:r>
            <a:endParaRPr lang="en-US" sz="614" kern="0" dirty="0">
              <a:solidFill>
                <a:sysClr val="windowText" lastClr="000000"/>
              </a:solidFill>
              <a:latin typeface="Calibri"/>
              <a:cs typeface="Calibri"/>
            </a:endParaRPr>
          </a:p>
          <a:p>
            <a:pPr marL="19484" marR="200689" defTabSz="467624">
              <a:lnSpc>
                <a:spcPct val="106700"/>
              </a:lnSpc>
              <a:spcBef>
                <a:spcPts val="5"/>
              </a:spcBef>
            </a:pPr>
            <a:r>
              <a:rPr lang="en-US" sz="614" kern="0" dirty="0">
                <a:solidFill>
                  <a:sysClr val="windowText" lastClr="000000"/>
                </a:solidFill>
                <a:latin typeface="Calibri"/>
                <a:cs typeface="Calibri"/>
              </a:rPr>
              <a:t>Dr.</a:t>
            </a:r>
            <a:r>
              <a:rPr lang="en-US" sz="614" kern="0" spc="3" dirty="0">
                <a:solidFill>
                  <a:sysClr val="windowText" lastClr="000000"/>
                </a:solidFill>
                <a:latin typeface="Calibri"/>
                <a:cs typeface="Calibri"/>
              </a:rPr>
              <a:t> </a:t>
            </a:r>
            <a:r>
              <a:rPr lang="en-US" sz="614" kern="0" dirty="0">
                <a:solidFill>
                  <a:sysClr val="windowText" lastClr="000000"/>
                </a:solidFill>
                <a:latin typeface="Calibri"/>
                <a:cs typeface="Calibri"/>
              </a:rPr>
              <a:t>Theresa </a:t>
            </a:r>
            <a:r>
              <a:rPr lang="en-US" sz="614" kern="0" spc="-5" dirty="0">
                <a:solidFill>
                  <a:sysClr val="windowText" lastClr="000000"/>
                </a:solidFill>
                <a:latin typeface="Calibri"/>
                <a:cs typeface="Calibri"/>
              </a:rPr>
              <a:t>Haskins </a:t>
            </a:r>
            <a:br>
              <a:rPr lang="en-US" sz="614" kern="0" spc="-5" dirty="0">
                <a:solidFill>
                  <a:sysClr val="windowText" lastClr="000000"/>
                </a:solidFill>
                <a:latin typeface="Calibri"/>
                <a:cs typeface="Calibri"/>
              </a:rPr>
            </a:br>
            <a:r>
              <a:rPr lang="en-US" sz="614" kern="0" dirty="0">
                <a:solidFill>
                  <a:sysClr val="windowText" lastClr="000000"/>
                </a:solidFill>
                <a:latin typeface="Calibri"/>
                <a:cs typeface="Calibri"/>
              </a:rPr>
              <a:t>Haskins</a:t>
            </a:r>
            <a:r>
              <a:rPr lang="en-US" sz="614" kern="0" spc="89" dirty="0">
                <a:solidFill>
                  <a:sysClr val="windowText" lastClr="000000"/>
                </a:solidFill>
                <a:latin typeface="Calibri"/>
                <a:cs typeface="Calibri"/>
              </a:rPr>
              <a:t> </a:t>
            </a:r>
            <a:r>
              <a:rPr lang="en-US" sz="614" kern="0" spc="-5" dirty="0">
                <a:solidFill>
                  <a:sysClr val="windowText" lastClr="000000"/>
                </a:solidFill>
                <a:latin typeface="Calibri"/>
                <a:cs typeface="Calibri"/>
              </a:rPr>
              <a:t>Consulting</a:t>
            </a:r>
            <a:endParaRPr lang="en-US" sz="614" kern="0" dirty="0">
              <a:solidFill>
                <a:sysClr val="windowText" lastClr="000000"/>
              </a:solidFill>
              <a:latin typeface="Calibri"/>
              <a:cs typeface="Calibri"/>
            </a:endParaRPr>
          </a:p>
          <a:p>
            <a:pPr marL="19484" defTabSz="467624">
              <a:spcBef>
                <a:spcPts val="297"/>
              </a:spcBef>
            </a:pPr>
            <a:r>
              <a:rPr lang="en-US" sz="614" kern="0" spc="-5" dirty="0">
                <a:solidFill>
                  <a:sysClr val="windowText" lastClr="000000"/>
                </a:solidFill>
                <a:latin typeface="Calibri"/>
                <a:cs typeface="Calibri"/>
              </a:rPr>
              <a:t>1:00 P</a:t>
            </a:r>
            <a:r>
              <a:rPr lang="en-US" sz="614" kern="0" spc="-56" dirty="0">
                <a:solidFill>
                  <a:sysClr val="windowText" lastClr="000000"/>
                </a:solidFill>
                <a:latin typeface="Calibri"/>
                <a:cs typeface="Calibri"/>
              </a:rPr>
              <a:t>M</a:t>
            </a:r>
            <a:r>
              <a:rPr lang="en-US" sz="614" kern="0" spc="-15" dirty="0">
                <a:solidFill>
                  <a:sysClr val="windowText" lastClr="000000"/>
                </a:solidFill>
                <a:latin typeface="Calibri"/>
                <a:cs typeface="Calibri"/>
              </a:rPr>
              <a:t> –</a:t>
            </a:r>
            <a:r>
              <a:rPr lang="en-US" sz="614" kern="0" spc="-23" dirty="0">
                <a:solidFill>
                  <a:sysClr val="windowText" lastClr="000000"/>
                </a:solidFill>
                <a:latin typeface="Calibri"/>
                <a:cs typeface="Calibri"/>
              </a:rPr>
              <a:t> </a:t>
            </a:r>
            <a:r>
              <a:rPr lang="en-US" sz="614" kern="0" spc="-5" dirty="0">
                <a:solidFill>
                  <a:sysClr val="windowText" lastClr="000000"/>
                </a:solidFill>
                <a:latin typeface="Calibri"/>
                <a:cs typeface="Calibri"/>
              </a:rPr>
              <a:t>2:00</a:t>
            </a:r>
            <a:r>
              <a:rPr lang="en-US" sz="614" kern="0" spc="-18" dirty="0">
                <a:solidFill>
                  <a:sysClr val="windowText" lastClr="000000"/>
                </a:solidFill>
                <a:latin typeface="Calibri"/>
                <a:cs typeface="Calibri"/>
              </a:rPr>
              <a:t> </a:t>
            </a:r>
            <a:r>
              <a:rPr lang="en-US" sz="614" kern="0" spc="-13" dirty="0">
                <a:solidFill>
                  <a:sysClr val="windowText" lastClr="000000"/>
                </a:solidFill>
                <a:latin typeface="Calibri"/>
                <a:cs typeface="Calibri"/>
              </a:rPr>
              <a:t>PM</a:t>
            </a:r>
            <a:endParaRPr lang="en-US" sz="614" kern="0" dirty="0">
              <a:solidFill>
                <a:sysClr val="windowText" lastClr="000000"/>
              </a:solidFill>
              <a:latin typeface="Calibri"/>
              <a:cs typeface="Calibri"/>
            </a:endParaRPr>
          </a:p>
          <a:p>
            <a:pPr marL="19484" defTabSz="467624">
              <a:spcBef>
                <a:spcPts val="49"/>
              </a:spcBef>
            </a:pPr>
            <a:r>
              <a:rPr lang="en-US" sz="614" b="1" kern="0" dirty="0">
                <a:solidFill>
                  <a:srgbClr val="002C71"/>
                </a:solidFill>
                <a:latin typeface="Calibri"/>
                <a:cs typeface="Calibri"/>
              </a:rPr>
              <a:t>PTSD Is More Common Than You Think</a:t>
            </a:r>
            <a:endParaRPr lang="en-US" sz="614" kern="0" dirty="0">
              <a:solidFill>
                <a:sysClr val="windowText" lastClr="000000"/>
              </a:solidFill>
              <a:latin typeface="Calibri"/>
              <a:cs typeface="Calibri"/>
            </a:endParaRPr>
          </a:p>
          <a:p>
            <a:pPr marL="19484" marR="15587" defTabSz="467624">
              <a:lnSpc>
                <a:spcPct val="102299"/>
              </a:lnSpc>
              <a:spcBef>
                <a:spcPts val="18"/>
              </a:spcBef>
            </a:pPr>
            <a:r>
              <a:rPr lang="en-US" sz="614" kern="0" dirty="0">
                <a:solidFill>
                  <a:sysClr val="windowText" lastClr="000000"/>
                </a:solidFill>
                <a:latin typeface="Calibri"/>
                <a:cs typeface="Calibri"/>
              </a:rPr>
              <a:t>Alla Weinberg</a:t>
            </a:r>
            <a:br>
              <a:rPr lang="en-US" sz="614" kern="0" dirty="0">
                <a:solidFill>
                  <a:sysClr val="windowText" lastClr="000000"/>
                </a:solidFill>
                <a:latin typeface="Calibri"/>
                <a:cs typeface="Calibri"/>
              </a:rPr>
            </a:br>
            <a:r>
              <a:rPr lang="en-US" sz="614" kern="0" dirty="0">
                <a:solidFill>
                  <a:sysClr val="windowText" lastClr="000000"/>
                </a:solidFill>
                <a:latin typeface="Calibri"/>
                <a:cs typeface="Calibri"/>
              </a:rPr>
              <a:t>Spoke &amp; Wheel </a:t>
            </a:r>
            <a:endParaRPr lang="en-US" sz="614" kern="0" spc="-5" dirty="0">
              <a:solidFill>
                <a:sysClr val="windowText" lastClr="000000"/>
              </a:solidFill>
              <a:highlight>
                <a:srgbClr val="FFFF00"/>
              </a:highlight>
              <a:latin typeface="Calibri"/>
              <a:cs typeface="Calibri"/>
            </a:endParaRPr>
          </a:p>
        </p:txBody>
      </p:sp>
      <p:sp>
        <p:nvSpPr>
          <p:cNvPr id="12" name="object 12"/>
          <p:cNvSpPr txBox="1"/>
          <p:nvPr/>
        </p:nvSpPr>
        <p:spPr>
          <a:xfrm>
            <a:off x="5498362" y="759375"/>
            <a:ext cx="450706" cy="116716"/>
          </a:xfrm>
          <a:prstGeom prst="rect">
            <a:avLst/>
          </a:prstGeom>
        </p:spPr>
        <p:txBody>
          <a:bodyPr vert="horz" wrap="square" lIns="0" tIns="6494" rIns="0" bIns="0" rtlCol="0">
            <a:spAutoFit/>
          </a:bodyPr>
          <a:lstStyle/>
          <a:p>
            <a:pPr marL="6495" defTabSz="467624">
              <a:spcBef>
                <a:spcPts val="51"/>
              </a:spcBef>
            </a:pPr>
            <a:r>
              <a:rPr sz="716" b="1" kern="0" spc="-5" dirty="0">
                <a:solidFill>
                  <a:sysClr val="windowText" lastClr="000000"/>
                </a:solidFill>
                <a:latin typeface="Calibri"/>
                <a:cs typeface="Calibri"/>
              </a:rPr>
              <a:t>THURSDAY</a:t>
            </a:r>
            <a:endParaRPr sz="716" kern="0" dirty="0">
              <a:solidFill>
                <a:sysClr val="windowText" lastClr="000000"/>
              </a:solidFill>
              <a:latin typeface="Calibri"/>
              <a:cs typeface="Calibri"/>
            </a:endParaRPr>
          </a:p>
        </p:txBody>
      </p:sp>
      <p:sp>
        <p:nvSpPr>
          <p:cNvPr id="47" name="object 7">
            <a:extLst>
              <a:ext uri="{FF2B5EF4-FFF2-40B4-BE49-F238E27FC236}">
                <a16:creationId xmlns:a16="http://schemas.microsoft.com/office/drawing/2014/main" id="{387BBEDA-09D9-066C-FD45-B09242D8F260}"/>
              </a:ext>
            </a:extLst>
          </p:cNvPr>
          <p:cNvSpPr/>
          <p:nvPr/>
        </p:nvSpPr>
        <p:spPr>
          <a:xfrm>
            <a:off x="5352451" y="923972"/>
            <a:ext cx="842638" cy="138004"/>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defTabSz="467624"/>
            <a:endParaRPr lang="en-US" sz="153" b="1" kern="0" spc="15" dirty="0">
              <a:solidFill>
                <a:srgbClr val="FFFFFF"/>
              </a:solidFill>
              <a:latin typeface="Calibri"/>
              <a:cs typeface="Calibri"/>
            </a:endParaRPr>
          </a:p>
          <a:p>
            <a:pPr algn="ctr" defTabSz="467624"/>
            <a:r>
              <a:rPr lang="en-US" sz="614" b="1" kern="0" spc="15" dirty="0">
                <a:solidFill>
                  <a:srgbClr val="FFFFFF"/>
                </a:solidFill>
                <a:latin typeface="Calibri"/>
                <a:cs typeface="Calibri"/>
              </a:rPr>
              <a:t>10/5/2023</a:t>
            </a:r>
            <a:endParaRPr sz="614" kern="0" dirty="0">
              <a:solidFill>
                <a:sysClr val="windowText" lastClr="000000"/>
              </a:solidFill>
            </a:endParaRPr>
          </a:p>
        </p:txBody>
      </p:sp>
      <p:sp>
        <p:nvSpPr>
          <p:cNvPr id="21" name="object 21"/>
          <p:cNvSpPr txBox="1"/>
          <p:nvPr/>
        </p:nvSpPr>
        <p:spPr>
          <a:xfrm>
            <a:off x="5358514" y="1017559"/>
            <a:ext cx="849304" cy="1406575"/>
          </a:xfrm>
          <a:prstGeom prst="rect">
            <a:avLst/>
          </a:prstGeom>
        </p:spPr>
        <p:txBody>
          <a:bodyPr vert="horz" wrap="square" lIns="0" tIns="44486" rIns="0" bIns="0" rtlCol="0">
            <a:spAutoFit/>
          </a:bodyPr>
          <a:lstStyle/>
          <a:p>
            <a:pPr marL="19484" defTabSz="467624">
              <a:spcBef>
                <a:spcPts val="299"/>
              </a:spcBef>
            </a:pPr>
            <a:r>
              <a:rPr lang="en-US" sz="614" kern="0" spc="-5" dirty="0">
                <a:solidFill>
                  <a:sysClr val="windowText" lastClr="000000"/>
                </a:solidFill>
                <a:latin typeface="Calibri"/>
                <a:cs typeface="Calibri"/>
              </a:rPr>
              <a:t>10:00</a:t>
            </a:r>
            <a:r>
              <a:rPr lang="en-US" sz="614" kern="0" spc="-23" dirty="0">
                <a:solidFill>
                  <a:sysClr val="windowText" lastClr="000000"/>
                </a:solidFill>
                <a:latin typeface="Calibri"/>
                <a:cs typeface="Calibri"/>
              </a:rPr>
              <a:t> </a:t>
            </a:r>
            <a:r>
              <a:rPr lang="en-US" sz="614" kern="0" spc="-56" dirty="0">
                <a:solidFill>
                  <a:sysClr val="windowText" lastClr="000000"/>
                </a:solidFill>
                <a:latin typeface="Calibri"/>
                <a:cs typeface="Calibri"/>
              </a:rPr>
              <a:t>AM</a:t>
            </a:r>
            <a:r>
              <a:rPr lang="en-US" sz="614" kern="0" spc="-15" dirty="0">
                <a:solidFill>
                  <a:sysClr val="windowText" lastClr="000000"/>
                </a:solidFill>
                <a:latin typeface="Calibri"/>
                <a:cs typeface="Calibri"/>
              </a:rPr>
              <a:t> –</a:t>
            </a:r>
            <a:r>
              <a:rPr lang="en-US" sz="614" kern="0" spc="-23" dirty="0">
                <a:solidFill>
                  <a:sysClr val="windowText" lastClr="000000"/>
                </a:solidFill>
                <a:latin typeface="Calibri"/>
                <a:cs typeface="Calibri"/>
              </a:rPr>
              <a:t> </a:t>
            </a:r>
            <a:r>
              <a:rPr lang="en-US" sz="614" kern="0" spc="-5" dirty="0">
                <a:solidFill>
                  <a:sysClr val="windowText" lastClr="000000"/>
                </a:solidFill>
                <a:latin typeface="Calibri"/>
                <a:cs typeface="Calibri"/>
              </a:rPr>
              <a:t>11:00</a:t>
            </a:r>
            <a:r>
              <a:rPr lang="en-US" sz="614" kern="0" spc="-18" dirty="0">
                <a:solidFill>
                  <a:sysClr val="windowText" lastClr="000000"/>
                </a:solidFill>
                <a:latin typeface="Calibri"/>
                <a:cs typeface="Calibri"/>
              </a:rPr>
              <a:t> </a:t>
            </a:r>
            <a:r>
              <a:rPr lang="en-US" sz="614" kern="0" spc="-13" dirty="0">
                <a:solidFill>
                  <a:sysClr val="windowText" lastClr="000000"/>
                </a:solidFill>
                <a:latin typeface="Calibri"/>
                <a:cs typeface="Calibri"/>
              </a:rPr>
              <a:t>AM</a:t>
            </a:r>
            <a:endParaRPr lang="en-US" sz="614" kern="0" dirty="0">
              <a:solidFill>
                <a:sysClr val="windowText" lastClr="000000"/>
              </a:solidFill>
              <a:latin typeface="Calibri"/>
              <a:cs typeface="Calibri"/>
            </a:endParaRPr>
          </a:p>
          <a:p>
            <a:pPr marL="19484" marR="50984" defTabSz="467624"/>
            <a:r>
              <a:rPr lang="en-US" sz="614" b="1" kern="0" spc="23" dirty="0">
                <a:solidFill>
                  <a:srgbClr val="002C71"/>
                </a:solidFill>
                <a:latin typeface="Calibri"/>
                <a:cs typeface="Calibri"/>
              </a:rPr>
              <a:t>Empowering Lives Through Assistive Technology Solutions</a:t>
            </a:r>
            <a:endParaRPr sz="614" kern="0" dirty="0">
              <a:solidFill>
                <a:sysClr val="windowText" lastClr="000000"/>
              </a:solidFill>
              <a:latin typeface="Calibri"/>
              <a:cs typeface="Calibri"/>
            </a:endParaRPr>
          </a:p>
          <a:p>
            <a:pPr marL="19484" defTabSz="467624">
              <a:spcBef>
                <a:spcPts val="10"/>
              </a:spcBef>
            </a:pPr>
            <a:r>
              <a:rPr lang="en-US" sz="614" kern="0" dirty="0">
                <a:solidFill>
                  <a:sysClr val="windowText" lastClr="000000"/>
                </a:solidFill>
                <a:latin typeface="Calibri"/>
                <a:cs typeface="Calibri"/>
              </a:rPr>
              <a:t>Donny Osborn</a:t>
            </a:r>
          </a:p>
          <a:p>
            <a:pPr marL="19484" defTabSz="467624">
              <a:spcBef>
                <a:spcPts val="10"/>
              </a:spcBef>
            </a:pPr>
            <a:r>
              <a:rPr lang="en-US" sz="614" kern="0" dirty="0">
                <a:solidFill>
                  <a:sysClr val="windowText" lastClr="000000"/>
                </a:solidFill>
                <a:latin typeface="Calibri"/>
                <a:cs typeface="Calibri"/>
              </a:rPr>
              <a:t>Boundless</a:t>
            </a:r>
            <a:r>
              <a:rPr lang="en-US" sz="614" kern="0" spc="-41" dirty="0">
                <a:solidFill>
                  <a:sysClr val="windowText" lastClr="000000"/>
                </a:solidFill>
                <a:latin typeface="Calibri"/>
                <a:cs typeface="Calibri"/>
              </a:rPr>
              <a:t>  AT</a:t>
            </a:r>
            <a:endParaRPr lang="en-US" sz="614" kern="0" dirty="0">
              <a:solidFill>
                <a:sysClr val="windowText" lastClr="000000"/>
              </a:solidFill>
              <a:latin typeface="Calibri"/>
              <a:cs typeface="Calibri"/>
            </a:endParaRPr>
          </a:p>
          <a:p>
            <a:pPr marL="19484" defTabSz="467624">
              <a:spcBef>
                <a:spcPts val="297"/>
              </a:spcBef>
            </a:pPr>
            <a:r>
              <a:rPr sz="614" kern="0" spc="-5" dirty="0">
                <a:solidFill>
                  <a:sysClr val="windowText" lastClr="000000"/>
                </a:solidFill>
                <a:latin typeface="Calibri"/>
                <a:cs typeface="Calibri"/>
              </a:rPr>
              <a:t>12:00</a:t>
            </a:r>
            <a:r>
              <a:rPr sz="614" kern="0" spc="-26" dirty="0">
                <a:solidFill>
                  <a:sysClr val="windowText" lastClr="000000"/>
                </a:solidFill>
                <a:latin typeface="Calibri"/>
                <a:cs typeface="Calibri"/>
              </a:rPr>
              <a:t> </a:t>
            </a:r>
            <a:r>
              <a:rPr sz="614" kern="0" spc="-28" dirty="0">
                <a:solidFill>
                  <a:sysClr val="windowText" lastClr="000000"/>
                </a:solidFill>
                <a:latin typeface="Calibri"/>
                <a:cs typeface="Calibri"/>
              </a:rPr>
              <a:t>PM</a:t>
            </a:r>
            <a:r>
              <a:rPr sz="614" kern="0" spc="-20" dirty="0">
                <a:solidFill>
                  <a:sysClr val="windowText" lastClr="000000"/>
                </a:solidFill>
                <a:latin typeface="Calibri"/>
                <a:cs typeface="Calibri"/>
              </a:rPr>
              <a:t> </a:t>
            </a:r>
            <a:r>
              <a:rPr sz="614" kern="0" spc="-15" dirty="0">
                <a:solidFill>
                  <a:sysClr val="windowText" lastClr="000000"/>
                </a:solidFill>
                <a:latin typeface="Calibri"/>
                <a:cs typeface="Calibri"/>
              </a:rPr>
              <a:t>–</a:t>
            </a:r>
            <a:r>
              <a:rPr sz="614" kern="0" spc="-23" dirty="0">
                <a:solidFill>
                  <a:sysClr val="windowText" lastClr="000000"/>
                </a:solidFill>
                <a:latin typeface="Calibri"/>
                <a:cs typeface="Calibri"/>
              </a:rPr>
              <a:t> </a:t>
            </a:r>
            <a:r>
              <a:rPr sz="614" kern="0" spc="-5" dirty="0">
                <a:solidFill>
                  <a:sysClr val="windowText" lastClr="000000"/>
                </a:solidFill>
                <a:latin typeface="Calibri"/>
                <a:cs typeface="Calibri"/>
              </a:rPr>
              <a:t>1:00</a:t>
            </a:r>
            <a:r>
              <a:rPr sz="614" kern="0" spc="-18" dirty="0">
                <a:solidFill>
                  <a:sysClr val="windowText" lastClr="000000"/>
                </a:solidFill>
                <a:latin typeface="Calibri"/>
                <a:cs typeface="Calibri"/>
              </a:rPr>
              <a:t> </a:t>
            </a:r>
            <a:r>
              <a:rPr sz="614" kern="0" spc="-13" dirty="0">
                <a:solidFill>
                  <a:sysClr val="windowText" lastClr="000000"/>
                </a:solidFill>
                <a:latin typeface="Calibri"/>
                <a:cs typeface="Calibri"/>
              </a:rPr>
              <a:t>PM</a:t>
            </a:r>
            <a:endParaRPr sz="614" kern="0" dirty="0">
              <a:solidFill>
                <a:sysClr val="windowText" lastClr="000000"/>
              </a:solidFill>
              <a:latin typeface="Calibri"/>
              <a:cs typeface="Calibri"/>
            </a:endParaRPr>
          </a:p>
          <a:p>
            <a:pPr marL="19484" defTabSz="467624">
              <a:spcBef>
                <a:spcPts val="10"/>
              </a:spcBef>
            </a:pPr>
            <a:r>
              <a:rPr lang="en-US" sz="614" b="1" kern="0" spc="23" dirty="0">
                <a:solidFill>
                  <a:srgbClr val="002C71"/>
                </a:solidFill>
                <a:latin typeface="Calibri"/>
                <a:cs typeface="Calibri"/>
              </a:rPr>
              <a:t>Department of Defense Computer/Electronic Accommodations Program (CAP)</a:t>
            </a:r>
            <a:br>
              <a:rPr lang="en-US" sz="614" kern="0" dirty="0">
                <a:solidFill>
                  <a:sysClr val="windowText" lastClr="000000"/>
                </a:solidFill>
                <a:latin typeface="Calibri"/>
                <a:cs typeface="Calibri"/>
              </a:rPr>
            </a:br>
            <a:r>
              <a:rPr lang="en-US" sz="614" kern="0" dirty="0">
                <a:solidFill>
                  <a:sysClr val="windowText" lastClr="000000"/>
                </a:solidFill>
                <a:latin typeface="Calibri"/>
                <a:cs typeface="Calibri"/>
              </a:rPr>
              <a:t>Erin Sanderson</a:t>
            </a:r>
            <a:br>
              <a:rPr lang="en-US" sz="614" kern="0" dirty="0">
                <a:solidFill>
                  <a:sysClr val="windowText" lastClr="000000"/>
                </a:solidFill>
                <a:latin typeface="Calibri"/>
                <a:cs typeface="Calibri"/>
              </a:rPr>
            </a:br>
            <a:r>
              <a:rPr lang="en-US" sz="614" kern="0" dirty="0">
                <a:solidFill>
                  <a:sysClr val="windowText" lastClr="000000"/>
                </a:solidFill>
                <a:latin typeface="Calibri"/>
                <a:cs typeface="Calibri"/>
              </a:rPr>
              <a:t>CAP</a:t>
            </a:r>
          </a:p>
          <a:p>
            <a:pPr marL="19484" defTabSz="467624">
              <a:spcBef>
                <a:spcPts val="49"/>
              </a:spcBef>
            </a:pPr>
            <a:endParaRPr sz="614" kern="0" dirty="0">
              <a:solidFill>
                <a:sysClr val="windowText" lastClr="000000"/>
              </a:solidFill>
              <a:latin typeface="Calibri"/>
              <a:cs typeface="Calibri"/>
            </a:endParaRPr>
          </a:p>
        </p:txBody>
      </p:sp>
      <p:sp>
        <p:nvSpPr>
          <p:cNvPr id="48" name="object 27">
            <a:extLst>
              <a:ext uri="{FF2B5EF4-FFF2-40B4-BE49-F238E27FC236}">
                <a16:creationId xmlns:a16="http://schemas.microsoft.com/office/drawing/2014/main" id="{63B6704E-A05D-A94F-910F-9A3C41CA36A0}"/>
              </a:ext>
            </a:extLst>
          </p:cNvPr>
          <p:cNvSpPr/>
          <p:nvPr/>
        </p:nvSpPr>
        <p:spPr>
          <a:xfrm>
            <a:off x="2756848" y="2829680"/>
            <a:ext cx="804321" cy="142875"/>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pPr algn="ctr" defTabSz="467624"/>
            <a:endParaRPr lang="en-US" sz="153" b="1" kern="0" dirty="0">
              <a:solidFill>
                <a:prstClr val="white"/>
              </a:solidFill>
              <a:latin typeface="Calibri"/>
            </a:endParaRPr>
          </a:p>
          <a:p>
            <a:pPr defTabSz="467624"/>
            <a:r>
              <a:rPr lang="en-US" sz="614" b="1" kern="0" dirty="0">
                <a:solidFill>
                  <a:prstClr val="white"/>
                </a:solidFill>
                <a:latin typeface="Calibri"/>
              </a:rPr>
              <a:t>           HOLIDAY</a:t>
            </a:r>
            <a:endParaRPr sz="614" b="1" kern="0" dirty="0">
              <a:solidFill>
                <a:prstClr val="white"/>
              </a:solidFill>
              <a:latin typeface="Calibri"/>
            </a:endParaRPr>
          </a:p>
        </p:txBody>
      </p:sp>
      <p:sp>
        <p:nvSpPr>
          <p:cNvPr id="49" name="object 7">
            <a:extLst>
              <a:ext uri="{FF2B5EF4-FFF2-40B4-BE49-F238E27FC236}">
                <a16:creationId xmlns:a16="http://schemas.microsoft.com/office/drawing/2014/main" id="{8BCCD9E7-C462-856E-EBDF-90861C956E35}"/>
              </a:ext>
            </a:extLst>
          </p:cNvPr>
          <p:cNvSpPr/>
          <p:nvPr/>
        </p:nvSpPr>
        <p:spPr>
          <a:xfrm>
            <a:off x="3618295" y="2832116"/>
            <a:ext cx="842638" cy="138004"/>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defTabSz="467624"/>
            <a:endParaRPr lang="en-US" sz="153" b="1" kern="0" spc="15" dirty="0">
              <a:solidFill>
                <a:srgbClr val="FFFFFF"/>
              </a:solidFill>
              <a:latin typeface="Calibri"/>
              <a:cs typeface="Calibri"/>
            </a:endParaRPr>
          </a:p>
          <a:p>
            <a:pPr algn="ctr" defTabSz="467624"/>
            <a:r>
              <a:rPr lang="en-US" sz="614" b="1" kern="0" spc="15" dirty="0">
                <a:solidFill>
                  <a:srgbClr val="FFFFFF"/>
                </a:solidFill>
                <a:latin typeface="Calibri"/>
                <a:cs typeface="Calibri"/>
              </a:rPr>
              <a:t>10/10/2023</a:t>
            </a:r>
            <a:endParaRPr sz="614" kern="0" dirty="0">
              <a:solidFill>
                <a:sysClr val="windowText" lastClr="000000"/>
              </a:solidFill>
            </a:endParaRPr>
          </a:p>
        </p:txBody>
      </p:sp>
      <p:sp>
        <p:nvSpPr>
          <p:cNvPr id="29" name="object 29"/>
          <p:cNvSpPr txBox="1"/>
          <p:nvPr/>
        </p:nvSpPr>
        <p:spPr>
          <a:xfrm>
            <a:off x="3634643" y="2936461"/>
            <a:ext cx="865693" cy="1503068"/>
          </a:xfrm>
          <a:prstGeom prst="rect">
            <a:avLst/>
          </a:prstGeom>
        </p:spPr>
        <p:txBody>
          <a:bodyPr vert="horz" wrap="square" lIns="0" tIns="44161" rIns="0" bIns="0" rtlCol="0">
            <a:spAutoFit/>
          </a:bodyPr>
          <a:lstStyle/>
          <a:p>
            <a:pPr marL="19484" defTabSz="467624">
              <a:spcBef>
                <a:spcPts val="317"/>
              </a:spcBef>
            </a:pPr>
            <a:r>
              <a:rPr lang="en-US" sz="614" kern="0" spc="-5" dirty="0">
                <a:solidFill>
                  <a:sysClr val="windowText" lastClr="000000"/>
                </a:solidFill>
                <a:latin typeface="Calibri"/>
                <a:cs typeface="Calibri"/>
              </a:rPr>
              <a:t>11:00</a:t>
            </a:r>
            <a:r>
              <a:rPr lang="en-US" sz="614" kern="0" spc="-23" dirty="0">
                <a:solidFill>
                  <a:sysClr val="windowText" lastClr="000000"/>
                </a:solidFill>
                <a:latin typeface="Calibri"/>
                <a:cs typeface="Calibri"/>
              </a:rPr>
              <a:t> </a:t>
            </a:r>
            <a:r>
              <a:rPr lang="en-US" sz="614" kern="0" spc="-56" dirty="0">
                <a:solidFill>
                  <a:sysClr val="windowText" lastClr="000000"/>
                </a:solidFill>
                <a:latin typeface="Calibri"/>
                <a:cs typeface="Calibri"/>
              </a:rPr>
              <a:t>AM</a:t>
            </a:r>
            <a:r>
              <a:rPr lang="en-US" sz="614" kern="0" spc="-15" dirty="0">
                <a:solidFill>
                  <a:sysClr val="windowText" lastClr="000000"/>
                </a:solidFill>
                <a:latin typeface="Calibri"/>
                <a:cs typeface="Calibri"/>
              </a:rPr>
              <a:t> –</a:t>
            </a:r>
            <a:r>
              <a:rPr lang="en-US" sz="614" kern="0" spc="-23" dirty="0">
                <a:solidFill>
                  <a:sysClr val="windowText" lastClr="000000"/>
                </a:solidFill>
                <a:latin typeface="Calibri"/>
                <a:cs typeface="Calibri"/>
              </a:rPr>
              <a:t> </a:t>
            </a:r>
            <a:r>
              <a:rPr lang="en-US" sz="614" kern="0" spc="-5" dirty="0">
                <a:solidFill>
                  <a:sysClr val="windowText" lastClr="000000"/>
                </a:solidFill>
                <a:latin typeface="Calibri"/>
                <a:cs typeface="Calibri"/>
              </a:rPr>
              <a:t>12:00</a:t>
            </a:r>
            <a:r>
              <a:rPr lang="en-US" sz="614" kern="0" spc="-18" dirty="0">
                <a:solidFill>
                  <a:sysClr val="windowText" lastClr="000000"/>
                </a:solidFill>
                <a:latin typeface="Calibri"/>
                <a:cs typeface="Calibri"/>
              </a:rPr>
              <a:t> </a:t>
            </a:r>
            <a:r>
              <a:rPr lang="en-US" sz="614" kern="0" spc="-13" dirty="0">
                <a:solidFill>
                  <a:sysClr val="windowText" lastClr="000000"/>
                </a:solidFill>
                <a:latin typeface="Calibri"/>
                <a:cs typeface="Calibri"/>
              </a:rPr>
              <a:t>PM</a:t>
            </a:r>
            <a:endParaRPr lang="en-US" sz="614" kern="0" dirty="0">
              <a:solidFill>
                <a:sysClr val="windowText" lastClr="000000"/>
              </a:solidFill>
              <a:latin typeface="Calibri"/>
              <a:cs typeface="Calibri"/>
            </a:endParaRPr>
          </a:p>
          <a:p>
            <a:pPr marL="19484" marR="15587" defTabSz="467624">
              <a:spcBef>
                <a:spcPts val="18"/>
              </a:spcBef>
            </a:pPr>
            <a:r>
              <a:rPr lang="en-US" sz="614" b="1" kern="0" spc="10" dirty="0">
                <a:solidFill>
                  <a:srgbClr val="002C71"/>
                </a:solidFill>
                <a:latin typeface="Calibri"/>
                <a:cs typeface="Calibri"/>
              </a:rPr>
              <a:t>Autism Inclusion and the Pathway to Neurodiversity</a:t>
            </a:r>
            <a:br>
              <a:rPr lang="en-US" sz="614" b="1" kern="0" spc="-10" dirty="0">
                <a:solidFill>
                  <a:srgbClr val="002C71"/>
                </a:solidFill>
                <a:latin typeface="Calibri"/>
                <a:cs typeface="Calibri"/>
              </a:rPr>
            </a:br>
            <a:r>
              <a:rPr lang="en-US" sz="614" kern="0" dirty="0">
                <a:solidFill>
                  <a:sysClr val="windowText" lastClr="000000"/>
                </a:solidFill>
                <a:latin typeface="Calibri"/>
                <a:cs typeface="Calibri"/>
              </a:rPr>
              <a:t>Dr.</a:t>
            </a:r>
            <a:r>
              <a:rPr lang="en-US" sz="614" kern="0" spc="3" dirty="0">
                <a:solidFill>
                  <a:sysClr val="windowText" lastClr="000000"/>
                </a:solidFill>
                <a:latin typeface="Calibri"/>
                <a:cs typeface="Calibri"/>
              </a:rPr>
              <a:t> </a:t>
            </a:r>
            <a:r>
              <a:rPr lang="en-US" sz="614" kern="0" dirty="0">
                <a:solidFill>
                  <a:sysClr val="windowText" lastClr="000000"/>
                </a:solidFill>
                <a:latin typeface="Calibri"/>
                <a:cs typeface="Calibri"/>
              </a:rPr>
              <a:t>Theresa</a:t>
            </a:r>
            <a:r>
              <a:rPr lang="en-US" sz="614" kern="0" spc="-8" dirty="0">
                <a:solidFill>
                  <a:sysClr val="windowText" lastClr="000000"/>
                </a:solidFill>
                <a:latin typeface="Calibri"/>
                <a:cs typeface="Calibri"/>
              </a:rPr>
              <a:t> </a:t>
            </a:r>
            <a:r>
              <a:rPr lang="en-US" sz="614" kern="0" spc="-5" dirty="0">
                <a:solidFill>
                  <a:sysClr val="windowText" lastClr="000000"/>
                </a:solidFill>
                <a:latin typeface="Calibri"/>
                <a:cs typeface="Calibri"/>
              </a:rPr>
              <a:t>Haskins Haskins Consulting</a:t>
            </a:r>
            <a:endParaRPr lang="en-US" sz="614" kern="0" dirty="0">
              <a:solidFill>
                <a:sysClr val="windowText" lastClr="000000"/>
              </a:solidFill>
              <a:latin typeface="Calibri"/>
              <a:cs typeface="Calibri"/>
            </a:endParaRPr>
          </a:p>
          <a:p>
            <a:pPr marL="19484" defTabSz="467624">
              <a:spcBef>
                <a:spcPts val="297"/>
              </a:spcBef>
            </a:pPr>
            <a:r>
              <a:rPr sz="614" kern="0" spc="-5" dirty="0">
                <a:solidFill>
                  <a:sysClr val="windowText" lastClr="000000"/>
                </a:solidFill>
                <a:latin typeface="Calibri"/>
                <a:cs typeface="Calibri"/>
              </a:rPr>
              <a:t>1:00</a:t>
            </a:r>
            <a:r>
              <a:rPr sz="614" kern="0" spc="-23" dirty="0">
                <a:solidFill>
                  <a:sysClr val="windowText" lastClr="000000"/>
                </a:solidFill>
                <a:latin typeface="Calibri"/>
                <a:cs typeface="Calibri"/>
              </a:rPr>
              <a:t> </a:t>
            </a:r>
            <a:r>
              <a:rPr lang="en-US" sz="614" kern="0" spc="-56" dirty="0">
                <a:solidFill>
                  <a:sysClr val="windowText" lastClr="000000"/>
                </a:solidFill>
                <a:latin typeface="Calibri"/>
                <a:cs typeface="Calibri"/>
              </a:rPr>
              <a:t>P</a:t>
            </a:r>
            <a:r>
              <a:rPr sz="614" kern="0" spc="-56" dirty="0">
                <a:solidFill>
                  <a:sysClr val="windowText" lastClr="000000"/>
                </a:solidFill>
                <a:latin typeface="Calibri"/>
                <a:cs typeface="Calibri"/>
              </a:rPr>
              <a:t>M</a:t>
            </a:r>
            <a:r>
              <a:rPr sz="614" kern="0" spc="-15" dirty="0">
                <a:solidFill>
                  <a:sysClr val="windowText" lastClr="000000"/>
                </a:solidFill>
                <a:latin typeface="Calibri"/>
                <a:cs typeface="Calibri"/>
              </a:rPr>
              <a:t> –</a:t>
            </a:r>
            <a:r>
              <a:rPr sz="614" kern="0" spc="-23" dirty="0">
                <a:solidFill>
                  <a:sysClr val="windowText" lastClr="000000"/>
                </a:solidFill>
                <a:latin typeface="Calibri"/>
                <a:cs typeface="Calibri"/>
              </a:rPr>
              <a:t> </a:t>
            </a:r>
            <a:r>
              <a:rPr sz="614" kern="0" spc="-5" dirty="0">
                <a:solidFill>
                  <a:sysClr val="windowText" lastClr="000000"/>
                </a:solidFill>
                <a:latin typeface="Calibri"/>
                <a:cs typeface="Calibri"/>
              </a:rPr>
              <a:t>2:00</a:t>
            </a:r>
            <a:r>
              <a:rPr sz="614" kern="0" spc="-18" dirty="0">
                <a:solidFill>
                  <a:sysClr val="windowText" lastClr="000000"/>
                </a:solidFill>
                <a:latin typeface="Calibri"/>
                <a:cs typeface="Calibri"/>
              </a:rPr>
              <a:t> </a:t>
            </a:r>
            <a:r>
              <a:rPr sz="614" kern="0" spc="-13" dirty="0">
                <a:solidFill>
                  <a:sysClr val="windowText" lastClr="000000"/>
                </a:solidFill>
                <a:latin typeface="Calibri"/>
                <a:cs typeface="Calibri"/>
              </a:rPr>
              <a:t>PM</a:t>
            </a:r>
            <a:endParaRPr sz="614" kern="0" dirty="0">
              <a:solidFill>
                <a:sysClr val="windowText" lastClr="000000"/>
              </a:solidFill>
              <a:latin typeface="Calibri"/>
              <a:cs typeface="Calibri"/>
            </a:endParaRPr>
          </a:p>
          <a:p>
            <a:pPr marL="19484" marR="18185" defTabSz="467624">
              <a:spcBef>
                <a:spcPts val="20"/>
              </a:spcBef>
            </a:pPr>
            <a:r>
              <a:rPr lang="en-US" sz="614" b="1" kern="0" spc="10" dirty="0">
                <a:solidFill>
                  <a:srgbClr val="002C71"/>
                </a:solidFill>
                <a:latin typeface="Calibri"/>
                <a:cs typeface="Calibri"/>
              </a:rPr>
              <a:t>Lessons from Unpredictable Journeys: Insights from Temporary and Situational Disabilities (Part 1 of 2)</a:t>
            </a:r>
          </a:p>
          <a:p>
            <a:pPr marL="19484" marR="18185" defTabSz="467624">
              <a:lnSpc>
                <a:spcPct val="102099"/>
              </a:lnSpc>
              <a:spcBef>
                <a:spcPts val="20"/>
              </a:spcBef>
            </a:pPr>
            <a:r>
              <a:rPr lang="en-US" sz="614" kern="0" dirty="0">
                <a:solidFill>
                  <a:sysClr val="windowText" lastClr="000000"/>
                </a:solidFill>
                <a:latin typeface="Calibri"/>
                <a:cs typeface="Calibri"/>
              </a:rPr>
              <a:t>Dr.</a:t>
            </a:r>
            <a:r>
              <a:rPr lang="en-US" sz="614" kern="0" spc="3" dirty="0">
                <a:solidFill>
                  <a:sysClr val="windowText" lastClr="000000"/>
                </a:solidFill>
                <a:latin typeface="Calibri"/>
                <a:cs typeface="Calibri"/>
              </a:rPr>
              <a:t> </a:t>
            </a:r>
            <a:r>
              <a:rPr lang="en-US" sz="614" kern="0" dirty="0">
                <a:solidFill>
                  <a:sysClr val="windowText" lastClr="000000"/>
                </a:solidFill>
                <a:latin typeface="Calibri"/>
                <a:cs typeface="Calibri"/>
              </a:rPr>
              <a:t>Theresa</a:t>
            </a:r>
            <a:r>
              <a:rPr lang="en-US" sz="614" kern="0" spc="-8" dirty="0">
                <a:solidFill>
                  <a:sysClr val="windowText" lastClr="000000"/>
                </a:solidFill>
                <a:latin typeface="Calibri"/>
                <a:cs typeface="Calibri"/>
              </a:rPr>
              <a:t> </a:t>
            </a:r>
            <a:r>
              <a:rPr lang="en-US" sz="614" kern="0" spc="-5" dirty="0">
                <a:solidFill>
                  <a:sysClr val="windowText" lastClr="000000"/>
                </a:solidFill>
                <a:latin typeface="Calibri"/>
                <a:cs typeface="Calibri"/>
              </a:rPr>
              <a:t>Haskins </a:t>
            </a:r>
            <a:r>
              <a:rPr lang="en-US" sz="614" kern="0" dirty="0">
                <a:solidFill>
                  <a:sysClr val="windowText" lastClr="000000"/>
                </a:solidFill>
                <a:latin typeface="Calibri"/>
                <a:cs typeface="Calibri"/>
              </a:rPr>
              <a:t>Haskins</a:t>
            </a:r>
            <a:r>
              <a:rPr lang="en-US" sz="614" kern="0" spc="89" dirty="0">
                <a:solidFill>
                  <a:sysClr val="windowText" lastClr="000000"/>
                </a:solidFill>
                <a:latin typeface="Calibri"/>
                <a:cs typeface="Calibri"/>
              </a:rPr>
              <a:t> </a:t>
            </a:r>
            <a:r>
              <a:rPr lang="en-US" sz="614" kern="0" spc="-5" dirty="0">
                <a:solidFill>
                  <a:sysClr val="windowText" lastClr="000000"/>
                </a:solidFill>
                <a:latin typeface="Calibri"/>
                <a:cs typeface="Calibri"/>
              </a:rPr>
              <a:t>Consulting</a:t>
            </a:r>
            <a:endParaRPr lang="en-US" sz="614" kern="0" dirty="0">
              <a:solidFill>
                <a:sysClr val="windowText" lastClr="000000"/>
              </a:solidFill>
              <a:latin typeface="Calibri"/>
              <a:cs typeface="Calibri"/>
            </a:endParaRPr>
          </a:p>
          <a:p>
            <a:pPr marL="19484" marR="18185" defTabSz="467624">
              <a:lnSpc>
                <a:spcPct val="102099"/>
              </a:lnSpc>
              <a:spcBef>
                <a:spcPts val="20"/>
              </a:spcBef>
            </a:pPr>
            <a:endParaRPr lang="en-US" sz="614" b="1" kern="0" spc="10" dirty="0">
              <a:solidFill>
                <a:srgbClr val="002C71"/>
              </a:solidFill>
              <a:latin typeface="Calibri"/>
              <a:cs typeface="Calibri"/>
            </a:endParaRPr>
          </a:p>
        </p:txBody>
      </p:sp>
      <p:sp>
        <p:nvSpPr>
          <p:cNvPr id="50" name="object 7">
            <a:extLst>
              <a:ext uri="{FF2B5EF4-FFF2-40B4-BE49-F238E27FC236}">
                <a16:creationId xmlns:a16="http://schemas.microsoft.com/office/drawing/2014/main" id="{9230CFFA-1FF8-DF24-9222-251E8AC36817}"/>
              </a:ext>
            </a:extLst>
          </p:cNvPr>
          <p:cNvSpPr/>
          <p:nvPr/>
        </p:nvSpPr>
        <p:spPr>
          <a:xfrm>
            <a:off x="4494769" y="2832116"/>
            <a:ext cx="842638" cy="138004"/>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defTabSz="467624"/>
            <a:endParaRPr lang="en-US" sz="153" b="1" kern="0" spc="15" dirty="0">
              <a:solidFill>
                <a:srgbClr val="FFFFFF"/>
              </a:solidFill>
              <a:latin typeface="Calibri"/>
              <a:cs typeface="Calibri"/>
            </a:endParaRPr>
          </a:p>
          <a:p>
            <a:pPr algn="ctr" defTabSz="467624"/>
            <a:r>
              <a:rPr lang="en-US" sz="614" b="1" kern="0" spc="15" dirty="0">
                <a:solidFill>
                  <a:srgbClr val="FFFFFF"/>
                </a:solidFill>
                <a:latin typeface="Calibri"/>
                <a:cs typeface="Calibri"/>
              </a:rPr>
              <a:t>10/11/2023</a:t>
            </a:r>
            <a:endParaRPr sz="614" kern="0" dirty="0">
              <a:solidFill>
                <a:sysClr val="windowText" lastClr="000000"/>
              </a:solidFill>
            </a:endParaRPr>
          </a:p>
        </p:txBody>
      </p:sp>
      <p:sp>
        <p:nvSpPr>
          <p:cNvPr id="33" name="object 33"/>
          <p:cNvSpPr txBox="1"/>
          <p:nvPr/>
        </p:nvSpPr>
        <p:spPr>
          <a:xfrm>
            <a:off x="4511210" y="2940586"/>
            <a:ext cx="884851" cy="1501658"/>
          </a:xfrm>
          <a:prstGeom prst="rect">
            <a:avLst/>
          </a:prstGeom>
        </p:spPr>
        <p:txBody>
          <a:bodyPr vert="horz" wrap="square" lIns="0" tIns="44161" rIns="0" bIns="0" rtlCol="0">
            <a:spAutoFit/>
          </a:bodyPr>
          <a:lstStyle/>
          <a:p>
            <a:pPr marL="19484" defTabSz="467624">
              <a:spcBef>
                <a:spcPts val="297"/>
              </a:spcBef>
            </a:pPr>
            <a:r>
              <a:rPr lang="en-US" sz="614" kern="0" spc="-5" dirty="0">
                <a:solidFill>
                  <a:sysClr val="windowText" lastClr="000000"/>
                </a:solidFill>
                <a:latin typeface="Calibri"/>
                <a:cs typeface="Calibri"/>
              </a:rPr>
              <a:t>11:00 A</a:t>
            </a:r>
            <a:r>
              <a:rPr lang="en-US" sz="614" kern="0" spc="-56" dirty="0">
                <a:solidFill>
                  <a:sysClr val="windowText" lastClr="000000"/>
                </a:solidFill>
                <a:latin typeface="Calibri"/>
                <a:cs typeface="Calibri"/>
              </a:rPr>
              <a:t>M</a:t>
            </a:r>
            <a:r>
              <a:rPr lang="en-US" sz="614" kern="0" spc="-15" dirty="0">
                <a:solidFill>
                  <a:sysClr val="windowText" lastClr="000000"/>
                </a:solidFill>
                <a:latin typeface="Calibri"/>
                <a:cs typeface="Calibri"/>
              </a:rPr>
              <a:t> –</a:t>
            </a:r>
            <a:r>
              <a:rPr lang="en-US" sz="614" kern="0" spc="-23" dirty="0">
                <a:solidFill>
                  <a:sysClr val="windowText" lastClr="000000"/>
                </a:solidFill>
                <a:latin typeface="Calibri"/>
                <a:cs typeface="Calibri"/>
              </a:rPr>
              <a:t> 1</a:t>
            </a:r>
            <a:r>
              <a:rPr lang="en-US" sz="614" kern="0" spc="-5" dirty="0">
                <a:solidFill>
                  <a:sysClr val="windowText" lastClr="000000"/>
                </a:solidFill>
                <a:latin typeface="Calibri"/>
                <a:cs typeface="Calibri"/>
              </a:rPr>
              <a:t>2:00</a:t>
            </a:r>
            <a:r>
              <a:rPr lang="en-US" sz="614" kern="0" spc="-18" dirty="0">
                <a:solidFill>
                  <a:sysClr val="windowText" lastClr="000000"/>
                </a:solidFill>
                <a:latin typeface="Calibri"/>
                <a:cs typeface="Calibri"/>
              </a:rPr>
              <a:t> </a:t>
            </a:r>
            <a:r>
              <a:rPr lang="en-US" sz="614" kern="0" spc="-13" dirty="0">
                <a:solidFill>
                  <a:sysClr val="windowText" lastClr="000000"/>
                </a:solidFill>
                <a:latin typeface="Calibri"/>
                <a:cs typeface="Calibri"/>
              </a:rPr>
              <a:t>PM</a:t>
            </a:r>
            <a:endParaRPr lang="en-US" sz="614" kern="0" dirty="0">
              <a:solidFill>
                <a:sysClr val="windowText" lastClr="000000"/>
              </a:solidFill>
              <a:latin typeface="Calibri"/>
              <a:cs typeface="Calibri"/>
            </a:endParaRPr>
          </a:p>
          <a:p>
            <a:pPr marL="19484" defTabSz="467624">
              <a:spcBef>
                <a:spcPts val="49"/>
              </a:spcBef>
            </a:pPr>
            <a:r>
              <a:rPr lang="en-US" sz="614" b="1" kern="0" dirty="0">
                <a:solidFill>
                  <a:srgbClr val="002C71"/>
                </a:solidFill>
                <a:latin typeface="Calibri"/>
                <a:cs typeface="Calibri"/>
              </a:rPr>
              <a:t>Creating a </a:t>
            </a:r>
            <a:br>
              <a:rPr lang="en-US" sz="614" b="1" kern="0" dirty="0">
                <a:solidFill>
                  <a:srgbClr val="002C71"/>
                </a:solidFill>
                <a:latin typeface="Calibri"/>
                <a:cs typeface="Calibri"/>
              </a:rPr>
            </a:br>
            <a:r>
              <a:rPr lang="en-US" sz="614" b="1" kern="0" dirty="0">
                <a:solidFill>
                  <a:srgbClr val="002C71"/>
                </a:solidFill>
                <a:latin typeface="Calibri"/>
                <a:cs typeface="Calibri"/>
              </a:rPr>
              <a:t>Trauma-Informed Workplace</a:t>
            </a:r>
            <a:br>
              <a:rPr lang="en-US" sz="614" b="1" kern="0" dirty="0">
                <a:solidFill>
                  <a:srgbClr val="002C71"/>
                </a:solidFill>
                <a:latin typeface="Calibri"/>
                <a:cs typeface="Calibri"/>
              </a:rPr>
            </a:br>
            <a:r>
              <a:rPr lang="en-US" sz="614" kern="0" dirty="0">
                <a:solidFill>
                  <a:sysClr val="windowText" lastClr="000000"/>
                </a:solidFill>
                <a:latin typeface="Calibri"/>
                <a:cs typeface="Calibri"/>
              </a:rPr>
              <a:t>Alla Weinberg</a:t>
            </a:r>
            <a:br>
              <a:rPr lang="en-US" sz="614" kern="0" dirty="0">
                <a:solidFill>
                  <a:sysClr val="windowText" lastClr="000000"/>
                </a:solidFill>
                <a:latin typeface="Calibri"/>
                <a:cs typeface="Calibri"/>
              </a:rPr>
            </a:br>
            <a:r>
              <a:rPr lang="en-US" sz="614" kern="0" dirty="0">
                <a:solidFill>
                  <a:sysClr val="windowText" lastClr="000000"/>
                </a:solidFill>
                <a:latin typeface="Calibri"/>
                <a:cs typeface="Calibri"/>
              </a:rPr>
              <a:t>Spoke &amp; Wheel</a:t>
            </a:r>
            <a:br>
              <a:rPr lang="en-US" sz="614" kern="0" dirty="0">
                <a:solidFill>
                  <a:sysClr val="windowText" lastClr="000000"/>
                </a:solidFill>
                <a:latin typeface="Calibri"/>
                <a:cs typeface="Calibri"/>
              </a:rPr>
            </a:br>
            <a:endParaRPr lang="en-US" sz="256" kern="0" dirty="0">
              <a:solidFill>
                <a:sysClr val="windowText" lastClr="000000"/>
              </a:solidFill>
              <a:latin typeface="Calibri"/>
              <a:cs typeface="Calibri"/>
            </a:endParaRPr>
          </a:p>
          <a:p>
            <a:pPr marL="19484" defTabSz="467624">
              <a:spcBef>
                <a:spcPts val="49"/>
              </a:spcBef>
            </a:pPr>
            <a:r>
              <a:rPr lang="en-US" sz="614" kern="0" spc="-5" dirty="0">
                <a:solidFill>
                  <a:sysClr val="windowText" lastClr="000000"/>
                </a:solidFill>
                <a:latin typeface="Calibri"/>
                <a:cs typeface="Calibri"/>
              </a:rPr>
              <a:t>1:00</a:t>
            </a:r>
            <a:r>
              <a:rPr lang="en-US" sz="614" kern="0" spc="-23" dirty="0">
                <a:solidFill>
                  <a:sysClr val="windowText" lastClr="000000"/>
                </a:solidFill>
                <a:latin typeface="Calibri"/>
                <a:cs typeface="Calibri"/>
              </a:rPr>
              <a:t> </a:t>
            </a:r>
            <a:r>
              <a:rPr lang="en-US" sz="614" kern="0" spc="-56" dirty="0">
                <a:solidFill>
                  <a:sysClr val="windowText" lastClr="000000"/>
                </a:solidFill>
                <a:latin typeface="Calibri"/>
                <a:cs typeface="Calibri"/>
              </a:rPr>
              <a:t>PM</a:t>
            </a:r>
            <a:r>
              <a:rPr lang="en-US" sz="614" kern="0" spc="-15" dirty="0">
                <a:solidFill>
                  <a:sysClr val="windowText" lastClr="000000"/>
                </a:solidFill>
                <a:latin typeface="Calibri"/>
                <a:cs typeface="Calibri"/>
              </a:rPr>
              <a:t> –</a:t>
            </a:r>
            <a:r>
              <a:rPr lang="en-US" sz="614" kern="0" spc="-23" dirty="0">
                <a:solidFill>
                  <a:sysClr val="windowText" lastClr="000000"/>
                </a:solidFill>
                <a:latin typeface="Calibri"/>
                <a:cs typeface="Calibri"/>
              </a:rPr>
              <a:t> </a:t>
            </a:r>
            <a:r>
              <a:rPr lang="en-US" sz="614" kern="0" spc="-5" dirty="0">
                <a:solidFill>
                  <a:sysClr val="windowText" lastClr="000000"/>
                </a:solidFill>
                <a:latin typeface="Calibri"/>
                <a:cs typeface="Calibri"/>
              </a:rPr>
              <a:t>2:00</a:t>
            </a:r>
            <a:r>
              <a:rPr lang="en-US" sz="614" kern="0" spc="-18" dirty="0">
                <a:solidFill>
                  <a:sysClr val="windowText" lastClr="000000"/>
                </a:solidFill>
                <a:latin typeface="Calibri"/>
                <a:cs typeface="Calibri"/>
              </a:rPr>
              <a:t> </a:t>
            </a:r>
            <a:r>
              <a:rPr lang="en-US" sz="614" kern="0" spc="-13" dirty="0">
                <a:solidFill>
                  <a:sysClr val="windowText" lastClr="000000"/>
                </a:solidFill>
                <a:latin typeface="Calibri"/>
                <a:cs typeface="Calibri"/>
              </a:rPr>
              <a:t>PM</a:t>
            </a:r>
            <a:br>
              <a:rPr lang="en-US" sz="614" kern="0" dirty="0">
                <a:solidFill>
                  <a:sysClr val="windowText" lastClr="000000"/>
                </a:solidFill>
                <a:latin typeface="Calibri"/>
                <a:cs typeface="Calibri"/>
              </a:rPr>
            </a:br>
            <a:r>
              <a:rPr lang="en-US" sz="614" b="1" kern="0" spc="10" dirty="0">
                <a:solidFill>
                  <a:srgbClr val="002C71"/>
                </a:solidFill>
                <a:latin typeface="Calibri"/>
                <a:cs typeface="Calibri"/>
              </a:rPr>
              <a:t>Nurturing Workplace Well-Being and Supporting Mental Health (Part 2 of 2)</a:t>
            </a:r>
            <a:endParaRPr lang="en-US" sz="614" kern="0" dirty="0">
              <a:solidFill>
                <a:sysClr val="windowText" lastClr="000000"/>
              </a:solidFill>
              <a:latin typeface="Calibri"/>
              <a:cs typeface="Calibri"/>
            </a:endParaRPr>
          </a:p>
          <a:p>
            <a:pPr marL="19484" defTabSz="467624">
              <a:spcBef>
                <a:spcPts val="49"/>
              </a:spcBef>
            </a:pPr>
            <a:r>
              <a:rPr lang="en-US" sz="614" kern="0" dirty="0">
                <a:solidFill>
                  <a:sysClr val="windowText" lastClr="000000"/>
                </a:solidFill>
                <a:latin typeface="Calibri"/>
                <a:cs typeface="Calibri"/>
              </a:rPr>
              <a:t>Dr.</a:t>
            </a:r>
            <a:r>
              <a:rPr lang="en-US" sz="614" kern="0" spc="3" dirty="0">
                <a:solidFill>
                  <a:sysClr val="windowText" lastClr="000000"/>
                </a:solidFill>
                <a:latin typeface="Calibri"/>
                <a:cs typeface="Calibri"/>
              </a:rPr>
              <a:t> </a:t>
            </a:r>
            <a:r>
              <a:rPr lang="en-US" sz="614" kern="0" dirty="0">
                <a:solidFill>
                  <a:sysClr val="windowText" lastClr="000000"/>
                </a:solidFill>
                <a:latin typeface="Calibri"/>
                <a:cs typeface="Calibri"/>
              </a:rPr>
              <a:t>Theresa</a:t>
            </a:r>
            <a:r>
              <a:rPr lang="en-US" sz="614" kern="0" spc="-8" dirty="0">
                <a:solidFill>
                  <a:sysClr val="windowText" lastClr="000000"/>
                </a:solidFill>
                <a:latin typeface="Calibri"/>
                <a:cs typeface="Calibri"/>
              </a:rPr>
              <a:t> </a:t>
            </a:r>
            <a:r>
              <a:rPr lang="en-US" sz="614" kern="0" spc="-5" dirty="0">
                <a:solidFill>
                  <a:sysClr val="windowText" lastClr="000000"/>
                </a:solidFill>
                <a:latin typeface="Calibri"/>
                <a:cs typeface="Calibri"/>
              </a:rPr>
              <a:t>Haskins </a:t>
            </a:r>
            <a:r>
              <a:rPr lang="en-US" sz="614" kern="0" dirty="0">
                <a:solidFill>
                  <a:sysClr val="windowText" lastClr="000000"/>
                </a:solidFill>
                <a:latin typeface="Calibri"/>
                <a:cs typeface="Calibri"/>
              </a:rPr>
              <a:t>Haskins</a:t>
            </a:r>
            <a:r>
              <a:rPr lang="en-US" sz="614" kern="0" spc="89" dirty="0">
                <a:solidFill>
                  <a:sysClr val="windowText" lastClr="000000"/>
                </a:solidFill>
                <a:latin typeface="Calibri"/>
                <a:cs typeface="Calibri"/>
              </a:rPr>
              <a:t> </a:t>
            </a:r>
            <a:r>
              <a:rPr lang="en-US" sz="614" kern="0" spc="-5" dirty="0">
                <a:solidFill>
                  <a:sysClr val="windowText" lastClr="000000"/>
                </a:solidFill>
                <a:latin typeface="Calibri"/>
                <a:cs typeface="Calibri"/>
              </a:rPr>
              <a:t>Consulting</a:t>
            </a:r>
            <a:endParaRPr lang="en-US" sz="614" kern="0" dirty="0">
              <a:solidFill>
                <a:sysClr val="windowText" lastClr="000000"/>
              </a:solidFill>
              <a:latin typeface="Calibri"/>
              <a:cs typeface="Calibri"/>
            </a:endParaRPr>
          </a:p>
          <a:p>
            <a:pPr marL="19484" defTabSz="467624">
              <a:spcBef>
                <a:spcPts val="49"/>
              </a:spcBef>
            </a:pPr>
            <a:endParaRPr lang="en-US" sz="614" kern="0" dirty="0">
              <a:solidFill>
                <a:sysClr val="windowText" lastClr="000000"/>
              </a:solidFill>
              <a:highlight>
                <a:srgbClr val="FFFF00"/>
              </a:highlight>
              <a:latin typeface="Calibri"/>
              <a:cs typeface="Calibri"/>
            </a:endParaRPr>
          </a:p>
          <a:p>
            <a:pPr marL="19484" defTabSz="467624">
              <a:spcBef>
                <a:spcPts val="49"/>
              </a:spcBef>
            </a:pPr>
            <a:endParaRPr sz="614" kern="0" dirty="0">
              <a:solidFill>
                <a:sysClr val="windowText" lastClr="000000"/>
              </a:solidFill>
              <a:latin typeface="Calibri"/>
              <a:cs typeface="Calibri"/>
            </a:endParaRPr>
          </a:p>
        </p:txBody>
      </p:sp>
      <p:sp>
        <p:nvSpPr>
          <p:cNvPr id="51" name="object 7">
            <a:extLst>
              <a:ext uri="{FF2B5EF4-FFF2-40B4-BE49-F238E27FC236}">
                <a16:creationId xmlns:a16="http://schemas.microsoft.com/office/drawing/2014/main" id="{8B83ED95-22B1-11C6-21F9-E74B70C84483}"/>
              </a:ext>
            </a:extLst>
          </p:cNvPr>
          <p:cNvSpPr/>
          <p:nvPr/>
        </p:nvSpPr>
        <p:spPr>
          <a:xfrm>
            <a:off x="5365180" y="2832116"/>
            <a:ext cx="842638" cy="138004"/>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defTabSz="467624"/>
            <a:endParaRPr lang="en-US" sz="153" b="1" kern="0" spc="15" dirty="0">
              <a:solidFill>
                <a:srgbClr val="FFFFFF"/>
              </a:solidFill>
              <a:latin typeface="Calibri"/>
              <a:cs typeface="Calibri"/>
            </a:endParaRPr>
          </a:p>
          <a:p>
            <a:pPr algn="ctr" defTabSz="467624"/>
            <a:r>
              <a:rPr lang="en-US" sz="614" b="1" kern="0" spc="15" dirty="0">
                <a:solidFill>
                  <a:srgbClr val="FFFFFF"/>
                </a:solidFill>
                <a:latin typeface="Calibri"/>
                <a:cs typeface="Calibri"/>
              </a:rPr>
              <a:t>10/12/2023</a:t>
            </a:r>
            <a:endParaRPr sz="614" kern="0" dirty="0">
              <a:solidFill>
                <a:sysClr val="windowText" lastClr="000000"/>
              </a:solidFill>
            </a:endParaRPr>
          </a:p>
        </p:txBody>
      </p:sp>
      <p:sp>
        <p:nvSpPr>
          <p:cNvPr id="37" name="object 37"/>
          <p:cNvSpPr txBox="1"/>
          <p:nvPr/>
        </p:nvSpPr>
        <p:spPr>
          <a:xfrm>
            <a:off x="5358063" y="2936167"/>
            <a:ext cx="1075676" cy="2114185"/>
          </a:xfrm>
          <a:prstGeom prst="rect">
            <a:avLst/>
          </a:prstGeom>
        </p:spPr>
        <p:txBody>
          <a:bodyPr vert="horz" wrap="square" lIns="0" tIns="46434" rIns="0" bIns="0" rtlCol="0">
            <a:spAutoFit/>
          </a:bodyPr>
          <a:lstStyle/>
          <a:p>
            <a:pPr marL="19484" defTabSz="467624">
              <a:spcBef>
                <a:spcPts val="153"/>
              </a:spcBef>
            </a:pPr>
            <a:r>
              <a:rPr lang="en-US" sz="614" kern="0" dirty="0">
                <a:solidFill>
                  <a:sysClr val="windowText" lastClr="000000"/>
                </a:solidFill>
                <a:latin typeface="Calibri"/>
                <a:cs typeface="Calibri"/>
              </a:rPr>
              <a:t>10:00 AM  - 12:00 PM</a:t>
            </a:r>
            <a:br>
              <a:rPr lang="en-US" sz="614" kern="0" dirty="0">
                <a:solidFill>
                  <a:sysClr val="windowText" lastClr="000000"/>
                </a:solidFill>
                <a:latin typeface="Calibri"/>
                <a:cs typeface="Calibri"/>
              </a:rPr>
            </a:br>
            <a:r>
              <a:rPr lang="en-US" sz="614" b="1" kern="0" dirty="0">
                <a:solidFill>
                  <a:srgbClr val="002C71"/>
                </a:solidFill>
                <a:latin typeface="Calibri"/>
                <a:cs typeface="Calibri"/>
              </a:rPr>
              <a:t>USDA TARGET Center </a:t>
            </a:r>
            <a:br>
              <a:rPr lang="en-US" sz="614" b="1" kern="0" dirty="0">
                <a:solidFill>
                  <a:srgbClr val="002C71"/>
                </a:solidFill>
                <a:latin typeface="Calibri"/>
                <a:cs typeface="Calibri"/>
              </a:rPr>
            </a:br>
            <a:r>
              <a:rPr lang="en-US" sz="614" b="1" kern="0" dirty="0">
                <a:solidFill>
                  <a:srgbClr val="002C71"/>
                </a:solidFill>
                <a:latin typeface="Calibri"/>
                <a:cs typeface="Calibri"/>
              </a:rPr>
              <a:t>Ergonomics Demonstrations </a:t>
            </a:r>
            <a:br>
              <a:rPr lang="en-US" sz="614" b="1" kern="0" dirty="0">
                <a:solidFill>
                  <a:srgbClr val="002C71"/>
                </a:solidFill>
                <a:latin typeface="Calibri"/>
                <a:cs typeface="Calibri"/>
              </a:rPr>
            </a:br>
            <a:r>
              <a:rPr lang="en-US" sz="614" b="1" kern="0" dirty="0">
                <a:solidFill>
                  <a:srgbClr val="002C71"/>
                </a:solidFill>
                <a:latin typeface="Calibri"/>
                <a:cs typeface="Calibri"/>
              </a:rPr>
              <a:t>(Virtual/Onsite)</a:t>
            </a:r>
            <a:br>
              <a:rPr lang="en-US" sz="614" kern="0" dirty="0">
                <a:solidFill>
                  <a:sysClr val="windowText" lastClr="000000"/>
                </a:solidFill>
                <a:latin typeface="Calibri"/>
                <a:cs typeface="Calibri"/>
              </a:rPr>
            </a:br>
            <a:r>
              <a:rPr lang="en-US" sz="614" kern="0" dirty="0">
                <a:solidFill>
                  <a:prstClr val="black"/>
                </a:solidFill>
                <a:latin typeface="Calibri"/>
                <a:cs typeface="Calibri"/>
              </a:rPr>
              <a:t>Stephanie Bradley</a:t>
            </a:r>
            <a:br>
              <a:rPr lang="en-US" sz="614" kern="0" dirty="0">
                <a:solidFill>
                  <a:prstClr val="black"/>
                </a:solidFill>
                <a:latin typeface="Calibri"/>
                <a:cs typeface="Calibri"/>
              </a:rPr>
            </a:br>
            <a:r>
              <a:rPr lang="en-US" sz="614" kern="0" dirty="0">
                <a:solidFill>
                  <a:prstClr val="black"/>
                </a:solidFill>
                <a:latin typeface="Calibri"/>
                <a:cs typeface="Calibri"/>
              </a:rPr>
              <a:t>CEAS, CAE</a:t>
            </a:r>
            <a:br>
              <a:rPr lang="en-US" sz="614" kern="0" dirty="0">
                <a:solidFill>
                  <a:sysClr val="windowText" lastClr="000000"/>
                </a:solidFill>
                <a:latin typeface="Calibri"/>
                <a:cs typeface="Calibri"/>
              </a:rPr>
            </a:br>
            <a:r>
              <a:rPr lang="en-US" sz="614" kern="0" dirty="0">
                <a:solidFill>
                  <a:sysClr val="windowText" lastClr="000000"/>
                </a:solidFill>
                <a:latin typeface="Calibri"/>
                <a:cs typeface="Calibri"/>
              </a:rPr>
              <a:t>Ergonomics Program Manager</a:t>
            </a:r>
            <a:br>
              <a:rPr lang="en-US" sz="614" b="1" kern="0" spc="23" dirty="0">
                <a:solidFill>
                  <a:srgbClr val="002C71"/>
                </a:solidFill>
                <a:latin typeface="Calibri"/>
                <a:cs typeface="Calibri"/>
              </a:rPr>
            </a:br>
            <a:r>
              <a:rPr lang="en-US" sz="614" kern="0" dirty="0">
                <a:solidFill>
                  <a:sysClr val="windowText" lastClr="000000"/>
                </a:solidFill>
                <a:latin typeface="Calibri"/>
                <a:cs typeface="Calibri"/>
              </a:rPr>
              <a:t>Stephen</a:t>
            </a:r>
            <a:r>
              <a:rPr lang="en-US" sz="614" kern="0" spc="10" dirty="0">
                <a:solidFill>
                  <a:sysClr val="windowText" lastClr="000000"/>
                </a:solidFill>
                <a:latin typeface="Calibri"/>
                <a:cs typeface="Calibri"/>
              </a:rPr>
              <a:t> DiCarlo</a:t>
            </a:r>
            <a:br>
              <a:rPr lang="en-US" sz="614" kern="0" spc="10" dirty="0">
                <a:solidFill>
                  <a:sysClr val="windowText" lastClr="000000"/>
                </a:solidFill>
                <a:latin typeface="Calibri"/>
                <a:cs typeface="Calibri"/>
              </a:rPr>
            </a:br>
            <a:r>
              <a:rPr lang="en-US" sz="614" kern="0" dirty="0">
                <a:solidFill>
                  <a:sysClr val="windowText" lastClr="000000"/>
                </a:solidFill>
                <a:latin typeface="Calibri"/>
                <a:cs typeface="Calibri"/>
              </a:rPr>
              <a:t>Humanscale</a:t>
            </a:r>
            <a:br>
              <a:rPr lang="en-US" sz="614" kern="0" dirty="0">
                <a:solidFill>
                  <a:sysClr val="windowText" lastClr="000000"/>
                </a:solidFill>
                <a:latin typeface="Calibri"/>
                <a:cs typeface="Calibri"/>
              </a:rPr>
            </a:br>
            <a:r>
              <a:rPr lang="en-US" sz="614" kern="0" spc="-13" dirty="0">
                <a:solidFill>
                  <a:sysClr val="windowText" lastClr="000000"/>
                </a:solidFill>
                <a:latin typeface="Calibri"/>
                <a:cs typeface="Calibri"/>
              </a:rPr>
              <a:t>Howard Flowers</a:t>
            </a:r>
            <a:br>
              <a:rPr lang="en-US" sz="614" kern="0" spc="-13" dirty="0">
                <a:solidFill>
                  <a:sysClr val="windowText" lastClr="000000"/>
                </a:solidFill>
                <a:latin typeface="Calibri"/>
                <a:cs typeface="Calibri"/>
              </a:rPr>
            </a:br>
            <a:r>
              <a:rPr lang="en-US" sz="614" kern="0" spc="-13" dirty="0">
                <a:solidFill>
                  <a:sysClr val="windowText" lastClr="000000"/>
                </a:solidFill>
                <a:latin typeface="Calibri"/>
                <a:cs typeface="Calibri"/>
              </a:rPr>
              <a:t>BodyBilt</a:t>
            </a:r>
          </a:p>
          <a:p>
            <a:pPr marL="19484" defTabSz="467624">
              <a:spcBef>
                <a:spcPts val="297"/>
              </a:spcBef>
            </a:pPr>
            <a:r>
              <a:rPr lang="en-US" sz="614" kern="0" dirty="0">
                <a:solidFill>
                  <a:sysClr val="windowText" lastClr="000000"/>
                </a:solidFill>
                <a:latin typeface="Calibri"/>
                <a:cs typeface="Calibri"/>
              </a:rPr>
              <a:t>1:00 PM  - 3:00 PM</a:t>
            </a:r>
            <a:br>
              <a:rPr lang="en-US" sz="614" kern="0" dirty="0">
                <a:solidFill>
                  <a:sysClr val="windowText" lastClr="000000"/>
                </a:solidFill>
                <a:latin typeface="Calibri"/>
                <a:cs typeface="Calibri"/>
              </a:rPr>
            </a:br>
            <a:r>
              <a:rPr lang="en-US" sz="614" b="1" kern="0" dirty="0">
                <a:solidFill>
                  <a:srgbClr val="002C71"/>
                </a:solidFill>
                <a:latin typeface="Calibri"/>
                <a:cs typeface="Calibri"/>
              </a:rPr>
              <a:t>USDA TARGET Center Assistive Technology Demonstrations</a:t>
            </a:r>
            <a:br>
              <a:rPr lang="en-US" sz="614" b="1" kern="0" dirty="0">
                <a:solidFill>
                  <a:srgbClr val="002C71"/>
                </a:solidFill>
                <a:latin typeface="Calibri"/>
                <a:cs typeface="Calibri"/>
              </a:rPr>
            </a:br>
            <a:r>
              <a:rPr lang="en-US" sz="614" b="1" kern="0" dirty="0">
                <a:solidFill>
                  <a:srgbClr val="002C71"/>
                </a:solidFill>
                <a:latin typeface="Calibri"/>
                <a:cs typeface="Calibri"/>
              </a:rPr>
              <a:t>(Virtual/Onsite)</a:t>
            </a:r>
            <a:endParaRPr lang="en-US" sz="614" kern="0" dirty="0">
              <a:solidFill>
                <a:sysClr val="windowText" lastClr="000000"/>
              </a:solidFill>
              <a:latin typeface="Calibri"/>
              <a:cs typeface="Calibri"/>
            </a:endParaRPr>
          </a:p>
          <a:p>
            <a:pPr marL="19484" marR="15587" defTabSz="467624">
              <a:lnSpc>
                <a:spcPct val="102299"/>
              </a:lnSpc>
              <a:spcBef>
                <a:spcPts val="18"/>
              </a:spcBef>
            </a:pPr>
            <a:r>
              <a:rPr lang="en-US" sz="614" kern="0" dirty="0">
                <a:solidFill>
                  <a:sysClr val="windowText" lastClr="000000"/>
                </a:solidFill>
                <a:latin typeface="Calibri"/>
                <a:cs typeface="Calibri"/>
              </a:rPr>
              <a:t>Rashida Owens</a:t>
            </a:r>
            <a:br>
              <a:rPr lang="en-US" sz="614" kern="0" dirty="0">
                <a:solidFill>
                  <a:sysClr val="windowText" lastClr="000000"/>
                </a:solidFill>
                <a:latin typeface="Calibri"/>
                <a:cs typeface="Calibri"/>
              </a:rPr>
            </a:br>
            <a:r>
              <a:rPr lang="en-US" sz="614" kern="0" dirty="0">
                <a:solidFill>
                  <a:sysClr val="windowText" lastClr="000000"/>
                </a:solidFill>
                <a:latin typeface="Calibri"/>
                <a:cs typeface="Calibri"/>
              </a:rPr>
              <a:t>Assistive Technology Program Manager</a:t>
            </a:r>
            <a:endParaRPr lang="en-US" sz="614" kern="0" dirty="0">
              <a:solidFill>
                <a:sysClr val="windowText" lastClr="000000"/>
              </a:solidFill>
              <a:highlight>
                <a:srgbClr val="FFFF00"/>
              </a:highlight>
              <a:latin typeface="Calibri"/>
              <a:cs typeface="Calibri"/>
            </a:endParaRPr>
          </a:p>
          <a:p>
            <a:pPr marL="19484" defTabSz="467624">
              <a:spcBef>
                <a:spcPts val="51"/>
              </a:spcBef>
            </a:pPr>
            <a:endParaRPr lang="en-US" sz="614" kern="0" dirty="0">
              <a:solidFill>
                <a:sysClr val="windowText" lastClr="000000"/>
              </a:solidFill>
              <a:latin typeface="Calibri"/>
              <a:cs typeface="Calibri"/>
            </a:endParaRPr>
          </a:p>
          <a:p>
            <a:pPr marL="19484" defTabSz="467624">
              <a:spcBef>
                <a:spcPts val="51"/>
              </a:spcBef>
            </a:pPr>
            <a:endParaRPr lang="en-US" sz="614" kern="0" dirty="0">
              <a:solidFill>
                <a:sysClr val="windowText" lastClr="000000"/>
              </a:solidFill>
              <a:latin typeface="Calibri"/>
              <a:cs typeface="Calibri"/>
            </a:endParaRPr>
          </a:p>
          <a:p>
            <a:pPr marL="19484" defTabSz="467624">
              <a:spcBef>
                <a:spcPts val="51"/>
              </a:spcBef>
            </a:pPr>
            <a:endParaRPr lang="en-US" sz="614" kern="0" dirty="0">
              <a:solidFill>
                <a:sysClr val="windowText" lastClr="000000"/>
              </a:solidFill>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17026" y="438150"/>
            <a:ext cx="7988773" cy="604197"/>
          </a:xfrm>
        </p:spPr>
        <p:txBody>
          <a:bodyPr vert="horz" lIns="68580" tIns="34290" rIns="68580" bIns="34290" rtlCol="0" anchor="b">
            <a:normAutofit fontScale="90000"/>
          </a:bodyPr>
          <a:lstStyle/>
          <a:p>
            <a:pPr algn="ctr"/>
            <a:br>
              <a:rPr lang="en-US" dirty="0"/>
            </a:br>
            <a:br>
              <a:rPr lang="en-US" dirty="0"/>
            </a:br>
            <a:br>
              <a:rPr lang="en-US" dirty="0"/>
            </a:br>
            <a:r>
              <a:rPr lang="en-US" sz="3300" dirty="0"/>
              <a:t>Target center Contact Information </a:t>
            </a:r>
          </a:p>
        </p:txBody>
      </p:sp>
      <p:sp>
        <p:nvSpPr>
          <p:cNvPr id="3" name="TextBox 2" descr="QR Code to access the TARGET Center website: https://www.targetcenter.dm.usda.gov&#10;">
            <a:extLst>
              <a:ext uri="{FF2B5EF4-FFF2-40B4-BE49-F238E27FC236}">
                <a16:creationId xmlns:a16="http://schemas.microsoft.com/office/drawing/2014/main" id="{759C8666-0997-9C14-1611-AF55E46CDB85}"/>
              </a:ext>
            </a:extLst>
          </p:cNvPr>
          <p:cNvSpPr txBox="1"/>
          <p:nvPr/>
        </p:nvSpPr>
        <p:spPr>
          <a:xfrm>
            <a:off x="317028" y="1581150"/>
            <a:ext cx="4876800" cy="2594556"/>
          </a:xfrm>
          <a:prstGeom prst="rect">
            <a:avLst/>
          </a:prstGeom>
          <a:noFill/>
        </p:spPr>
        <p:txBody>
          <a:bodyPr wrap="square" rtlCol="0">
            <a:spAutoFit/>
          </a:bodyPr>
          <a:lstStyle/>
          <a:p>
            <a:pPr defTabSz="914400">
              <a:lnSpc>
                <a:spcPct val="90000"/>
              </a:lnSpc>
              <a:spcAft>
                <a:spcPts val="600"/>
              </a:spcAft>
              <a:buClr>
                <a:schemeClr val="accent1"/>
              </a:buClr>
              <a:buFont typeface="Calibri" panose="020F0502020204030204" pitchFamily="34" charset="0"/>
            </a:pPr>
            <a:r>
              <a:rPr lang="en-US" dirty="0">
                <a:solidFill>
                  <a:schemeClr val="bg1"/>
                </a:solidFill>
              </a:rPr>
              <a:t>TARGET Center Website</a:t>
            </a:r>
            <a:br>
              <a:rPr lang="en-US" dirty="0">
                <a:solidFill>
                  <a:schemeClr val="bg1"/>
                </a:solidFill>
              </a:rPr>
            </a:br>
            <a:r>
              <a:rPr lang="en-US" dirty="0">
                <a:solidFill>
                  <a:schemeClr val="bg1"/>
                </a:solidFill>
                <a:hlinkClick r:id="rId3">
                  <a:extLst>
                    <a:ext uri="{A12FA001-AC4F-418D-AE19-62706E023703}">
                      <ahyp:hlinkClr xmlns:ahyp="http://schemas.microsoft.com/office/drawing/2018/hyperlinkcolor" val="tx"/>
                    </a:ext>
                  </a:extLst>
                </a:hlinkClick>
              </a:rPr>
              <a:t>https://www.targetcenter.dm.usda.gov</a:t>
            </a:r>
            <a:endParaRPr lang="en-US" dirty="0">
              <a:solidFill>
                <a:schemeClr val="bg1"/>
              </a:solidFill>
            </a:endParaRPr>
          </a:p>
          <a:p>
            <a:pPr defTabSz="914400">
              <a:lnSpc>
                <a:spcPct val="90000"/>
              </a:lnSpc>
              <a:spcAft>
                <a:spcPts val="600"/>
              </a:spcAft>
              <a:buClr>
                <a:schemeClr val="accent1"/>
              </a:buClr>
              <a:buFont typeface="Calibri" panose="020F0502020204030204" pitchFamily="34" charset="0"/>
            </a:pPr>
            <a:br>
              <a:rPr lang="en-US" dirty="0">
                <a:solidFill>
                  <a:schemeClr val="bg1"/>
                </a:solidFill>
              </a:rPr>
            </a:br>
            <a:r>
              <a:rPr lang="en-US" dirty="0">
                <a:solidFill>
                  <a:schemeClr val="bg1"/>
                </a:solidFill>
              </a:rPr>
              <a:t>TARGET Center Email</a:t>
            </a:r>
            <a:br>
              <a:rPr lang="en-US" dirty="0">
                <a:solidFill>
                  <a:schemeClr val="bg1"/>
                </a:solidFill>
              </a:rPr>
            </a:br>
            <a:r>
              <a:rPr lang="en-US" dirty="0">
                <a:solidFill>
                  <a:schemeClr val="bg1"/>
                </a:solidFill>
                <a:hlinkClick r:id="rId4">
                  <a:extLst>
                    <a:ext uri="{A12FA001-AC4F-418D-AE19-62706E023703}">
                      <ahyp:hlinkClr xmlns:ahyp="http://schemas.microsoft.com/office/drawing/2018/hyperlinkcolor" val="tx"/>
                    </a:ext>
                  </a:extLst>
                </a:hlinkClick>
              </a:rPr>
              <a:t>target-center@usda.gov</a:t>
            </a:r>
            <a:endParaRPr lang="en-US" dirty="0">
              <a:solidFill>
                <a:schemeClr val="bg1"/>
              </a:solidFill>
            </a:endParaRPr>
          </a:p>
          <a:p>
            <a:pPr defTabSz="914400">
              <a:lnSpc>
                <a:spcPct val="90000"/>
              </a:lnSpc>
              <a:spcAft>
                <a:spcPts val="600"/>
              </a:spcAft>
              <a:buClr>
                <a:schemeClr val="accent1"/>
              </a:buClr>
              <a:buFont typeface="Calibri" panose="020F0502020204030204" pitchFamily="34" charset="0"/>
            </a:pPr>
            <a:br>
              <a:rPr lang="en-US" dirty="0">
                <a:solidFill>
                  <a:schemeClr val="bg1"/>
                </a:solidFill>
              </a:rPr>
            </a:br>
            <a:r>
              <a:rPr lang="en-US" dirty="0">
                <a:solidFill>
                  <a:schemeClr val="bg1"/>
                </a:solidFill>
              </a:rPr>
              <a:t>TARGET Center Phone Number</a:t>
            </a:r>
            <a:br>
              <a:rPr lang="en-US" dirty="0">
                <a:solidFill>
                  <a:schemeClr val="bg1"/>
                </a:solidFill>
              </a:rPr>
            </a:br>
            <a:r>
              <a:rPr lang="en-US" dirty="0">
                <a:solidFill>
                  <a:schemeClr val="bg1"/>
                </a:solidFill>
              </a:rPr>
              <a:t>(202) 720-2600</a:t>
            </a:r>
          </a:p>
          <a:p>
            <a:endParaRPr lang="en-US" dirty="0"/>
          </a:p>
        </p:txBody>
      </p:sp>
      <p:pic>
        <p:nvPicPr>
          <p:cNvPr id="4" name="Picture 3" descr="QR Code to access the TARGET Center website: https://www.targetcenter.dm.usda.gov">
            <a:extLst>
              <a:ext uri="{FF2B5EF4-FFF2-40B4-BE49-F238E27FC236}">
                <a16:creationId xmlns:a16="http://schemas.microsoft.com/office/drawing/2014/main" id="{2D92A4AA-86F4-BDDC-BD5E-0F38F2D420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1869370"/>
            <a:ext cx="1447799" cy="1404759"/>
          </a:xfrm>
          <a:prstGeom prst="rect">
            <a:avLst/>
          </a:prstGeom>
          <a:solidFill>
            <a:srgbClr val="0070C0">
              <a:alpha val="41000"/>
            </a:srgbClr>
          </a:solidFill>
        </p:spPr>
      </p:pic>
    </p:spTree>
    <p:extLst>
      <p:ext uri="{BB962C8B-B14F-4D97-AF65-F5344CB8AC3E}">
        <p14:creationId xmlns:p14="http://schemas.microsoft.com/office/powerpoint/2010/main" val="349187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87691F-8E5D-43A0-9FA1-E3DA5D8F6D55}"/>
              </a:ext>
            </a:extLst>
          </p:cNvPr>
          <p:cNvSpPr>
            <a:spLocks noGrp="1"/>
          </p:cNvSpPr>
          <p:nvPr>
            <p:ph type="title"/>
          </p:nvPr>
        </p:nvSpPr>
        <p:spPr>
          <a:xfrm>
            <a:off x="902189" y="213132"/>
            <a:ext cx="7338060" cy="1131570"/>
          </a:xfrm>
        </p:spPr>
        <p:txBody>
          <a:bodyPr vert="horz" lIns="91440" tIns="45720" rIns="91440" bIns="45720" rtlCol="0" anchor="ctr">
            <a:normAutofit/>
          </a:bodyPr>
          <a:lstStyle/>
          <a:p>
            <a:pPr defTabSz="914400"/>
            <a:r>
              <a:rPr lang="en-US" dirty="0"/>
              <a:t>Learning Objectives</a:t>
            </a:r>
          </a:p>
        </p:txBody>
      </p:sp>
      <p:pic>
        <p:nvPicPr>
          <p:cNvPr id="7" name="Picture 6" descr="Books stacked on a wooden table.">
            <a:extLst>
              <a:ext uri="{FF2B5EF4-FFF2-40B4-BE49-F238E27FC236}">
                <a16:creationId xmlns:a16="http://schemas.microsoft.com/office/drawing/2014/main" id="{5E6F9D11-D680-6722-5724-9DD105445A91}"/>
              </a:ext>
            </a:extLst>
          </p:cNvPr>
          <p:cNvPicPr>
            <a:picLocks noChangeAspect="1"/>
          </p:cNvPicPr>
          <p:nvPr/>
        </p:nvPicPr>
        <p:blipFill rotWithShape="1">
          <a:blip r:embed="rId3">
            <a:extLst>
              <a:ext uri="{28A0092B-C50C-407E-A947-70E740481C1C}">
                <a14:useLocalDpi xmlns:a14="http://schemas.microsoft.com/office/drawing/2010/main" val="0"/>
              </a:ext>
            </a:extLst>
          </a:blip>
          <a:srcRect l="42443"/>
          <a:stretch/>
        </p:blipFill>
        <p:spPr>
          <a:xfrm>
            <a:off x="362" y="1366521"/>
            <a:ext cx="3256813" cy="3776979"/>
          </a:xfrm>
          <a:prstGeom prst="rect">
            <a:avLst/>
          </a:prstGeom>
        </p:spPr>
      </p:pic>
      <p:sp>
        <p:nvSpPr>
          <p:cNvPr id="5" name="TextBox 4">
            <a:extLst>
              <a:ext uri="{FF2B5EF4-FFF2-40B4-BE49-F238E27FC236}">
                <a16:creationId xmlns:a16="http://schemas.microsoft.com/office/drawing/2014/main" id="{9D8C590F-4E8C-0C10-8C10-4B98B2CF27F8}"/>
              </a:ext>
            </a:extLst>
          </p:cNvPr>
          <p:cNvSpPr txBox="1"/>
          <p:nvPr/>
        </p:nvSpPr>
        <p:spPr>
          <a:xfrm>
            <a:off x="3257175" y="1366521"/>
            <a:ext cx="5886463" cy="3724463"/>
          </a:xfrm>
          <a:prstGeom prst="rect">
            <a:avLst/>
          </a:prstGeom>
        </p:spPr>
        <p:txBody>
          <a:bodyPr vert="horz" wrap="square" lIns="91440" tIns="45720" rIns="91440" bIns="45720" rtlCol="0">
            <a:noAutofit/>
          </a:bodyPr>
          <a:lstStyle/>
          <a:p>
            <a:pPr marL="102870">
              <a:lnSpc>
                <a:spcPct val="90000"/>
              </a:lnSpc>
              <a:spcBef>
                <a:spcPts val="0"/>
              </a:spcBef>
              <a:buClr>
                <a:schemeClr val="tx1"/>
              </a:buClr>
              <a:buSzPct val="100000"/>
              <a:tabLst>
                <a:tab pos="914422" algn="l"/>
              </a:tabLst>
            </a:pPr>
            <a:endParaRPr lang="en-US" sz="1400" dirty="0"/>
          </a:p>
          <a:p>
            <a:pPr marL="388620" indent="-285750">
              <a:lnSpc>
                <a:spcPct val="90000"/>
              </a:lnSpc>
              <a:spcBef>
                <a:spcPts val="0"/>
              </a:spcBef>
              <a:buClr>
                <a:schemeClr val="tx1"/>
              </a:buClr>
              <a:buSzPct val="100000"/>
              <a:buFont typeface="Arial" panose="020B0604020202020204" pitchFamily="34" charset="0"/>
              <a:buChar char="•"/>
              <a:tabLst>
                <a:tab pos="914422" algn="l"/>
              </a:tabLst>
            </a:pPr>
            <a:r>
              <a:rPr lang="en-US" sz="1400" dirty="0"/>
              <a:t>Understand the science of workplace ergonomics and the USDA TARGET Center’s workplace improvement processes.</a:t>
            </a:r>
          </a:p>
          <a:p>
            <a:pPr marL="102870">
              <a:lnSpc>
                <a:spcPct val="90000"/>
              </a:lnSpc>
              <a:spcBef>
                <a:spcPts val="0"/>
              </a:spcBef>
              <a:buClr>
                <a:schemeClr val="tx1"/>
              </a:buClr>
              <a:buSzPct val="100000"/>
              <a:tabLst>
                <a:tab pos="914422" algn="l"/>
              </a:tabLst>
            </a:pPr>
            <a:endParaRPr lang="en-US" sz="1400" dirty="0"/>
          </a:p>
          <a:p>
            <a:pPr marL="102870">
              <a:lnSpc>
                <a:spcPct val="0"/>
              </a:lnSpc>
              <a:spcBef>
                <a:spcPts val="0"/>
              </a:spcBef>
              <a:buClr>
                <a:schemeClr val="tx1"/>
              </a:buClr>
              <a:buSzPct val="100000"/>
              <a:tabLst>
                <a:tab pos="914422" algn="l"/>
              </a:tabLst>
            </a:pPr>
            <a:endParaRPr lang="en-US" sz="1400" dirty="0"/>
          </a:p>
          <a:p>
            <a:pPr marL="388620" indent="-285750">
              <a:lnSpc>
                <a:spcPct val="90000"/>
              </a:lnSpc>
              <a:spcBef>
                <a:spcPts val="0"/>
              </a:spcBef>
              <a:buClr>
                <a:schemeClr val="tx1"/>
              </a:buClr>
              <a:buSzPct val="100000"/>
              <a:buFont typeface="Arial" panose="020B0604020202020204" pitchFamily="34" charset="0"/>
              <a:buChar char="•"/>
              <a:tabLst>
                <a:tab pos="914422" algn="l"/>
              </a:tabLst>
            </a:pPr>
            <a:r>
              <a:rPr lang="en-US" sz="1400" dirty="0"/>
              <a:t>Identify the common risk factors associated with work-related musculoskeletal disorders, prevention principles and how to adopt proper mechanics.</a:t>
            </a:r>
          </a:p>
          <a:p>
            <a:pPr marL="102870">
              <a:lnSpc>
                <a:spcPct val="90000"/>
              </a:lnSpc>
              <a:spcBef>
                <a:spcPts val="0"/>
              </a:spcBef>
              <a:buClr>
                <a:schemeClr val="tx1"/>
              </a:buClr>
              <a:buSzPct val="100000"/>
              <a:tabLst>
                <a:tab pos="914422" algn="l"/>
              </a:tabLst>
            </a:pPr>
            <a:endParaRPr lang="en-US" sz="1400" dirty="0"/>
          </a:p>
          <a:p>
            <a:pPr marL="388620" indent="-285750">
              <a:lnSpc>
                <a:spcPct val="90000"/>
              </a:lnSpc>
              <a:spcBef>
                <a:spcPts val="0"/>
              </a:spcBef>
              <a:buClr>
                <a:schemeClr val="tx1"/>
              </a:buClr>
              <a:buSzPct val="100000"/>
              <a:buFont typeface="Arial" panose="020B0604020202020204" pitchFamily="34" charset="0"/>
              <a:buChar char="•"/>
            </a:pPr>
            <a:r>
              <a:rPr lang="en-US" sz="1400" dirty="0"/>
              <a:t>Increase self-awareness of early discomfort and the signs of musculoskeletal disorders and understand the steps to establish an ergonomic evaluation for USDA employees nationwide at the USDA TARGET Center Ergonomic Program.</a:t>
            </a:r>
          </a:p>
          <a:p>
            <a:pPr marL="102870">
              <a:lnSpc>
                <a:spcPct val="90000"/>
              </a:lnSpc>
              <a:spcBef>
                <a:spcPts val="0"/>
              </a:spcBef>
              <a:buClr>
                <a:schemeClr val="tx1"/>
              </a:buClr>
              <a:buSzPct val="100000"/>
            </a:pPr>
            <a:endParaRPr lang="en-US" sz="1400" dirty="0"/>
          </a:p>
          <a:p>
            <a:pPr marL="388620" indent="-285750">
              <a:lnSpc>
                <a:spcPct val="90000"/>
              </a:lnSpc>
              <a:spcBef>
                <a:spcPts val="0"/>
              </a:spcBef>
              <a:buClr>
                <a:schemeClr val="tx1"/>
              </a:buClr>
              <a:buSzPct val="100000"/>
              <a:buFont typeface="Arial" panose="020B0604020202020204" pitchFamily="34" charset="0"/>
              <a:buChar char="•"/>
            </a:pPr>
            <a:r>
              <a:rPr lang="en-US" sz="1400" dirty="0"/>
              <a:t>Identify the necessary resources available at the USDA TARGET Center and determine how the TARGET Center can provide support within education, identification of ergonomic equipment, and facilitation of product loans for USDA employees nationwide.</a:t>
            </a:r>
          </a:p>
          <a:p>
            <a:pPr indent="-182880">
              <a:lnSpc>
                <a:spcPct val="90000"/>
              </a:lnSpc>
              <a:spcAft>
                <a:spcPts val="600"/>
              </a:spcAft>
              <a:buClr>
                <a:schemeClr val="tx1"/>
              </a:buClr>
              <a:buFont typeface="Wingdings" pitchFamily="2" charset="2"/>
              <a:buChar char=""/>
            </a:pPr>
            <a:endParaRPr lang="en-US" sz="1100" dirty="0"/>
          </a:p>
        </p:txBody>
      </p:sp>
      <p:sp>
        <p:nvSpPr>
          <p:cNvPr id="4" name="Footer Placeholder 3">
            <a:extLst>
              <a:ext uri="{FF2B5EF4-FFF2-40B4-BE49-F238E27FC236}">
                <a16:creationId xmlns:a16="http://schemas.microsoft.com/office/drawing/2014/main" id="{6478951E-F015-4D5F-B719-9B6F9DAB38F4}"/>
              </a:ext>
            </a:extLst>
          </p:cNvPr>
          <p:cNvSpPr>
            <a:spLocks noGrp="1"/>
          </p:cNvSpPr>
          <p:nvPr>
            <p:ph type="ftr" sz="quarter" idx="11"/>
          </p:nvPr>
        </p:nvSpPr>
        <p:spPr>
          <a:xfrm>
            <a:off x="4197353" y="4817140"/>
            <a:ext cx="3783330" cy="273844"/>
          </a:xfrm>
        </p:spPr>
        <p:txBody>
          <a:bodyPr vert="horz" lIns="91440" tIns="45720" rIns="91440" bIns="45720" rtlCol="0" anchor="ctr">
            <a:normAutofit/>
          </a:bodyPr>
          <a:lstStyle/>
          <a:p>
            <a:pPr>
              <a:spcAft>
                <a:spcPts val="600"/>
              </a:spcAft>
            </a:pPr>
            <a:r>
              <a:rPr lang="en-US" sz="1050" kern="1200" dirty="0">
                <a:solidFill>
                  <a:schemeClr val="tx1"/>
                </a:solidFill>
                <a:latin typeface="+mn-lt"/>
                <a:ea typeface="+mn-ea"/>
                <a:cs typeface="+mn-cs"/>
              </a:rPr>
              <a:t>USDA Office of Operations TARGET Center</a:t>
            </a:r>
          </a:p>
        </p:txBody>
      </p:sp>
    </p:spTree>
    <p:extLst>
      <p:ext uri="{BB962C8B-B14F-4D97-AF65-F5344CB8AC3E}">
        <p14:creationId xmlns:p14="http://schemas.microsoft.com/office/powerpoint/2010/main" val="6959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B4F8-A699-A440-0BA0-2839209BB338}"/>
              </a:ext>
            </a:extLst>
          </p:cNvPr>
          <p:cNvSpPr>
            <a:spLocks noGrp="1"/>
          </p:cNvSpPr>
          <p:nvPr>
            <p:ph type="title"/>
          </p:nvPr>
        </p:nvSpPr>
        <p:spPr>
          <a:xfrm>
            <a:off x="902189" y="213132"/>
            <a:ext cx="7338060" cy="1131570"/>
          </a:xfrm>
        </p:spPr>
        <p:txBody>
          <a:bodyPr>
            <a:normAutofit/>
          </a:bodyPr>
          <a:lstStyle/>
          <a:p>
            <a:r>
              <a:rPr lang="en-US" dirty="0"/>
              <a:t>History of ergonomics at THE target center</a:t>
            </a:r>
          </a:p>
        </p:txBody>
      </p:sp>
      <p:sp>
        <p:nvSpPr>
          <p:cNvPr id="4" name="Footer Placeholder 3">
            <a:extLst>
              <a:ext uri="{FF2B5EF4-FFF2-40B4-BE49-F238E27FC236}">
                <a16:creationId xmlns:a16="http://schemas.microsoft.com/office/drawing/2014/main" id="{AD0BC698-F0F9-B5D4-8E07-54FAAEFE6DE0}"/>
              </a:ext>
            </a:extLst>
          </p:cNvPr>
          <p:cNvSpPr>
            <a:spLocks noGrp="1"/>
          </p:cNvSpPr>
          <p:nvPr>
            <p:ph type="ftr" sz="quarter" idx="11"/>
          </p:nvPr>
        </p:nvSpPr>
        <p:spPr>
          <a:xfrm>
            <a:off x="4197353" y="4817140"/>
            <a:ext cx="3783330" cy="273844"/>
          </a:xfrm>
        </p:spPr>
        <p:txBody>
          <a:bodyPr>
            <a:normAutofit/>
          </a:bodyPr>
          <a:lstStyle/>
          <a:p>
            <a:pPr>
              <a:lnSpc>
                <a:spcPct val="90000"/>
              </a:lnSpc>
              <a:spcAft>
                <a:spcPts val="600"/>
              </a:spcAft>
            </a:pPr>
            <a:r>
              <a:rPr lang="en-US" dirty="0">
                <a:solidFill>
                  <a:schemeClr val="tx1"/>
                </a:solidFill>
              </a:rPr>
              <a:t>USDA Office of Operations TARGET Center</a:t>
            </a:r>
          </a:p>
        </p:txBody>
      </p:sp>
      <p:graphicFrame>
        <p:nvGraphicFramePr>
          <p:cNvPr id="6" name="Content Placeholder 2">
            <a:extLst>
              <a:ext uri="{FF2B5EF4-FFF2-40B4-BE49-F238E27FC236}">
                <a16:creationId xmlns:a16="http://schemas.microsoft.com/office/drawing/2014/main" id="{46E80FF6-2CAE-9911-44F1-A81BDDD9AA1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0903206"/>
              </p:ext>
            </p:extLst>
          </p:nvPr>
        </p:nvGraphicFramePr>
        <p:xfrm>
          <a:off x="609601" y="1647544"/>
          <a:ext cx="7630412" cy="2829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035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F1B3-6E1E-41E8-9707-F2AC5A4346EC}"/>
              </a:ext>
            </a:extLst>
          </p:cNvPr>
          <p:cNvSpPr>
            <a:spLocks noGrp="1"/>
          </p:cNvSpPr>
          <p:nvPr>
            <p:ph type="title"/>
          </p:nvPr>
        </p:nvSpPr>
        <p:spPr>
          <a:xfrm>
            <a:off x="3464" y="223489"/>
            <a:ext cx="8170493" cy="1131570"/>
          </a:xfrm>
        </p:spPr>
        <p:txBody>
          <a:bodyPr/>
          <a:lstStyle/>
          <a:p>
            <a:r>
              <a:rPr lang="en-US" dirty="0"/>
              <a:t>    Ergonomics: What is it?</a:t>
            </a:r>
          </a:p>
        </p:txBody>
      </p:sp>
      <p:sp>
        <p:nvSpPr>
          <p:cNvPr id="3" name="Content Placeholder 2">
            <a:extLst>
              <a:ext uri="{FF2B5EF4-FFF2-40B4-BE49-F238E27FC236}">
                <a16:creationId xmlns:a16="http://schemas.microsoft.com/office/drawing/2014/main" id="{4B06FCD3-BACD-4A98-AF19-C603B38EB861}"/>
              </a:ext>
            </a:extLst>
          </p:cNvPr>
          <p:cNvSpPr>
            <a:spLocks noGrp="1"/>
          </p:cNvSpPr>
          <p:nvPr>
            <p:ph idx="1"/>
          </p:nvPr>
        </p:nvSpPr>
        <p:spPr>
          <a:xfrm>
            <a:off x="0" y="1355059"/>
            <a:ext cx="9067800" cy="3564952"/>
          </a:xfrm>
        </p:spPr>
        <p:txBody>
          <a:bodyPr>
            <a:normAutofit/>
          </a:bodyPr>
          <a:lstStyle/>
          <a:p>
            <a:pPr>
              <a:buFont typeface="Wingdings" panose="05000000000000000000" pitchFamily="2" charset="2"/>
              <a:buChar char="§"/>
            </a:pPr>
            <a:endParaRPr lang="en-US" sz="1600" b="1" i="0" dirty="0">
              <a:solidFill>
                <a:srgbClr val="4B4F58"/>
              </a:solidFill>
              <a:effectLst/>
              <a:latin typeface="Arial" panose="020B0604020202020204" pitchFamily="34" charset="0"/>
              <a:cs typeface="Arial" panose="020B0604020202020204" pitchFamily="34" charset="0"/>
            </a:endParaRPr>
          </a:p>
          <a:p>
            <a:pPr>
              <a:buFont typeface="Wingdings" panose="05000000000000000000" pitchFamily="2" charset="2"/>
              <a:buChar char="§"/>
            </a:pPr>
            <a:r>
              <a:rPr lang="en-US" sz="1600" b="1" i="0" dirty="0">
                <a:solidFill>
                  <a:schemeClr val="bg2"/>
                </a:solidFill>
                <a:effectLst/>
                <a:cs typeface="Arial" panose="020B0604020202020204" pitchFamily="34" charset="0"/>
              </a:rPr>
              <a:t>Definition:  </a:t>
            </a:r>
            <a:endParaRPr lang="en-US" sz="1600" b="1" dirty="0">
              <a:solidFill>
                <a:schemeClr val="bg2"/>
              </a:solidFill>
              <a:cs typeface="Arial" panose="020B0604020202020204" pitchFamily="34" charset="0"/>
            </a:endParaRPr>
          </a:p>
          <a:p>
            <a:pPr lvl="1"/>
            <a:r>
              <a:rPr lang="en-US" sz="1600" dirty="0">
                <a:solidFill>
                  <a:schemeClr val="bg2"/>
                </a:solidFill>
              </a:rPr>
              <a:t>Ergonomics is the science of fitting the job to the worker. Designing workstations and tools to reduce work-related musculoskeletal disorders (MSDs) can help workers stay healthy and companies to reduce or eliminate the high costs associated with MSDs.</a:t>
            </a:r>
            <a:endParaRPr lang="en-US" sz="1600" b="1" dirty="0">
              <a:solidFill>
                <a:schemeClr val="bg2"/>
              </a:solidFill>
              <a:cs typeface="Arial" panose="020B0604020202020204" pitchFamily="34" charset="0"/>
            </a:endParaRPr>
          </a:p>
          <a:p>
            <a:pPr marL="0" indent="0">
              <a:buNone/>
            </a:pPr>
            <a:r>
              <a:rPr lang="en-US" sz="1600" b="1" dirty="0">
                <a:solidFill>
                  <a:schemeClr val="bg2"/>
                </a:solidFill>
                <a:cs typeface="Arial" panose="020B0604020202020204" pitchFamily="34" charset="0"/>
              </a:rPr>
              <a:t>  </a:t>
            </a:r>
            <a:r>
              <a:rPr lang="en-US" sz="1600" b="1" dirty="0">
                <a:solidFill>
                  <a:schemeClr val="bg2"/>
                </a:solidFill>
                <a:cs typeface="Calibri" panose="020F0502020204030204" pitchFamily="34" charset="0"/>
              </a:rPr>
              <a:t>Strategy:</a:t>
            </a:r>
          </a:p>
          <a:p>
            <a:pPr lvl="1"/>
            <a:r>
              <a:rPr lang="en-US" sz="1600" dirty="0">
                <a:solidFill>
                  <a:schemeClr val="bg2"/>
                </a:solidFill>
                <a:cs typeface="Calibri" panose="020F0502020204030204" pitchFamily="34" charset="0"/>
              </a:rPr>
              <a:t>Ergonomics considers the physical and mental capabilities and limits of the worker as he or                      she interacts with tools, equipment, work methods, tasks, and the working environment.</a:t>
            </a:r>
          </a:p>
          <a:p>
            <a:pPr>
              <a:buFont typeface="Wingdings" panose="05000000000000000000" pitchFamily="2" charset="2"/>
              <a:buChar char="§"/>
            </a:pPr>
            <a:r>
              <a:rPr lang="en-US" sz="1600" b="1" dirty="0">
                <a:solidFill>
                  <a:schemeClr val="bg2"/>
                </a:solidFill>
                <a:cs typeface="Calibri" panose="020F0502020204030204" pitchFamily="34" charset="0"/>
              </a:rPr>
              <a:t>Goal:</a:t>
            </a:r>
          </a:p>
          <a:p>
            <a:pPr marL="342900" lvl="2" indent="0">
              <a:buNone/>
            </a:pPr>
            <a:r>
              <a:rPr lang="en-US" sz="1600" dirty="0">
                <a:solidFill>
                  <a:schemeClr val="bg2"/>
                </a:solidFill>
                <a:cs typeface="Calibri" panose="020F0502020204030204" pitchFamily="34" charset="0"/>
              </a:rPr>
              <a:t>Reduce work-related musculoskeletal disorders (WMSD’s) by adapting the work to fit the person, instead of forcing the person to adapt to the work.</a:t>
            </a:r>
          </a:p>
          <a:p>
            <a:pPr marL="342900" lvl="2" indent="0">
              <a:buNone/>
            </a:pPr>
            <a:endParaRPr lang="en-US" sz="1500" dirty="0">
              <a:solidFill>
                <a:srgbClr val="4B4F58"/>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b="1" dirty="0">
              <a:solidFill>
                <a:srgbClr val="4B4F58"/>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b="1" i="0" dirty="0">
              <a:solidFill>
                <a:srgbClr val="4B4F58"/>
              </a:solidFill>
              <a:effectLst/>
              <a:latin typeface="Arial" panose="020B0604020202020204" pitchFamily="34" charset="0"/>
              <a:cs typeface="Arial" panose="020B0604020202020204" pitchFamily="34" charset="0"/>
            </a:endParaRPr>
          </a:p>
          <a:p>
            <a:endParaRPr lang="en-US" b="1" i="0" dirty="0">
              <a:solidFill>
                <a:srgbClr val="4B4F58"/>
              </a:solidFill>
              <a:effectLst/>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0BA06A7-A359-45CE-87B6-05270A74288A}"/>
              </a:ext>
            </a:extLst>
          </p:cNvPr>
          <p:cNvSpPr>
            <a:spLocks noGrp="1"/>
          </p:cNvSpPr>
          <p:nvPr>
            <p:ph type="ftr" sz="quarter" idx="11"/>
          </p:nvPr>
        </p:nvSpPr>
        <p:spPr/>
        <p:txBody>
          <a:bodyPr/>
          <a:lstStyle/>
          <a:p>
            <a:r>
              <a:rPr lang="en-US" dirty="0">
                <a:solidFill>
                  <a:schemeClr val="bg2"/>
                </a:solidFill>
              </a:rPr>
              <a:t>USDA Office of Operations TARGET Center</a:t>
            </a:r>
          </a:p>
        </p:txBody>
      </p:sp>
    </p:spTree>
    <p:extLst>
      <p:ext uri="{BB962C8B-B14F-4D97-AF65-F5344CB8AC3E}">
        <p14:creationId xmlns:p14="http://schemas.microsoft.com/office/powerpoint/2010/main" val="344188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C30E-8089-7B60-057D-FAE467C668F6}"/>
              </a:ext>
            </a:extLst>
          </p:cNvPr>
          <p:cNvSpPr>
            <a:spLocks noGrp="1"/>
          </p:cNvSpPr>
          <p:nvPr>
            <p:ph type="title"/>
          </p:nvPr>
        </p:nvSpPr>
        <p:spPr>
          <a:xfrm>
            <a:off x="304800" y="223489"/>
            <a:ext cx="8170493" cy="1131570"/>
          </a:xfrm>
        </p:spPr>
        <p:txBody>
          <a:bodyPr/>
          <a:lstStyle/>
          <a:p>
            <a:r>
              <a:rPr lang="en-US" dirty="0"/>
              <a:t>Ergonomics: why it matters?</a:t>
            </a:r>
          </a:p>
        </p:txBody>
      </p:sp>
      <p:sp>
        <p:nvSpPr>
          <p:cNvPr id="4" name="Footer Placeholder 3">
            <a:extLst>
              <a:ext uri="{FF2B5EF4-FFF2-40B4-BE49-F238E27FC236}">
                <a16:creationId xmlns:a16="http://schemas.microsoft.com/office/drawing/2014/main" id="{FAB83943-D041-6ADA-AEC6-96BD322048E7}"/>
              </a:ext>
            </a:extLst>
          </p:cNvPr>
          <p:cNvSpPr>
            <a:spLocks noGrp="1"/>
          </p:cNvSpPr>
          <p:nvPr>
            <p:ph type="ftr" sz="quarter" idx="11"/>
          </p:nvPr>
        </p:nvSpPr>
        <p:spPr/>
        <p:txBody>
          <a:bodyPr/>
          <a:lstStyle/>
          <a:p>
            <a:r>
              <a:rPr lang="en-US" dirty="0">
                <a:solidFill>
                  <a:schemeClr val="bg2"/>
                </a:solidFill>
              </a:rPr>
              <a:t>USDA Office of Operations TARGET Center</a:t>
            </a:r>
          </a:p>
        </p:txBody>
      </p:sp>
      <p:sp>
        <p:nvSpPr>
          <p:cNvPr id="7" name="TextBox 6">
            <a:extLst>
              <a:ext uri="{FF2B5EF4-FFF2-40B4-BE49-F238E27FC236}">
                <a16:creationId xmlns:a16="http://schemas.microsoft.com/office/drawing/2014/main" id="{E92371AD-1B6F-3B76-5706-7900C8EA64C4}"/>
              </a:ext>
            </a:extLst>
          </p:cNvPr>
          <p:cNvSpPr txBox="1"/>
          <p:nvPr/>
        </p:nvSpPr>
        <p:spPr>
          <a:xfrm>
            <a:off x="304800" y="1200150"/>
            <a:ext cx="8458200" cy="3816429"/>
          </a:xfrm>
          <a:prstGeom prst="rect">
            <a:avLst/>
          </a:prstGeom>
          <a:noFill/>
        </p:spPr>
        <p:txBody>
          <a:bodyPr wrap="square" rtlCol="0">
            <a:spAutoFit/>
          </a:bodyPr>
          <a:lstStyle/>
          <a:p>
            <a:pPr marL="0" indent="0">
              <a:buNone/>
            </a:pPr>
            <a:endParaRPr lang="en-US" sz="1600" dirty="0">
              <a:solidFill>
                <a:schemeClr val="bg2"/>
              </a:solidFill>
            </a:endParaRPr>
          </a:p>
          <a:p>
            <a:pPr marL="0" indent="0">
              <a:buNone/>
            </a:pPr>
            <a:r>
              <a:rPr lang="en-US" sz="1600" dirty="0">
                <a:solidFill>
                  <a:schemeClr val="bg2"/>
                </a:solidFill>
              </a:rPr>
              <a:t>Ergonomics prevents injury of workers!!!</a:t>
            </a:r>
          </a:p>
          <a:p>
            <a:endParaRPr lang="en-US" sz="1600" dirty="0">
              <a:solidFill>
                <a:schemeClr val="bg2"/>
              </a:solidFill>
            </a:endParaRPr>
          </a:p>
          <a:p>
            <a:r>
              <a:rPr lang="en-US" sz="1600" dirty="0">
                <a:solidFill>
                  <a:schemeClr val="bg2"/>
                </a:solidFill>
              </a:rPr>
              <a:t>Musculoskeletal disorders are preventable and unnecessary injuries:</a:t>
            </a:r>
          </a:p>
          <a:p>
            <a:pPr lvl="1">
              <a:buFont typeface="Arial" panose="020B0604020202020204" pitchFamily="34" charset="0"/>
              <a:buChar char="•"/>
            </a:pPr>
            <a:r>
              <a:rPr lang="en-US" sz="1600" dirty="0">
                <a:solidFill>
                  <a:schemeClr val="bg2"/>
                </a:solidFill>
              </a:rPr>
              <a:t> Cost the US economy billions of dollars annually</a:t>
            </a:r>
          </a:p>
          <a:p>
            <a:pPr lvl="1">
              <a:buFont typeface="Arial" panose="020B0604020202020204" pitchFamily="34" charset="0"/>
              <a:buChar char="•"/>
            </a:pPr>
            <a:r>
              <a:rPr lang="en-US" sz="1600" dirty="0">
                <a:solidFill>
                  <a:schemeClr val="bg2"/>
                </a:solidFill>
              </a:rPr>
              <a:t> Result in missed work, increased pain, and decreased morale among affected workers.</a:t>
            </a:r>
          </a:p>
          <a:p>
            <a:endParaRPr lang="en-US" sz="1600" dirty="0">
              <a:solidFill>
                <a:schemeClr val="bg2"/>
              </a:solidFill>
            </a:endParaRPr>
          </a:p>
          <a:p>
            <a:r>
              <a:rPr lang="en-US" sz="1600" dirty="0">
                <a:solidFill>
                  <a:schemeClr val="bg2"/>
                </a:solidFill>
              </a:rPr>
              <a:t>Integrating good ergonomics into job and workplace design costs no more than choosing a bad design.</a:t>
            </a:r>
          </a:p>
          <a:p>
            <a:endParaRPr lang="en-US" sz="1600" dirty="0">
              <a:solidFill>
                <a:schemeClr val="bg2"/>
              </a:solidFill>
            </a:endParaRPr>
          </a:p>
          <a:p>
            <a:r>
              <a:rPr lang="en-US" sz="1600" dirty="0">
                <a:solidFill>
                  <a:schemeClr val="bg2"/>
                </a:solidFill>
              </a:rPr>
              <a:t>Ergonomics programs focus on ways to reduce costs to companies by:</a:t>
            </a:r>
          </a:p>
          <a:p>
            <a:pPr lvl="1"/>
            <a:r>
              <a:rPr lang="en-US" sz="1600" dirty="0">
                <a:solidFill>
                  <a:schemeClr val="bg2"/>
                </a:solidFill>
              </a:rPr>
              <a:t>- reducing injuries                                - reducing errors</a:t>
            </a:r>
          </a:p>
          <a:p>
            <a:pPr lvl="1"/>
            <a:r>
              <a:rPr lang="en-US" sz="1600" dirty="0">
                <a:solidFill>
                  <a:schemeClr val="bg2"/>
                </a:solidFill>
              </a:rPr>
              <a:t>- reducing absenteeism                       - maximizing productivity</a:t>
            </a:r>
          </a:p>
          <a:p>
            <a:endParaRPr lang="en-US" dirty="0">
              <a:solidFill>
                <a:schemeClr val="bg1"/>
              </a:solidFill>
            </a:endParaRPr>
          </a:p>
        </p:txBody>
      </p:sp>
    </p:spTree>
    <p:extLst>
      <p:ext uri="{BB962C8B-B14F-4D97-AF65-F5344CB8AC3E}">
        <p14:creationId xmlns:p14="http://schemas.microsoft.com/office/powerpoint/2010/main" val="369909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F1B3-6E1E-41E8-9707-F2AC5A4346EC}"/>
              </a:ext>
            </a:extLst>
          </p:cNvPr>
          <p:cNvSpPr>
            <a:spLocks noGrp="1"/>
          </p:cNvSpPr>
          <p:nvPr>
            <p:ph type="title"/>
          </p:nvPr>
        </p:nvSpPr>
        <p:spPr>
          <a:xfrm>
            <a:off x="0" y="213132"/>
            <a:ext cx="9144000" cy="1131570"/>
          </a:xfrm>
        </p:spPr>
        <p:txBody>
          <a:bodyPr/>
          <a:lstStyle/>
          <a:p>
            <a:pPr algn="ctr"/>
            <a:r>
              <a:rPr lang="en-US" dirty="0"/>
              <a:t>what are </a:t>
            </a:r>
            <a:r>
              <a:rPr lang="en-US" sz="3200" dirty="0">
                <a:solidFill>
                  <a:schemeClr val="tx1"/>
                </a:solidFill>
              </a:rPr>
              <a:t>Musculoskeletal</a:t>
            </a:r>
            <a:r>
              <a:rPr lang="en-US" sz="3200" dirty="0"/>
              <a:t> </a:t>
            </a:r>
            <a:br>
              <a:rPr lang="en-US" sz="3200" dirty="0"/>
            </a:br>
            <a:r>
              <a:rPr lang="en-US" sz="3200" dirty="0">
                <a:solidFill>
                  <a:schemeClr val="tx1"/>
                </a:solidFill>
              </a:rPr>
              <a:t>disorders (</a:t>
            </a:r>
            <a:r>
              <a:rPr lang="en-US" sz="3200" dirty="0" err="1"/>
              <a:t>msd</a:t>
            </a:r>
            <a:r>
              <a:rPr lang="en-US" sz="2400" dirty="0" err="1"/>
              <a:t>s</a:t>
            </a:r>
            <a:r>
              <a:rPr lang="en-US" sz="3200" dirty="0">
                <a:solidFill>
                  <a:schemeClr val="tx1"/>
                </a:solidFill>
              </a:rPr>
              <a:t>)?</a:t>
            </a:r>
            <a:endParaRPr lang="en-US" dirty="0"/>
          </a:p>
        </p:txBody>
      </p:sp>
      <p:sp>
        <p:nvSpPr>
          <p:cNvPr id="3" name="Content Placeholder 2">
            <a:extLst>
              <a:ext uri="{FF2B5EF4-FFF2-40B4-BE49-F238E27FC236}">
                <a16:creationId xmlns:a16="http://schemas.microsoft.com/office/drawing/2014/main" id="{4B06FCD3-BACD-4A98-AF19-C603B38EB861}"/>
              </a:ext>
            </a:extLst>
          </p:cNvPr>
          <p:cNvSpPr>
            <a:spLocks noGrp="1"/>
          </p:cNvSpPr>
          <p:nvPr>
            <p:ph idx="1"/>
          </p:nvPr>
        </p:nvSpPr>
        <p:spPr>
          <a:xfrm>
            <a:off x="533400" y="1508759"/>
            <a:ext cx="8229600" cy="3308381"/>
          </a:xfrm>
        </p:spPr>
        <p:txBody>
          <a:bodyPr>
            <a:normAutofit/>
          </a:bodyPr>
          <a:lstStyle/>
          <a:p>
            <a:pPr marL="0" indent="0">
              <a:buNone/>
            </a:pPr>
            <a:r>
              <a:rPr lang="en-US" sz="1800" dirty="0">
                <a:solidFill>
                  <a:schemeClr val="bg2"/>
                </a:solidFill>
                <a:ea typeface="Times New Roman" panose="02020603050405020304" pitchFamily="18" charset="0"/>
                <a:cs typeface="Arial" panose="020B0604020202020204" pitchFamily="34" charset="0"/>
              </a:rPr>
              <a:t>Illnesses and Injuries of the musculoskeletal system that can have a work-related casual component include:</a:t>
            </a:r>
          </a:p>
          <a:p>
            <a:pPr marL="1217490" lvl="8" indent="0">
              <a:buNone/>
            </a:pPr>
            <a:r>
              <a:rPr lang="en-US" sz="1800" dirty="0">
                <a:solidFill>
                  <a:schemeClr val="bg2"/>
                </a:solidFill>
                <a:ea typeface="Times New Roman" panose="02020603050405020304" pitchFamily="18" charset="0"/>
                <a:cs typeface="Arial" panose="020B0604020202020204" pitchFamily="34" charset="0"/>
              </a:rPr>
              <a:t>- Sprains            - Tears</a:t>
            </a:r>
          </a:p>
          <a:p>
            <a:pPr marL="1217490" lvl="8" indent="0">
              <a:buNone/>
            </a:pPr>
            <a:r>
              <a:rPr lang="en-US" sz="1800" dirty="0">
                <a:solidFill>
                  <a:schemeClr val="bg2"/>
                </a:solidFill>
                <a:ea typeface="Times New Roman" panose="02020603050405020304" pitchFamily="18" charset="0"/>
                <a:cs typeface="Arial" panose="020B0604020202020204" pitchFamily="34" charset="0"/>
              </a:rPr>
              <a:t>- Strains             - Pinched nerves or blood vessels</a:t>
            </a:r>
          </a:p>
          <a:p>
            <a:pPr marL="1217490" lvl="8" indent="0">
              <a:buNone/>
            </a:pPr>
            <a:r>
              <a:rPr lang="en-US" sz="1800" dirty="0">
                <a:solidFill>
                  <a:schemeClr val="bg2"/>
                </a:solidFill>
                <a:ea typeface="Times New Roman" panose="02020603050405020304" pitchFamily="18" charset="0"/>
                <a:cs typeface="Arial" panose="020B0604020202020204" pitchFamily="34" charset="0"/>
              </a:rPr>
              <a:t>- Inflammation    - Stress fractures</a:t>
            </a:r>
          </a:p>
          <a:p>
            <a:pPr marL="1217490" lvl="8" indent="0">
              <a:buNone/>
            </a:pPr>
            <a:r>
              <a:rPr lang="en-US" sz="1800" dirty="0">
                <a:solidFill>
                  <a:schemeClr val="bg2"/>
                </a:solidFill>
                <a:ea typeface="Times New Roman" panose="02020603050405020304" pitchFamily="18" charset="0"/>
                <a:cs typeface="Arial" panose="020B0604020202020204" pitchFamily="34" charset="0"/>
              </a:rPr>
              <a:t>- Degeneration  </a:t>
            </a:r>
            <a:endParaRPr lang="en-US" sz="1800" dirty="0">
              <a:solidFill>
                <a:schemeClr val="bg2"/>
              </a:solidFill>
              <a:ea typeface="Times New Roman" panose="02020603050405020304" pitchFamily="18" charset="0"/>
            </a:endParaRPr>
          </a:p>
          <a:p>
            <a:pPr marL="1503240" lvl="8" indent="-285750">
              <a:buFontTx/>
              <a:buChar char="-"/>
            </a:pPr>
            <a:endParaRPr lang="en-US" sz="1800" b="0" i="0" dirty="0">
              <a:solidFill>
                <a:schemeClr val="bg2"/>
              </a:solidFill>
              <a:effectLst/>
              <a:cs typeface="Arial" panose="020B0604020202020204" pitchFamily="34" charset="0"/>
            </a:endParaRPr>
          </a:p>
          <a:p>
            <a:pPr>
              <a:buFont typeface="Wingdings" panose="05000000000000000000" pitchFamily="2" charset="2"/>
              <a:buChar char="§"/>
            </a:pPr>
            <a:r>
              <a:rPr lang="en-US" sz="1800" b="0" i="0" dirty="0">
                <a:solidFill>
                  <a:schemeClr val="bg2"/>
                </a:solidFill>
                <a:effectLst/>
                <a:cs typeface="Arial" panose="020B0604020202020204" pitchFamily="34" charset="0"/>
              </a:rPr>
              <a:t>*29% of all workplace injuries in the U.S. requiring time away from work are caused by work-related MSDs</a:t>
            </a:r>
          </a:p>
        </p:txBody>
      </p:sp>
      <p:sp>
        <p:nvSpPr>
          <p:cNvPr id="4" name="Footer Placeholder 3">
            <a:extLst>
              <a:ext uri="{FF2B5EF4-FFF2-40B4-BE49-F238E27FC236}">
                <a16:creationId xmlns:a16="http://schemas.microsoft.com/office/drawing/2014/main" id="{10BA06A7-A359-45CE-87B6-05270A74288A}"/>
              </a:ext>
            </a:extLst>
          </p:cNvPr>
          <p:cNvSpPr>
            <a:spLocks noGrp="1"/>
          </p:cNvSpPr>
          <p:nvPr>
            <p:ph type="ftr" sz="quarter" idx="11"/>
          </p:nvPr>
        </p:nvSpPr>
        <p:spPr/>
        <p:txBody>
          <a:bodyPr/>
          <a:lstStyle/>
          <a:p>
            <a:r>
              <a:rPr lang="en-US" dirty="0">
                <a:solidFill>
                  <a:schemeClr val="bg2"/>
                </a:solidFill>
              </a:rPr>
              <a:t>USDA Office of Operations TARGET Center</a:t>
            </a:r>
          </a:p>
        </p:txBody>
      </p:sp>
    </p:spTree>
    <p:extLst>
      <p:ext uri="{BB962C8B-B14F-4D97-AF65-F5344CB8AC3E}">
        <p14:creationId xmlns:p14="http://schemas.microsoft.com/office/powerpoint/2010/main" val="117221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57B9212-F38D-4149-844C-A03D40E23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0" y="0"/>
            <a:ext cx="7211644"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C107A4D-0679-FA3E-AF32-2CD7FBE67641}"/>
              </a:ext>
            </a:extLst>
          </p:cNvPr>
          <p:cNvSpPr>
            <a:spLocks noGrp="1"/>
          </p:cNvSpPr>
          <p:nvPr>
            <p:ph type="title" idx="4294967295"/>
          </p:nvPr>
        </p:nvSpPr>
        <p:spPr>
          <a:xfrm>
            <a:off x="533400" y="-1131570"/>
            <a:ext cx="8170493" cy="1131570"/>
          </a:xfrm>
        </p:spPr>
        <p:txBody>
          <a:bodyPr vert="horz" lIns="91440" tIns="45720" rIns="91440" bIns="45720" rtlCol="0" anchor="b">
            <a:normAutofit/>
          </a:bodyPr>
          <a:lstStyle/>
          <a:p>
            <a:r>
              <a:rPr lang="en-US" dirty="0"/>
              <a:t>NO Slide title</a:t>
            </a:r>
          </a:p>
        </p:txBody>
      </p:sp>
      <p:pic>
        <p:nvPicPr>
          <p:cNvPr id="6" name="Picture 5" descr="A diagram of Musculoskeletal nonfatal injuries and illnesses involving days away from work. &#10;&#10;All injuries &amp; illnesses: 1,176,340&#10;Musculoskeletal: 247,620&#10;All events or exposures: 12 days&#10;Musculoskeletal: 14 days&#10;&#10;">
            <a:extLst>
              <a:ext uri="{FF2B5EF4-FFF2-40B4-BE49-F238E27FC236}">
                <a16:creationId xmlns:a16="http://schemas.microsoft.com/office/drawing/2014/main" id="{F421E148-455E-3FF9-75EB-753509C764E8}"/>
              </a:ext>
            </a:extLst>
          </p:cNvPr>
          <p:cNvPicPr>
            <a:picLocks noChangeAspect="1"/>
          </p:cNvPicPr>
          <p:nvPr/>
        </p:nvPicPr>
        <p:blipFill>
          <a:blip r:embed="rId3"/>
          <a:stretch>
            <a:fillRect/>
          </a:stretch>
        </p:blipFill>
        <p:spPr>
          <a:xfrm>
            <a:off x="3262922" y="20940"/>
            <a:ext cx="3581400" cy="4839731"/>
          </a:xfrm>
          <a:prstGeom prst="rect">
            <a:avLst/>
          </a:prstGeom>
        </p:spPr>
      </p:pic>
      <p:sp>
        <p:nvSpPr>
          <p:cNvPr id="2" name="Footer Placeholder 1">
            <a:extLst>
              <a:ext uri="{FF2B5EF4-FFF2-40B4-BE49-F238E27FC236}">
                <a16:creationId xmlns:a16="http://schemas.microsoft.com/office/drawing/2014/main" id="{DE2D84A9-7935-01BD-A992-9F7BE2E0D465}"/>
              </a:ext>
            </a:extLst>
          </p:cNvPr>
          <p:cNvSpPr>
            <a:spLocks noGrp="1"/>
          </p:cNvSpPr>
          <p:nvPr>
            <p:ph type="ftr" sz="quarter" idx="11"/>
          </p:nvPr>
        </p:nvSpPr>
        <p:spPr>
          <a:xfrm>
            <a:off x="4196839" y="4857750"/>
            <a:ext cx="4489961" cy="273844"/>
          </a:xfrm>
        </p:spPr>
        <p:txBody>
          <a:bodyPr>
            <a:noAutofit/>
          </a:bodyPr>
          <a:lstStyle/>
          <a:p>
            <a:pPr>
              <a:spcAft>
                <a:spcPts val="600"/>
              </a:spcAft>
            </a:pPr>
            <a:r>
              <a:rPr lang="en-US" sz="1000" dirty="0">
                <a:solidFill>
                  <a:schemeClr val="bg2"/>
                </a:solidFill>
              </a:rPr>
              <a:t>USDA Office of Operations TARGET Center</a:t>
            </a:r>
          </a:p>
        </p:txBody>
      </p:sp>
    </p:spTree>
    <p:extLst>
      <p:ext uri="{BB962C8B-B14F-4D97-AF65-F5344CB8AC3E}">
        <p14:creationId xmlns:p14="http://schemas.microsoft.com/office/powerpoint/2010/main" val="354721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15&quot;&gt;&lt;/object&gt;&lt;object type=&quot;2&quot; unique_id=&quot;10016&quot;&gt;&lt;object type=&quot;3&quot; unique_id=&quot;10017&quot;&gt;&lt;property id=&quot;20148&quot; value=&quot;5&quot;/&gt;&lt;property id=&quot;20300&quot; value=&quot;Slide 1 - &amp;quot;USDA TARGET Center&amp;quot;&quot;/&gt;&lt;property id=&quot;20307&quot; value=&quot;256&quot;/&gt;&lt;/object&gt;&lt;object type=&quot;3&quot; unique_id=&quot;10018&quot;&gt;&lt;property id=&quot;20148&quot; value=&quot;5&quot;/&gt;&lt;property id=&quot;20300&quot; value=&quot;Slide 2 - &amp;quot;21st Century TARGET Center&amp;quot;&quot;/&gt;&lt;property id=&quot;20307&quot; value=&quot;257&quot;/&gt;&lt;/object&gt;&lt;object type=&quot;3&quot; unique_id=&quot;10019&quot;&gt;&lt;property id=&quot;20148&quot; value=&quot;5&quot;/&gt;&lt;property id=&quot;20300&quot; value=&quot;Slide 3 - &amp;quot;High-Performing Workforce&amp;quot;&quot;/&gt;&lt;property id=&quot;20307&quot; value=&quot;258&quot;/&gt;&lt;/object&gt;&lt;object type=&quot;3&quot; unique_id=&quot;10020&quot;&gt;&lt;property id=&quot;20148&quot; value=&quot;5&quot;/&gt;&lt;property id=&quot;20300&quot; value=&quot;Slide 19 - &amp;quot;TARGET Center Core Services&amp;quot;&quot;/&gt;&lt;property id=&quot;20307&quot; value=&quot;260&quot;/&gt;&lt;/object&gt;&lt;object type=&quot;3&quot; unique_id=&quot;10021&quot;&gt;&lt;property id=&quot;20148&quot; value=&quot;5&quot;/&gt;&lt;property id=&quot;20300&quot; value=&quot;Slide 20 - &amp;quot;TARGET Center Technology Showcase&amp;quot;&quot;/&gt;&lt;property id=&quot;20307&quot; value=&quot;261&quot;/&gt;&lt;/object&gt;&lt;object type=&quot;3&quot; unique_id=&quot;10022&quot;&gt;&lt;property id=&quot;20148&quot; value=&quot;5&quot;/&gt;&lt;property id=&quot;20300&quot; value=&quot;Slide 4 - &amp;quot;Safe and Efficient Workplace&amp;quot;&quot;/&gt;&lt;property id=&quot;20307&quot; value=&quot;262&quot;/&gt;&lt;/object&gt;&lt;object type=&quot;3&quot; unique_id=&quot;10023&quot;&gt;&lt;property id=&quot;20148&quot; value=&quot;5&quot;/&gt;&lt;property id=&quot;20300&quot; value=&quot;Slide 6 - &amp;quot;Strategic Alignment&amp;quot;&quot;/&gt;&lt;property id=&quot;20307&quot; value=&quot;263&quot;/&gt;&lt;/object&gt;&lt;object type=&quot;3&quot; unique_id=&quot;10115&quot;&gt;&lt;property id=&quot;20148&quot; value=&quot;5&quot;/&gt;&lt;property id=&quot;20300&quot; value=&quot;Slide 5 - &amp;quot;TARGET Center ROI&amp;quot;&quot;/&gt;&lt;property id=&quot;20307&quot; value=&quot;265&quot;/&gt;&lt;/object&gt;&lt;object type=&quot;3&quot; unique_id=&quot;10204&quot;&gt;&lt;property id=&quot;20148&quot; value=&quot;5&quot;/&gt;&lt;property id=&quot;20300&quot; value=&quot;Slide 7 - &amp;quot;TARGET Center Overview&amp;quot;&quot;/&gt;&lt;property id=&quot;20307&quot; value=&quot;266&quot;/&gt;&lt;/object&gt;&lt;object type=&quot;3&quot; unique_id=&quot;10205&quot;&gt;&lt;property id=&quot;20148&quot; value=&quot;5&quot;/&gt;&lt;property id=&quot;20300&quot; value=&quot;Slide 8 - &amp;quot;TARGET Center Vision&amp;quot;&quot;/&gt;&lt;property id=&quot;20307&quot; value=&quot;267&quot;/&gt;&lt;/object&gt;&lt;object type=&quot;3&quot; unique_id=&quot;10206&quot;&gt;&lt;property id=&quot;20148&quot; value=&quot;5&quot;/&gt;&lt;property id=&quot;20300&quot; value=&quot;Slide 9 - &amp;quot;TARGET Center Mission&amp;quot;&quot;/&gt;&lt;property id=&quot;20307&quot; value=&quot;268&quot;/&gt;&lt;/object&gt;&lt;object type=&quot;3&quot; unique_id=&quot;10207&quot;&gt;&lt;property id=&quot;20148&quot; value=&quot;5&quot;/&gt;&lt;property id=&quot;20300&quot; value=&quot;Slide 10 - &amp;quot;TARGET Center Programs&amp;quot;&quot;/&gt;&lt;property id=&quot;20307&quot; value=&quot;269&quot;/&gt;&lt;/object&gt;&lt;object type=&quot;3&quot; unique_id=&quot;10387&quot;&gt;&lt;property id=&quot;20148&quot; value=&quot;5&quot;/&gt;&lt;property id=&quot;20300&quot; value=&quot;Slide 11 - &amp;quot;Accessibility Program&amp;quot;&quot;/&gt;&lt;property id=&quot;20307&quot; value=&quot;270&quot;/&gt;&lt;/object&gt;&lt;object type=&quot;3&quot; unique_id=&quot;10388&quot;&gt;&lt;property id=&quot;20148&quot; value=&quot;5&quot;/&gt;&lt;property id=&quot;20300&quot; value=&quot;Slide 13 - &amp;quot;Interpreting Services&amp;quot;&quot;/&gt;&lt;property id=&quot;20307&quot; value=&quot;271&quot;/&gt;&lt;/object&gt;&lt;object type=&quot;3&quot; unique_id=&quot;10389&quot;&gt;&lt;property id=&quot;20148&quot; value=&quot;5&quot;/&gt;&lt;property id=&quot;20300&quot; value=&quot;Slide 15 - &amp;quot;Ergonomics Program&amp;quot;&quot;/&gt;&lt;property id=&quot;20307&quot; value=&quot;272&quot;/&gt;&lt;/object&gt;&lt;object type=&quot;3&quot; unique_id=&quot;10390&quot;&gt;&lt;property id=&quot;20148&quot; value=&quot;5&quot;/&gt;&lt;property id=&quot;20300&quot; value=&quot;Slide 17 - &amp;quot;Education Program&amp;quot;&quot;/&gt;&lt;property id=&quot;20307&quot; value=&quot;273&quot;/&gt;&lt;/object&gt;&lt;object type=&quot;3&quot; unique_id=&quot;10505&quot;&gt;&lt;property id=&quot;20148&quot; value=&quot;5&quot;/&gt;&lt;property id=&quot;20300&quot; value=&quot;Slide 12 - &amp;quot;Accessibility Program&amp;quot;&quot;/&gt;&lt;property id=&quot;20307&quot; value=&quot;274&quot;/&gt;&lt;/object&gt;&lt;object type=&quot;3&quot; unique_id=&quot;10506&quot;&gt;&lt;property id=&quot;20148&quot; value=&quot;5&quot;/&gt;&lt;property id=&quot;20300&quot; value=&quot;Slide 21 - &amp;quot;Customer Testimonials&amp;quot;&quot;/&gt;&lt;property id=&quot;20307&quot; value=&quot;275&quot;/&gt;&lt;/object&gt;&lt;object type=&quot;3&quot; unique_id=&quot;10507&quot;&gt;&lt;property id=&quot;20148&quot; value=&quot;5&quot;/&gt;&lt;property id=&quot;20300&quot; value=&quot;Slide 22 - &amp;quot;Follow Us&amp;quot;&quot;/&gt;&lt;property id=&quot;20307&quot; value=&quot;276&quot;/&gt;&lt;/object&gt;&lt;object type=&quot;3&quot; unique_id=&quot;10866&quot;&gt;&lt;property id=&quot;20148&quot; value=&quot;5&quot;/&gt;&lt;property id=&quot;20300&quot; value=&quot;Slide 14 - &amp;quot;Interpreting Services&amp;quot;&quot;/&gt;&lt;property id=&quot;20307&quot; value=&quot;277&quot;/&gt;&lt;/object&gt;&lt;object type=&quot;3&quot; unique_id=&quot;10867&quot;&gt;&lt;property id=&quot;20148&quot; value=&quot;5&quot;/&gt;&lt;property id=&quot;20300&quot; value=&quot;Slide 16 - &amp;quot;Ergonomics Program&amp;quot;&quot;/&gt;&lt;property id=&quot;20307&quot; value=&quot;278&quot;/&gt;&lt;/object&gt;&lt;object type=&quot;3&quot; unique_id=&quot;10868&quot;&gt;&lt;property id=&quot;20148&quot; value=&quot;5&quot;/&gt;&lt;property id=&quot;20300&quot; value=&quot;Slide 18 - &amp;quot;Education Program&amp;quot;&quot;/&gt;&lt;property id=&quot;20307&quot; value=&quot;27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0BD7BCF288024DA3061B1FB16D4795" ma:contentTypeVersion="2" ma:contentTypeDescription="Create a new document." ma:contentTypeScope="" ma:versionID="8222ecb0d8dd72ccfca79463ed6228d4">
  <xsd:schema xmlns:xsd="http://www.w3.org/2001/XMLSchema" xmlns:xs="http://www.w3.org/2001/XMLSchema" xmlns:p="http://schemas.microsoft.com/office/2006/metadata/properties" xmlns:ns3="36eda9c1-0086-4864-b91c-42ee913a48a5" targetNamespace="http://schemas.microsoft.com/office/2006/metadata/properties" ma:root="true" ma:fieldsID="d7ae09ee5455c9936c5ad7624427fb36" ns3:_="">
    <xsd:import namespace="36eda9c1-0086-4864-b91c-42ee913a48a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eda9c1-0086-4864-b91c-42ee913a4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E8FE29-1719-4279-BFF3-45FC582E2260}">
  <ds:schemaRefs>
    <ds:schemaRef ds:uri="http://purl.org/dc/elements/1.1/"/>
    <ds:schemaRef ds:uri="http://purl.org/dc/terms/"/>
    <ds:schemaRef ds:uri="36eda9c1-0086-4864-b91c-42ee913a48a5"/>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B036788-8FCE-47AB-B495-945E9A005B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eda9c1-0086-4864-b91c-42ee913a48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E9B50-F1F8-4B95-B0E8-B95866393C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2839</Words>
  <Application>Microsoft Office PowerPoint</Application>
  <PresentationFormat>On-screen Show (16:9)</PresentationFormat>
  <Paragraphs>356</Paragraphs>
  <Slides>37</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Courier New</vt:lpstr>
      <vt:lpstr>Symbol</vt:lpstr>
      <vt:lpstr>Wingdings</vt:lpstr>
      <vt:lpstr>Banded</vt:lpstr>
      <vt:lpstr>Office Theme</vt:lpstr>
      <vt:lpstr> USDA TARGET CENTER  ERGONOMICS PROGRAM  </vt:lpstr>
      <vt:lpstr>Advancing Access &amp; Equity </vt:lpstr>
      <vt:lpstr>Today’s presenter</vt:lpstr>
      <vt:lpstr>Learning Objectives</vt:lpstr>
      <vt:lpstr>History of ergonomics at THE target center</vt:lpstr>
      <vt:lpstr>    Ergonomics: What is it?</vt:lpstr>
      <vt:lpstr>Ergonomics: why it matters?</vt:lpstr>
      <vt:lpstr>what are Musculoskeletal  disorders (msds)?</vt:lpstr>
      <vt:lpstr>NO Slide title</vt:lpstr>
      <vt:lpstr>Risk factors associated with musculoskeletal disorders</vt:lpstr>
      <vt:lpstr>Work postures and movement</vt:lpstr>
      <vt:lpstr>No slide title #2</vt:lpstr>
      <vt:lpstr>Repetitive motions</vt:lpstr>
      <vt:lpstr>Force of movements</vt:lpstr>
      <vt:lpstr>vibration</vt:lpstr>
      <vt:lpstr>Vibration (Cont.)</vt:lpstr>
      <vt:lpstr>temperature</vt:lpstr>
      <vt:lpstr>what kind of injuries are musculoskeletal disorders</vt:lpstr>
      <vt:lpstr>Common WORKPLACE INJURIES</vt:lpstr>
      <vt:lpstr>Carpal tunnel syndrome (CTS)</vt:lpstr>
      <vt:lpstr>          De Quervains disease</vt:lpstr>
      <vt:lpstr>Elbow tendonitis </vt:lpstr>
      <vt:lpstr>Epicondylitis</vt:lpstr>
      <vt:lpstr>Signs and symptoms of msds</vt:lpstr>
      <vt:lpstr>Ergonomic adjustments to prevent musculoskeletal disorders</vt:lpstr>
      <vt:lpstr>TARGET Center ERGONoMiC Services</vt:lpstr>
      <vt:lpstr>ERGONOMIC Resources</vt:lpstr>
      <vt:lpstr>Ergonomic Loan Program  </vt:lpstr>
      <vt:lpstr>Ergonomic Evaluation Process</vt:lpstr>
      <vt:lpstr>USDA EMPLOYEES</vt:lpstr>
      <vt:lpstr>Ergonomic evaluation</vt:lpstr>
      <vt:lpstr>Vendor Connections</vt:lpstr>
      <vt:lpstr>summary</vt:lpstr>
      <vt:lpstr>Upcoming Workshop</vt:lpstr>
      <vt:lpstr>Thank you</vt:lpstr>
      <vt:lpstr>Current and Upcoming Meetings </vt:lpstr>
      <vt:lpstr>   Target center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2020-04-16T13:32:42Z</dcterms:created>
  <dcterms:modified xsi:type="dcterms:W3CDTF">2023-09-30T23:50:32Z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0x0101001D0BD7BCF288024DA3061B1FB16D4795</vt:lpwstr>
  </property>
</Properties>
</file>