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modernComment_7FFFC99B_5AE3FF75.xml" ContentType="application/vnd.ms-powerpoint.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5"/>
    <p:sldMasterId id="2147483701" r:id="rId6"/>
    <p:sldMasterId id="2147483662" r:id="rId7"/>
    <p:sldMasterId id="2147483678" r:id="rId8"/>
    <p:sldMasterId id="2147483672" r:id="rId9"/>
    <p:sldMasterId id="2147483693" r:id="rId10"/>
    <p:sldMasterId id="2147483674" r:id="rId11"/>
    <p:sldMasterId id="2147483676" r:id="rId12"/>
    <p:sldMasterId id="2147483685" r:id="rId13"/>
  </p:sldMasterIdLst>
  <p:notesMasterIdLst>
    <p:notesMasterId r:id="rId57"/>
  </p:notesMasterIdLst>
  <p:handoutMasterIdLst>
    <p:handoutMasterId r:id="rId58"/>
  </p:handoutMasterIdLst>
  <p:sldIdLst>
    <p:sldId id="346" r:id="rId14"/>
    <p:sldId id="261" r:id="rId15"/>
    <p:sldId id="2147469693" r:id="rId16"/>
    <p:sldId id="2147469694" r:id="rId17"/>
    <p:sldId id="2147469695" r:id="rId18"/>
    <p:sldId id="350" r:id="rId19"/>
    <p:sldId id="351" r:id="rId20"/>
    <p:sldId id="353" r:id="rId21"/>
    <p:sldId id="373" r:id="rId22"/>
    <p:sldId id="376" r:id="rId23"/>
    <p:sldId id="354" r:id="rId24"/>
    <p:sldId id="355" r:id="rId25"/>
    <p:sldId id="356" r:id="rId26"/>
    <p:sldId id="357" r:id="rId27"/>
    <p:sldId id="358" r:id="rId28"/>
    <p:sldId id="359" r:id="rId29"/>
    <p:sldId id="360" r:id="rId30"/>
    <p:sldId id="361" r:id="rId31"/>
    <p:sldId id="364" r:id="rId32"/>
    <p:sldId id="365" r:id="rId33"/>
    <p:sldId id="366" r:id="rId34"/>
    <p:sldId id="367" r:id="rId35"/>
    <p:sldId id="368" r:id="rId36"/>
    <p:sldId id="369" r:id="rId37"/>
    <p:sldId id="370" r:id="rId38"/>
    <p:sldId id="371" r:id="rId39"/>
    <p:sldId id="372" r:id="rId40"/>
    <p:sldId id="2147469727" r:id="rId41"/>
    <p:sldId id="377" r:id="rId42"/>
    <p:sldId id="378" r:id="rId43"/>
    <p:sldId id="379" r:id="rId44"/>
    <p:sldId id="380" r:id="rId45"/>
    <p:sldId id="381" r:id="rId46"/>
    <p:sldId id="1829" r:id="rId47"/>
    <p:sldId id="2147469715" r:id="rId48"/>
    <p:sldId id="2147469716" r:id="rId49"/>
    <p:sldId id="2147469720" r:id="rId50"/>
    <p:sldId id="2147469736" r:id="rId51"/>
    <p:sldId id="2147469723" r:id="rId52"/>
    <p:sldId id="2147469719" r:id="rId53"/>
    <p:sldId id="2147469735" r:id="rId54"/>
    <p:sldId id="2147469709" r:id="rId55"/>
    <p:sldId id="2147469737" r:id="rId5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1620">
          <p15:clr>
            <a:srgbClr val="A4A3A4"/>
          </p15:clr>
        </p15:guide>
        <p15:guide id="5"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C15E90-2D79-2093-678D-90CB7BE28708}" name="Craddock Jr., Tony - FNA" initials="CF" userId="S::tony.craddock@usda.gov::d6534ed9-919e-4c02-9d4a-2560f687ce25" providerId="AD"/>
  <p188:author id="{64B3C3DD-A7DD-E882-51E7-6655B7A53EA0}" name="Gordon, Sheldon - FNA" initials="GF" userId="S::sheldon.gordon@usda.gov::e6c65644-0d70-4413-a306-21338fb90b75" providerId="AD"/>
  <p188:author id="{CCDD22E0-F241-BB5F-F24C-46238A9E4EE9}" name="Davis, Xaviera - FNS" initials="DF" userId="S::xaviera.davis@usda.gov::9286097c-0dfc-43e0-9ad6-a39ae79263c1" providerId="AD"/>
  <p188:author id="{723AD7EA-087C-A4BD-2B8A-4143B08D1181}" name="Padovani, Kaylyn - FNS" initials="KP" userId="S::kaylyn.padovani@usda.gov::7789a409-fae4-48df-9648-0bc9092e5fb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rcia, Evelyn - FNS" initials="GE-F" lastIdx="59" clrIdx="0">
    <p:extLst>
      <p:ext uri="{19B8F6BF-5375-455C-9EA6-DF929625EA0E}">
        <p15:presenceInfo xmlns:p15="http://schemas.microsoft.com/office/powerpoint/2012/main" userId="S-1-5-21-2443529608-3098792306-3041422421-495812" providerId="AD"/>
      </p:ext>
    </p:extLst>
  </p:cmAuthor>
  <p:cmAuthor id="2" name="Halasz, Katey - FNS" initials="HK-F" lastIdx="25" clrIdx="1">
    <p:extLst>
      <p:ext uri="{19B8F6BF-5375-455C-9EA6-DF929625EA0E}">
        <p15:presenceInfo xmlns:p15="http://schemas.microsoft.com/office/powerpoint/2012/main" userId="S-1-5-21-2443529608-3098792306-3041422421-749864" providerId="AD"/>
      </p:ext>
    </p:extLst>
  </p:cmAuthor>
  <p:cmAuthor id="3" name="Wu, Tsun-Min &quot;Mimi&quot; - FNS" initials="WT&quot;-F" lastIdx="2" clrIdx="2">
    <p:extLst>
      <p:ext uri="{19B8F6BF-5375-455C-9EA6-DF929625EA0E}">
        <p15:presenceInfo xmlns:p15="http://schemas.microsoft.com/office/powerpoint/2012/main" userId="S-1-5-21-2443529608-3098792306-3041422421-523719" providerId="AD"/>
      </p:ext>
    </p:extLst>
  </p:cmAuthor>
  <p:cmAuthor id="4" name="Danielle Arreola" initials="DA" lastIdx="1" clrIdx="3">
    <p:extLst>
      <p:ext uri="{19B8F6BF-5375-455C-9EA6-DF929625EA0E}">
        <p15:presenceInfo xmlns:p15="http://schemas.microsoft.com/office/powerpoint/2012/main" userId="581a3ea7a027dc48" providerId="Windows Live"/>
      </p:ext>
    </p:extLst>
  </p:cmAuthor>
  <p:cmAuthor id="5" name="White, Alicia - FNS" initials="WA-F" lastIdx="21" clrIdx="4">
    <p:extLst>
      <p:ext uri="{19B8F6BF-5375-455C-9EA6-DF929625EA0E}">
        <p15:presenceInfo xmlns:p15="http://schemas.microsoft.com/office/powerpoint/2012/main" userId="S-1-5-21-2443529608-3098792306-3041422421-492802" providerId="AD"/>
      </p:ext>
    </p:extLst>
  </p:cmAuthor>
  <p:cmAuthor id="6" name="Patricia Linn" initials="PL" lastIdx="9" clrIdx="5">
    <p:extLst>
      <p:ext uri="{19B8F6BF-5375-455C-9EA6-DF929625EA0E}">
        <p15:presenceInfo xmlns:p15="http://schemas.microsoft.com/office/powerpoint/2012/main" userId="1979e208072814d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DEE3"/>
    <a:srgbClr val="60143E"/>
    <a:srgbClr val="660033"/>
    <a:srgbClr val="225E64"/>
    <a:srgbClr val="691140"/>
    <a:srgbClr val="595959"/>
    <a:srgbClr val="FCE4D4"/>
    <a:srgbClr val="F4F2EC"/>
    <a:srgbClr val="EBDDE3"/>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C2A56-205A-413A-3BC6-8C0B8B1372C5}" v="3" dt="2026-08-11T13:29:50.084"/>
    <p1510:client id="{32E9ED95-84ED-45AB-A56B-415AF934AE17}" v="483" dt="2026-08-11T13:20:41.441"/>
    <p1510:client id="{B750390C-046C-440F-BCD0-AA7F180BB0CB}" v="131" dt="2026-08-12T12:43:34.0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64165" autoAdjust="0"/>
  </p:normalViewPr>
  <p:slideViewPr>
    <p:cSldViewPr snapToGrid="0">
      <p:cViewPr varScale="1">
        <p:scale>
          <a:sx n="59" d="100"/>
          <a:sy n="59" d="100"/>
        </p:scale>
        <p:origin x="2146" y="27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7.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handoutMaster" Target="handoutMasters/handout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slide" Target="slides/slide38.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commentAuthors" Target="commentAuthor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notesMaster" Target="notesMasters/notesMaster1.xml"/><Relationship Id="rId10" Type="http://schemas.openxmlformats.org/officeDocument/2006/relationships/slideMaster" Target="slideMasters/slideMaster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presProps" Target="presProp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 Target="slides/slide5.xml"/><Relationship Id="rId39" Type="http://schemas.openxmlformats.org/officeDocument/2006/relationships/slide" Target="slides/slide26.xml"/></Relationships>
</file>

<file path=ppt/comments/modernComment_7FFFC99B_5AE3FF75.xml><?xml version="1.0" encoding="utf-8"?>
<p188:cmLst xmlns:a="http://schemas.openxmlformats.org/drawingml/2006/main" xmlns:r="http://schemas.openxmlformats.org/officeDocument/2006/relationships" xmlns:p188="http://schemas.microsoft.com/office/powerpoint/2018/8/main">
  <p188:cm id="{02434CFD-F39E-4351-978F-35CAFE625E7D}" authorId="{64B3C3DD-A7DD-E882-51E7-6655B7A53EA0}" status="resolved" created="2026-07-01T19:51:33.153" complete="100000">
    <pc:sldMkLst xmlns:pc="http://schemas.microsoft.com/office/powerpoint/2013/main/command">
      <pc:docMk/>
      <pc:sldMk cId="1524891509" sldId="2147469723"/>
    </pc:sldMkLst>
    <p188:txBody>
      <a:bodyPr/>
      <a:lstStyle/>
      <a:p>
        <a:r>
          <a:rPr lang="en-US"/>
          <a:t>Added the word “not” in the first talking points after “does.”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C5539C-1963-8045-8012-28C72B4286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629E828-31A5-6E4D-A5A6-31650B275A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F7D385-C535-6045-8C4F-8BA5F39695DA}" type="datetimeFigureOut">
              <a:rPr lang="en-US" smtClean="0"/>
              <a:t>9/14/2026</a:t>
            </a:fld>
            <a:endParaRPr lang="en-US"/>
          </a:p>
        </p:txBody>
      </p:sp>
      <p:sp>
        <p:nvSpPr>
          <p:cNvPr id="4" name="Footer Placeholder 3">
            <a:extLst>
              <a:ext uri="{FF2B5EF4-FFF2-40B4-BE49-F238E27FC236}">
                <a16:creationId xmlns:a16="http://schemas.microsoft.com/office/drawing/2014/main" id="{37314651-7C1C-654C-B55D-F0B34BEEE0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0D5AA8-52E3-FF49-9A12-8CF5FB2F78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12CBA0-EC2B-7048-9CA7-000CBB4ECB52}" type="slidenum">
              <a:rPr lang="en-US" smtClean="0"/>
              <a:t>‹#›</a:t>
            </a:fld>
            <a:endParaRPr lang="en-US"/>
          </a:p>
        </p:txBody>
      </p:sp>
    </p:spTree>
    <p:extLst>
      <p:ext uri="{BB962C8B-B14F-4D97-AF65-F5344CB8AC3E}">
        <p14:creationId xmlns:p14="http://schemas.microsoft.com/office/powerpoint/2010/main" val="43195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58D1F-64A6-9F4F-9A89-22378524864A}"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2E9ED-D75D-DF40-B20F-46FB25F50A85}" type="slidenum">
              <a:rPr lang="en-US" smtClean="0"/>
              <a:t>‹#›</a:t>
            </a:fld>
            <a:endParaRPr lang="en-US"/>
          </a:p>
        </p:txBody>
      </p:sp>
    </p:spTree>
    <p:extLst>
      <p:ext uri="{BB962C8B-B14F-4D97-AF65-F5344CB8AC3E}">
        <p14:creationId xmlns:p14="http://schemas.microsoft.com/office/powerpoint/2010/main" val="166631323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aseline="0">
              <a:latin typeface="Arial" panose="020B0604020202020204" pitchFamily="34" charset="0"/>
              <a:cs typeface="Arial" panose="020B0604020202020204" pitchFamily="34" charset="0"/>
            </a:endParaRPr>
          </a:p>
          <a:p>
            <a:endParaRPr lang="en-US" sz="12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a:t>
            </a:fld>
            <a:endParaRPr lang="en-US"/>
          </a:p>
        </p:txBody>
      </p:sp>
    </p:spTree>
    <p:extLst>
      <p:ext uri="{BB962C8B-B14F-4D97-AF65-F5344CB8AC3E}">
        <p14:creationId xmlns:p14="http://schemas.microsoft.com/office/powerpoint/2010/main" val="797303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Team Nutrition is an initiative of the USDA Food and Nutrition Administration that supports the Child Nutrition Programs, including the National School Lunch Program, the School Breakfast Program, and of course, the Child and Adult Care Food Program, or the CACFP.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It does so through training and technical assistance for those preparing and serving meals, providing nutrition education for children, and building support for healthier school and child care environments. </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a:t>
            </a:fld>
            <a:endParaRPr lang="en-US"/>
          </a:p>
        </p:txBody>
      </p:sp>
    </p:spTree>
    <p:extLst>
      <p:ext uri="{BB962C8B-B14F-4D97-AF65-F5344CB8AC3E}">
        <p14:creationId xmlns:p14="http://schemas.microsoft.com/office/powerpoint/2010/main" val="302652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planning your CACFP menus, use the Nutrition Facts label to help you follow the Dietary Guidelines for Americans and the Real Food Pyramid’s recommendations</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eat </a:t>
            </a:r>
            <a:r>
              <a:rPr lang="en-US" sz="1400" dirty="0">
                <a:latin typeface="Arial" panose="020B0604020202020204" pitchFamily="34" charset="0"/>
                <a:cs typeface="Arial" panose="020B0604020202020204" pitchFamily="34" charset="0"/>
              </a:rPr>
              <a:t>high-quality, nutrient-dense foods as part of a healthy dietary pattern.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more information about the Dietary Guidelines and the Real Food Pyramid go to the web address, realfood.gov or see the policy memo titled “Dietary Guidelines for Americans, 2025-2030 – Eat Real Food” by accessing the QR code on the screen.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C18D6D-E537-4EA1-8F04-1DEF1BAC736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9195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Today’s training  focuses on how to use the Nutrition Facts label in the CACFP.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This slide shows the first two (2) pages of the worksheet.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You can download the worksheet using the web address  or the QR code shown on the screen if you have not already done so. You can also just follow along with the images on the slides.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Page 1 of the worksheet, which is on the left side of the screen,  tells you why you should use the Nutrition Facts Label. It also shows you a comparison of the original version and the current version of the Nutrition Facts Label.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Page 2, shown on the right side, of this slide, explains different parts of the Nutrition Facts label, including servings per container, serving size, total sugars, added sugars, and more.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We will talk about that more in the next few slides.</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4</a:t>
            </a:fld>
            <a:endParaRPr lang="en-US"/>
          </a:p>
        </p:txBody>
      </p:sp>
    </p:spTree>
    <p:extLst>
      <p:ext uri="{BB962C8B-B14F-4D97-AF65-F5344CB8AC3E}">
        <p14:creationId xmlns:p14="http://schemas.microsoft.com/office/powerpoint/2010/main" val="1367656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ct val="0"/>
              </a:spcBef>
            </a:pPr>
            <a:r>
              <a:rPr lang="en-US" altLang="en-US" sz="1400" baseline="0" dirty="0">
                <a:solidFill>
                  <a:schemeClr val="tx1"/>
                </a:solidFill>
                <a:latin typeface="Arial" panose="020B0604020202020204" pitchFamily="34" charset="0"/>
                <a:cs typeface="Arial" panose="020B0604020202020204" pitchFamily="34" charset="0"/>
              </a:rPr>
              <a:t>The 3</a:t>
            </a:r>
            <a:r>
              <a:rPr lang="en-US" altLang="en-US" sz="1400" baseline="30000" dirty="0">
                <a:solidFill>
                  <a:schemeClr val="tx1"/>
                </a:solidFill>
                <a:latin typeface="Arial" panose="020B0604020202020204" pitchFamily="34" charset="0"/>
                <a:cs typeface="Arial" panose="020B0604020202020204" pitchFamily="34" charset="0"/>
              </a:rPr>
              <a:t>rd</a:t>
            </a:r>
            <a:r>
              <a:rPr lang="en-US" altLang="en-US" sz="1400" baseline="0" dirty="0">
                <a:solidFill>
                  <a:schemeClr val="tx1"/>
                </a:solidFill>
                <a:latin typeface="Arial" panose="020B0604020202020204" pitchFamily="34" charset="0"/>
                <a:cs typeface="Arial" panose="020B0604020202020204" pitchFamily="34" charset="0"/>
              </a:rPr>
              <a:t> page, shown on the left, gives a great overview of the different serving sizes you may find on the nutrition facts label.</a:t>
            </a:r>
          </a:p>
          <a:p>
            <a:pPr>
              <a:spcBef>
                <a:spcPct val="0"/>
              </a:spcBef>
            </a:pPr>
            <a:endParaRPr lang="en-US" altLang="en-US" sz="1400" baseline="0" dirty="0">
              <a:solidFill>
                <a:schemeClr val="tx1"/>
              </a:solidFill>
              <a:latin typeface="Arial" panose="020B0604020202020204" pitchFamily="34" charset="0"/>
              <a:cs typeface="Arial" panose="020B0604020202020204" pitchFamily="34" charset="0"/>
            </a:endParaRPr>
          </a:p>
          <a:p>
            <a:pPr>
              <a:spcBef>
                <a:spcPct val="0"/>
              </a:spcBef>
            </a:pPr>
            <a:r>
              <a:rPr lang="en-US" altLang="en-US" sz="1400" baseline="0" dirty="0">
                <a:solidFill>
                  <a:schemeClr val="tx1"/>
                </a:solidFill>
                <a:latin typeface="Arial" panose="020B0604020202020204" pitchFamily="34" charset="0"/>
                <a:cs typeface="Arial" panose="020B0604020202020204" pitchFamily="34" charset="0"/>
              </a:rPr>
              <a:t>and lastly, the 4</a:t>
            </a:r>
            <a:r>
              <a:rPr lang="en-US" altLang="en-US" sz="1400" baseline="30000" dirty="0">
                <a:solidFill>
                  <a:schemeClr val="tx1"/>
                </a:solidFill>
                <a:latin typeface="Arial" panose="020B0604020202020204" pitchFamily="34" charset="0"/>
                <a:cs typeface="Arial" panose="020B0604020202020204" pitchFamily="34" charset="0"/>
              </a:rPr>
              <a:t>th</a:t>
            </a:r>
            <a:r>
              <a:rPr lang="en-US" altLang="en-US" sz="1400" baseline="0" dirty="0">
                <a:solidFill>
                  <a:schemeClr val="tx1"/>
                </a:solidFill>
                <a:latin typeface="Arial" panose="020B0604020202020204" pitchFamily="34" charset="0"/>
                <a:cs typeface="Arial" panose="020B0604020202020204" pitchFamily="34" charset="0"/>
              </a:rPr>
              <a:t> page of the worksheet, shown on the right,  is dedicated to an activity where you can apply the knowledge you’ve learned from the worksheet. </a:t>
            </a:r>
          </a:p>
          <a:p>
            <a:pPr>
              <a:spcBef>
                <a:spcPct val="0"/>
              </a:spcBef>
            </a:pPr>
            <a:endParaRPr lang="en-US" altLang="en-US" sz="1400" baseline="0" dirty="0">
              <a:solidFill>
                <a:schemeClr val="tx1"/>
              </a:solidFill>
              <a:latin typeface="Arial" panose="020B0604020202020204" pitchFamily="34" charset="0"/>
              <a:cs typeface="Arial" panose="020B0604020202020204" pitchFamily="34" charset="0"/>
            </a:endParaRPr>
          </a:p>
          <a:p>
            <a:pPr>
              <a:spcBef>
                <a:spcPct val="0"/>
              </a:spcBef>
            </a:pPr>
            <a:r>
              <a:rPr lang="en-US" altLang="en-US" sz="1400" baseline="0" dirty="0">
                <a:solidFill>
                  <a:schemeClr val="tx1"/>
                </a:solidFill>
                <a:latin typeface="Arial" panose="020B0604020202020204" pitchFamily="34" charset="0"/>
                <a:cs typeface="Arial" panose="020B0604020202020204" pitchFamily="34" charset="0"/>
              </a:rPr>
              <a:t>Now let’s get started. </a:t>
            </a:r>
          </a:p>
        </p:txBody>
      </p:sp>
      <p:sp>
        <p:nvSpPr>
          <p:cNvPr id="4" name="Slide Number Placeholder 3"/>
          <p:cNvSpPr>
            <a:spLocks noGrp="1"/>
          </p:cNvSpPr>
          <p:nvPr>
            <p:ph type="sldNum" sz="quarter" idx="5"/>
          </p:nvPr>
        </p:nvSpPr>
        <p:spPr/>
        <p:txBody>
          <a:bodyPr/>
          <a:lstStyle/>
          <a:p>
            <a:fld id="{8A92E9ED-D75D-DF40-B20F-46FB25F50A85}" type="slidenum">
              <a:rPr lang="en-US" smtClean="0"/>
              <a:t>5</a:t>
            </a:fld>
            <a:endParaRPr lang="en-US"/>
          </a:p>
        </p:txBody>
      </p:sp>
    </p:spTree>
    <p:extLst>
      <p:ext uri="{BB962C8B-B14F-4D97-AF65-F5344CB8AC3E}">
        <p14:creationId xmlns:p14="http://schemas.microsoft.com/office/powerpoint/2010/main" val="3684983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So, when</a:t>
            </a:r>
            <a:r>
              <a:rPr lang="en-US" sz="1400" baseline="0" dirty="0">
                <a:latin typeface="Arial" panose="020B0604020202020204" pitchFamily="34" charset="0"/>
                <a:cs typeface="Arial" panose="020B0604020202020204" pitchFamily="34" charset="0"/>
              </a:rPr>
              <a:t> do we use the Nutrition Facts label?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You may want to use the Nutrition Facts label when determining the amount of different nutrients in a food and to help you choose the best foods to offer children and adults in your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For example, you may use the Nutrition Facts label to see if a certain cereal or yogurt meets the CACFP added sugar limit, determine how much of a grain item or meat/meat alternate to serve to meet </a:t>
            </a:r>
            <a:r>
              <a:rPr lang="en-US" sz="1400" kern="1200" dirty="0">
                <a:solidFill>
                  <a:schemeClr val="tx1"/>
                </a:solidFill>
                <a:effectLst/>
                <a:latin typeface="Arial" panose="020B0604020202020204" pitchFamily="34" charset="0"/>
                <a:ea typeface="+mn-ea"/>
                <a:cs typeface="Arial" panose="020B0604020202020204" pitchFamily="34" charset="0"/>
              </a:rPr>
              <a:t>ounce equivalent</a:t>
            </a:r>
            <a:r>
              <a:rPr lang="en-US" sz="1400" baseline="0" dirty="0">
                <a:latin typeface="Arial" panose="020B0604020202020204" pitchFamily="34" charset="0"/>
                <a:cs typeface="Arial" panose="020B0604020202020204" pitchFamily="34" charset="0"/>
              </a:rPr>
              <a:t> requirements, or to see if a fortified infant formula contains enough iron.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Some foods may not have a Nutrition Facts label, including fresh vegetables, fruits, and fish.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6</a:t>
            </a:fld>
            <a:endParaRPr lang="en-US"/>
          </a:p>
        </p:txBody>
      </p:sp>
    </p:spTree>
    <p:extLst>
      <p:ext uri="{BB962C8B-B14F-4D97-AF65-F5344CB8AC3E}">
        <p14:creationId xmlns:p14="http://schemas.microsoft.com/office/powerpoint/2010/main" val="22918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As I just stated, the first page of the worksheet shows two different versions of the Nutrition Facts label. The one on the left is the original version and the label on the right is the updated version released in </a:t>
            </a:r>
            <a:r>
              <a:rPr lang="en-US" sz="1400" b="0" u="none" dirty="0">
                <a:latin typeface="Arial" panose="020B0604020202020204" pitchFamily="34" charset="0"/>
                <a:cs typeface="Arial" panose="020B0604020202020204" pitchFamily="34" charset="0"/>
              </a:rPr>
              <a:t>2016 </a:t>
            </a:r>
            <a:r>
              <a:rPr lang="en-US" sz="1400" b="0" u="none" dirty="0">
                <a:solidFill>
                  <a:srgbClr val="FF0000"/>
                </a:solidFill>
                <a:highlight>
                  <a:srgbClr val="FFFF00"/>
                </a:highlight>
                <a:latin typeface="Arial" panose="020B0604020202020204" pitchFamily="34" charset="0"/>
                <a:cs typeface="Arial" panose="020B0604020202020204" pitchFamily="34" charset="0"/>
              </a:rPr>
              <a:t>which we will call the current label. </a:t>
            </a:r>
            <a:r>
              <a:rPr lang="en-US" sz="1400" dirty="0">
                <a:latin typeface="Arial" panose="020B0604020202020204" pitchFamily="34" charset="0"/>
                <a:cs typeface="Arial" panose="020B0604020202020204" pitchFamily="34" charset="0"/>
              </a:rPr>
              <a:t>As of January 1, 2021,  all product manufacturers are required to use the format shown on the current label. </a:t>
            </a:r>
            <a:endParaRPr lang="en-US" sz="1400" baseline="0" dirty="0">
              <a:latin typeface="Arial" panose="020B0604020202020204" pitchFamily="34" charset="0"/>
              <a:cs typeface="Arial" panose="020B0604020202020204" pitchFamily="34" charset="0"/>
            </a:endParaRPr>
          </a:p>
          <a:p>
            <a:endParaRPr lang="en-US" sz="1400" baseline="0" dirty="0">
              <a:latin typeface="Arial" panose="020B0604020202020204" pitchFamily="34" charset="0"/>
              <a:cs typeface="Arial" panose="020B0604020202020204" pitchFamily="34" charset="0"/>
            </a:endParaRPr>
          </a:p>
          <a:p>
            <a:r>
              <a:rPr lang="en-US" sz="1400" dirty="0">
                <a:effectLst/>
                <a:latin typeface="Arial" panose="020B0604020202020204" pitchFamily="34" charset="0"/>
                <a:cs typeface="Arial" panose="020B0604020202020204" pitchFamily="34" charset="0"/>
              </a:rPr>
              <a:t>Let’s review some of the key changes to Nutrition Facts label. </a:t>
            </a:r>
          </a:p>
          <a:p>
            <a:endParaRPr lang="en-US" sz="1400" dirty="0">
              <a:effectLst/>
              <a:latin typeface="Arial" panose="020B0604020202020204" pitchFamily="34" charset="0"/>
              <a:cs typeface="Arial" panose="020B0604020202020204" pitchFamily="34" charset="0"/>
            </a:endParaRPr>
          </a:p>
          <a:p>
            <a:r>
              <a:rPr lang="en-US" sz="1400" dirty="0">
                <a:effectLst/>
                <a:latin typeface="Arial" panose="020B0604020202020204" pitchFamily="34" charset="0"/>
                <a:cs typeface="Arial" panose="020B0604020202020204" pitchFamily="34" charset="0"/>
              </a:rPr>
              <a:t>At the top of the label, highlighted in light orange with the number 1 is the serving size. </a:t>
            </a:r>
            <a:r>
              <a:rPr lang="en-US" sz="1400" strike="noStrike" dirty="0">
                <a:effectLst/>
                <a:latin typeface="Arial" panose="020B0604020202020204" pitchFamily="34" charset="0"/>
                <a:cs typeface="Arial" panose="020B0604020202020204" pitchFamily="34" charset="0"/>
              </a:rPr>
              <a:t>Y</a:t>
            </a:r>
            <a:r>
              <a:rPr lang="en-US" sz="1400" dirty="0">
                <a:effectLst/>
                <a:latin typeface="Arial" panose="020B0604020202020204" pitchFamily="34" charset="0"/>
                <a:cs typeface="Arial" panose="020B0604020202020204" pitchFamily="34" charset="0"/>
              </a:rPr>
              <a:t>ou will notice that </a:t>
            </a:r>
            <a:r>
              <a:rPr lang="en-US" sz="1400" b="0" dirty="0">
                <a:effectLst/>
                <a:latin typeface="Arial" panose="020B0604020202020204" pitchFamily="34" charset="0"/>
                <a:cs typeface="Arial" panose="020B0604020202020204" pitchFamily="34" charset="0"/>
              </a:rPr>
              <a:t>the serving size is now printed in a larger, bolder font. </a:t>
            </a:r>
          </a:p>
          <a:p>
            <a:endParaRPr lang="en-US" sz="1400" b="0" dirty="0">
              <a:effectLst/>
              <a:latin typeface="Arial" panose="020B0604020202020204" pitchFamily="34" charset="0"/>
              <a:cs typeface="Arial" panose="020B0604020202020204" pitchFamily="34" charset="0"/>
            </a:endParaRPr>
          </a:p>
          <a:p>
            <a:r>
              <a:rPr lang="en-US" sz="1400" b="0" dirty="0">
                <a:effectLst/>
                <a:latin typeface="Arial" panose="020B0604020202020204" pitchFamily="34" charset="0"/>
                <a:cs typeface="Arial" panose="020B0604020202020204" pitchFamily="34" charset="0"/>
              </a:rPr>
              <a:t>The calories line, shown </a:t>
            </a:r>
            <a:r>
              <a:rPr lang="en-US" sz="1400" b="0" u="none" dirty="0">
                <a:effectLst/>
                <a:latin typeface="Arial" panose="020B0604020202020204" pitchFamily="34" charset="0"/>
                <a:cs typeface="Arial" panose="020B0604020202020204" pitchFamily="34" charset="0"/>
              </a:rPr>
              <a:t>in blue with the number 2, </a:t>
            </a:r>
            <a:r>
              <a:rPr lang="en-US" sz="1400" b="0" dirty="0">
                <a:effectLst/>
                <a:latin typeface="Arial" panose="020B0604020202020204" pitchFamily="34" charset="0"/>
                <a:cs typeface="Arial" panose="020B0604020202020204" pitchFamily="34" charset="0"/>
              </a:rPr>
              <a:t>is also displayed in a larger</a:t>
            </a:r>
            <a:r>
              <a:rPr lang="en-US" sz="1400" b="1" dirty="0">
                <a:effectLst/>
                <a:latin typeface="Arial" panose="020B0604020202020204" pitchFamily="34" charset="0"/>
                <a:cs typeface="Arial" panose="020B0604020202020204" pitchFamily="34" charset="0"/>
              </a:rPr>
              <a:t>, </a:t>
            </a:r>
            <a:r>
              <a:rPr lang="en-US" sz="1400" b="0" dirty="0">
                <a:effectLst/>
                <a:latin typeface="Arial" panose="020B0604020202020204" pitchFamily="34" charset="0"/>
                <a:cs typeface="Arial" panose="020B0604020202020204" pitchFamily="34" charset="0"/>
              </a:rPr>
              <a:t>bolder</a:t>
            </a:r>
            <a:r>
              <a:rPr lang="en-US" sz="1400" b="1" dirty="0">
                <a:effectLst/>
                <a:latin typeface="Arial" panose="020B0604020202020204" pitchFamily="34" charset="0"/>
                <a:cs typeface="Arial" panose="020B0604020202020204" pitchFamily="34" charset="0"/>
              </a:rPr>
              <a:t> </a:t>
            </a:r>
            <a:r>
              <a:rPr lang="en-US" sz="1400" b="0" dirty="0">
                <a:effectLst/>
                <a:latin typeface="Arial" panose="020B0604020202020204" pitchFamily="34" charset="0"/>
                <a:cs typeface="Arial" panose="020B0604020202020204" pitchFamily="34" charset="0"/>
              </a:rPr>
              <a:t>font to make it easier to see.</a:t>
            </a:r>
          </a:p>
          <a:p>
            <a:endParaRPr lang="en-US" sz="1400" b="0" dirty="0">
              <a:latin typeface="Arial" panose="020B0604020202020204" pitchFamily="34" charset="0"/>
              <a:cs typeface="Arial" panose="020B0604020202020204" pitchFamily="34" charset="0"/>
            </a:endParaRPr>
          </a:p>
          <a:p>
            <a:r>
              <a:rPr lang="en-US" sz="1400" b="0" dirty="0">
                <a:effectLst/>
                <a:latin typeface="Arial" panose="020B0604020202020204" pitchFamily="34" charset="0"/>
                <a:cs typeface="Arial" panose="020B0604020202020204" pitchFamily="34" charset="0"/>
              </a:rPr>
              <a:t>On the current label, under the Total Carbohydrate section, highlighted in purple </a:t>
            </a:r>
            <a:r>
              <a:rPr lang="en-US" sz="1400" baseline="0" dirty="0">
                <a:latin typeface="Arial" panose="020B0604020202020204" pitchFamily="34" charset="0"/>
                <a:cs typeface="Arial" panose="020B0604020202020204" pitchFamily="34" charset="0"/>
              </a:rPr>
              <a:t>with the number 3</a:t>
            </a:r>
            <a:r>
              <a:rPr lang="en-US" sz="1400" b="0" dirty="0">
                <a:effectLst/>
                <a:latin typeface="Arial" panose="020B0604020202020204" pitchFamily="34" charset="0"/>
                <a:cs typeface="Arial" panose="020B0604020202020204" pitchFamily="34" charset="0"/>
              </a:rPr>
              <a:t>, you’ll see a new line for Added Sugars listed directly under Total Sugars. This helps consumers understand how many grans of sugars are naturally occurring versus how many have been added to the product. </a:t>
            </a:r>
          </a:p>
          <a:p>
            <a:endParaRPr lang="en-US" sz="1400" b="0" dirty="0">
              <a:latin typeface="Arial" panose="020B0604020202020204" pitchFamily="34" charset="0"/>
              <a:cs typeface="Arial" panose="020B0604020202020204" pitchFamily="34" charset="0"/>
            </a:endParaRPr>
          </a:p>
          <a:p>
            <a:r>
              <a:rPr lang="en-US" sz="1400" b="0" dirty="0">
                <a:effectLst/>
                <a:latin typeface="Arial" panose="020B0604020202020204" pitchFamily="34" charset="0"/>
                <a:cs typeface="Arial" panose="020B0604020202020204" pitchFamily="34" charset="0"/>
              </a:rPr>
              <a:t>Finally, the Daily Value information, shown in green </a:t>
            </a:r>
            <a:r>
              <a:rPr lang="en-US" sz="1400" baseline="0" dirty="0">
                <a:latin typeface="Arial" panose="020B0604020202020204" pitchFamily="34" charset="0"/>
                <a:cs typeface="Arial" panose="020B0604020202020204" pitchFamily="34" charset="0"/>
              </a:rPr>
              <a:t>with the number 4</a:t>
            </a:r>
            <a:r>
              <a:rPr lang="en-US" sz="1400" b="0" dirty="0">
                <a:effectLst/>
                <a:latin typeface="Arial" panose="020B0604020202020204" pitchFamily="34" charset="0"/>
                <a:cs typeface="Arial" panose="020B0604020202020204" pitchFamily="34" charset="0"/>
              </a:rPr>
              <a:t>, has been updated. Instead of vitamins A and C</a:t>
            </a:r>
            <a:r>
              <a:rPr lang="en-US" sz="1400" b="1" dirty="0">
                <a:effectLst/>
                <a:latin typeface="Arial" panose="020B0604020202020204" pitchFamily="34" charset="0"/>
                <a:cs typeface="Arial" panose="020B0604020202020204" pitchFamily="34" charset="0"/>
              </a:rPr>
              <a:t>, </a:t>
            </a:r>
            <a:r>
              <a:rPr lang="en-US" sz="1400" b="0" strike="noStrike" dirty="0">
                <a:effectLst/>
                <a:latin typeface="Arial" panose="020B0604020202020204" pitchFamily="34" charset="0"/>
                <a:cs typeface="Arial" panose="020B0604020202020204" pitchFamily="34" charset="0"/>
              </a:rPr>
              <a:t>m</a:t>
            </a:r>
            <a:r>
              <a:rPr lang="en-US" sz="1400" b="0" dirty="0">
                <a:effectLst/>
                <a:latin typeface="Arial" panose="020B0604020202020204" pitchFamily="34" charset="0"/>
                <a:cs typeface="Arial" panose="020B0604020202020204" pitchFamily="34" charset="0"/>
              </a:rPr>
              <a:t>anufacturers are now required to include values for vitamin D and potassium, to show nutrients of public health concern. </a:t>
            </a:r>
          </a:p>
          <a:p>
            <a:endParaRPr lang="en-US" sz="1200" b="0" dirty="0"/>
          </a:p>
          <a:p>
            <a:endParaRPr lang="en-US" sz="1200" b="0" dirty="0"/>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7</a:t>
            </a:fld>
            <a:endParaRPr lang="en-US"/>
          </a:p>
        </p:txBody>
      </p:sp>
    </p:spTree>
    <p:extLst>
      <p:ext uri="{BB962C8B-B14F-4D97-AF65-F5344CB8AC3E}">
        <p14:creationId xmlns:p14="http://schemas.microsoft.com/office/powerpoint/2010/main" val="276432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Now, let’s take a closer look</a:t>
            </a:r>
            <a:r>
              <a:rPr lang="en-US" sz="1400" baseline="0" dirty="0">
                <a:latin typeface="Arial" panose="020B0604020202020204" pitchFamily="34" charset="0"/>
                <a:cs typeface="Arial" panose="020B0604020202020204" pitchFamily="34" charset="0"/>
              </a:rPr>
              <a:t> at page 2 of the worksheet to see what is on the current Nutrition Facts label and what it means for choosing foods. The label we will be looking at is from a large container of low-fat yogurt. </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The first line of the Nutrition Facts label that is mentioned on the worksheet and on the slide here is “servings per container.” This shows the total number of servings in the entire food package or container. Be aware that one package of food may contain more than one serving. </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For example, when you look at the “servings per container” line highlighted on the slide it shows that there are 5 servings of yogurt in this container.</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8</a:t>
            </a:fld>
            <a:endParaRPr lang="en-US"/>
          </a:p>
        </p:txBody>
      </p:sp>
    </p:spTree>
    <p:extLst>
      <p:ext uri="{BB962C8B-B14F-4D97-AF65-F5344CB8AC3E}">
        <p14:creationId xmlns:p14="http://schemas.microsoft.com/office/powerpoint/2010/main" val="2434225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latin typeface="Arial" panose="020B0604020202020204" pitchFamily="34" charset="0"/>
                <a:ea typeface="+mn-ea"/>
                <a:cs typeface="Arial" panose="020B0604020202020204" pitchFamily="34" charset="0"/>
              </a:rPr>
              <a:t>Remember, that the Nutrition Facts label lists the amount of calories and nutrients in one serving of the food. So, if you provide more than one serving, you are also supplying more calories, sugars, and other nutrients.</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For example, a 1-cup serving of the cereal shown on the left of the slide contains 100 calories and 4 grams of added sugars. </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However, if you serve 2 cups of that same cereal shown on the right of the slide, then the 2-cup serving contains 200 calories and 8 grams of added sugars. </a:t>
            </a:r>
            <a:endParaRPr lang="en-US" sz="1400" dirty="0">
              <a:latin typeface="Arial" panose="020B0604020202020204" pitchFamily="34" charset="0"/>
              <a:cs typeface="Arial" panose="020B0604020202020204" pitchFamily="34" charset="0"/>
            </a:endParaRP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9</a:t>
            </a:fld>
            <a:endParaRPr lang="en-US"/>
          </a:p>
        </p:txBody>
      </p:sp>
    </p:spTree>
    <p:extLst>
      <p:ext uri="{BB962C8B-B14F-4D97-AF65-F5344CB8AC3E}">
        <p14:creationId xmlns:p14="http://schemas.microsoft.com/office/powerpoint/2010/main" val="282444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One last note</a:t>
            </a:r>
            <a:r>
              <a:rPr lang="en-US" sz="1400" baseline="0" dirty="0">
                <a:latin typeface="Arial" panose="020B0604020202020204" pitchFamily="34" charset="0"/>
                <a:cs typeface="Arial" panose="020B0604020202020204" pitchFamily="34" charset="0"/>
              </a:rPr>
              <a:t> about the serving size of a container. </a:t>
            </a:r>
          </a:p>
          <a:p>
            <a:endParaRPr lang="en-US" sz="1400" baseline="0" dirty="0">
              <a:latin typeface="Arial" panose="020B0604020202020204" pitchFamily="34" charset="0"/>
              <a:cs typeface="Arial" panose="020B0604020202020204" pitchFamily="34" charset="0"/>
            </a:endParaRPr>
          </a:p>
          <a:p>
            <a:r>
              <a:rPr lang="en-US" sz="1400" kern="1200" dirty="0">
                <a:solidFill>
                  <a:schemeClr val="tx1"/>
                </a:solidFill>
                <a:latin typeface="Arial" panose="020B0604020202020204" pitchFamily="34" charset="0"/>
                <a:ea typeface="+mn-ea"/>
                <a:cs typeface="Arial" panose="020B0604020202020204" pitchFamily="34" charset="0"/>
              </a:rPr>
              <a:t>Most times, the Nutrition Facts label shows the calories and nutrients in one serving of the food. However, you may find some products that show the calories and nutrients in one serving of the food and the calories and nutrients in the entire container. </a:t>
            </a:r>
          </a:p>
          <a:p>
            <a:endParaRPr lang="en-US" sz="1400" kern="1200" dirty="0">
              <a:solidFill>
                <a:schemeClr val="tx1"/>
              </a:solidFill>
              <a:latin typeface="Arial" panose="020B0604020202020204" pitchFamily="34" charset="0"/>
              <a:ea typeface="+mn-ea"/>
              <a:cs typeface="Arial" panose="020B0604020202020204" pitchFamily="34" charset="0"/>
            </a:endParaRPr>
          </a:p>
          <a:p>
            <a:r>
              <a:rPr lang="en-US" sz="1400" kern="1200" dirty="0">
                <a:solidFill>
                  <a:schemeClr val="tx1"/>
                </a:solidFill>
                <a:latin typeface="Arial" panose="020B0604020202020204" pitchFamily="34" charset="0"/>
                <a:ea typeface="+mn-ea"/>
                <a:cs typeface="Arial" panose="020B0604020202020204" pitchFamily="34" charset="0"/>
              </a:rPr>
              <a:t>For these types of Nutrition Facts labels you can look at the heading on the top of the column to see the serving amount. In the example on the screen (which is also on page 3 of the worksheet), you can see that there is a heading that says “one serving” above where it says “80 calories.” This means the middle column shows the calories and nutrients for one serving of the food. </a:t>
            </a:r>
          </a:p>
          <a:p>
            <a:endParaRPr lang="en-US" sz="1400" kern="1200" dirty="0">
              <a:solidFill>
                <a:schemeClr val="tx1"/>
              </a:solidFill>
              <a:latin typeface="Arial" panose="020B0604020202020204" pitchFamily="34" charset="0"/>
              <a:ea typeface="+mn-ea"/>
              <a:cs typeface="Arial" panose="020B0604020202020204" pitchFamily="34" charset="0"/>
            </a:endParaRPr>
          </a:p>
          <a:p>
            <a:r>
              <a:rPr lang="en-US" sz="1400" kern="1200" dirty="0">
                <a:solidFill>
                  <a:schemeClr val="tx1"/>
                </a:solidFill>
                <a:latin typeface="Arial" panose="020B0604020202020204" pitchFamily="34" charset="0"/>
                <a:ea typeface="+mn-ea"/>
                <a:cs typeface="Arial" panose="020B0604020202020204" pitchFamily="34" charset="0"/>
              </a:rPr>
              <a:t>The heading on the right column, above 160 calories, says “per container.” This means the right column shows the calories and nutrients for the entire container. </a:t>
            </a:r>
          </a:p>
        </p:txBody>
      </p:sp>
      <p:sp>
        <p:nvSpPr>
          <p:cNvPr id="4" name="Slide Number Placeholder 3"/>
          <p:cNvSpPr>
            <a:spLocks noGrp="1"/>
          </p:cNvSpPr>
          <p:nvPr>
            <p:ph type="sldNum" sz="quarter" idx="5"/>
          </p:nvPr>
        </p:nvSpPr>
        <p:spPr/>
        <p:txBody>
          <a:bodyPr/>
          <a:lstStyle/>
          <a:p>
            <a:fld id="{8A92E9ED-D75D-DF40-B20F-46FB25F50A85}" type="slidenum">
              <a:rPr lang="en-US" smtClean="0"/>
              <a:t>10</a:t>
            </a:fld>
            <a:endParaRPr lang="en-US"/>
          </a:p>
        </p:txBody>
      </p:sp>
    </p:spTree>
    <p:extLst>
      <p:ext uri="{BB962C8B-B14F-4D97-AF65-F5344CB8AC3E}">
        <p14:creationId xmlns:p14="http://schemas.microsoft.com/office/powerpoint/2010/main" val="1793961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Ok, let’s pause and do our first</a:t>
            </a:r>
            <a:r>
              <a:rPr lang="en-US" sz="1400" baseline="0" noProof="0" dirty="0">
                <a:latin typeface="Arial" panose="020B0604020202020204" pitchFamily="34" charset="0"/>
                <a:cs typeface="Arial" panose="020B0604020202020204" pitchFamily="34" charset="0"/>
              </a:rPr>
              <a:t> practice question. This is the Nutrition Facts label for a box of cereal. </a:t>
            </a:r>
          </a:p>
          <a:p>
            <a:endParaRPr lang="en-US" sz="1400" noProof="0" dirty="0">
              <a:latin typeface="Arial" panose="020B0604020202020204" pitchFamily="34" charset="0"/>
              <a:cs typeface="Arial" panose="020B0604020202020204" pitchFamily="34" charset="0"/>
            </a:endParaRPr>
          </a:p>
          <a:p>
            <a:r>
              <a:rPr lang="en-US" sz="1400" noProof="0" dirty="0">
                <a:latin typeface="Arial" panose="020B0604020202020204" pitchFamily="34" charset="0"/>
                <a:cs typeface="Arial" panose="020B0604020202020204" pitchFamily="34" charset="0"/>
              </a:rPr>
              <a:t>The question says, </a:t>
            </a:r>
            <a:r>
              <a:rPr lang="en-US" sz="1400" b="0" noProof="0" dirty="0">
                <a:latin typeface="Arial" panose="020B0604020202020204" pitchFamily="34" charset="0"/>
                <a:cs typeface="Arial" panose="020B0604020202020204" pitchFamily="34" charset="0"/>
              </a:rPr>
              <a:t>“</a:t>
            </a:r>
            <a:r>
              <a:rPr lang="en-US" sz="1400" b="0" dirty="0">
                <a:latin typeface="Arial" panose="020B0604020202020204" pitchFamily="34" charset="0"/>
                <a:cs typeface="Arial" panose="020B0604020202020204" pitchFamily="34" charset="0"/>
              </a:rPr>
              <a:t>How many servings of cereal are in this box?”</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0" indent="0">
              <a:buFont typeface="Wingdings" panose="05000000000000000000" pitchFamily="2" charset="2"/>
              <a:buNone/>
            </a:pPr>
            <a:r>
              <a:rPr lang="en-US" sz="1400" baseline="0" noProof="0" dirty="0">
                <a:latin typeface="Arial" panose="020B0604020202020204" pitchFamily="34" charset="0"/>
                <a:cs typeface="Arial" panose="020B0604020202020204" pitchFamily="34" charset="0"/>
              </a:rPr>
              <a:t>Raise your hand if you think there are:</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1 serving of cereal in this box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12 servings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43 servings [pause and wait for a show of hands], or</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150 servings [pause and wait for a show of hands].</a:t>
            </a:r>
          </a:p>
          <a:p>
            <a:pPr marL="0" indent="0">
              <a:buFont typeface="Wingdings" panose="05000000000000000000" pitchFamily="2" charset="2"/>
              <a:buNone/>
            </a:pPr>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11</a:t>
            </a:fld>
            <a:endParaRPr lang="en-US"/>
          </a:p>
        </p:txBody>
      </p:sp>
    </p:spTree>
    <p:extLst>
      <p:ext uri="{BB962C8B-B14F-4D97-AF65-F5344CB8AC3E}">
        <p14:creationId xmlns:p14="http://schemas.microsoft.com/office/powerpoint/2010/main" val="3788340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Great job,</a:t>
            </a:r>
            <a:r>
              <a:rPr lang="en-US" sz="1400" baseline="0" dirty="0">
                <a:latin typeface="Arial" panose="020B0604020202020204" pitchFamily="34" charset="0"/>
                <a:cs typeface="Arial" panose="020B0604020202020204" pitchFamily="34" charset="0"/>
              </a:rPr>
              <a:t> everyone! The answer is “12 servings.” If you look at the top of the Nutrition Facts label shown on the right of this slide, you can see that it says “12 servings per container.” </a:t>
            </a: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12</a:t>
            </a:fld>
            <a:endParaRPr lang="en-US"/>
          </a:p>
        </p:txBody>
      </p:sp>
    </p:spTree>
    <p:extLst>
      <p:ext uri="{BB962C8B-B14F-4D97-AF65-F5344CB8AC3E}">
        <p14:creationId xmlns:p14="http://schemas.microsoft.com/office/powerpoint/2010/main" val="3325922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Next,</a:t>
            </a:r>
            <a:r>
              <a:rPr lang="en-US" sz="1400" baseline="0" dirty="0">
                <a:latin typeface="Arial" panose="020B0604020202020204" pitchFamily="34" charset="0"/>
                <a:cs typeface="Arial" panose="020B0604020202020204" pitchFamily="34" charset="0"/>
              </a:rPr>
              <a:t> let’s talk about the “Serving size” line on the Nutrition Facts label.</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The serving size is based on the amount of food that is typically eaten at one time. The serving size is not always the same amount of food that is required to meet CACFP meal pattern requirements for each age group. For example, the Nutrition Facts label on the slide is for a large container of yogurt. You’ll notice that the serving size highlighted on the slide is ¾ cup. However, if you’re serving yogurt to 1-2 year olds, the CACFP meal pattern requirement is only ½ cup at lunch or supper. Always follow the CACFP meal pattern requirements to determine how much to serve the children and adults in your care. </a:t>
            </a:r>
          </a:p>
          <a:p>
            <a:endParaRPr lang="en-US" sz="1400" baseline="0" dirty="0">
              <a:latin typeface="Arial" panose="020B0604020202020204" pitchFamily="34" charset="0"/>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Always follow the CACFP meal pattern requirements to determine how much to serve the children and adults in your care. </a:t>
            </a:r>
          </a:p>
          <a:p>
            <a:pPr marL="0" marR="0" lvl="0" indent="0" algn="l" defTabSz="62343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can also use the serving size information on the Nutrition Facts label to help you decide if a yogurt or cereal meets CACFP added sugars limits. </a:t>
            </a:r>
          </a:p>
          <a:p>
            <a:pPr marL="0" marR="0" lvl="0" indent="0" algn="l" defTabSz="62343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Serving size information is also useful when offering </a:t>
            </a:r>
            <a:r>
              <a:rPr lang="en-US" sz="1400" b="0" dirty="0">
                <a:latin typeface="Arial" panose="020B0604020202020204" pitchFamily="34" charset="0"/>
                <a:cs typeface="Arial" panose="020B0604020202020204" pitchFamily="34" charset="0"/>
              </a:rPr>
              <a:t>grains</a:t>
            </a:r>
            <a:r>
              <a:rPr lang="en-US" sz="1400" dirty="0">
                <a:latin typeface="Arial" panose="020B0604020202020204" pitchFamily="34" charset="0"/>
                <a:cs typeface="Arial" panose="020B0604020202020204" pitchFamily="34" charset="0"/>
              </a:rPr>
              <a:t>. It helps you determine the appropriate amount of foods, such </a:t>
            </a:r>
            <a:r>
              <a:rPr lang="en-US" sz="1400" b="0" dirty="0">
                <a:latin typeface="Arial" panose="020B0604020202020204" pitchFamily="34" charset="0"/>
                <a:cs typeface="Arial" panose="020B0604020202020204" pitchFamily="34" charset="0"/>
              </a:rPr>
              <a:t>as crackers, </a:t>
            </a:r>
            <a:r>
              <a:rPr lang="en-US" sz="1400" dirty="0">
                <a:latin typeface="Arial" panose="020B0604020202020204" pitchFamily="34" charset="0"/>
                <a:cs typeface="Arial" panose="020B0604020202020204" pitchFamily="34" charset="0"/>
              </a:rPr>
              <a:t>to give each participant so CACFP meal pattern requirements are met. For additional guidance on serving grains in the CACFP, refer to the </a:t>
            </a:r>
            <a:r>
              <a:rPr lang="en-US" sz="1400" b="0" dirty="0">
                <a:latin typeface="Arial" panose="020B0604020202020204" pitchFamily="34" charset="0"/>
                <a:cs typeface="Arial" panose="020B0604020202020204" pitchFamily="34" charset="0"/>
              </a:rPr>
              <a:t>training worksheets </a:t>
            </a:r>
            <a:r>
              <a:rPr lang="en-US" sz="1400" dirty="0">
                <a:latin typeface="Arial" panose="020B0604020202020204" pitchFamily="34" charset="0"/>
                <a:cs typeface="Arial" panose="020B0604020202020204" pitchFamily="34" charset="0"/>
              </a:rPr>
              <a:t>on this topic.</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13</a:t>
            </a:fld>
            <a:endParaRPr lang="en-US"/>
          </a:p>
        </p:txBody>
      </p:sp>
    </p:spTree>
    <p:extLst>
      <p:ext uri="{BB962C8B-B14F-4D97-AF65-F5344CB8AC3E}">
        <p14:creationId xmlns:p14="http://schemas.microsoft.com/office/powerpoint/2010/main" val="3670908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sz="1400" kern="1200" dirty="0">
                <a:solidFill>
                  <a:schemeClr val="tx1"/>
                </a:solidFill>
                <a:latin typeface="Arial" panose="020B0604020202020204" pitchFamily="34" charset="0"/>
                <a:ea typeface="+mn-ea"/>
                <a:cs typeface="Arial" panose="020B0604020202020204" pitchFamily="34" charset="0"/>
              </a:rPr>
              <a:t>On Nutrition Facts labels, you may see serving sizes listed as </a:t>
            </a:r>
            <a:r>
              <a:rPr lang="en-US" sz="1400" b="0" kern="1200" dirty="0">
                <a:solidFill>
                  <a:schemeClr val="tx1"/>
                </a:solidFill>
                <a:latin typeface="Arial" panose="020B0604020202020204" pitchFamily="34" charset="0"/>
                <a:ea typeface="+mn-ea"/>
                <a:cs typeface="Arial" panose="020B0604020202020204" pitchFamily="34" charset="0"/>
              </a:rPr>
              <a:t>a weight, such as in ounces or grams. For example, one serving of yogurt might weigh 6 ounces or 170 grams. </a:t>
            </a:r>
          </a:p>
          <a:p>
            <a:endParaRPr lang="en-US" sz="1400" b="0" kern="12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Arial" panose="020B0604020202020204" pitchFamily="34" charset="0"/>
                <a:ea typeface="+mn-ea"/>
                <a:cs typeface="Arial" panose="020B0604020202020204" pitchFamily="34" charset="0"/>
              </a:rPr>
              <a:t>You may also see serving sizes listed by volume, such as cups, tablespoons, or fluid ounces. For example, the serving size for one serving of cereal might be </a:t>
            </a:r>
            <a:r>
              <a:rPr lang="en-US" sz="1400" kern="1200" dirty="0">
                <a:solidFill>
                  <a:schemeClr val="tx1"/>
                </a:solidFill>
                <a:effectLst/>
                <a:latin typeface="Arial" panose="020B0604020202020204" pitchFamily="34" charset="0"/>
                <a:ea typeface="+mn-ea"/>
                <a:cs typeface="Arial" panose="020B0604020202020204" pitchFamily="34" charset="0"/>
              </a:rPr>
              <a:t>¾</a:t>
            </a:r>
            <a:r>
              <a:rPr lang="en-US" sz="1400" b="0" kern="1200" dirty="0">
                <a:solidFill>
                  <a:schemeClr val="tx1"/>
                </a:solidFill>
                <a:latin typeface="Arial" panose="020B0604020202020204" pitchFamily="34" charset="0"/>
                <a:ea typeface="+mn-ea"/>
                <a:cs typeface="Arial" panose="020B0604020202020204" pitchFamily="34" charset="0"/>
              </a:rPr>
              <a:t> cup. </a:t>
            </a:r>
          </a:p>
          <a:p>
            <a:endParaRPr lang="en-US" sz="1400" b="0" kern="1200" dirty="0">
              <a:solidFill>
                <a:schemeClr val="tx1"/>
              </a:solidFill>
              <a:latin typeface="Arial" panose="020B0604020202020204" pitchFamily="34" charset="0"/>
              <a:ea typeface="+mn-ea"/>
              <a:cs typeface="Arial" panose="020B0604020202020204" pitchFamily="34" charset="0"/>
            </a:endParaRPr>
          </a:p>
          <a:p>
            <a:r>
              <a:rPr lang="en-US" sz="1400" b="0" kern="1200" dirty="0">
                <a:solidFill>
                  <a:schemeClr val="tx1"/>
                </a:solidFill>
                <a:latin typeface="Arial" panose="020B0604020202020204" pitchFamily="34" charset="0"/>
                <a:ea typeface="+mn-ea"/>
                <a:cs typeface="Arial" panose="020B0604020202020204" pitchFamily="34" charset="0"/>
              </a:rPr>
              <a:t>Finally, you may see serving sizes listed as number of items. For example, one serving of saltines might be shown as 8 crackers. </a:t>
            </a:r>
          </a:p>
          <a:p>
            <a:endParaRPr lang="en-US" sz="1400" b="0" kern="12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Arial" panose="020B0604020202020204" pitchFamily="34" charset="0"/>
                <a:ea typeface="+mn-ea"/>
                <a:cs typeface="Arial" panose="020B0604020202020204" pitchFamily="34" charset="0"/>
              </a:rPr>
              <a:t>Please note that ounces are not the same as ounce equivalents. Ounces tell us how much one serving of that food weighs. Ounce equivalents tell you the amount of grains or meats/meat alternates in a product. Ounce equivalents are not shown on the Nutrition Facts label,</a:t>
            </a:r>
            <a:r>
              <a:rPr lang="en-US" sz="1400" b="0" kern="1200" baseline="0" dirty="0">
                <a:solidFill>
                  <a:schemeClr val="tx1"/>
                </a:solidFill>
                <a:latin typeface="Arial" panose="020B0604020202020204" pitchFamily="34" charset="0"/>
                <a:ea typeface="+mn-ea"/>
                <a:cs typeface="Arial" panose="020B0604020202020204" pitchFamily="34" charset="0"/>
              </a:rPr>
              <a:t> but you can use information on the Nutrition Facts label to determine the ounce equivalents of grains in a product. </a:t>
            </a:r>
            <a:endParaRPr lang="en-US" sz="1400" b="0" kern="1200" dirty="0">
              <a:solidFill>
                <a:schemeClr val="tx1"/>
              </a:solidFill>
              <a:latin typeface="Arial" panose="020B0604020202020204" pitchFamily="34" charset="0"/>
              <a:ea typeface="+mn-ea"/>
              <a:cs typeface="Arial" panose="020B0604020202020204" pitchFamily="34" charset="0"/>
            </a:endParaRPr>
          </a:p>
          <a:p>
            <a:endParaRPr lang="en-US" sz="1400" b="0" kern="1200" dirty="0">
              <a:solidFill>
                <a:schemeClr val="tx1"/>
              </a:solidFill>
              <a:latin typeface="Arial" panose="020B0604020202020204" pitchFamily="34" charset="0"/>
              <a:ea typeface="+mn-ea"/>
              <a:cs typeface="Arial" panose="020B0604020202020204" pitchFamily="34" charset="0"/>
            </a:endParaRPr>
          </a:p>
          <a:p>
            <a:r>
              <a:rPr lang="en-US" sz="1400" b="0" kern="1200" dirty="0">
                <a:solidFill>
                  <a:schemeClr val="tx1"/>
                </a:solidFill>
                <a:latin typeface="Arial" panose="020B0604020202020204" pitchFamily="34" charset="0"/>
                <a:ea typeface="+mn-ea"/>
                <a:cs typeface="Arial" panose="020B0604020202020204" pitchFamily="34" charset="0"/>
              </a:rPr>
              <a:t>Again, the serving size listed on the Nutrition Facts label may be different than the amount of food required at a CACFP meal or snack. But, the serving size on the Nutrition Facts label can help you make sure you are choosing foods that are creditable, and to determine how much of a food to serve to meet meal pattern requirements</a:t>
            </a:r>
            <a:r>
              <a:rPr lang="en-US" sz="1400" b="0" kern="1200" baseline="0" dirty="0">
                <a:solidFill>
                  <a:schemeClr val="tx1"/>
                </a:solidFill>
                <a:latin typeface="Arial" panose="020B0604020202020204" pitchFamily="34" charset="0"/>
                <a:ea typeface="+mn-ea"/>
                <a:cs typeface="Arial" panose="020B0604020202020204" pitchFamily="34" charset="0"/>
              </a:rPr>
              <a:t>. </a:t>
            </a:r>
            <a:endParaRPr lang="en-US" sz="1400" b="0" kern="1200" dirty="0">
              <a:solidFill>
                <a:schemeClr val="tx1"/>
              </a:solidFill>
              <a:latin typeface="Arial" panose="020B0604020202020204" pitchFamily="34" charset="0"/>
              <a:ea typeface="+mn-ea"/>
              <a:cs typeface="Arial" panose="020B0604020202020204" pitchFamily="34" charset="0"/>
            </a:endParaRPr>
          </a:p>
          <a:p>
            <a:endParaRPr lang="en-US" sz="1200" b="0" kern="1200" dirty="0">
              <a:solidFill>
                <a:schemeClr val="tx1"/>
              </a:solidFill>
              <a:latin typeface="Arial" panose="020B0604020202020204" pitchFamily="34" charset="0"/>
              <a:ea typeface="+mn-ea"/>
              <a:cs typeface="Arial" panose="020B0604020202020204" pitchFamily="34" charset="0"/>
            </a:endParaRPr>
          </a:p>
          <a:p>
            <a:endParaRPr lang="en-US" sz="1200" b="0" kern="1200" dirty="0">
              <a:solidFill>
                <a:schemeClr val="tx1"/>
              </a:solidFill>
              <a:latin typeface="Arial" panose="020B0604020202020204" pitchFamily="34" charset="0"/>
              <a:ea typeface="+mn-ea"/>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14</a:t>
            </a:fld>
            <a:endParaRPr lang="en-US"/>
          </a:p>
        </p:txBody>
      </p:sp>
    </p:spTree>
    <p:extLst>
      <p:ext uri="{BB962C8B-B14F-4D97-AF65-F5344CB8AC3E}">
        <p14:creationId xmlns:p14="http://schemas.microsoft.com/office/powerpoint/2010/main" val="1028957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Arial" panose="020B0604020202020204" pitchFamily="34" charset="0"/>
                <a:ea typeface="+mn-ea"/>
                <a:cs typeface="Arial" panose="020B0604020202020204" pitchFamily="34" charset="0"/>
              </a:rPr>
              <a:t>For more information on ounce equivalents for grains, please visit Team Nutrition's “CACFP Grains Ounce Equivalents Resources” webpage at the web address on the slide.</a:t>
            </a:r>
          </a:p>
        </p:txBody>
      </p:sp>
      <p:sp>
        <p:nvSpPr>
          <p:cNvPr id="4" name="Slide Number Placeholder 3"/>
          <p:cNvSpPr>
            <a:spLocks noGrp="1"/>
          </p:cNvSpPr>
          <p:nvPr>
            <p:ph type="sldNum" sz="quarter" idx="5"/>
          </p:nvPr>
        </p:nvSpPr>
        <p:spPr/>
        <p:txBody>
          <a:bodyPr/>
          <a:lstStyle/>
          <a:p>
            <a:fld id="{8A92E9ED-D75D-DF40-B20F-46FB25F50A85}" type="slidenum">
              <a:rPr lang="en-US" smtClean="0"/>
              <a:t>15</a:t>
            </a:fld>
            <a:endParaRPr lang="en-US"/>
          </a:p>
        </p:txBody>
      </p:sp>
    </p:spTree>
    <p:extLst>
      <p:ext uri="{BB962C8B-B14F-4D97-AF65-F5344CB8AC3E}">
        <p14:creationId xmlns:p14="http://schemas.microsoft.com/office/powerpoint/2010/main" val="3284214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Arial" panose="020B0604020202020204" pitchFamily="34" charset="0"/>
                <a:ea typeface="+mn-ea"/>
                <a:cs typeface="Arial" panose="020B0604020202020204" pitchFamily="34" charset="0"/>
              </a:rPr>
              <a:t>Let’s do another practice question. This is the same Nutrition Facts label for a box of cereal we saw in the last polling question. We know from the first polling question that this box of cereal has 12 servings.</a:t>
            </a:r>
            <a:br>
              <a:rPr lang="en-US" sz="1400" kern="1200" dirty="0">
                <a:solidFill>
                  <a:schemeClr val="tx1"/>
                </a:solidFill>
                <a:effectLst/>
                <a:latin typeface="Arial" panose="020B0604020202020204" pitchFamily="34" charset="0"/>
                <a:ea typeface="+mn-ea"/>
                <a:cs typeface="Arial" panose="020B0604020202020204" pitchFamily="34" charset="0"/>
              </a:rPr>
            </a:br>
            <a:endParaRPr lang="en-US" sz="1400" kern="1200" dirty="0">
              <a:solidFill>
                <a:schemeClr val="tx1"/>
              </a:solidFill>
              <a:effectLst/>
              <a:latin typeface="Arial" panose="020B0604020202020204" pitchFamily="34" charset="0"/>
              <a:ea typeface="+mn-ea"/>
              <a:cs typeface="Arial" panose="020B0604020202020204" pitchFamily="34" charset="0"/>
            </a:endParaRPr>
          </a:p>
          <a:p>
            <a:r>
              <a:rPr lang="en-US" sz="1400" kern="1200" dirty="0">
                <a:solidFill>
                  <a:schemeClr val="tx1"/>
                </a:solidFill>
                <a:effectLst/>
                <a:latin typeface="Arial" panose="020B0604020202020204" pitchFamily="34" charset="0"/>
                <a:ea typeface="+mn-ea"/>
                <a:cs typeface="Arial" panose="020B0604020202020204" pitchFamily="34" charset="0"/>
              </a:rPr>
              <a:t>This time, our question looks at the size of the serving. The question is, “According to this Nutrition Facts label, what is the serving size of 1 serving of cereal?”</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r>
              <a:rPr lang="en-US" sz="1400" kern="1200" dirty="0">
                <a:solidFill>
                  <a:schemeClr val="tx1"/>
                </a:solidFill>
                <a:effectLst/>
                <a:latin typeface="Arial" panose="020B0604020202020204" pitchFamily="34" charset="0"/>
                <a:ea typeface="+mn-ea"/>
                <a:cs typeface="Arial" panose="020B0604020202020204" pitchFamily="34" charset="0"/>
              </a:rPr>
              <a:t>Raise your hand if you think the serving size of 1 serving of cereal is: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 12 cups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 150 grams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 43 ounces [pause and wait for a show of hands], or</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 1 cup [pause and wait for a show of hands].</a:t>
            </a:r>
          </a:p>
          <a:p>
            <a:pPr marL="0" indent="0">
              <a:buFont typeface="Wingdings" panose="05000000000000000000" pitchFamily="2" charset="2"/>
              <a:buNone/>
            </a:pPr>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16</a:t>
            </a:fld>
            <a:endParaRPr lang="en-US"/>
          </a:p>
        </p:txBody>
      </p:sp>
    </p:spTree>
    <p:extLst>
      <p:ext uri="{BB962C8B-B14F-4D97-AF65-F5344CB8AC3E}">
        <p14:creationId xmlns:p14="http://schemas.microsoft.com/office/powerpoint/2010/main" val="1943014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Great job,</a:t>
            </a:r>
            <a:r>
              <a:rPr lang="en-US" sz="1400" baseline="0" dirty="0">
                <a:latin typeface="Arial" panose="020B0604020202020204" pitchFamily="34" charset="0"/>
                <a:cs typeface="Arial" panose="020B0604020202020204" pitchFamily="34" charset="0"/>
              </a:rPr>
              <a:t> everyone! The answer is 1 cup. If you look at the top of the Nutrition Facts label shown on the right of this slide, you can see next to “Serving size” it says “1 cup.” </a:t>
            </a:r>
          </a:p>
          <a:p>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So, one serving of this cereal is 1 cup.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17</a:t>
            </a:fld>
            <a:endParaRPr lang="en-US"/>
          </a:p>
        </p:txBody>
      </p:sp>
    </p:spTree>
    <p:extLst>
      <p:ext uri="{BB962C8B-B14F-4D97-AF65-F5344CB8AC3E}">
        <p14:creationId xmlns:p14="http://schemas.microsoft.com/office/powerpoint/2010/main" val="1869065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Next,</a:t>
            </a:r>
            <a:r>
              <a:rPr lang="en-US" sz="1400" baseline="0" dirty="0">
                <a:latin typeface="Arial" panose="020B0604020202020204" pitchFamily="34" charset="0"/>
                <a:cs typeface="Arial" panose="020B0604020202020204" pitchFamily="34" charset="0"/>
              </a:rPr>
              <a:t> let’s talk about “Total Sugars and “Added sugars.” </a:t>
            </a:r>
            <a:r>
              <a:rPr lang="en-US" sz="1400" kern="1200" dirty="0">
                <a:solidFill>
                  <a:schemeClr val="tx1"/>
                </a:solidFill>
                <a:latin typeface="Arial" panose="020B0604020202020204" pitchFamily="34" charset="0"/>
                <a:ea typeface="+mn-ea"/>
                <a:cs typeface="Arial" panose="020B0604020202020204" pitchFamily="34" charset="0"/>
              </a:rPr>
              <a:t>The “Total Sugars” line shows the amount of sugars in one serving of the food</a:t>
            </a:r>
            <a:r>
              <a:rPr lang="en-US" sz="1400" baseline="0" dirty="0">
                <a:latin typeface="Arial" panose="020B0604020202020204" pitchFamily="34" charset="0"/>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 includes both naturally occurring sugars in foods, like in fruit, as well as added sugars.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r>
              <a:rPr lang="en-US" sz="1400" baseline="0" dirty="0">
                <a:latin typeface="Arial" panose="020B0604020202020204" pitchFamily="34" charset="0"/>
                <a:cs typeface="Arial" panose="020B0604020202020204" pitchFamily="34" charset="0"/>
              </a:rPr>
              <a:t>The CACFP sugar limits for cereal and yogurt are based on </a:t>
            </a:r>
            <a:r>
              <a:rPr lang="en-US" sz="1400" kern="1200" dirty="0">
                <a:solidFill>
                  <a:schemeClr val="tx1"/>
                </a:solidFill>
                <a:latin typeface="Arial" panose="020B0604020202020204" pitchFamily="34" charset="0"/>
                <a:ea typeface="+mn-ea"/>
                <a:cs typeface="Arial" panose="020B0604020202020204" pitchFamily="34" charset="0"/>
              </a:rPr>
              <a:t>the amount of added sugars in the product.</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Remember, yogurt must contain no more than 12 grams of added sugars per 6 ounces, if served as part of a reimbursable meal or snack in the CACFP. </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Breakfast cereal must contain no more than 6 grams of added sugars per dry ounce if served as part of a reimbursable meal or snack in the CACFP.</a:t>
            </a: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18</a:t>
            </a:fld>
            <a:endParaRPr lang="en-US"/>
          </a:p>
        </p:txBody>
      </p:sp>
    </p:spTree>
    <p:extLst>
      <p:ext uri="{BB962C8B-B14F-4D97-AF65-F5344CB8AC3E}">
        <p14:creationId xmlns:p14="http://schemas.microsoft.com/office/powerpoint/2010/main" val="3878679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latin typeface="Arial" panose="020B0604020202020204" pitchFamily="34" charset="0"/>
                <a:ea typeface="+mn-ea"/>
                <a:cs typeface="Arial" panose="020B0604020202020204" pitchFamily="34" charset="0"/>
              </a:rPr>
              <a:t>As mentioned earlier, the current Nutrition Facts label, provides information for “Total Sugars” and “Added Sugars”. Use the amount of “Added Sugars” to determine if the item meets the CACFP added sugars limit. </a:t>
            </a:r>
          </a:p>
          <a:p>
            <a:endParaRPr lang="en-US" sz="1400" kern="1200" dirty="0">
              <a:solidFill>
                <a:schemeClr val="tx1"/>
              </a:solidFill>
              <a:latin typeface="Arial" panose="020B0604020202020204" pitchFamily="34" charset="0"/>
              <a:ea typeface="+mn-ea"/>
              <a:cs typeface="Arial" panose="020B0604020202020204" pitchFamily="34" charset="0"/>
            </a:endParaRPr>
          </a:p>
          <a:p>
            <a:r>
              <a:rPr lang="en-US" sz="1400" kern="1200" dirty="0">
                <a:solidFill>
                  <a:schemeClr val="tx1"/>
                </a:solidFill>
                <a:latin typeface="Arial" panose="020B0604020202020204" pitchFamily="34" charset="0"/>
                <a:ea typeface="+mn-ea"/>
                <a:cs typeface="Arial" panose="020B0604020202020204" pitchFamily="34" charset="0"/>
              </a:rPr>
              <a:t>Now, let’s do a few more practice questions. </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19</a:t>
            </a:fld>
            <a:endParaRPr lang="en-US"/>
          </a:p>
        </p:txBody>
      </p:sp>
    </p:spTree>
    <p:extLst>
      <p:ext uri="{BB962C8B-B14F-4D97-AF65-F5344CB8AC3E}">
        <p14:creationId xmlns:p14="http://schemas.microsoft.com/office/powerpoint/2010/main" val="183484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Arial" panose="020B0604020202020204" pitchFamily="34" charset="0"/>
                <a:ea typeface="+mn-ea"/>
                <a:cs typeface="Arial" panose="020B0604020202020204" pitchFamily="34" charset="0"/>
              </a:rPr>
              <a:t>Let’s do this try it out question, “How many grams of total sugars are in 1 serving of this</a:t>
            </a:r>
            <a:r>
              <a:rPr lang="en-US" sz="1400" kern="1200" baseline="0" dirty="0">
                <a:solidFill>
                  <a:schemeClr val="tx1"/>
                </a:solidFill>
                <a:effectLst/>
                <a:latin typeface="Arial" panose="020B0604020202020204" pitchFamily="34" charset="0"/>
                <a:ea typeface="+mn-ea"/>
                <a:cs typeface="Arial" panose="020B0604020202020204" pitchFamily="34" charset="0"/>
              </a:rPr>
              <a:t> </a:t>
            </a:r>
            <a:r>
              <a:rPr lang="en-US" sz="1400" kern="1200" dirty="0">
                <a:solidFill>
                  <a:schemeClr val="tx1"/>
                </a:solidFill>
                <a:effectLst/>
                <a:latin typeface="Arial" panose="020B0604020202020204" pitchFamily="34" charset="0"/>
                <a:ea typeface="+mn-ea"/>
                <a:cs typeface="Arial" panose="020B0604020202020204" pitchFamily="34" charset="0"/>
              </a:rPr>
              <a:t>cereal?</a:t>
            </a:r>
            <a:br>
              <a:rPr lang="en-US" sz="1400" kern="1200" dirty="0">
                <a:solidFill>
                  <a:schemeClr val="tx1"/>
                </a:solidFill>
                <a:effectLst/>
                <a:latin typeface="Arial" panose="020B0604020202020204" pitchFamily="34" charset="0"/>
                <a:ea typeface="+mn-ea"/>
                <a:cs typeface="Arial" panose="020B0604020202020204" pitchFamily="34" charset="0"/>
              </a:rPr>
            </a:br>
            <a:endParaRPr lang="en-US" sz="1400" kern="1200" dirty="0">
              <a:solidFill>
                <a:schemeClr val="tx1"/>
              </a:solidFill>
              <a:effectLst/>
              <a:latin typeface="Arial" panose="020B0604020202020204" pitchFamily="34" charset="0"/>
              <a:ea typeface="+mn-ea"/>
              <a:cs typeface="Arial" panose="020B0604020202020204" pitchFamily="34" charset="0"/>
            </a:endParaRPr>
          </a:p>
          <a:p>
            <a:r>
              <a:rPr lang="en-US" sz="1400" kern="1200" dirty="0">
                <a:solidFill>
                  <a:schemeClr val="tx1"/>
                </a:solidFill>
                <a:effectLst/>
                <a:latin typeface="Arial" panose="020B0604020202020204" pitchFamily="34" charset="0"/>
                <a:ea typeface="+mn-ea"/>
                <a:cs typeface="Arial" panose="020B0604020202020204" pitchFamily="34" charset="0"/>
              </a:rPr>
              <a:t>Raise your hand if you think there are:</a:t>
            </a:r>
          </a:p>
          <a:p>
            <a:endParaRPr lang="en-US" sz="1400" kern="1200" dirty="0">
              <a:solidFill>
                <a:schemeClr val="tx1"/>
              </a:solidFill>
              <a:effectLst/>
              <a:latin typeface="Arial" panose="020B0604020202020204" pitchFamily="34" charset="0"/>
              <a:ea typeface="+mn-ea"/>
              <a:cs typeface="Arial" panose="020B0604020202020204" pitchFamily="34" charset="0"/>
            </a:endParaRPr>
          </a:p>
          <a:p>
            <a:pPr marL="171450" indent="-171450">
              <a:lnSpc>
                <a:spcPct val="150000"/>
              </a:lnSpc>
              <a:spcBef>
                <a:spcPts val="0"/>
              </a:spcBef>
              <a:spcAft>
                <a:spcPts val="0"/>
              </a:spcAft>
              <a:buFont typeface="Wingdings" pitchFamily="2" charset="2"/>
              <a:buChar char="q"/>
            </a:pPr>
            <a:r>
              <a:rPr lang="en-US" sz="1400" kern="1200" dirty="0">
                <a:solidFill>
                  <a:schemeClr val="tx1"/>
                </a:solidFill>
                <a:effectLst/>
                <a:latin typeface="Arial" panose="020B0604020202020204" pitchFamily="34" charset="0"/>
                <a:ea typeface="+mn-ea"/>
                <a:cs typeface="Arial" panose="020B0604020202020204" pitchFamily="34" charset="0"/>
              </a:rPr>
              <a:t> 28 grams of total sugars in 1 serving of this cereal [pause and wait for a show of hands],</a:t>
            </a:r>
          </a:p>
          <a:p>
            <a:pPr marL="171450" indent="-171450">
              <a:lnSpc>
                <a:spcPct val="150000"/>
              </a:lnSpc>
              <a:spcBef>
                <a:spcPts val="0"/>
              </a:spcBef>
              <a:spcAft>
                <a:spcPts val="0"/>
              </a:spcAft>
              <a:buFont typeface="Wingdings" pitchFamily="2" charset="2"/>
              <a:buChar char="q"/>
            </a:pPr>
            <a:r>
              <a:rPr lang="en-US" sz="1400" kern="1200" dirty="0">
                <a:solidFill>
                  <a:schemeClr val="tx1"/>
                </a:solidFill>
                <a:effectLst/>
                <a:latin typeface="Arial" panose="020B0604020202020204" pitchFamily="34" charset="0"/>
                <a:ea typeface="+mn-ea"/>
                <a:cs typeface="Arial" panose="020B0604020202020204" pitchFamily="34" charset="0"/>
              </a:rPr>
              <a:t> 1.5 grams [pause and wait for a show of hands],</a:t>
            </a:r>
          </a:p>
          <a:p>
            <a:pPr marL="171450" indent="-171450">
              <a:lnSpc>
                <a:spcPct val="150000"/>
              </a:lnSpc>
              <a:spcBef>
                <a:spcPts val="0"/>
              </a:spcBef>
              <a:spcAft>
                <a:spcPts val="0"/>
              </a:spcAft>
              <a:buFont typeface="Wingdings" pitchFamily="2" charset="2"/>
              <a:buChar char="q"/>
            </a:pPr>
            <a:r>
              <a:rPr lang="en-US" sz="1400" kern="1200" dirty="0">
                <a:solidFill>
                  <a:schemeClr val="tx1"/>
                </a:solidFill>
                <a:effectLst/>
                <a:latin typeface="Arial" panose="020B0604020202020204" pitchFamily="34" charset="0"/>
                <a:ea typeface="+mn-ea"/>
                <a:cs typeface="Arial" panose="020B0604020202020204" pitchFamily="34" charset="0"/>
              </a:rPr>
              <a:t> 22 grams [pause and wait for a show of hands], or</a:t>
            </a:r>
          </a:p>
          <a:p>
            <a:pPr marL="171450" indent="-171450">
              <a:lnSpc>
                <a:spcPct val="150000"/>
              </a:lnSpc>
              <a:spcBef>
                <a:spcPts val="0"/>
              </a:spcBef>
              <a:spcAft>
                <a:spcPts val="0"/>
              </a:spcAft>
              <a:buFont typeface="Wingdings" pitchFamily="2" charset="2"/>
              <a:buChar char="q"/>
            </a:pPr>
            <a:r>
              <a:rPr lang="en-US" sz="1400" kern="1200" dirty="0">
                <a:solidFill>
                  <a:schemeClr val="tx1"/>
                </a:solidFill>
                <a:effectLst/>
                <a:latin typeface="Arial" panose="020B0604020202020204" pitchFamily="34" charset="0"/>
                <a:ea typeface="+mn-ea"/>
                <a:cs typeface="Arial" panose="020B0604020202020204" pitchFamily="34" charset="0"/>
              </a:rPr>
              <a:t> 9 grams [pause and wait for a show of hands].</a:t>
            </a:r>
          </a:p>
        </p:txBody>
      </p:sp>
      <p:sp>
        <p:nvSpPr>
          <p:cNvPr id="4" name="Slide Number Placeholder 3"/>
          <p:cNvSpPr>
            <a:spLocks noGrp="1"/>
          </p:cNvSpPr>
          <p:nvPr>
            <p:ph type="sldNum" sz="quarter" idx="5"/>
          </p:nvPr>
        </p:nvSpPr>
        <p:spPr/>
        <p:txBody>
          <a:bodyPr/>
          <a:lstStyle/>
          <a:p>
            <a:fld id="{8A92E9ED-D75D-DF40-B20F-46FB25F50A85}" type="slidenum">
              <a:rPr lang="en-US" smtClean="0"/>
              <a:t>20</a:t>
            </a:fld>
            <a:endParaRPr lang="en-US"/>
          </a:p>
        </p:txBody>
      </p:sp>
    </p:spTree>
    <p:extLst>
      <p:ext uri="{BB962C8B-B14F-4D97-AF65-F5344CB8AC3E}">
        <p14:creationId xmlns:p14="http://schemas.microsoft.com/office/powerpoint/2010/main" val="2415553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Great work,</a:t>
            </a:r>
            <a:r>
              <a:rPr lang="en-US" sz="1400" baseline="0" dirty="0">
                <a:latin typeface="Arial" panose="020B0604020202020204" pitchFamily="34" charset="0"/>
                <a:cs typeface="Arial" panose="020B0604020202020204" pitchFamily="34" charset="0"/>
              </a:rPr>
              <a:t> everyone! The answer is 9 grams. </a:t>
            </a:r>
          </a:p>
          <a:p>
            <a:endParaRPr lang="en-US" sz="1400" baseline="0" dirty="0">
              <a:latin typeface="Arial" panose="020B0604020202020204" pitchFamily="34" charset="0"/>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get this answer, we find “Total Sugars” on the Nutrition Facts label and next to that we find “9 g” or “9 grams.” You’ll see that outlined in yellow on the slide.</a:t>
            </a:r>
          </a:p>
          <a:p>
            <a:pPr marL="0" marR="0" lvl="0" indent="0" algn="l" defTabSz="62343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However, CACFP meal pattern requirements are based </a:t>
            </a:r>
            <a:r>
              <a:rPr lang="en-US" sz="1400" b="0" dirty="0">
                <a:latin typeface="Arial" panose="020B0604020202020204" pitchFamily="34" charset="0"/>
                <a:cs typeface="Arial" panose="020B0604020202020204" pitchFamily="34" charset="0"/>
              </a:rPr>
              <a:t>on added sugars, not </a:t>
            </a:r>
            <a:r>
              <a:rPr lang="en-US" sz="1400" dirty="0">
                <a:latin typeface="Arial" panose="020B0604020202020204" pitchFamily="34" charset="0"/>
                <a:cs typeface="Arial" panose="020B0604020202020204" pitchFamily="34" charset="0"/>
              </a:rPr>
              <a:t>total sugars. This means the total sugars amount alone does not determine whether the cereal is creditable in the CACFP. To make that decision, we need to check the </a:t>
            </a:r>
            <a:r>
              <a:rPr lang="en-US" sz="1400" b="0" dirty="0">
                <a:latin typeface="Arial" panose="020B0604020202020204" pitchFamily="34" charset="0"/>
                <a:cs typeface="Arial" panose="020B0604020202020204" pitchFamily="34" charset="0"/>
              </a:rPr>
              <a:t>added sugars </a:t>
            </a:r>
            <a:r>
              <a:rPr lang="en-US" sz="1400" dirty="0">
                <a:latin typeface="Arial" panose="020B0604020202020204" pitchFamily="34" charset="0"/>
                <a:cs typeface="Arial" panose="020B0604020202020204" pitchFamily="34" charset="0"/>
              </a:rPr>
              <a:t>amount — and we’ll practice that next.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21</a:t>
            </a:fld>
            <a:endParaRPr lang="en-US"/>
          </a:p>
        </p:txBody>
      </p:sp>
    </p:spTree>
    <p:extLst>
      <p:ext uri="{BB962C8B-B14F-4D97-AF65-F5344CB8AC3E}">
        <p14:creationId xmlns:p14="http://schemas.microsoft.com/office/powerpoint/2010/main" val="1091423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Let’s do another practice </a:t>
            </a:r>
            <a:r>
              <a:rPr lang="en-US" sz="1400" baseline="0" noProof="0" dirty="0">
                <a:latin typeface="Arial" panose="020B0604020202020204" pitchFamily="34" charset="0"/>
                <a:cs typeface="Arial" panose="020B0604020202020204" pitchFamily="34" charset="0"/>
              </a:rPr>
              <a:t>question. Using the same Nutrition Facts label for a container of cereal, let’s answer this question. </a:t>
            </a:r>
            <a:endParaRPr lang="en-US" sz="1400" noProof="0" dirty="0">
              <a:latin typeface="Arial" panose="020B0604020202020204" pitchFamily="34" charset="0"/>
              <a:cs typeface="Arial" panose="020B0604020202020204" pitchFamily="34" charset="0"/>
            </a:endParaRPr>
          </a:p>
          <a:p>
            <a:endParaRPr lang="en-US" sz="1400" noProof="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noProof="0" dirty="0">
                <a:latin typeface="Arial" panose="020B0604020202020204" pitchFamily="34" charset="0"/>
                <a:cs typeface="Arial" panose="020B0604020202020204" pitchFamily="34" charset="0"/>
              </a:rPr>
              <a:t>The question says, “</a:t>
            </a:r>
            <a:r>
              <a:rPr lang="en-US" sz="1400" dirty="0">
                <a:latin typeface="Arial" panose="020B0604020202020204" pitchFamily="34" charset="0"/>
                <a:cs typeface="Arial" panose="020B0604020202020204" pitchFamily="34" charset="0"/>
              </a:rPr>
              <a:t>Does this cereal meet the CACFP sugar limit?” </a:t>
            </a:r>
            <a:r>
              <a:rPr lang="en-US" sz="1400" baseline="0" dirty="0">
                <a:latin typeface="Arial" panose="020B0604020202020204" pitchFamily="34" charset="0"/>
                <a:cs typeface="Arial" panose="020B0604020202020204" pitchFamily="34" charset="0"/>
              </a:rPr>
              <a:t>Remember, c</a:t>
            </a:r>
            <a:r>
              <a:rPr lang="en-US" sz="1400" dirty="0">
                <a:latin typeface="Arial" panose="020B0604020202020204" pitchFamily="34" charset="0"/>
                <a:cs typeface="Arial" panose="020B0604020202020204" pitchFamily="34" charset="0"/>
              </a:rPr>
              <a:t>ereal must contain </a:t>
            </a:r>
            <a:r>
              <a:rPr lang="en-US" sz="1400" b="0" dirty="0">
                <a:latin typeface="Arial" panose="020B0604020202020204" pitchFamily="34" charset="0"/>
                <a:cs typeface="Arial" panose="020B0604020202020204" pitchFamily="34" charset="0"/>
              </a:rPr>
              <a:t>no more than 6 grams of added sugars per dry ounce of cereal</a:t>
            </a:r>
            <a:r>
              <a:rPr lang="en-US" sz="1400" b="0" baseline="0" dirty="0">
                <a:latin typeface="Arial" panose="020B0604020202020204" pitchFamily="34" charset="0"/>
                <a:cs typeface="Arial" panose="020B0604020202020204" pitchFamily="34" charset="0"/>
              </a:rPr>
              <a:t> to serve as part of a reimbursable meal or snack in the CACFP. </a:t>
            </a:r>
          </a:p>
          <a:p>
            <a:endParaRPr lang="en-US" sz="1400" noProof="0" dirty="0">
              <a:latin typeface="Arial" panose="020B0604020202020204" pitchFamily="34" charset="0"/>
              <a:cs typeface="Arial" panose="020B0604020202020204" pitchFamily="34" charset="0"/>
            </a:endParaRPr>
          </a:p>
          <a:p>
            <a:pPr marL="0" indent="0">
              <a:buFont typeface="Wingdings" panose="05000000000000000000" pitchFamily="2" charset="2"/>
              <a:buNone/>
            </a:pPr>
            <a:r>
              <a:rPr lang="en-US" sz="1400" baseline="0" noProof="0" dirty="0">
                <a:latin typeface="Arial" panose="020B0604020202020204" pitchFamily="34" charset="0"/>
                <a:cs typeface="Arial" panose="020B0604020202020204" pitchFamily="34" charset="0"/>
              </a:rPr>
              <a:t>Raise your hand if you think the answer is: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Yes, this cereal meets the CACFP added sugars limit and it can be served as part of a reimbursable meal or snack. [pause and wait for a show of hands], or </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No, this cereal does not meet the added sugar limit and it cannot be served as part of a reimbursable meal or snack in the CACFP [pause and wait for a show of hands].</a:t>
            </a:r>
          </a:p>
          <a:p>
            <a:pPr marL="0" indent="0">
              <a:buFont typeface="Wingdings" panose="05000000000000000000" pitchFamily="2" charset="2"/>
              <a:buNone/>
            </a:pPr>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baseline="0" noProof="0" dirty="0">
              <a:latin typeface="Arial" panose="020B0604020202020204" pitchFamily="34" charset="0"/>
              <a:cs typeface="Arial" panose="020B0604020202020204" pitchFamily="34" charset="0"/>
            </a:endParaRPr>
          </a:p>
          <a:p>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22</a:t>
            </a:fld>
            <a:endParaRPr lang="en-US"/>
          </a:p>
        </p:txBody>
      </p:sp>
    </p:spTree>
    <p:extLst>
      <p:ext uri="{BB962C8B-B14F-4D97-AF65-F5344CB8AC3E}">
        <p14:creationId xmlns:p14="http://schemas.microsoft.com/office/powerpoint/2010/main" val="2271958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Nice work, everyone! The answer is </a:t>
            </a:r>
            <a:r>
              <a:rPr lang="en-US" sz="1400" baseline="0" noProof="0" dirty="0">
                <a:latin typeface="Arial" panose="020B0604020202020204" pitchFamily="34" charset="0"/>
                <a:cs typeface="Arial" panose="020B0604020202020204" pitchFamily="34" charset="0"/>
              </a:rPr>
              <a:t>“No, the cereal does not meet the sugar limit.” This means it cannot be served as part of a reimbursable meal or snack.</a:t>
            </a:r>
          </a:p>
          <a:p>
            <a:endParaRPr lang="en-US" sz="1400" baseline="0" noProof="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was a tricky one, so let’s walk through how to get the answer together. First, we go up to the “Serving Size” line and see that it’s “1 ounce.” Next, we go down to the “Added Sugars” line to see that a 1-ounce serving of cereal contains 9 grams of added sugars. Nine grams is more than 6 grams of added sugar, so this cereal cannot be served as part of a reimbursable meal or snack.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23</a:t>
            </a:fld>
            <a:endParaRPr lang="en-US"/>
          </a:p>
        </p:txBody>
      </p:sp>
    </p:spTree>
    <p:extLst>
      <p:ext uri="{BB962C8B-B14F-4D97-AF65-F5344CB8AC3E}">
        <p14:creationId xmlns:p14="http://schemas.microsoft.com/office/powerpoint/2010/main" val="1042291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Let’s do another practice</a:t>
            </a:r>
            <a:r>
              <a:rPr lang="en-US" sz="1400" baseline="0" noProof="0" dirty="0">
                <a:latin typeface="Arial" panose="020B0604020202020204" pitchFamily="34" charset="0"/>
                <a:cs typeface="Arial" panose="020B0604020202020204" pitchFamily="34" charset="0"/>
              </a:rPr>
              <a:t> question. This one is about yogurt. </a:t>
            </a:r>
            <a:endParaRPr lang="en-US" sz="1400" noProof="0" dirty="0">
              <a:latin typeface="Arial" panose="020B0604020202020204" pitchFamily="34" charset="0"/>
              <a:cs typeface="Arial" panose="020B0604020202020204" pitchFamily="34" charset="0"/>
            </a:endParaRPr>
          </a:p>
          <a:p>
            <a:endParaRPr lang="en-US" sz="1400" noProof="0" dirty="0">
              <a:latin typeface="Arial" panose="020B0604020202020204" pitchFamily="34" charset="0"/>
              <a:cs typeface="Arial" panose="020B0604020202020204" pitchFamily="34" charset="0"/>
            </a:endParaRPr>
          </a:p>
          <a:p>
            <a:r>
              <a:rPr lang="en-US" sz="1400" noProof="0" dirty="0">
                <a:latin typeface="Arial" panose="020B0604020202020204" pitchFamily="34" charset="0"/>
                <a:cs typeface="Arial" panose="020B0604020202020204" pitchFamily="34" charset="0"/>
              </a:rPr>
              <a:t>The question says, “</a:t>
            </a:r>
            <a:r>
              <a:rPr lang="en-US" sz="1400" dirty="0">
                <a:latin typeface="Arial" panose="020B0604020202020204" pitchFamily="34" charset="0"/>
                <a:cs typeface="Arial" panose="020B0604020202020204" pitchFamily="34" charset="0"/>
              </a:rPr>
              <a:t>How many grams of added sugars are in 1 serving of this yogurt?</a:t>
            </a:r>
            <a:endParaRPr lang="en-US" sz="1400" baseline="0" dirty="0">
              <a:latin typeface="Arial" panose="020B0604020202020204" pitchFamily="34" charset="0"/>
              <a:cs typeface="Arial" panose="020B0604020202020204" pitchFamily="34" charset="0"/>
            </a:endParaRPr>
          </a:p>
          <a:p>
            <a:endParaRPr lang="en-US" sz="1400" noProof="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Raise your hand if you think there are:</a:t>
            </a:r>
          </a:p>
          <a:p>
            <a:endParaRPr lang="en-US" sz="140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2 grams of added sugars in 1 serving of this yogurt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16 grams [pause and wait for a show of hands],</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4 grams [pause and wait for a show of hands], or</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noProof="0" dirty="0">
                <a:latin typeface="Arial" panose="020B0604020202020204" pitchFamily="34" charset="0"/>
                <a:cs typeface="Arial" panose="020B0604020202020204" pitchFamily="34" charset="0"/>
              </a:rPr>
              <a:t>8 grams [pause and wait for a show of hands].</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24</a:t>
            </a:fld>
            <a:endParaRPr lang="en-US"/>
          </a:p>
        </p:txBody>
      </p:sp>
    </p:spTree>
    <p:extLst>
      <p:ext uri="{BB962C8B-B14F-4D97-AF65-F5344CB8AC3E}">
        <p14:creationId xmlns:p14="http://schemas.microsoft.com/office/powerpoint/2010/main" val="1839747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Nice work, everyone! The answer is 4 </a:t>
            </a:r>
            <a:r>
              <a:rPr lang="en-US" sz="1400" baseline="0" noProof="0" dirty="0">
                <a:latin typeface="Arial" panose="020B0604020202020204" pitchFamily="34" charset="0"/>
                <a:cs typeface="Arial" panose="020B0604020202020204" pitchFamily="34" charset="0"/>
              </a:rPr>
              <a:t>grams of added sugars.</a:t>
            </a:r>
          </a:p>
          <a:p>
            <a:pPr marL="0" marR="0" lvl="0" indent="0" algn="l" defTabSz="62343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get this answer, we start by checking how many servings are in the container. The Nutrition Facts label shows that this product is a single‑serving container. Next, we look under the Total Sugars line and find “Includes 4 g Added Sugars.” That amount is highlighted in the label on the slide.</a:t>
            </a:r>
          </a:p>
          <a:p>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25</a:t>
            </a:fld>
            <a:endParaRPr lang="en-US"/>
          </a:p>
        </p:txBody>
      </p:sp>
    </p:spTree>
    <p:extLst>
      <p:ext uri="{BB962C8B-B14F-4D97-AF65-F5344CB8AC3E}">
        <p14:creationId xmlns:p14="http://schemas.microsoft.com/office/powerpoint/2010/main" val="3545402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Let’s do one more practice </a:t>
            </a:r>
            <a:r>
              <a:rPr lang="en-US" sz="1400" baseline="0" noProof="0" dirty="0">
                <a:latin typeface="Arial" panose="020B0604020202020204" pitchFamily="34" charset="0"/>
                <a:cs typeface="Arial" panose="020B0604020202020204" pitchFamily="34" charset="0"/>
              </a:rPr>
              <a:t>question on added sugars. Using the same Nutrition Facts label for a container of yogurt, let’s answer this question. </a:t>
            </a:r>
            <a:endParaRPr lang="en-US" sz="1400" noProof="0" dirty="0">
              <a:latin typeface="Arial" panose="020B0604020202020204" pitchFamily="34" charset="0"/>
              <a:cs typeface="Arial" panose="020B0604020202020204" pitchFamily="34" charset="0"/>
            </a:endParaRPr>
          </a:p>
          <a:p>
            <a:endParaRPr lang="en-US" sz="1400" noProof="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noProof="0" dirty="0">
                <a:latin typeface="Arial" panose="020B0604020202020204" pitchFamily="34" charset="0"/>
                <a:cs typeface="Arial" panose="020B0604020202020204" pitchFamily="34" charset="0"/>
              </a:rPr>
              <a:t>The question says, “</a:t>
            </a:r>
            <a:r>
              <a:rPr lang="en-US" sz="1400" dirty="0">
                <a:latin typeface="Arial" panose="020B0604020202020204" pitchFamily="34" charset="0"/>
                <a:cs typeface="Arial" panose="020B0604020202020204" pitchFamily="34" charset="0"/>
              </a:rPr>
              <a:t>Does this yogurt meet the CACFP added sugars limit?” </a:t>
            </a:r>
            <a:r>
              <a:rPr lang="en-US" sz="1400" baseline="0" dirty="0">
                <a:latin typeface="Arial" panose="020B0604020202020204" pitchFamily="34" charset="0"/>
                <a:cs typeface="Arial" panose="020B0604020202020204" pitchFamily="34" charset="0"/>
              </a:rPr>
              <a:t>Remember, yogurt must contain no more than 12 grams of added sugars per 6 ounces of yogurt to be served as part of a reimbursable meal or snack in the CACFP. </a:t>
            </a: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0" indent="0">
              <a:buFont typeface="Wingdings" panose="05000000000000000000" pitchFamily="2" charset="2"/>
              <a:buNone/>
            </a:pPr>
            <a:endParaRPr lang="en-US" sz="1400" baseline="0" noProof="0" dirty="0">
              <a:latin typeface="Arial" panose="020B0604020202020204" pitchFamily="34" charset="0"/>
              <a:cs typeface="Arial" panose="020B0604020202020204" pitchFamily="34" charset="0"/>
            </a:endParaRPr>
          </a:p>
          <a:p>
            <a:pPr marL="0" indent="0">
              <a:buFont typeface="Wingdings" panose="05000000000000000000" pitchFamily="2" charset="2"/>
              <a:buNone/>
            </a:pPr>
            <a:r>
              <a:rPr lang="en-US" sz="1400" baseline="0" noProof="0" dirty="0">
                <a:latin typeface="Arial" panose="020B0604020202020204" pitchFamily="34" charset="0"/>
                <a:cs typeface="Arial" panose="020B0604020202020204" pitchFamily="34" charset="0"/>
              </a:rPr>
              <a:t>Raise your hand if you think the answer is:</a:t>
            </a:r>
          </a:p>
          <a:p>
            <a:endParaRPr lang="en-US" sz="140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Yes, the yogurt does meet the added sugars limit and can be served as part of a reimbursable meal or snack [pause and wait for a show of hands]; or</a:t>
            </a:r>
          </a:p>
          <a:p>
            <a:pPr marL="171450" indent="-171450">
              <a:buFont typeface="Wingdings" panose="05000000000000000000" pitchFamily="2" charset="2"/>
              <a:buChar char="q"/>
            </a:pPr>
            <a:endParaRPr lang="en-US" sz="1400" baseline="0" noProof="0" dirty="0">
              <a:latin typeface="Arial" panose="020B0604020202020204" pitchFamily="34" charset="0"/>
              <a:cs typeface="Arial" panose="020B0604020202020204" pitchFamily="34" charset="0"/>
            </a:endParaRPr>
          </a:p>
          <a:p>
            <a:pPr marL="171450" indent="-171450">
              <a:buFont typeface="Wingdings" panose="05000000000000000000" pitchFamily="2" charset="2"/>
              <a:buChar char="q"/>
            </a:pPr>
            <a:r>
              <a:rPr lang="en-US" sz="1400" baseline="0" noProof="0" dirty="0">
                <a:latin typeface="Arial" panose="020B0604020202020204" pitchFamily="34" charset="0"/>
                <a:cs typeface="Arial" panose="020B0604020202020204" pitchFamily="34" charset="0"/>
              </a:rPr>
              <a:t>No, it does not meet the added sugars limit [pause and wait for a show of hands].</a:t>
            </a:r>
          </a:p>
          <a:p>
            <a:endParaRPr lang="en-US" sz="1200" dirty="0">
              <a:latin typeface="Arial" panose="020B0604020202020204" pitchFamily="34" charset="0"/>
              <a:cs typeface="Arial" panose="020B0604020202020204" pitchFamily="34" charset="0"/>
            </a:endParaRPr>
          </a:p>
          <a:p>
            <a:endParaRPr lang="en-US" sz="1200" baseline="0" noProof="0" dirty="0">
              <a:latin typeface="Arial" panose="020B0604020202020204" pitchFamily="34" charset="0"/>
              <a:cs typeface="Arial" panose="020B0604020202020204" pitchFamily="34" charset="0"/>
            </a:endParaRPr>
          </a:p>
          <a:p>
            <a:endParaRPr lang="en-US" sz="1200" baseline="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26</a:t>
            </a:fld>
            <a:endParaRPr lang="en-US"/>
          </a:p>
        </p:txBody>
      </p:sp>
    </p:spTree>
    <p:extLst>
      <p:ext uri="{BB962C8B-B14F-4D97-AF65-F5344CB8AC3E}">
        <p14:creationId xmlns:p14="http://schemas.microsoft.com/office/powerpoint/2010/main" val="81658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Nice work, everyone! The answer is </a:t>
            </a:r>
            <a:r>
              <a:rPr lang="en-US" sz="1400" baseline="0" noProof="0" dirty="0">
                <a:latin typeface="Arial" panose="020B0604020202020204" pitchFamily="34" charset="0"/>
                <a:cs typeface="Arial" panose="020B0604020202020204" pitchFamily="34" charset="0"/>
              </a:rPr>
              <a:t>“Yes, the yogurt meets the added sugars limit and can be served as part of a reimbursable meal or snack.” </a:t>
            </a:r>
          </a:p>
          <a:p>
            <a:endParaRPr lang="en-US" sz="1400" baseline="0" noProof="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Let’s talk through how we got the answer. First, we go up to the “Serving size” line and see that it’s “6 ounces.” Next, we go down to the “Added Sugars” line to see that a 6-ounce serving of yogurt contains 4 grams of added sugars. 4 grams is less than 12 grams of added sugars, so this yogurt can be served as part of a reimbursable meal or snack. </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27</a:t>
            </a:fld>
            <a:endParaRPr lang="en-US"/>
          </a:p>
        </p:txBody>
      </p:sp>
    </p:spTree>
    <p:extLst>
      <p:ext uri="{BB962C8B-B14F-4D97-AF65-F5344CB8AC3E}">
        <p14:creationId xmlns:p14="http://schemas.microsoft.com/office/powerpoint/2010/main" val="1003355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539DF-37BB-DCEB-503A-F8E5F90D9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13B70-5EE9-067C-C5DA-D089069E29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24581A-5266-170C-9204-E900166DC828}"/>
              </a:ext>
            </a:extLst>
          </p:cNvPr>
          <p:cNvSpPr>
            <a:spLocks noGrp="1"/>
          </p:cNvSpPr>
          <p:nvPr>
            <p:ph type="body" idx="1"/>
          </p:nvPr>
        </p:nvSpPr>
        <p:spPr/>
        <p:txBody>
          <a:bodyPr/>
          <a:lstStyle/>
          <a:p>
            <a:r>
              <a:rPr lang="en-US" sz="1400" kern="1200" dirty="0">
                <a:solidFill>
                  <a:schemeClr val="tx1"/>
                </a:solidFill>
                <a:effectLst/>
                <a:latin typeface="Arial" panose="020B0604020202020204" pitchFamily="34" charset="0"/>
                <a:ea typeface="+mn-ea"/>
                <a:cs typeface="Arial" panose="020B0604020202020204" pitchFamily="34" charset="0"/>
              </a:rPr>
              <a:t>For more information on added sugars in the CACFP, please visit Team Nutrition’s Training Tools webpage at the web address on the slide.</a:t>
            </a:r>
          </a:p>
          <a:p>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43560EBC-636C-2E7A-C8D1-05675940BEFE}"/>
              </a:ext>
            </a:extLst>
          </p:cNvPr>
          <p:cNvSpPr>
            <a:spLocks noGrp="1"/>
          </p:cNvSpPr>
          <p:nvPr>
            <p:ph type="sldNum" sz="quarter" idx="5"/>
          </p:nvPr>
        </p:nvSpPr>
        <p:spPr/>
        <p:txBody>
          <a:bodyPr/>
          <a:lstStyle/>
          <a:p>
            <a:fld id="{8A92E9ED-D75D-DF40-B20F-46FB25F50A85}" type="slidenum">
              <a:rPr lang="en-US" smtClean="0"/>
              <a:t>28</a:t>
            </a:fld>
            <a:endParaRPr lang="en-US"/>
          </a:p>
        </p:txBody>
      </p:sp>
    </p:spTree>
    <p:extLst>
      <p:ext uri="{BB962C8B-B14F-4D97-AF65-F5344CB8AC3E}">
        <p14:creationId xmlns:p14="http://schemas.microsoft.com/office/powerpoint/2010/main" val="40333262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Now, let’s look at some of the other nutrient information you may find on the Nutrition Facts label. </a:t>
            </a:r>
          </a:p>
          <a:p>
            <a:pPr marL="0" marR="0" lvl="0" indent="0" algn="l" defTabSz="62343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first one is Iron. Iron is a nutrient that supports growth and brain development. You may use the Nutrition Facts label when checking to see that an infant formula is fortified with iron. </a:t>
            </a: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29</a:t>
            </a:fld>
            <a:endParaRPr lang="en-US"/>
          </a:p>
        </p:txBody>
      </p:sp>
    </p:spTree>
    <p:extLst>
      <p:ext uri="{BB962C8B-B14F-4D97-AF65-F5344CB8AC3E}">
        <p14:creationId xmlns:p14="http://schemas.microsoft.com/office/powerpoint/2010/main" val="3232735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latin typeface="Arial" panose="020B0604020202020204" pitchFamily="34" charset="0"/>
                <a:cs typeface="Arial" panose="020B0604020202020204" pitchFamily="34" charset="0"/>
              </a:rPr>
              <a:t>As a reminder, iron-fortified infant formula is required in the CACFP for babies who are not breastfed or are partially breastfed.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To make sure the iron-fortified infant formula you offer is creditable in the CACFP, you should:</a:t>
            </a:r>
          </a:p>
          <a:p>
            <a:endParaRPr lang="en-US" sz="14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aseline="0" dirty="0">
                <a:latin typeface="Arial" panose="020B0604020202020204" pitchFamily="34" charset="0"/>
                <a:cs typeface="Arial" panose="020B0604020202020204" pitchFamily="34" charset="0"/>
              </a:rPr>
              <a:t>Look for “infant formula with iron” or a similar statement on the front of the formula package and make sure it contains 1 milligram of iron or more per 100 calories of formula when prepared using the label instructions. </a:t>
            </a:r>
          </a:p>
          <a:p>
            <a:pPr marL="171450" indent="-171450">
              <a:buFont typeface="Arial" panose="020B0604020202020204" pitchFamily="34" charset="0"/>
              <a:buChar char="•"/>
            </a:pPr>
            <a:endParaRPr lang="en-US" sz="14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400" baseline="0" dirty="0">
                <a:latin typeface="Arial" panose="020B0604020202020204" pitchFamily="34" charset="0"/>
                <a:cs typeface="Arial" panose="020B0604020202020204" pitchFamily="34" charset="0"/>
              </a:rPr>
              <a:t>You can use the Nutrition Facts label as a guide to make sure the formula has enough iron. First look at the line that says “Calories” and make sure it says “100” or more. Then, look at the line that says “iron.” This should have “1 milligram” or more listed. </a:t>
            </a:r>
          </a:p>
          <a:p>
            <a:pPr marL="171450" indent="-171450">
              <a:buFont typeface="Arial" panose="020B0604020202020204" pitchFamily="34" charset="0"/>
              <a:buChar char="•"/>
            </a:pPr>
            <a:endParaRPr lang="en-US" sz="14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kern="1200" dirty="0">
                <a:solidFill>
                  <a:schemeClr val="tx1"/>
                </a:solidFill>
                <a:effectLst/>
                <a:latin typeface="Arial" panose="020B0604020202020204" pitchFamily="34" charset="0"/>
                <a:cs typeface="Arial" panose="020B0604020202020204" pitchFamily="34" charset="0"/>
              </a:rPr>
              <a:t>If you have an infant formula that contains less than 100 calories, you'd have to take additional steps to determine if it is creditable in the CACFP.</a:t>
            </a:r>
          </a:p>
          <a:p>
            <a:pPr marL="171450" indent="-171450">
              <a:buFont typeface="Arial" panose="020B0604020202020204" pitchFamily="34" charset="0"/>
              <a:buChar char="•"/>
            </a:pPr>
            <a:endParaRPr lang="en-US" sz="1200" baseline="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30</a:t>
            </a:fld>
            <a:endParaRPr lang="en-US"/>
          </a:p>
        </p:txBody>
      </p:sp>
    </p:spTree>
    <p:extLst>
      <p:ext uri="{BB962C8B-B14F-4D97-AF65-F5344CB8AC3E}">
        <p14:creationId xmlns:p14="http://schemas.microsoft.com/office/powerpoint/2010/main" val="852726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Ok, let’s do one last practice question.</a:t>
            </a:r>
          </a:p>
          <a:p>
            <a:endParaRPr lang="en-US" sz="1400" noProof="0" dirty="0">
              <a:latin typeface="Arial" panose="020B0604020202020204" pitchFamily="34" charset="0"/>
              <a:cs typeface="Arial" panose="020B0604020202020204" pitchFamily="34" charset="0"/>
            </a:endParaRPr>
          </a:p>
          <a:p>
            <a:r>
              <a:rPr lang="en-US" sz="1400" noProof="0" dirty="0">
                <a:latin typeface="Arial" panose="020B0604020202020204" pitchFamily="34" charset="0"/>
                <a:cs typeface="Arial" panose="020B0604020202020204" pitchFamily="34" charset="0"/>
              </a:rPr>
              <a:t>Using</a:t>
            </a:r>
            <a:r>
              <a:rPr lang="en-US" sz="1400" baseline="0" noProof="0" dirty="0">
                <a:latin typeface="Arial" panose="020B0604020202020204" pitchFamily="34" charset="0"/>
                <a:cs typeface="Arial" panose="020B0604020202020204" pitchFamily="34" charset="0"/>
              </a:rPr>
              <a:t> the Nutrition Facts label of an iron-fortified infant formula on the slide here, let’s answer this question:</a:t>
            </a:r>
          </a:p>
          <a:p>
            <a:endParaRPr lang="en-US" sz="1400" baseline="0" noProof="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baseline="0" noProof="0" dirty="0">
                <a:latin typeface="Arial" panose="020B0604020202020204" pitchFamily="34" charset="0"/>
                <a:cs typeface="Arial" panose="020B0604020202020204" pitchFamily="34" charset="0"/>
              </a:rPr>
              <a:t>The question says, “Is this infant formula creditable in the CACFP?” Remember from the previous slide, we need to </a:t>
            </a:r>
            <a:r>
              <a:rPr lang="en-US" sz="1400" baseline="0" dirty="0">
                <a:latin typeface="Arial" panose="020B0604020202020204" pitchFamily="34" charset="0"/>
                <a:cs typeface="Arial" panose="020B0604020202020204" pitchFamily="34" charset="0"/>
              </a:rPr>
              <a:t>make sure it contains </a:t>
            </a:r>
          </a:p>
          <a:p>
            <a:pPr marL="0" indent="0">
              <a:buFont typeface="Arial" panose="020B0604020202020204" pitchFamily="34" charset="0"/>
              <a:buNone/>
            </a:pPr>
            <a:r>
              <a:rPr lang="en-US" sz="1400" baseline="0" dirty="0">
                <a:latin typeface="Arial" panose="020B0604020202020204" pitchFamily="34" charset="0"/>
                <a:cs typeface="Arial" panose="020B0604020202020204" pitchFamily="34" charset="0"/>
              </a:rPr>
              <a:t>1 milligram of iron or more per 100 calories of formula to be creditable in the CACFP. </a:t>
            </a:r>
          </a:p>
          <a:p>
            <a:pPr marL="0" indent="0">
              <a:buFont typeface="Arial" panose="020B0604020202020204" pitchFamily="34" charset="0"/>
              <a:buNone/>
            </a:pPr>
            <a:endParaRPr lang="en-US" sz="14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aseline="0" dirty="0">
                <a:latin typeface="Arial" panose="020B0604020202020204" pitchFamily="34" charset="0"/>
                <a:cs typeface="Arial" panose="020B0604020202020204" pitchFamily="34" charset="0"/>
              </a:rPr>
              <a:t>Raise your hand if you think the answer is: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dirty="0">
                <a:latin typeface="Arial" panose="020B0604020202020204" pitchFamily="34" charset="0"/>
                <a:cs typeface="Arial" panose="020B0604020202020204" pitchFamily="34" charset="0"/>
              </a:rPr>
              <a:t>Yes, it is creditable in the CACFP [pause and wait for a show of hands], or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en-US" sz="1400" baseline="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400" baseline="0" dirty="0">
                <a:latin typeface="Arial" panose="020B0604020202020204" pitchFamily="34" charset="0"/>
                <a:cs typeface="Arial" panose="020B0604020202020204" pitchFamily="34" charset="0"/>
              </a:rPr>
              <a:t>No, it is not creditable in the CACFP </a:t>
            </a:r>
            <a:r>
              <a:rPr lang="en-US" sz="1400" baseline="0" noProof="0" dirty="0">
                <a:latin typeface="Arial" panose="020B0604020202020204" pitchFamily="34" charset="0"/>
                <a:cs typeface="Arial" panose="020B0604020202020204" pitchFamily="34" charset="0"/>
              </a:rPr>
              <a:t>[pause and wait for a show of hands].</a:t>
            </a:r>
            <a:endParaRPr lang="en-US" sz="14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31</a:t>
            </a:fld>
            <a:endParaRPr lang="en-US"/>
          </a:p>
        </p:txBody>
      </p:sp>
    </p:spTree>
    <p:extLst>
      <p:ext uri="{BB962C8B-B14F-4D97-AF65-F5344CB8AC3E}">
        <p14:creationId xmlns:p14="http://schemas.microsoft.com/office/powerpoint/2010/main" val="2639416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Arial" panose="020B0604020202020204" pitchFamily="34" charset="0"/>
                <a:cs typeface="Arial" panose="020B0604020202020204" pitchFamily="34" charset="0"/>
              </a:rPr>
              <a:t>Great job, everyone! The answer is “Yes,” this infant formula is creditable</a:t>
            </a:r>
            <a:r>
              <a:rPr lang="en-US" sz="1400" baseline="0" noProof="0" dirty="0">
                <a:latin typeface="Arial" panose="020B0604020202020204" pitchFamily="34" charset="0"/>
                <a:cs typeface="Arial" panose="020B0604020202020204" pitchFamily="34" charset="0"/>
              </a:rPr>
              <a:t> in the CACFP. </a:t>
            </a:r>
          </a:p>
          <a:p>
            <a:endParaRPr lang="en-US" sz="1400" baseline="0" noProof="0" dirty="0">
              <a:latin typeface="Arial" panose="020B0604020202020204" pitchFamily="34" charset="0"/>
              <a:cs typeface="Arial" panose="020B0604020202020204" pitchFamily="34" charset="0"/>
            </a:endParaRPr>
          </a:p>
          <a:p>
            <a:r>
              <a:rPr lang="en-US" sz="1400" baseline="0" noProof="0" dirty="0">
                <a:latin typeface="Arial" panose="020B0604020202020204" pitchFamily="34" charset="0"/>
                <a:cs typeface="Arial" panose="020B0604020202020204" pitchFamily="34" charset="0"/>
              </a:rPr>
              <a:t>We know this, because we find “Calories” on the Nutrition Facts label and it says 100 calories. Then, we look at the line for “Iron” and see that it contains 1.8 milligrams of iron. 1.8 milligrams of iron is more than the 1 milligram of iron required, so this iron-fortified infant formula can be served as part of a reimbursable meal. </a:t>
            </a:r>
            <a:endParaRPr lang="en-US" sz="1400" noProof="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32</a:t>
            </a:fld>
            <a:endParaRPr lang="en-US"/>
          </a:p>
        </p:txBody>
      </p:sp>
    </p:spTree>
    <p:extLst>
      <p:ext uri="{BB962C8B-B14F-4D97-AF65-F5344CB8AC3E}">
        <p14:creationId xmlns:p14="http://schemas.microsoft.com/office/powerpoint/2010/main" val="2235040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Finally, let's talk briefly about some of the other nutrients on the Nutrition Facts label: </a:t>
            </a:r>
            <a:r>
              <a:rPr lang="en-US" sz="1400" baseline="0" dirty="0">
                <a:latin typeface="Arial" panose="020B0604020202020204" pitchFamily="34" charset="0"/>
                <a:cs typeface="Arial" panose="020B0604020202020204" pitchFamily="34" charset="0"/>
              </a:rPr>
              <a:t>saturated fat; </a:t>
            </a:r>
            <a:r>
              <a:rPr lang="en-US" sz="1400" i="1" baseline="0" dirty="0">
                <a:latin typeface="Arial" panose="020B0604020202020204" pitchFamily="34" charset="0"/>
                <a:cs typeface="Arial" panose="020B0604020202020204" pitchFamily="34" charset="0"/>
              </a:rPr>
              <a:t>trans</a:t>
            </a:r>
            <a:r>
              <a:rPr lang="en-US" sz="1400" baseline="0" dirty="0">
                <a:latin typeface="Arial" panose="020B0604020202020204" pitchFamily="34" charset="0"/>
                <a:cs typeface="Arial" panose="020B0604020202020204" pitchFamily="34" charset="0"/>
              </a:rPr>
              <a:t> fat; sodium; and added sugars. The Nutrition Facts label lists the amount of each of these nutrients for one serving of this food. </a:t>
            </a:r>
          </a:p>
          <a:p>
            <a:endParaRPr lang="en-US" sz="1400" baseline="0" dirty="0">
              <a:latin typeface="Arial" panose="020B0604020202020204" pitchFamily="34" charset="0"/>
              <a:cs typeface="Arial" panose="020B0604020202020204" pitchFamily="34" charset="0"/>
            </a:endParaRPr>
          </a:p>
          <a:p>
            <a:r>
              <a:rPr lang="en-US" sz="1400" baseline="0" dirty="0">
                <a:latin typeface="Arial" panose="020B0604020202020204" pitchFamily="34" charset="0"/>
                <a:cs typeface="Arial" panose="020B0604020202020204" pitchFamily="34" charset="0"/>
              </a:rPr>
              <a:t>Most adults and children eat and drink too many of these nutrients. Choosing foods that are lower in these nutrients can help you offer healthier meals that support good health. </a:t>
            </a:r>
            <a:r>
              <a:rPr lang="en-US" sz="1400" kern="1200" dirty="0">
                <a:solidFill>
                  <a:schemeClr val="tx1"/>
                </a:solidFill>
                <a:effectLst/>
                <a:latin typeface="Arial" panose="020B0604020202020204" pitchFamily="34" charset="0"/>
                <a:ea typeface="+mn-ea"/>
                <a:cs typeface="Arial" panose="020B0604020202020204" pitchFamily="34" charset="0"/>
              </a:rPr>
              <a:t>When comparing nutrients in foods, check the serving sizes to make sure you are comparing similar amounts of food. </a:t>
            </a:r>
          </a:p>
          <a:p>
            <a:endParaRPr lang="en-US" sz="14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23438"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Remember that the Dietary Guidelines for Americans recommend avoiding highly processed packaged, prepared, ready-to-eat, or other foods that are salty or sweet </a:t>
            </a:r>
            <a:r>
              <a:rPr lang="en-US" sz="1400" b="0" kern="1200" dirty="0">
                <a:solidFill>
                  <a:schemeClr val="tx1"/>
                </a:solidFill>
                <a:effectLst/>
                <a:latin typeface="Arial" panose="020B0604020202020204" pitchFamily="34" charset="0"/>
                <a:ea typeface="+mn-ea"/>
                <a:cs typeface="Arial" panose="020B0604020202020204" pitchFamily="34" charset="0"/>
              </a:rPr>
              <a:t>such as chips, cookies, and candy that have added sugars and sodium (salt). </a:t>
            </a:r>
            <a:r>
              <a:rPr lang="en-US" sz="1400" kern="1200" dirty="0">
                <a:solidFill>
                  <a:schemeClr val="tx1"/>
                </a:solidFill>
                <a:effectLst/>
                <a:latin typeface="Arial" panose="020B0604020202020204" pitchFamily="34" charset="0"/>
                <a:ea typeface="+mn-ea"/>
                <a:cs typeface="Arial" panose="020B0604020202020204" pitchFamily="34" charset="0"/>
              </a:rPr>
              <a:t>This recommendation helps to lower consumption of these nutrients.</a:t>
            </a:r>
          </a:p>
          <a:p>
            <a:endParaRPr lang="en-US" sz="12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33</a:t>
            </a:fld>
            <a:endParaRPr lang="en-US"/>
          </a:p>
        </p:txBody>
      </p:sp>
    </p:spTree>
    <p:extLst>
      <p:ext uri="{BB962C8B-B14F-4D97-AF65-F5344CB8AC3E}">
        <p14:creationId xmlns:p14="http://schemas.microsoft.com/office/powerpoint/2010/main" val="658671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rPr>
              <a:t>The Nutrition Facts label contains a lot of information, what are some key pieces of information I can look for to help me plan meals for CACFP participants? </a:t>
            </a:r>
            <a:endParaRPr lang="en-US" sz="1400" b="0" dirty="0"/>
          </a:p>
        </p:txBody>
      </p:sp>
      <p:sp>
        <p:nvSpPr>
          <p:cNvPr id="4" name="Slide Number Placeholder 3"/>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2C9683A5-9B7C-4217-9A03-3A3F4B8D7FF7}"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34</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2373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t>
            </a:r>
            <a:r>
              <a:rPr lang="en-US" sz="1400" dirty="0">
                <a:latin typeface="Arial" panose="020B0604020202020204" pitchFamily="34" charset="0"/>
                <a:cs typeface="Arial" panose="020B0604020202020204" pitchFamily="34" charset="0"/>
              </a:rPr>
              <a:t>hen planning CACFP meals, focus on the serving size, servings per container, added sugars, protein, sodium, and the ingredient list (especially for whole grain‑rich items and allergens). These parts of the Nutrition Facts label help you confirm portion sizes, choose foods that meet CACFP meal pattern requirements and build balanced menus that align with the 2025-2030 Dietary Guidelines for Americans and the Real Food Pyramid. </a:t>
            </a:r>
          </a:p>
        </p:txBody>
      </p:sp>
      <p:sp>
        <p:nvSpPr>
          <p:cNvPr id="4" name="Slide Number Placeholder 3"/>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C925F789-5C1B-7042-8240-4B2145EBD5A6}"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35</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378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6CC8E-2DD6-6AD1-5C03-DDE2E0FC2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2B1CE-DE9D-4896-85AE-3CD9E1C74D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3E2E9A-18E7-5789-6B1C-1CCBDE37A1C7}"/>
              </a:ext>
            </a:extLst>
          </p:cNvPr>
          <p:cNvSpPr>
            <a:spLocks noGrp="1"/>
          </p:cNvSpPr>
          <p:nvPr>
            <p:ph type="body" idx="1"/>
          </p:nvPr>
        </p:nvSpPr>
        <p:spPr/>
        <p:txBody>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rPr>
              <a:t>Another question we have received is “</a:t>
            </a:r>
            <a:r>
              <a:rPr kumimoji="0" lang="en-US" sz="1400" b="0" i="0" u="none" strike="noStrike" kern="1200" cap="none" spc="0" normalizeH="0" baseline="0" dirty="0">
                <a:ln>
                  <a:noFill/>
                </a:ln>
                <a:solidFill>
                  <a:srgbClr val="FFFFFF"/>
                </a:solidFill>
                <a:effectLst/>
                <a:uLnTx/>
                <a:uFillTx/>
                <a:latin typeface="Arial" panose="020B0604020202020204"/>
                <a:ea typeface="Source Sans Pro" panose="020B0503030403020204" pitchFamily="34" charset="0"/>
                <a:cs typeface="+mn-cs"/>
              </a:rPr>
              <a:t>With the old Nutrition Facts label, we used the “Sugars” line to check if cereals and yogurts met CACFP sugar limit. The new label shows “Total Sugars” and “Added Sugars.” Which one should we use now?”</a:t>
            </a:r>
            <a:endPar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endParaRPr>
          </a:p>
          <a:p>
            <a:endParaRPr lang="en-US" dirty="0"/>
          </a:p>
        </p:txBody>
      </p:sp>
      <p:sp>
        <p:nvSpPr>
          <p:cNvPr id="4" name="Slide Number Placeholder 3">
            <a:extLst>
              <a:ext uri="{FF2B5EF4-FFF2-40B4-BE49-F238E27FC236}">
                <a16:creationId xmlns:a16="http://schemas.microsoft.com/office/drawing/2014/main" id="{4C481BDE-2869-661D-37C9-22C229679467}"/>
              </a:ext>
            </a:extLst>
          </p:cNvPr>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2C9683A5-9B7C-4217-9A03-3A3F4B8D7FF7}"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36</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698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7000"/>
              </a:lnSpc>
              <a:spcAft>
                <a:spcPts val="800"/>
              </a:spcAft>
              <a:buNone/>
            </a:pPr>
            <a:r>
              <a:rPr lang="en-US" sz="1400" dirty="0">
                <a:effectLst/>
                <a:latin typeface="Arial" panose="020B0604020202020204" pitchFamily="34" charset="0"/>
                <a:ea typeface="Calibri" panose="020F0502020204030204" pitchFamily="34" charset="0"/>
                <a:cs typeface="Arial" panose="020B0604020202020204" pitchFamily="34" charset="0"/>
              </a:rPr>
              <a:t>To help you determine if a cereal or yogurt meets the CACFP added sugars limit, you should now always look at the “Total Sugars” line on the new Nutrition Facts label. Our Team Nutrition worksheets and slide presentations on choosing yogurt and cereal that are lower in added sugars include this information. Check them out by using the web address of the QR code on the screen. </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C925F789-5C1B-7042-8240-4B2145EBD5A6}"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37</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845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165A-A288-2A95-6978-A8801B19C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EC03D8-F339-42FE-4BDC-19B5A9526E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5274A7-D006-9252-5F32-3255EE2CDB24}"/>
              </a:ext>
            </a:extLst>
          </p:cNvPr>
          <p:cNvSpPr>
            <a:spLocks noGrp="1"/>
          </p:cNvSpPr>
          <p:nvPr>
            <p:ph type="body" idx="1"/>
          </p:nvPr>
        </p:nvSpPr>
        <p:spPr/>
        <p:txBody>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rPr>
              <a:t>The next question is, “are there limits on sodium and saturated fat, or should we just try to keep them low?”</a:t>
            </a:r>
            <a:endParaRPr lang="en-US" sz="1400" b="0" dirty="0"/>
          </a:p>
        </p:txBody>
      </p:sp>
      <p:sp>
        <p:nvSpPr>
          <p:cNvPr id="4" name="Slide Number Placeholder 3">
            <a:extLst>
              <a:ext uri="{FF2B5EF4-FFF2-40B4-BE49-F238E27FC236}">
                <a16:creationId xmlns:a16="http://schemas.microsoft.com/office/drawing/2014/main" id="{55891473-E885-9CE6-EB43-A2B29C44B00A}"/>
              </a:ext>
            </a:extLst>
          </p:cNvPr>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2C9683A5-9B7C-4217-9A03-3A3F4B8D7FF7}"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38</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492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kumimoji="0" lang="en-US" sz="1400" b="0" i="0" u="none" strike="noStrike" kern="0" cap="none" spc="0" normalizeH="0" baseline="0" noProof="0" dirty="0">
                <a:ln>
                  <a:noFill/>
                </a:ln>
                <a:solidFill>
                  <a:srgbClr val="3C3C3C"/>
                </a:solidFill>
                <a:effectLst/>
                <a:uLnTx/>
                <a:uFillTx/>
                <a:latin typeface="Arial" panose="020B0604020202020204"/>
                <a:ea typeface="+mn-ea"/>
                <a:cs typeface="+mn-cs"/>
              </a:rPr>
              <a:t>The CACFP does not set specific limits for sodium or saturated fat. Program operators are encouraged to choose whole, nutritious foods and avoid highly processed packaged, prepared, ready-to-eat, or other foods that are salty or sweet</a:t>
            </a:r>
            <a:r>
              <a:rPr kumimoji="0" lang="en-US" sz="1400" b="1" i="0" u="none" strike="noStrike" kern="0" cap="none" spc="0" normalizeH="0" baseline="0" noProof="0" dirty="0">
                <a:ln>
                  <a:noFill/>
                </a:ln>
                <a:solidFill>
                  <a:srgbClr val="3C3C3C"/>
                </a:solidFill>
                <a:effectLst/>
                <a:uLnTx/>
                <a:uFillTx/>
                <a:latin typeface="Arial" panose="020B0604020202020204"/>
                <a:ea typeface="+mn-ea"/>
                <a:cs typeface="+mn-cs"/>
              </a:rPr>
              <a:t>, </a:t>
            </a:r>
            <a:r>
              <a:rPr kumimoji="0" lang="en-US" sz="1400" b="0" i="0" u="none" strike="noStrike" kern="0" cap="none" spc="0" normalizeH="0" baseline="0" noProof="0" dirty="0">
                <a:ln>
                  <a:noFill/>
                </a:ln>
                <a:solidFill>
                  <a:srgbClr val="3C3C3C"/>
                </a:solidFill>
                <a:effectLst/>
                <a:uLnTx/>
                <a:uFillTx/>
                <a:latin typeface="Arial" panose="020B0604020202020204"/>
                <a:ea typeface="+mn-ea"/>
                <a:cs typeface="+mn-cs"/>
              </a:rPr>
              <a:t>as recommended by the 2025-2030 Dietary Guidelines for Americans. More information about the Dietary Guidelines is available at RealFood.gov. </a:t>
            </a:r>
            <a:endParaRPr lang="en-US" sz="1400" dirty="0"/>
          </a:p>
        </p:txBody>
      </p:sp>
      <p:sp>
        <p:nvSpPr>
          <p:cNvPr id="4" name="Slide Number Placeholder 3"/>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C925F789-5C1B-7042-8240-4B2145EBD5A6}"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39</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195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A880E-AD4C-72CA-DA1F-01279D7FB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18A0A-BB5C-DC74-E929-1D7716DAB1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1D52F48-FFA4-BBF3-0458-8B772E4B67FE}"/>
              </a:ext>
            </a:extLst>
          </p:cNvPr>
          <p:cNvSpPr>
            <a:spLocks noGrp="1"/>
          </p:cNvSpPr>
          <p:nvPr>
            <p:ph type="body" idx="1"/>
          </p:nvPr>
        </p:nvSpPr>
        <p:spPr/>
        <p:txBody>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rPr>
              <a:t>The final question we have is “</a:t>
            </a:r>
            <a:r>
              <a:rPr kumimoji="0" lang="en-US" sz="1400" b="0" i="0" u="none" strike="noStrike" kern="1200" cap="none" spc="0" normalizeH="0" baseline="0" noProof="0" dirty="0">
                <a:ln>
                  <a:noFill/>
                </a:ln>
                <a:solidFill>
                  <a:srgbClr val="FFFFFF"/>
                </a:solidFill>
                <a:effectLst/>
                <a:uLnTx/>
                <a:uFillTx/>
                <a:latin typeface="Arial" panose="020B0604020202020204"/>
                <a:ea typeface="+mn-ea"/>
                <a:cs typeface="+mn-cs"/>
              </a:rPr>
              <a:t>How do I know if a grain item meets the CACFP “whole grain‑rich” requirement by using the Nutrition Facts label</a:t>
            </a:r>
            <a:r>
              <a:rPr kumimoji="0" lang="en-US" sz="1400" b="0" i="0" u="none" strike="noStrike" kern="1200" cap="none" spc="0" normalizeH="0" baseline="0" noProof="0" dirty="0">
                <a:ln>
                  <a:noFill/>
                </a:ln>
                <a:solidFill>
                  <a:srgbClr val="FFFFFF"/>
                </a:solidFill>
                <a:effectLst/>
                <a:uLnTx/>
                <a:uFillTx/>
                <a:latin typeface="Arial" panose="020B0604020202020204"/>
                <a:ea typeface="Source Sans Pro" panose="020B0503030403020204" pitchFamily="34" charset="0"/>
                <a:cs typeface="+mn-cs"/>
              </a:rPr>
              <a:t>?</a:t>
            </a:r>
            <a:endParaRPr lang="en-US" sz="1400" b="0" dirty="0"/>
          </a:p>
        </p:txBody>
      </p:sp>
      <p:sp>
        <p:nvSpPr>
          <p:cNvPr id="4" name="Slide Number Placeholder 3">
            <a:extLst>
              <a:ext uri="{FF2B5EF4-FFF2-40B4-BE49-F238E27FC236}">
                <a16:creationId xmlns:a16="http://schemas.microsoft.com/office/drawing/2014/main" id="{6C9708CE-A1C9-0B88-2A31-097F1CE3F47C}"/>
              </a:ext>
            </a:extLst>
          </p:cNvPr>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2C9683A5-9B7C-4217-9A03-3A3F4B8D7FF7}"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40</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3973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3368-6345-8B37-8B96-D3EAF5810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4B0D7-196E-22BC-4DF1-FA560AC1E5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344896-705A-E3CE-8950-3D6AC65FC057}"/>
              </a:ext>
            </a:extLst>
          </p:cNvPr>
          <p:cNvSpPr>
            <a:spLocks noGrp="1"/>
          </p:cNvSpPr>
          <p:nvPr>
            <p:ph type="body" idx="1"/>
          </p:nvPr>
        </p:nvSpPr>
        <p:spPr/>
        <p:txBody>
          <a:bodyPr/>
          <a:lstStyle/>
          <a:p>
            <a:pPr marL="0" indent="0">
              <a:buNone/>
            </a:pPr>
            <a:r>
              <a:rPr lang="en-US" sz="1400" b="0" dirty="0">
                <a:latin typeface="Arial" panose="020B0604020202020204" pitchFamily="34" charset="0"/>
                <a:cs typeface="Arial" panose="020B0604020202020204" pitchFamily="34" charset="0"/>
              </a:rPr>
              <a:t>The Nutrition Facts label can help, but it’s not the only thing you need to check. CACFP requires that at least one grain serving per day be whole grain‑rich. To confirm this, you must look at the ingredient for the food item. </a:t>
            </a:r>
            <a:r>
              <a:rPr kumimoji="0" lang="en-US" sz="1400" b="0" i="0" u="none" strike="noStrike" kern="0" cap="none" spc="0" normalizeH="0" baseline="0" noProof="0" dirty="0">
                <a:ln>
                  <a:noFill/>
                </a:ln>
                <a:solidFill>
                  <a:srgbClr val="3C3C3C"/>
                </a:solidFill>
                <a:effectLst/>
                <a:uLnTx/>
                <a:uFillTx/>
                <a:latin typeface="Arial" panose="020B0604020202020204" pitchFamily="34" charset="0"/>
                <a:ea typeface="+mn-ea"/>
                <a:cs typeface="Arial" panose="020B0604020202020204" pitchFamily="34" charset="0"/>
              </a:rPr>
              <a:t>For more information on this topic see the CACFP Training Tools on Grains Ounce Equivalents at the web address on the slide or scan the QR code. </a:t>
            </a:r>
          </a:p>
          <a:p>
            <a:pPr marL="0" indent="0">
              <a:buNone/>
            </a:pPr>
            <a:endParaRPr kumimoji="0" lang="en-US" sz="1400" b="0" i="0" u="none" strike="noStrike" kern="0" cap="none" spc="0" normalizeH="0" baseline="0" noProof="0" dirty="0">
              <a:ln>
                <a:noFill/>
              </a:ln>
              <a:solidFill>
                <a:srgbClr val="3C3C3C"/>
              </a:solidFill>
              <a:effectLst/>
              <a:uLnTx/>
              <a:uFillTx/>
              <a:latin typeface="Arial" panose="020B0604020202020204" pitchFamily="34" charset="0"/>
              <a:ea typeface="+mn-ea"/>
              <a:cs typeface="Arial" panose="020B0604020202020204" pitchFamily="34" charset="0"/>
            </a:endParaRPr>
          </a:p>
          <a:p>
            <a:pPr marL="0" indent="0">
              <a:buNone/>
            </a:pPr>
            <a:r>
              <a:rPr kumimoji="0" lang="en-US" sz="1400" b="0" i="0" u="none" strike="noStrike" kern="0" cap="none" spc="0" normalizeH="0" baseline="0" noProof="0" dirty="0">
                <a:ln>
                  <a:noFill/>
                </a:ln>
                <a:solidFill>
                  <a:srgbClr val="3C3C3C"/>
                </a:solidFill>
                <a:effectLst/>
                <a:uLnTx/>
                <a:uFillTx/>
                <a:latin typeface="Arial" panose="020B0604020202020204" pitchFamily="34" charset="0"/>
                <a:ea typeface="+mn-ea"/>
                <a:cs typeface="Arial" panose="020B0604020202020204" pitchFamily="34" charset="0"/>
              </a:rPr>
              <a:t>That concludes this webinar. </a:t>
            </a:r>
            <a:endParaRPr lang="en-US" sz="1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296043A-7F86-C899-0344-A05A2171D3FB}"/>
              </a:ext>
            </a:extLst>
          </p:cNvPr>
          <p:cNvSpPr>
            <a:spLocks noGrp="1"/>
          </p:cNvSpPr>
          <p:nvPr>
            <p:ph type="sldNum" sz="quarter" idx="5"/>
          </p:nvPr>
        </p:nvSpPr>
        <p:spPr/>
        <p:txBody>
          <a:bodyPr/>
          <a:lstStyle/>
          <a:p>
            <a:pPr marL="0" marR="0" lvl="0" indent="0" algn="r" defTabSz="623438" rtl="0" eaLnBrk="1" fontAlgn="auto" latinLnBrk="0" hangingPunct="1">
              <a:lnSpc>
                <a:spcPct val="100000"/>
              </a:lnSpc>
              <a:spcBef>
                <a:spcPts val="0"/>
              </a:spcBef>
              <a:spcAft>
                <a:spcPts val="0"/>
              </a:spcAft>
              <a:buClrTx/>
              <a:buSzTx/>
              <a:buFontTx/>
              <a:buNone/>
              <a:tabLst/>
              <a:defRPr/>
            </a:pPr>
            <a:fld id="{C925F789-5C1B-7042-8240-4B2145EBD5A6}" type="slidenum">
              <a:rPr kumimoji="0" lang="en-US" sz="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23438" rtl="0" eaLnBrk="1" fontAlgn="auto" latinLnBrk="0" hangingPunct="1">
                <a:lnSpc>
                  <a:spcPct val="100000"/>
                </a:lnSpc>
                <a:spcBef>
                  <a:spcPts val="0"/>
                </a:spcBef>
                <a:spcAft>
                  <a:spcPts val="0"/>
                </a:spcAft>
                <a:buClrTx/>
                <a:buSzTx/>
                <a:buFontTx/>
                <a:buNone/>
                <a:tabLst/>
                <a:defRPr/>
              </a:pPr>
              <a:t>41</a:t>
            </a:fld>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683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33010">
              <a:defRPr/>
            </a:pPr>
            <a:r>
              <a:rPr lang="en-US" sz="1400" dirty="0">
                <a:latin typeface="Arial" panose="020B0604020202020204" pitchFamily="34" charset="0"/>
                <a:cs typeface="Arial" panose="020B0604020202020204" pitchFamily="34" charset="0"/>
              </a:rPr>
              <a:t>All Team Nutrition materials are available online from Team Nutrition’s website and are available for free download to anybody who is interested.</a:t>
            </a:r>
          </a:p>
          <a:p>
            <a:pPr defTabSz="933010">
              <a:defRPr/>
            </a:pPr>
            <a:endParaRPr lang="en-US" dirty="0">
              <a:latin typeface="Arial" panose="020B0604020202020204" pitchFamily="34" charset="0"/>
              <a:cs typeface="Arial" panose="020B0604020202020204" pitchFamily="34" charset="0"/>
            </a:endParaRPr>
          </a:p>
          <a:p>
            <a:pPr defTabSz="932884">
              <a:defRPr/>
            </a:pP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8A92E9ED-D75D-DF40-B20F-46FB25F50A85}" type="slidenum">
              <a:rPr lang="en-US" smtClean="0"/>
              <a:t>42</a:t>
            </a:fld>
            <a:endParaRPr lang="en-US"/>
          </a:p>
        </p:txBody>
      </p:sp>
    </p:spTree>
    <p:extLst>
      <p:ext uri="{BB962C8B-B14F-4D97-AF65-F5344CB8AC3E}">
        <p14:creationId xmlns:p14="http://schemas.microsoft.com/office/powerpoint/2010/main" val="208419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These training slides were provided by U.S. Department of Agriculture's Team Nutrition. If you would like to learn more about Team Nutrition and additional resources available, please visit the website, subscribe to the e-newsletter, or connect with us via email at TeamNutrition@USDA.gov.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A92E9ED-D75D-DF40-B20F-46FB25F50A85}" type="slidenum">
              <a:rPr lang="en-US" smtClean="0"/>
              <a:t>43</a:t>
            </a:fld>
            <a:endParaRPr lang="en-US"/>
          </a:p>
        </p:txBody>
      </p:sp>
    </p:spTree>
    <p:extLst>
      <p:ext uri="{BB962C8B-B14F-4D97-AF65-F5344CB8AC3E}">
        <p14:creationId xmlns:p14="http://schemas.microsoft.com/office/powerpoint/2010/main" val="3308959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7233-CC69-E946-8617-77D442B76BB7}"/>
              </a:ext>
            </a:extLst>
          </p:cNvPr>
          <p:cNvSpPr>
            <a:spLocks noGrp="1"/>
          </p:cNvSpPr>
          <p:nvPr>
            <p:ph type="ctrTitle"/>
          </p:nvPr>
        </p:nvSpPr>
        <p:spPr>
          <a:xfrm>
            <a:off x="365760" y="1143000"/>
            <a:ext cx="4465420" cy="1682970"/>
          </a:xfrm>
          <a:prstGeom prst="rect">
            <a:avLst/>
          </a:prstGeom>
        </p:spPr>
        <p:txBody>
          <a:bodyPr lIns="0" tIns="0" rIns="0" bIns="0" anchor="t" anchorCtr="0">
            <a:normAutofit/>
          </a:bodyPr>
          <a:lstStyle>
            <a:lvl1pPr algn="l">
              <a:defRPr sz="4000" b="1" i="0">
                <a:solidFill>
                  <a:schemeClr val="bg1"/>
                </a:solidFill>
                <a:latin typeface="Helvetica"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241D46D9-FA02-184B-9A52-0C4ABB7EFD14}"/>
              </a:ext>
            </a:extLst>
          </p:cNvPr>
          <p:cNvSpPr>
            <a:spLocks noGrp="1"/>
          </p:cNvSpPr>
          <p:nvPr>
            <p:ph type="subTitle" idx="1"/>
          </p:nvPr>
        </p:nvSpPr>
        <p:spPr>
          <a:xfrm>
            <a:off x="365760" y="3657600"/>
            <a:ext cx="5199656" cy="675005"/>
          </a:xfrm>
          <a:prstGeom prst="rect">
            <a:avLst/>
          </a:prstGeom>
        </p:spPr>
        <p:txBody>
          <a:bodyPr/>
          <a:lstStyle>
            <a:lvl1pPr marL="0" indent="0" algn="l">
              <a:lnSpc>
                <a:spcPts val="2800"/>
              </a:lnSpc>
              <a:buNone/>
              <a:defRPr sz="2200" b="0" i="0">
                <a:solidFill>
                  <a:schemeClr val="tx1">
                    <a:lumMod val="65000"/>
                    <a:lumOff val="35000"/>
                  </a:schemeClr>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95280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7233-CC69-E946-8617-77D442B76BB7}"/>
              </a:ext>
            </a:extLst>
          </p:cNvPr>
          <p:cNvSpPr>
            <a:spLocks noGrp="1"/>
          </p:cNvSpPr>
          <p:nvPr>
            <p:ph type="ctrTitle"/>
          </p:nvPr>
        </p:nvSpPr>
        <p:spPr>
          <a:xfrm>
            <a:off x="365760" y="1143000"/>
            <a:ext cx="4465420" cy="1682970"/>
          </a:xfrm>
          <a:prstGeom prst="rect">
            <a:avLst/>
          </a:prstGeom>
        </p:spPr>
        <p:txBody>
          <a:bodyPr lIns="0" tIns="0" rIns="0" bIns="0" anchor="t" anchorCtr="0">
            <a:normAutofit/>
          </a:bodyPr>
          <a:lstStyle>
            <a:lvl1pPr algn="l">
              <a:defRPr sz="4000" b="1" i="0">
                <a:solidFill>
                  <a:srgbClr val="691140"/>
                </a:solidFill>
                <a:latin typeface="Helvetica"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241D46D9-FA02-184B-9A52-0C4ABB7EFD14}"/>
              </a:ext>
            </a:extLst>
          </p:cNvPr>
          <p:cNvSpPr>
            <a:spLocks noGrp="1"/>
          </p:cNvSpPr>
          <p:nvPr>
            <p:ph type="subTitle" idx="1"/>
          </p:nvPr>
        </p:nvSpPr>
        <p:spPr>
          <a:xfrm>
            <a:off x="365760" y="3657600"/>
            <a:ext cx="5199656" cy="675005"/>
          </a:xfrm>
          <a:prstGeom prst="rect">
            <a:avLst/>
          </a:prstGeom>
        </p:spPr>
        <p:txBody>
          <a:bodyPr/>
          <a:lstStyle>
            <a:lvl1pPr marL="0" indent="0" algn="l">
              <a:lnSpc>
                <a:spcPts val="2800"/>
              </a:lnSpc>
              <a:buNone/>
              <a:defRPr sz="2200" b="0" i="0">
                <a:solidFill>
                  <a:schemeClr val="tx1">
                    <a:lumMod val="65000"/>
                    <a:lumOff val="35000"/>
                  </a:schemeClr>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4481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Blank Green">
    <p:bg>
      <p:bgPr>
        <a:solidFill>
          <a:schemeClr val="accent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B4C4F9-4706-BEE5-321E-C3B10405B03E}"/>
              </a:ext>
              <a:ext uri="{C183D7F6-B498-43B3-948B-1728B52AA6E4}">
                <adec:decorative xmlns:adec="http://schemas.microsoft.com/office/drawing/2017/decorative" val="1"/>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rcRect l="11996" t="-6736" r="8092" b="35053"/>
          <a:stretch/>
        </p:blipFill>
        <p:spPr>
          <a:xfrm>
            <a:off x="0" y="2107749"/>
            <a:ext cx="9144000" cy="3109559"/>
          </a:xfrm>
          <a:prstGeom prst="rect">
            <a:avLst/>
          </a:prstGeom>
        </p:spPr>
      </p:pic>
      <p:sp>
        <p:nvSpPr>
          <p:cNvPr id="2" name="Title 3">
            <a:extLst>
              <a:ext uri="{FF2B5EF4-FFF2-40B4-BE49-F238E27FC236}">
                <a16:creationId xmlns:a16="http://schemas.microsoft.com/office/drawing/2014/main" id="{D0D6E2DC-4ECD-1379-D9BB-81762288E6EE}"/>
              </a:ext>
            </a:extLst>
          </p:cNvPr>
          <p:cNvSpPr>
            <a:spLocks noGrp="1"/>
          </p:cNvSpPr>
          <p:nvPr>
            <p:ph type="title" hasCustomPrompt="1"/>
          </p:nvPr>
        </p:nvSpPr>
        <p:spPr>
          <a:xfrm>
            <a:off x="584488" y="265201"/>
            <a:ext cx="8102312" cy="794036"/>
          </a:xfrm>
          <a:prstGeom prst="rect">
            <a:avLst/>
          </a:prstGeom>
        </p:spPr>
        <p:txBody>
          <a:bodyPr lIns="0" tIns="0" rIns="0" bIns="0"/>
          <a:lstStyle>
            <a:lvl1pPr>
              <a:lnSpc>
                <a:spcPts val="3068"/>
              </a:lnSpc>
              <a:spcAft>
                <a:spcPts val="920"/>
              </a:spcAft>
              <a:defRPr sz="2700" b="1" i="0">
                <a:solidFill>
                  <a:schemeClr val="bg1"/>
                </a:solidFill>
                <a:latin typeface="+mj-lt"/>
              </a:defRPr>
            </a:lvl1pPr>
          </a:lstStyle>
          <a:p>
            <a:r>
              <a:rPr lang="en-US"/>
              <a:t>Title or key takeaway</a:t>
            </a:r>
          </a:p>
        </p:txBody>
      </p:sp>
      <p:sp>
        <p:nvSpPr>
          <p:cNvPr id="9" name="Holder 6">
            <a:extLst>
              <a:ext uri="{FF2B5EF4-FFF2-40B4-BE49-F238E27FC236}">
                <a16:creationId xmlns:a16="http://schemas.microsoft.com/office/drawing/2014/main" id="{95E911A4-360A-3E4C-CA76-87652C695105}"/>
              </a:ext>
            </a:extLst>
          </p:cNvPr>
          <p:cNvSpPr txBox="1">
            <a:spLocks/>
          </p:cNvSpPr>
          <p:nvPr userDrawn="1"/>
        </p:nvSpPr>
        <p:spPr>
          <a:xfrm>
            <a:off x="6943725" y="4938928"/>
            <a:ext cx="2103120" cy="110171"/>
          </a:xfrm>
          <a:prstGeom prst="rect">
            <a:avLst/>
          </a:prstGeom>
        </p:spPr>
        <p:txBody>
          <a:bodyPr lIns="0" tIns="0" rIns="0" bIns="0"/>
          <a:lstStyle>
            <a:defPPr>
              <a:defRPr lang="en-US"/>
            </a:defPPr>
            <a:lvl1pPr marL="0" algn="r" defTabSz="914400" rtl="0" eaLnBrk="1" latinLnBrk="0" hangingPunct="1">
              <a:defRPr sz="14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716" b="0" smtClean="0">
                <a:solidFill>
                  <a:schemeClr val="bg2"/>
                </a:solidFill>
                <a:latin typeface="+mj-lt"/>
              </a:rPr>
              <a:pPr/>
              <a:t>‹#›</a:t>
            </a:fld>
            <a:endParaRPr lang="en-US" sz="716" b="0">
              <a:solidFill>
                <a:schemeClr val="bg2"/>
              </a:solidFill>
              <a:latin typeface="+mj-lt"/>
            </a:endParaRPr>
          </a:p>
        </p:txBody>
      </p:sp>
      <p:pic>
        <p:nvPicPr>
          <p:cNvPr id="4" name="Picture 2" descr="USDA Food and Nutrition Administration logo">
            <a:extLst>
              <a:ext uri="{FF2B5EF4-FFF2-40B4-BE49-F238E27FC236}">
                <a16:creationId xmlns:a16="http://schemas.microsoft.com/office/drawing/2014/main" id="{4F5C1001-1BF1-2490-CD69-5C526713A42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155" y="4761431"/>
            <a:ext cx="2726055" cy="290226"/>
          </a:xfrm>
          <a:prstGeom prst="rect">
            <a:avLst/>
          </a:prstGeom>
        </p:spPr>
      </p:pic>
    </p:spTree>
    <p:extLst>
      <p:ext uri="{BB962C8B-B14F-4D97-AF65-F5344CB8AC3E}">
        <p14:creationId xmlns:p14="http://schemas.microsoft.com/office/powerpoint/2010/main" val="357542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p:nvPr>
        </p:nvSpPr>
        <p:spPr>
          <a:xfrm>
            <a:off x="0" y="0"/>
            <a:ext cx="7886700" cy="819149"/>
          </a:xfrm>
          <a:prstGeom prst="rect">
            <a:avLst/>
          </a:prstGeom>
        </p:spPr>
        <p:txBody>
          <a:bodyPr lIns="365760" tIns="228600" rIns="0" bIns="0"/>
          <a:lstStyle>
            <a:lvl1pPr>
              <a:defRPr sz="3000">
                <a:solidFill>
                  <a:srgbClr val="691140"/>
                </a:solidFill>
              </a:defRPr>
            </a:lvl1pPr>
          </a:lstStyle>
          <a:p>
            <a:r>
              <a:rPr lang="en-US"/>
              <a:t>Click to edit Master title style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408264" y="944563"/>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408264" y="1317624"/>
            <a:ext cx="3868737" cy="613726"/>
          </a:xfrm>
          <a:prstGeom prst="rect">
            <a:avLst/>
          </a:prstGeom>
        </p:spPr>
        <p:txBody>
          <a:bodyPr/>
          <a:lstStyle>
            <a:lvl1pPr marL="182880" indent="-182880">
              <a:lnSpc>
                <a:spcPct val="100000"/>
              </a:lnSpc>
              <a:buClr>
                <a:srgbClr val="691140"/>
              </a:buClr>
              <a:buFont typeface="Arial" panose="020B0604020202020204" pitchFamily="34" charset="0"/>
              <a:buChar char="•"/>
              <a:defRPr sz="2000" b="0" i="0">
                <a:solidFill>
                  <a:schemeClr val="tx1">
                    <a:lumMod val="65000"/>
                    <a:lumOff val="35000"/>
                  </a:schemeClr>
                </a:solidFill>
                <a:latin typeface="Helvetica" pitchFamily="2" charset="0"/>
              </a:defRPr>
            </a:lvl1pPr>
            <a:lvl2pPr marL="365760" indent="-182880">
              <a:lnSpc>
                <a:spcPct val="100000"/>
              </a:lnSpc>
              <a:buClr>
                <a:srgbClr val="691140"/>
              </a:buClr>
              <a:buSzPct val="100000"/>
              <a:buFont typeface="System Font Regular"/>
              <a:buChar char="−"/>
              <a:defRPr sz="2000" b="0" i="0">
                <a:solidFill>
                  <a:schemeClr val="tx1">
                    <a:lumMod val="65000"/>
                    <a:lumOff val="35000"/>
                  </a:schemeClr>
                </a:solidFill>
                <a:latin typeface="Helvetica" pitchFamily="2" charset="0"/>
              </a:defRPr>
            </a:lvl2pPr>
            <a:lvl5pPr marL="1828800" indent="0">
              <a:buNone/>
              <a:defRPr/>
            </a:lvl5pPr>
          </a:lstStyle>
          <a:p>
            <a:pPr lvl="0"/>
            <a:r>
              <a:rPr lang="en-US"/>
              <a:t>Edit Master text style</a:t>
            </a:r>
          </a:p>
          <a:p>
            <a:pPr lvl="1"/>
            <a:endParaRPr lang="en-US"/>
          </a:p>
        </p:txBody>
      </p:sp>
    </p:spTree>
    <p:extLst>
      <p:ext uri="{BB962C8B-B14F-4D97-AF65-F5344CB8AC3E}">
        <p14:creationId xmlns:p14="http://schemas.microsoft.com/office/powerpoint/2010/main" val="2998603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al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0"/>
            <a:ext cx="7886700" cy="1009979"/>
          </a:xfrm>
          <a:prstGeom prst="rect">
            <a:avLst/>
          </a:prstGeom>
        </p:spPr>
        <p:txBody>
          <a:bodyPr lIns="365760" tIns="228600" rIns="0" bIns="0"/>
          <a:lstStyle>
            <a:lvl1pPr>
              <a:lnSpc>
                <a:spcPct val="100000"/>
              </a:lnSpc>
              <a:defRPr sz="300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408264" y="1421642"/>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408264" y="1794703"/>
            <a:ext cx="3868737" cy="613726"/>
          </a:xfrm>
          <a:prstGeom prst="rect">
            <a:avLst/>
          </a:prstGeom>
        </p:spPr>
        <p:txBody>
          <a:bodyPr/>
          <a:lstStyle>
            <a:lvl1pPr marL="182880" indent="-182880">
              <a:lnSpc>
                <a:spcPct val="100000"/>
              </a:lnSpc>
              <a:buClr>
                <a:srgbClr val="691140"/>
              </a:buClr>
              <a:buFont typeface="Arial" panose="020B0604020202020204" pitchFamily="34" charset="0"/>
              <a:buChar char="•"/>
              <a:defRPr sz="2000" b="0" i="0">
                <a:solidFill>
                  <a:schemeClr val="tx1">
                    <a:lumMod val="65000"/>
                    <a:lumOff val="35000"/>
                  </a:schemeClr>
                </a:solidFill>
                <a:latin typeface="Helvetica" pitchFamily="2" charset="0"/>
              </a:defRPr>
            </a:lvl1pPr>
            <a:lvl2pPr marL="365760" indent="-182880">
              <a:lnSpc>
                <a:spcPct val="100000"/>
              </a:lnSpc>
              <a:buClr>
                <a:srgbClr val="691140"/>
              </a:buClr>
              <a:buFont typeface="System Font Regular"/>
              <a:buChar char="−"/>
              <a:defRPr sz="2000" b="0" i="0">
                <a:solidFill>
                  <a:schemeClr val="tx1">
                    <a:lumMod val="65000"/>
                    <a:lumOff val="35000"/>
                  </a:schemeClr>
                </a:solidFill>
                <a:latin typeface="Helvetica" pitchFamily="2" charset="0"/>
              </a:defRPr>
            </a:lvl2pPr>
            <a:lvl5pPr marL="1828800" indent="0">
              <a:buNone/>
              <a:defRPr/>
            </a:lvl5pPr>
          </a:lstStyle>
          <a:p>
            <a:pPr lvl="0"/>
            <a:r>
              <a:rPr lang="en-US"/>
              <a:t>Edit Master text styles</a:t>
            </a:r>
          </a:p>
          <a:p>
            <a:pPr lvl="1"/>
            <a:endParaRPr lang="en-US"/>
          </a:p>
        </p:txBody>
      </p:sp>
    </p:spTree>
    <p:extLst>
      <p:ext uri="{BB962C8B-B14F-4D97-AF65-F5344CB8AC3E}">
        <p14:creationId xmlns:p14="http://schemas.microsoft.com/office/powerpoint/2010/main" val="2430874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1891826"/>
            <a:ext cx="3037398" cy="1669773"/>
          </a:xfrm>
          <a:prstGeom prst="rect">
            <a:avLst/>
          </a:prstGeom>
        </p:spPr>
        <p:txBody>
          <a:bodyPr lIns="137160" tIns="228600" rIns="45720" bIns="0" anchor="t" anchorCtr="0"/>
          <a:lstStyle>
            <a:lvl1pPr>
              <a:lnSpc>
                <a:spcPct val="100000"/>
              </a:lnSpc>
              <a:defRPr sz="2000" b="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3657600" y="1132885"/>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3657600" y="1584963"/>
            <a:ext cx="3868737" cy="613726"/>
          </a:xfrm>
          <a:prstGeom prst="rect">
            <a:avLst/>
          </a:prstGeom>
        </p:spPr>
        <p:txBody>
          <a:bodyPr/>
          <a:lstStyle>
            <a:lvl1pPr marL="274320" indent="-274320">
              <a:lnSpc>
                <a:spcPct val="100000"/>
              </a:lnSpc>
              <a:buClr>
                <a:srgbClr val="691140"/>
              </a:buClr>
              <a:buFont typeface="Wingdings" pitchFamily="2" charset="2"/>
              <a:buChar char="q"/>
              <a:defRPr sz="2000" b="0" i="0">
                <a:solidFill>
                  <a:schemeClr val="tx1">
                    <a:lumMod val="65000"/>
                    <a:lumOff val="35000"/>
                  </a:schemeClr>
                </a:solidFill>
                <a:latin typeface="Helvetica" pitchFamily="2" charset="0"/>
              </a:defRPr>
            </a:lvl1pPr>
            <a:lvl5pPr marL="1828800" indent="0">
              <a:buNone/>
              <a:defRPr/>
            </a:lvl5pPr>
          </a:lstStyle>
          <a:p>
            <a:pPr lvl="0"/>
            <a:r>
              <a:rPr lang="en-US"/>
              <a:t> </a:t>
            </a:r>
          </a:p>
        </p:txBody>
      </p:sp>
    </p:spTree>
    <p:extLst>
      <p:ext uri="{BB962C8B-B14F-4D97-AF65-F5344CB8AC3E}">
        <p14:creationId xmlns:p14="http://schemas.microsoft.com/office/powerpoint/2010/main" val="2986279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Blank Blu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3F0887-9267-1F80-76C3-C40607871D96}"/>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l="11996" t="-6736" r="8092" b="35053"/>
          <a:stretch/>
        </p:blipFill>
        <p:spPr>
          <a:xfrm>
            <a:off x="0" y="2107749"/>
            <a:ext cx="9144000" cy="3109559"/>
          </a:xfrm>
          <a:prstGeom prst="rect">
            <a:avLst/>
          </a:prstGeom>
        </p:spPr>
      </p:pic>
      <p:sp>
        <p:nvSpPr>
          <p:cNvPr id="2" name="Title 3">
            <a:extLst>
              <a:ext uri="{FF2B5EF4-FFF2-40B4-BE49-F238E27FC236}">
                <a16:creationId xmlns:a16="http://schemas.microsoft.com/office/drawing/2014/main" id="{D95566C8-BEAA-5A58-D406-94214CC42F9A}"/>
              </a:ext>
            </a:extLst>
          </p:cNvPr>
          <p:cNvSpPr>
            <a:spLocks noGrp="1"/>
          </p:cNvSpPr>
          <p:nvPr>
            <p:ph type="title" hasCustomPrompt="1"/>
          </p:nvPr>
        </p:nvSpPr>
        <p:spPr>
          <a:xfrm>
            <a:off x="584488" y="265201"/>
            <a:ext cx="8102312" cy="794036"/>
          </a:xfrm>
          <a:prstGeom prst="rect">
            <a:avLst/>
          </a:prstGeom>
        </p:spPr>
        <p:txBody>
          <a:bodyPr lIns="0" tIns="0" rIns="0" bIns="0"/>
          <a:lstStyle>
            <a:lvl1pPr>
              <a:lnSpc>
                <a:spcPts val="3068"/>
              </a:lnSpc>
              <a:spcAft>
                <a:spcPts val="920"/>
              </a:spcAft>
              <a:defRPr sz="2700" b="0" i="0">
                <a:solidFill>
                  <a:schemeClr val="bg1"/>
                </a:solidFill>
                <a:latin typeface="+mj-lt"/>
              </a:defRPr>
            </a:lvl1pPr>
          </a:lstStyle>
          <a:p>
            <a:r>
              <a:rPr lang="en-US"/>
              <a:t>Title or key takeaway</a:t>
            </a:r>
          </a:p>
        </p:txBody>
      </p:sp>
      <p:sp>
        <p:nvSpPr>
          <p:cNvPr id="7" name="Holder 6">
            <a:extLst>
              <a:ext uri="{FF2B5EF4-FFF2-40B4-BE49-F238E27FC236}">
                <a16:creationId xmlns:a16="http://schemas.microsoft.com/office/drawing/2014/main" id="{4E9A5E8B-18BA-F9E7-C4B1-834B5B7EFE99}"/>
              </a:ext>
            </a:extLst>
          </p:cNvPr>
          <p:cNvSpPr txBox="1">
            <a:spLocks/>
          </p:cNvSpPr>
          <p:nvPr userDrawn="1"/>
        </p:nvSpPr>
        <p:spPr>
          <a:xfrm>
            <a:off x="6943725" y="4938928"/>
            <a:ext cx="2103120" cy="110171"/>
          </a:xfrm>
          <a:prstGeom prst="rect">
            <a:avLst/>
          </a:prstGeom>
        </p:spPr>
        <p:txBody>
          <a:bodyPr lIns="0" tIns="0" rIns="0" bIns="0"/>
          <a:lstStyle>
            <a:defPPr>
              <a:defRPr lang="en-US"/>
            </a:defPPr>
            <a:lvl1pPr marL="0" algn="r" defTabSz="914400" rtl="0" eaLnBrk="1" latinLnBrk="0" hangingPunct="1">
              <a:defRPr sz="14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716" b="0" smtClean="0">
                <a:solidFill>
                  <a:schemeClr val="bg2"/>
                </a:solidFill>
                <a:latin typeface="+mj-lt"/>
              </a:rPr>
              <a:pPr/>
              <a:t>‹#›</a:t>
            </a:fld>
            <a:endParaRPr lang="en-US" sz="716" b="0">
              <a:solidFill>
                <a:schemeClr val="bg2"/>
              </a:solidFill>
              <a:latin typeface="+mj-lt"/>
            </a:endParaRPr>
          </a:p>
        </p:txBody>
      </p:sp>
      <p:pic>
        <p:nvPicPr>
          <p:cNvPr id="4" name="Picture 3" descr="USDA Food and Nutrition Service logo">
            <a:extLst>
              <a:ext uri="{FF2B5EF4-FFF2-40B4-BE49-F238E27FC236}">
                <a16:creationId xmlns:a16="http://schemas.microsoft.com/office/drawing/2014/main" id="{0C5E7BEA-B3A8-1A92-E214-5AC7833265D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155" y="4761432"/>
            <a:ext cx="2103120" cy="287668"/>
          </a:xfrm>
          <a:prstGeom prst="rect">
            <a:avLst/>
          </a:prstGeom>
        </p:spPr>
      </p:pic>
    </p:spTree>
    <p:extLst>
      <p:ext uri="{BB962C8B-B14F-4D97-AF65-F5344CB8AC3E}">
        <p14:creationId xmlns:p14="http://schemas.microsoft.com/office/powerpoint/2010/main" val="41582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General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1584963"/>
            <a:ext cx="3037398" cy="1669773"/>
          </a:xfrm>
          <a:prstGeom prst="rect">
            <a:avLst/>
          </a:prstGeom>
        </p:spPr>
        <p:txBody>
          <a:bodyPr lIns="137160" tIns="228600" rIns="45720" bIns="0" anchor="t" anchorCtr="0"/>
          <a:lstStyle>
            <a:lvl1pPr>
              <a:lnSpc>
                <a:spcPct val="100000"/>
              </a:lnSpc>
              <a:defRPr sz="2000" b="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3657600" y="1132885"/>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3657600" y="1584963"/>
            <a:ext cx="3868737" cy="613726"/>
          </a:xfrm>
          <a:prstGeom prst="rect">
            <a:avLst/>
          </a:prstGeom>
        </p:spPr>
        <p:txBody>
          <a:bodyPr/>
          <a:lstStyle>
            <a:lvl1pPr marL="274320" indent="-274320">
              <a:lnSpc>
                <a:spcPct val="100000"/>
              </a:lnSpc>
              <a:buClr>
                <a:srgbClr val="691140"/>
              </a:buClr>
              <a:buFont typeface="Wingdings" pitchFamily="2" charset="2"/>
              <a:buChar char="q"/>
              <a:defRPr sz="2000" b="0" i="0">
                <a:solidFill>
                  <a:schemeClr val="tx1">
                    <a:lumMod val="65000"/>
                    <a:lumOff val="35000"/>
                  </a:schemeClr>
                </a:solidFill>
                <a:latin typeface="Helvetica" pitchFamily="2" charset="0"/>
              </a:defRPr>
            </a:lvl1pPr>
            <a:lvl5pPr marL="1828800" indent="0">
              <a:buNone/>
              <a:defRPr/>
            </a:lvl5pPr>
          </a:lstStyle>
          <a:p>
            <a:pPr lvl="0"/>
            <a:r>
              <a:rPr lang="en-US"/>
              <a:t> </a:t>
            </a:r>
          </a:p>
        </p:txBody>
      </p:sp>
    </p:spTree>
    <p:extLst>
      <p:ext uri="{BB962C8B-B14F-4D97-AF65-F5344CB8AC3E}">
        <p14:creationId xmlns:p14="http://schemas.microsoft.com/office/powerpoint/2010/main" val="703584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neral Slide 3 Sh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1891826"/>
            <a:ext cx="3037398" cy="1669773"/>
          </a:xfrm>
          <a:prstGeom prst="rect">
            <a:avLst/>
          </a:prstGeom>
        </p:spPr>
        <p:txBody>
          <a:bodyPr lIns="137160" tIns="228600" rIns="45720" bIns="0" anchor="t" anchorCtr="0"/>
          <a:lstStyle>
            <a:lvl1pPr>
              <a:lnSpc>
                <a:spcPct val="100000"/>
              </a:lnSpc>
              <a:defRPr sz="2000" b="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3657600" y="1132885"/>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3657600" y="1584963"/>
            <a:ext cx="3868737" cy="613726"/>
          </a:xfrm>
          <a:prstGeom prst="rect">
            <a:avLst/>
          </a:prstGeom>
        </p:spPr>
        <p:txBody>
          <a:bodyPr/>
          <a:lstStyle>
            <a:lvl1pPr marL="274320" indent="-274320">
              <a:lnSpc>
                <a:spcPct val="100000"/>
              </a:lnSpc>
              <a:buClr>
                <a:srgbClr val="691140"/>
              </a:buClr>
              <a:buFont typeface="Wingdings" pitchFamily="2" charset="2"/>
              <a:buChar char="q"/>
              <a:defRPr sz="2000" b="0" i="0">
                <a:solidFill>
                  <a:schemeClr val="tx1">
                    <a:lumMod val="65000"/>
                    <a:lumOff val="35000"/>
                  </a:schemeClr>
                </a:solidFill>
                <a:latin typeface="Helvetica" pitchFamily="2" charset="0"/>
              </a:defRPr>
            </a:lvl1pPr>
            <a:lvl5pPr marL="1828800" indent="0">
              <a:buNone/>
              <a:defRPr/>
            </a:lvl5pPr>
          </a:lstStyle>
          <a:p>
            <a:pPr lvl="0"/>
            <a:r>
              <a:rPr lang="en-US"/>
              <a:t> </a:t>
            </a:r>
          </a:p>
        </p:txBody>
      </p:sp>
    </p:spTree>
    <p:extLst>
      <p:ext uri="{BB962C8B-B14F-4D97-AF65-F5344CB8AC3E}">
        <p14:creationId xmlns:p14="http://schemas.microsoft.com/office/powerpoint/2010/main" val="1291869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General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1"/>
            <a:ext cx="8436334" cy="850790"/>
          </a:xfrm>
          <a:prstGeom prst="rect">
            <a:avLst/>
          </a:prstGeom>
        </p:spPr>
        <p:txBody>
          <a:bodyPr lIns="365760" tIns="228600" rIns="45720" bIns="0" anchor="t" anchorCtr="0"/>
          <a:lstStyle>
            <a:lvl1pPr>
              <a:lnSpc>
                <a:spcPct val="100000"/>
              </a:lnSpc>
              <a:defRPr sz="320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360364" y="1088744"/>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360364" y="1461805"/>
            <a:ext cx="3868737" cy="1109945"/>
          </a:xfrm>
          <a:prstGeom prst="rect">
            <a:avLst/>
          </a:prstGeom>
        </p:spPr>
        <p:txBody>
          <a:bodyPr/>
          <a:lstStyle>
            <a:lvl1pPr marL="182876" indent="-182876">
              <a:lnSpc>
                <a:spcPct val="100000"/>
              </a:lnSpc>
              <a:buClr>
                <a:srgbClr val="691140"/>
              </a:buClr>
              <a:buFont typeface="Arial" panose="020B0604020202020204" pitchFamily="34" charset="0"/>
              <a:buChar char="•"/>
              <a:defRPr sz="2000" b="0" i="0">
                <a:solidFill>
                  <a:schemeClr val="tx1">
                    <a:lumMod val="65000"/>
                    <a:lumOff val="35000"/>
                  </a:schemeClr>
                </a:solidFill>
                <a:latin typeface="Helvetica" pitchFamily="2" charset="0"/>
              </a:defRPr>
            </a:lvl1pPr>
            <a:lvl2pPr marL="365751" indent="-182876">
              <a:lnSpc>
                <a:spcPct val="100000"/>
              </a:lnSpc>
              <a:buClr>
                <a:srgbClr val="691140"/>
              </a:buClr>
              <a:buFont typeface="System Font Regular"/>
              <a:buChar char="−"/>
              <a:defRPr sz="2000" b="0" i="0">
                <a:solidFill>
                  <a:schemeClr val="tx1">
                    <a:lumMod val="65000"/>
                    <a:lumOff val="35000"/>
                  </a:schemeClr>
                </a:solidFill>
                <a:latin typeface="Helvetica" pitchFamily="2" charset="0"/>
              </a:defRPr>
            </a:lvl2pPr>
            <a:lvl5pPr marL="1828754" indent="0">
              <a:buNone/>
              <a:defRPr/>
            </a:lvl5pPr>
          </a:lstStyle>
          <a:p>
            <a:pPr lvl="0"/>
            <a:r>
              <a:rPr lang="en-US"/>
              <a:t>Edit Master text styles</a:t>
            </a:r>
          </a:p>
          <a:p>
            <a:pPr lvl="1"/>
            <a:endParaRPr lang="en-US"/>
          </a:p>
        </p:txBody>
      </p:sp>
    </p:spTree>
    <p:extLst>
      <p:ext uri="{BB962C8B-B14F-4D97-AF65-F5344CB8AC3E}">
        <p14:creationId xmlns:p14="http://schemas.microsoft.com/office/powerpoint/2010/main" val="60169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al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41B4-4561-3A4E-9F21-12921170E228}"/>
              </a:ext>
            </a:extLst>
          </p:cNvPr>
          <p:cNvSpPr>
            <a:spLocks noGrp="1"/>
          </p:cNvSpPr>
          <p:nvPr>
            <p:ph type="title" hasCustomPrompt="1"/>
          </p:nvPr>
        </p:nvSpPr>
        <p:spPr>
          <a:xfrm>
            <a:off x="0" y="1"/>
            <a:ext cx="8436334" cy="850790"/>
          </a:xfrm>
          <a:prstGeom prst="rect">
            <a:avLst/>
          </a:prstGeom>
        </p:spPr>
        <p:txBody>
          <a:bodyPr lIns="365760" tIns="228600" rIns="45720" bIns="0" anchor="t" anchorCtr="0"/>
          <a:lstStyle>
            <a:lvl1pPr>
              <a:lnSpc>
                <a:spcPct val="100000"/>
              </a:lnSpc>
              <a:defRPr sz="3200">
                <a:solidFill>
                  <a:schemeClr val="bg1"/>
                </a:solidFill>
              </a:defRPr>
            </a:lvl1pPr>
          </a:lstStyle>
          <a:p>
            <a:r>
              <a:rPr lang="en-US"/>
              <a:t>Click to edit title</a:t>
            </a:r>
          </a:p>
        </p:txBody>
      </p:sp>
      <p:sp>
        <p:nvSpPr>
          <p:cNvPr id="3" name="Text Placeholder 2">
            <a:extLst>
              <a:ext uri="{FF2B5EF4-FFF2-40B4-BE49-F238E27FC236}">
                <a16:creationId xmlns:a16="http://schemas.microsoft.com/office/drawing/2014/main" id="{30D35928-03C8-3141-B92D-462CD9C22E25}"/>
              </a:ext>
            </a:extLst>
          </p:cNvPr>
          <p:cNvSpPr>
            <a:spLocks noGrp="1"/>
          </p:cNvSpPr>
          <p:nvPr>
            <p:ph type="body" idx="1"/>
          </p:nvPr>
        </p:nvSpPr>
        <p:spPr>
          <a:xfrm>
            <a:off x="360363" y="1088744"/>
            <a:ext cx="3868737" cy="312738"/>
          </a:xfrm>
          <a:prstGeom prst="rect">
            <a:avLst/>
          </a:prstGeom>
        </p:spPr>
        <p:txBody>
          <a:bodyPr lIns="0" anchor="t" anchorCtr="0"/>
          <a:lstStyle>
            <a:lvl1pPr marL="0" indent="0">
              <a:lnSpc>
                <a:spcPct val="100000"/>
              </a:lnSpc>
              <a:buNone/>
              <a:defRPr sz="2000" b="0" i="0">
                <a:solidFill>
                  <a:schemeClr val="tx1">
                    <a:lumMod val="65000"/>
                    <a:lumOff val="35000"/>
                  </a:schemeClr>
                </a:solidFill>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C06CDE-AD19-0E42-906C-B252F6F3EAF4}"/>
              </a:ext>
            </a:extLst>
          </p:cNvPr>
          <p:cNvSpPr>
            <a:spLocks noGrp="1"/>
          </p:cNvSpPr>
          <p:nvPr>
            <p:ph sz="half" idx="2" hasCustomPrompt="1"/>
          </p:nvPr>
        </p:nvSpPr>
        <p:spPr>
          <a:xfrm>
            <a:off x="360363" y="1461804"/>
            <a:ext cx="3868737" cy="1109945"/>
          </a:xfrm>
          <a:prstGeom prst="rect">
            <a:avLst/>
          </a:prstGeom>
        </p:spPr>
        <p:txBody>
          <a:bodyPr/>
          <a:lstStyle>
            <a:lvl1pPr marL="182880" indent="-182880">
              <a:lnSpc>
                <a:spcPct val="100000"/>
              </a:lnSpc>
              <a:buClr>
                <a:srgbClr val="691140"/>
              </a:buClr>
              <a:buFont typeface="Arial" panose="020B0604020202020204" pitchFamily="34" charset="0"/>
              <a:buChar char="•"/>
              <a:defRPr sz="2000" b="0" i="0">
                <a:solidFill>
                  <a:schemeClr val="tx1">
                    <a:lumMod val="65000"/>
                    <a:lumOff val="35000"/>
                  </a:schemeClr>
                </a:solidFill>
                <a:latin typeface="Helvetica" pitchFamily="2" charset="0"/>
              </a:defRPr>
            </a:lvl1pPr>
            <a:lvl2pPr marL="365760" indent="-182880">
              <a:lnSpc>
                <a:spcPct val="100000"/>
              </a:lnSpc>
              <a:buClr>
                <a:srgbClr val="691140"/>
              </a:buClr>
              <a:buFont typeface="System Font Regular"/>
              <a:buChar char="−"/>
              <a:defRPr sz="2000" b="0" i="0">
                <a:solidFill>
                  <a:schemeClr val="tx1">
                    <a:lumMod val="65000"/>
                    <a:lumOff val="35000"/>
                  </a:schemeClr>
                </a:solidFill>
                <a:latin typeface="Helvetica" pitchFamily="2" charset="0"/>
              </a:defRPr>
            </a:lvl2pPr>
            <a:lvl5pPr marL="1828800" indent="0">
              <a:buNone/>
              <a:defRPr/>
            </a:lvl5pPr>
          </a:lstStyle>
          <a:p>
            <a:pPr lvl="0"/>
            <a:r>
              <a:rPr lang="en-US"/>
              <a:t>Edit Master text styles</a:t>
            </a:r>
          </a:p>
          <a:p>
            <a:pPr lvl="1"/>
            <a:endParaRPr lang="en-US"/>
          </a:p>
        </p:txBody>
      </p:sp>
    </p:spTree>
    <p:extLst>
      <p:ext uri="{BB962C8B-B14F-4D97-AF65-F5344CB8AC3E}">
        <p14:creationId xmlns:p14="http://schemas.microsoft.com/office/powerpoint/2010/main" val="2404550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7233-CC69-E946-8617-77D442B76BB7}"/>
              </a:ext>
            </a:extLst>
          </p:cNvPr>
          <p:cNvSpPr>
            <a:spLocks noGrp="1"/>
          </p:cNvSpPr>
          <p:nvPr>
            <p:ph type="ctrTitle" hasCustomPrompt="1"/>
          </p:nvPr>
        </p:nvSpPr>
        <p:spPr>
          <a:xfrm>
            <a:off x="374209" y="1405918"/>
            <a:ext cx="7372350" cy="573957"/>
          </a:xfrm>
          <a:prstGeom prst="rect">
            <a:avLst/>
          </a:prstGeom>
        </p:spPr>
        <p:txBody>
          <a:bodyPr lIns="0" tIns="0" rIns="0" bIns="0" anchor="t" anchorCtr="0">
            <a:normAutofit/>
          </a:bodyPr>
          <a:lstStyle>
            <a:lvl1pPr algn="l">
              <a:defRPr sz="4000" b="1" i="0">
                <a:solidFill>
                  <a:srgbClr val="691140"/>
                </a:solidFill>
                <a:latin typeface="Helvetica" pitchFamily="2" charset="0"/>
              </a:defRPr>
            </a:lvl1pPr>
          </a:lstStyle>
          <a:p>
            <a:r>
              <a:rPr lang="en-US"/>
              <a:t>Click to edit title</a:t>
            </a:r>
          </a:p>
        </p:txBody>
      </p:sp>
      <p:sp>
        <p:nvSpPr>
          <p:cNvPr id="3" name="Subtitle 2">
            <a:extLst>
              <a:ext uri="{FF2B5EF4-FFF2-40B4-BE49-F238E27FC236}">
                <a16:creationId xmlns:a16="http://schemas.microsoft.com/office/drawing/2014/main" id="{241D46D9-FA02-184B-9A52-0C4ABB7EFD14}"/>
              </a:ext>
            </a:extLst>
          </p:cNvPr>
          <p:cNvSpPr>
            <a:spLocks noGrp="1"/>
          </p:cNvSpPr>
          <p:nvPr>
            <p:ph type="subTitle" idx="1"/>
          </p:nvPr>
        </p:nvSpPr>
        <p:spPr>
          <a:xfrm>
            <a:off x="245387" y="2500437"/>
            <a:ext cx="5199656" cy="675005"/>
          </a:xfrm>
          <a:prstGeom prst="rect">
            <a:avLst/>
          </a:prstGeom>
        </p:spPr>
        <p:txBody>
          <a:bodyPr/>
          <a:lstStyle>
            <a:lvl1pPr marL="0" indent="0" algn="l">
              <a:buNone/>
              <a:defRPr sz="2400" b="0" i="0">
                <a:solidFill>
                  <a:schemeClr val="tx1">
                    <a:lumMod val="65000"/>
                    <a:lumOff val="35000"/>
                  </a:schemeClr>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12">
            <a:extLst>
              <a:ext uri="{FF2B5EF4-FFF2-40B4-BE49-F238E27FC236}">
                <a16:creationId xmlns:a16="http://schemas.microsoft.com/office/drawing/2014/main" id="{3D4B538B-91B0-6945-B582-5438D428218F}"/>
              </a:ext>
            </a:extLst>
          </p:cNvPr>
          <p:cNvSpPr>
            <a:spLocks noGrp="1"/>
          </p:cNvSpPr>
          <p:nvPr>
            <p:ph type="body" sz="quarter" idx="13"/>
          </p:nvPr>
        </p:nvSpPr>
        <p:spPr>
          <a:xfrm>
            <a:off x="245387" y="3321617"/>
            <a:ext cx="5199656" cy="374387"/>
          </a:xfrm>
          <a:prstGeom prst="rect">
            <a:avLst/>
          </a:prstGeom>
        </p:spPr>
        <p:txBody>
          <a:bodyPr>
            <a:normAutofit/>
          </a:bodyPr>
          <a:lstStyle>
            <a:lvl1pPr marL="0" indent="0">
              <a:buNone/>
              <a:defRPr sz="1800" b="0" i="0">
                <a:solidFill>
                  <a:schemeClr val="tx1">
                    <a:lumMod val="50000"/>
                    <a:lumOff val="50000"/>
                  </a:schemeClr>
                </a:solidFill>
                <a:latin typeface="Helvetica" pitchFamily="2" charset="0"/>
              </a:defRPr>
            </a:lvl1pPr>
          </a:lstStyle>
          <a:p>
            <a:pPr lvl="0"/>
            <a:endParaRPr lang="en-US"/>
          </a:p>
        </p:txBody>
      </p:sp>
    </p:spTree>
    <p:extLst>
      <p:ext uri="{BB962C8B-B14F-4D97-AF65-F5344CB8AC3E}">
        <p14:creationId xmlns:p14="http://schemas.microsoft.com/office/powerpoint/2010/main" val="1395721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100000">
              <a:schemeClr val="bg1"/>
            </a:gs>
            <a:gs pos="0">
              <a:srgbClr val="F4F2EC"/>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3D7E-6852-5748-AF59-7B5E79E63453}"/>
              </a:ext>
            </a:extLst>
          </p:cNvPr>
          <p:cNvSpPr>
            <a:spLocks noGrp="1"/>
          </p:cNvSpPr>
          <p:nvPr>
            <p:ph type="title"/>
          </p:nvPr>
        </p:nvSpPr>
        <p:spPr>
          <a:xfrm>
            <a:off x="228600" y="357528"/>
            <a:ext cx="8789276" cy="475484"/>
          </a:xfrm>
          <a:prstGeom prst="rect">
            <a:avLst/>
          </a:prstGeom>
        </p:spPr>
        <p:txBody>
          <a:bodyPr/>
          <a:lstStyle>
            <a:lvl1pPr algn="ctr">
              <a:defRPr sz="3000" b="1" i="0">
                <a:solidFill>
                  <a:srgbClr val="691140"/>
                </a:solidFill>
                <a:latin typeface="Helvetica" pitchFamily="2" charset="0"/>
              </a:defRPr>
            </a:lvl1pPr>
          </a:lstStyle>
          <a:p>
            <a:r>
              <a:rPr lang="en-US"/>
              <a:t>Click to edit Master title style</a:t>
            </a:r>
          </a:p>
        </p:txBody>
      </p:sp>
    </p:spTree>
    <p:extLst>
      <p:ext uri="{BB962C8B-B14F-4D97-AF65-F5344CB8AC3E}">
        <p14:creationId xmlns:p14="http://schemas.microsoft.com/office/powerpoint/2010/main" val="1302447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a:gsLst>
            <a:gs pos="100000">
              <a:schemeClr val="bg1"/>
            </a:gs>
            <a:gs pos="0">
              <a:srgbClr val="F4F2EC"/>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3D7E-6852-5748-AF59-7B5E79E63453}"/>
              </a:ext>
            </a:extLst>
          </p:cNvPr>
          <p:cNvSpPr>
            <a:spLocks noGrp="1"/>
          </p:cNvSpPr>
          <p:nvPr>
            <p:ph type="title"/>
          </p:nvPr>
        </p:nvSpPr>
        <p:spPr>
          <a:xfrm>
            <a:off x="228600" y="357528"/>
            <a:ext cx="8789276" cy="475484"/>
          </a:xfrm>
          <a:prstGeom prst="rect">
            <a:avLst/>
          </a:prstGeom>
        </p:spPr>
        <p:txBody>
          <a:bodyPr/>
          <a:lstStyle>
            <a:lvl1pPr algn="ctr">
              <a:defRPr sz="3000" b="1" i="0">
                <a:solidFill>
                  <a:srgbClr val="691140"/>
                </a:solidFill>
                <a:latin typeface="Helvetica" pitchFamily="2" charset="0"/>
              </a:defRPr>
            </a:lvl1pPr>
          </a:lstStyle>
          <a:p>
            <a:r>
              <a:rPr lang="en-US"/>
              <a:t>Click to edit Master title style</a:t>
            </a:r>
          </a:p>
        </p:txBody>
      </p:sp>
      <p:sp>
        <p:nvSpPr>
          <p:cNvPr id="3" name="Freeform 2">
            <a:extLst>
              <a:ext uri="{FF2B5EF4-FFF2-40B4-BE49-F238E27FC236}">
                <a16:creationId xmlns:a16="http://schemas.microsoft.com/office/drawing/2014/main" id="{8324F9FE-FF67-4D44-844E-98DA4DD34AC1}"/>
              </a:ext>
            </a:extLst>
          </p:cNvPr>
          <p:cNvSpPr/>
          <p:nvPr userDrawn="1"/>
        </p:nvSpPr>
        <p:spPr>
          <a:xfrm>
            <a:off x="0" y="4359942"/>
            <a:ext cx="8799626" cy="800100"/>
          </a:xfrm>
          <a:custGeom>
            <a:avLst/>
            <a:gdLst>
              <a:gd name="connsiteX0" fmla="*/ 0 w 8799626"/>
              <a:gd name="connsiteY0" fmla="*/ 0 h 800100"/>
              <a:gd name="connsiteX1" fmla="*/ 8016068 w 8799626"/>
              <a:gd name="connsiteY1" fmla="*/ 0 h 800100"/>
              <a:gd name="connsiteX2" fmla="*/ 8799626 w 8799626"/>
              <a:gd name="connsiteY2" fmla="*/ 783558 h 800100"/>
              <a:gd name="connsiteX3" fmla="*/ 8799626 w 8799626"/>
              <a:gd name="connsiteY3" fmla="*/ 800100 h 800100"/>
              <a:gd name="connsiteX4" fmla="*/ 0 w 8799626"/>
              <a:gd name="connsiteY4" fmla="*/ 80010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9626" h="800100">
                <a:moveTo>
                  <a:pt x="0" y="0"/>
                </a:moveTo>
                <a:lnTo>
                  <a:pt x="8016068" y="0"/>
                </a:lnTo>
                <a:cubicBezTo>
                  <a:pt x="8448815" y="0"/>
                  <a:pt x="8799626" y="350811"/>
                  <a:pt x="8799626" y="783558"/>
                </a:cubicBezTo>
                <a:lnTo>
                  <a:pt x="8799626" y="800100"/>
                </a:lnTo>
                <a:lnTo>
                  <a:pt x="0" y="800100"/>
                </a:lnTo>
                <a:close/>
              </a:path>
            </a:pathLst>
          </a:cu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1871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Blank Blu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3F0887-9267-1F80-76C3-C40607871D96}"/>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l="11996" t="-6736" r="8092" b="35053"/>
          <a:stretch/>
        </p:blipFill>
        <p:spPr>
          <a:xfrm>
            <a:off x="0" y="2107749"/>
            <a:ext cx="9144000" cy="3109559"/>
          </a:xfrm>
          <a:prstGeom prst="rect">
            <a:avLst/>
          </a:prstGeom>
        </p:spPr>
      </p:pic>
      <p:sp>
        <p:nvSpPr>
          <p:cNvPr id="2" name="Title 3">
            <a:extLst>
              <a:ext uri="{FF2B5EF4-FFF2-40B4-BE49-F238E27FC236}">
                <a16:creationId xmlns:a16="http://schemas.microsoft.com/office/drawing/2014/main" id="{D95566C8-BEAA-5A58-D406-94214CC42F9A}"/>
              </a:ext>
            </a:extLst>
          </p:cNvPr>
          <p:cNvSpPr>
            <a:spLocks noGrp="1"/>
          </p:cNvSpPr>
          <p:nvPr>
            <p:ph type="title" hasCustomPrompt="1"/>
          </p:nvPr>
        </p:nvSpPr>
        <p:spPr>
          <a:xfrm>
            <a:off x="584488" y="265201"/>
            <a:ext cx="8102312" cy="794036"/>
          </a:xfrm>
          <a:prstGeom prst="rect">
            <a:avLst/>
          </a:prstGeom>
        </p:spPr>
        <p:txBody>
          <a:bodyPr lIns="0" tIns="0" rIns="0" bIns="0"/>
          <a:lstStyle>
            <a:lvl1pPr>
              <a:lnSpc>
                <a:spcPts val="3068"/>
              </a:lnSpc>
              <a:spcAft>
                <a:spcPts val="920"/>
              </a:spcAft>
              <a:defRPr sz="2700" b="0" i="0">
                <a:solidFill>
                  <a:schemeClr val="bg1"/>
                </a:solidFill>
                <a:latin typeface="+mj-lt"/>
              </a:defRPr>
            </a:lvl1pPr>
          </a:lstStyle>
          <a:p>
            <a:r>
              <a:rPr lang="en-US"/>
              <a:t>Title or key takeaway</a:t>
            </a:r>
          </a:p>
        </p:txBody>
      </p:sp>
      <p:sp>
        <p:nvSpPr>
          <p:cNvPr id="7" name="Holder 6">
            <a:extLst>
              <a:ext uri="{FF2B5EF4-FFF2-40B4-BE49-F238E27FC236}">
                <a16:creationId xmlns:a16="http://schemas.microsoft.com/office/drawing/2014/main" id="{4E9A5E8B-18BA-F9E7-C4B1-834B5B7EFE99}"/>
              </a:ext>
            </a:extLst>
          </p:cNvPr>
          <p:cNvSpPr txBox="1">
            <a:spLocks/>
          </p:cNvSpPr>
          <p:nvPr userDrawn="1"/>
        </p:nvSpPr>
        <p:spPr>
          <a:xfrm>
            <a:off x="6943725" y="4938928"/>
            <a:ext cx="2103120" cy="110171"/>
          </a:xfrm>
          <a:prstGeom prst="rect">
            <a:avLst/>
          </a:prstGeom>
        </p:spPr>
        <p:txBody>
          <a:bodyPr lIns="0" tIns="0" rIns="0" bIns="0"/>
          <a:lstStyle>
            <a:defPPr>
              <a:defRPr lang="en-US"/>
            </a:defPPr>
            <a:lvl1pPr marL="0" algn="r" defTabSz="914400" rtl="0" eaLnBrk="1" latinLnBrk="0" hangingPunct="1">
              <a:defRPr sz="14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716" b="0" smtClean="0">
                <a:solidFill>
                  <a:schemeClr val="bg2"/>
                </a:solidFill>
                <a:latin typeface="+mj-lt"/>
              </a:rPr>
              <a:pPr/>
              <a:t>‹#›</a:t>
            </a:fld>
            <a:endParaRPr lang="en-US" sz="716" b="0">
              <a:solidFill>
                <a:schemeClr val="bg2"/>
              </a:solidFill>
              <a:latin typeface="+mj-lt"/>
            </a:endParaRPr>
          </a:p>
        </p:txBody>
      </p:sp>
      <p:pic>
        <p:nvPicPr>
          <p:cNvPr id="4" name="Picture 3" descr="USDA Food and Nutrition Service logo">
            <a:extLst>
              <a:ext uri="{FF2B5EF4-FFF2-40B4-BE49-F238E27FC236}">
                <a16:creationId xmlns:a16="http://schemas.microsoft.com/office/drawing/2014/main" id="{0C5E7BEA-B3A8-1A92-E214-5AC7833265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155" y="4761432"/>
            <a:ext cx="2103120" cy="287668"/>
          </a:xfrm>
          <a:prstGeom prst="rect">
            <a:avLst/>
          </a:prstGeom>
        </p:spPr>
      </p:pic>
    </p:spTree>
    <p:extLst>
      <p:ext uri="{BB962C8B-B14F-4D97-AF65-F5344CB8AC3E}">
        <p14:creationId xmlns:p14="http://schemas.microsoft.com/office/powerpoint/2010/main" val="299545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Agenda 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E66AE7-4BBA-8A8E-703B-35618EFD8B4C}"/>
              </a:ext>
              <a:ext uri="{C183D7F6-B498-43B3-948B-1728B52AA6E4}">
                <adec:decorative xmlns:adec="http://schemas.microsoft.com/office/drawing/2017/decorative" val="1"/>
              </a:ext>
            </a:extLst>
          </p:cNvPr>
          <p:cNvSpPr>
            <a:spLocks/>
          </p:cNvSpPr>
          <p:nvPr userDrawn="1"/>
        </p:nvSpPr>
        <p:spPr>
          <a:xfrm>
            <a:off x="-10553" y="0"/>
            <a:ext cx="380567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28">
              <a:latin typeface="+mj-lt"/>
            </a:endParaRPr>
          </a:p>
        </p:txBody>
      </p:sp>
      <p:pic>
        <p:nvPicPr>
          <p:cNvPr id="5" name="Picture 4">
            <a:extLst>
              <a:ext uri="{FF2B5EF4-FFF2-40B4-BE49-F238E27FC236}">
                <a16:creationId xmlns:a16="http://schemas.microsoft.com/office/drawing/2014/main" id="{9C588681-8FEC-B000-3525-3FCDC45C5D10}"/>
              </a:ext>
              <a:ext uri="{C183D7F6-B498-43B3-948B-1728B52AA6E4}">
                <adec:decorative xmlns:adec="http://schemas.microsoft.com/office/drawing/2017/decorative" val="1"/>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rcRect l="8679" t="1684" r="24411" b="12572"/>
          <a:stretch/>
        </p:blipFill>
        <p:spPr>
          <a:xfrm>
            <a:off x="1" y="3294689"/>
            <a:ext cx="3805670" cy="1848809"/>
          </a:xfrm>
          <a:prstGeom prst="rect">
            <a:avLst/>
          </a:prstGeom>
        </p:spPr>
      </p:pic>
      <p:cxnSp>
        <p:nvCxnSpPr>
          <p:cNvPr id="25" name="Straight Connector 24">
            <a:extLst>
              <a:ext uri="{FF2B5EF4-FFF2-40B4-BE49-F238E27FC236}">
                <a16:creationId xmlns:a16="http://schemas.microsoft.com/office/drawing/2014/main" id="{F33BCEBE-12C6-86E7-5270-E62A3E92E5EA}"/>
              </a:ext>
              <a:ext uri="{C183D7F6-B498-43B3-948B-1728B52AA6E4}">
                <adec:decorative xmlns:adec="http://schemas.microsoft.com/office/drawing/2017/decorative" val="1"/>
              </a:ext>
            </a:extLst>
          </p:cNvPr>
          <p:cNvCxnSpPr>
            <a:cxnSpLocks/>
          </p:cNvCxnSpPr>
          <p:nvPr userDrawn="1"/>
        </p:nvCxnSpPr>
        <p:spPr>
          <a:xfrm>
            <a:off x="601064" y="1834817"/>
            <a:ext cx="1175864"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230E12D-129F-8882-FF49-7129A625816C}"/>
              </a:ext>
            </a:extLst>
          </p:cNvPr>
          <p:cNvSpPr>
            <a:spLocks noGrp="1"/>
          </p:cNvSpPr>
          <p:nvPr>
            <p:ph type="title" hasCustomPrompt="1"/>
          </p:nvPr>
        </p:nvSpPr>
        <p:spPr>
          <a:xfrm>
            <a:off x="601064" y="2195344"/>
            <a:ext cx="2726055" cy="1099342"/>
          </a:xfrm>
          <a:prstGeom prst="rect">
            <a:avLst/>
          </a:prstGeom>
        </p:spPr>
        <p:txBody>
          <a:bodyPr lIns="0" tIns="0" rIns="0" bIns="0"/>
          <a:lstStyle>
            <a:lvl1pPr>
              <a:lnSpc>
                <a:spcPts val="3068"/>
              </a:lnSpc>
              <a:spcAft>
                <a:spcPts val="920"/>
              </a:spcAft>
              <a:defRPr sz="3600" b="0" i="0">
                <a:solidFill>
                  <a:schemeClr val="bg1"/>
                </a:solidFill>
                <a:latin typeface="+mj-lt"/>
              </a:defRPr>
            </a:lvl1pPr>
          </a:lstStyle>
          <a:p>
            <a:r>
              <a:rPr lang="en-US"/>
              <a:t>Title</a:t>
            </a:r>
          </a:p>
        </p:txBody>
      </p:sp>
      <p:sp>
        <p:nvSpPr>
          <p:cNvPr id="8" name="Text Placeholder 2">
            <a:extLst>
              <a:ext uri="{FF2B5EF4-FFF2-40B4-BE49-F238E27FC236}">
                <a16:creationId xmlns:a16="http://schemas.microsoft.com/office/drawing/2014/main" id="{D5C47A3A-EA57-1F02-6C30-259F2A6E89F0}"/>
              </a:ext>
            </a:extLst>
          </p:cNvPr>
          <p:cNvSpPr>
            <a:spLocks noGrp="1"/>
          </p:cNvSpPr>
          <p:nvPr>
            <p:ph type="body" sz="quarter" idx="10" hasCustomPrompt="1"/>
          </p:nvPr>
        </p:nvSpPr>
        <p:spPr>
          <a:xfrm>
            <a:off x="4572000" y="1351763"/>
            <a:ext cx="4124152" cy="2427222"/>
          </a:xfrm>
          <a:prstGeom prst="rect">
            <a:avLst/>
          </a:prstGeom>
        </p:spPr>
        <p:txBody>
          <a:bodyPr lIns="0" tIns="0" rIns="0" bIns="0"/>
          <a:lstStyle>
            <a:lvl1pPr marL="292237" indent="-292237">
              <a:spcAft>
                <a:spcPts val="614"/>
              </a:spcAft>
              <a:buClr>
                <a:schemeClr val="accent1"/>
              </a:buClr>
              <a:buFont typeface="Arial" panose="020B0604020202020204" pitchFamily="34" charset="0"/>
              <a:buChar char="•"/>
              <a:defRPr sz="2100" b="0" i="0">
                <a:solidFill>
                  <a:schemeClr val="tx1"/>
                </a:solidFill>
                <a:latin typeface="+mj-lt"/>
              </a:defRPr>
            </a:lvl1pPr>
            <a:lvl2pPr marL="503297" indent="-234602">
              <a:spcAft>
                <a:spcPts val="614"/>
              </a:spcAft>
              <a:buClrTx/>
              <a:buFont typeface="Arial" panose="020B0604020202020204" pitchFamily="34" charset="0"/>
              <a:buChar char="•"/>
              <a:tabLst/>
              <a:defRPr sz="1841" b="0" i="0">
                <a:solidFill>
                  <a:schemeClr val="tx1"/>
                </a:solidFill>
                <a:latin typeface="Source Sans Pro" panose="020B0503030403020204" pitchFamily="34" charset="0"/>
              </a:defRPr>
            </a:lvl2pPr>
            <a:lvl3pPr marL="765497" indent="-228107">
              <a:spcAft>
                <a:spcPts val="614"/>
              </a:spcAft>
              <a:buClrTx/>
              <a:buFont typeface="Arial" panose="020B0604020202020204" pitchFamily="34" charset="0"/>
              <a:buChar char="•"/>
              <a:tabLst/>
              <a:defRPr sz="1841" b="0" i="0">
                <a:solidFill>
                  <a:schemeClr val="tx1"/>
                </a:solidFill>
                <a:latin typeface="Source Sans Pro" panose="020B0503030403020204" pitchFamily="34" charset="0"/>
              </a:defRPr>
            </a:lvl3pPr>
            <a:lvl4pPr marL="1056110" indent="-250025">
              <a:spcAft>
                <a:spcPts val="614"/>
              </a:spcAft>
              <a:buClrTx/>
              <a:buFont typeface="Arial" panose="020B0604020202020204" pitchFamily="34" charset="0"/>
              <a:buChar char="•"/>
              <a:tabLst/>
              <a:defRPr sz="1841" b="0" i="0">
                <a:solidFill>
                  <a:schemeClr val="tx1"/>
                </a:solidFill>
                <a:latin typeface="Source Sans Pro" panose="020B0503030403020204" pitchFamily="34" charset="0"/>
              </a:defRPr>
            </a:lvl4pPr>
            <a:lvl5pPr marL="1317500" indent="-241907">
              <a:spcAft>
                <a:spcPts val="614"/>
              </a:spcAft>
              <a:buClrTx/>
              <a:buFont typeface="Arial" panose="020B0604020202020204" pitchFamily="34" charset="0"/>
              <a:buChar char="•"/>
              <a:tabLst/>
              <a:defRPr sz="1841" b="0" i="0">
                <a:solidFill>
                  <a:schemeClr val="tx1"/>
                </a:solidFill>
                <a:latin typeface="Source Sans Pro" panose="020B0503030403020204" pitchFamily="34" charset="0"/>
              </a:defRPr>
            </a:lvl5pPr>
          </a:lstStyle>
          <a:p>
            <a:pPr lvl="0"/>
            <a:r>
              <a:rPr lang="en-US"/>
              <a:t>Click to add agenda items</a:t>
            </a:r>
          </a:p>
        </p:txBody>
      </p:sp>
      <p:sp>
        <p:nvSpPr>
          <p:cNvPr id="2" name="Holder 6">
            <a:extLst>
              <a:ext uri="{FF2B5EF4-FFF2-40B4-BE49-F238E27FC236}">
                <a16:creationId xmlns:a16="http://schemas.microsoft.com/office/drawing/2014/main" id="{FDB4875F-7B59-5642-71F0-F23E94404B41}"/>
              </a:ext>
            </a:extLst>
          </p:cNvPr>
          <p:cNvSpPr txBox="1">
            <a:spLocks/>
          </p:cNvSpPr>
          <p:nvPr userDrawn="1"/>
        </p:nvSpPr>
        <p:spPr>
          <a:xfrm>
            <a:off x="6943725" y="4938928"/>
            <a:ext cx="2103120" cy="110171"/>
          </a:xfrm>
          <a:prstGeom prst="rect">
            <a:avLst/>
          </a:prstGeom>
        </p:spPr>
        <p:txBody>
          <a:bodyPr lIns="0" tIns="0" rIns="0" bIns="0"/>
          <a:lstStyle>
            <a:defPPr>
              <a:defRPr lang="en-US"/>
            </a:defPPr>
            <a:lvl1pPr marL="0" algn="r" defTabSz="914400" rtl="0" eaLnBrk="1" latinLnBrk="0" hangingPunct="1">
              <a:defRPr sz="14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716" smtClean="0">
                <a:solidFill>
                  <a:schemeClr val="tx1"/>
                </a:solidFill>
                <a:latin typeface="+mj-lt"/>
              </a:rPr>
              <a:pPr/>
              <a:t>‹#›</a:t>
            </a:fld>
            <a:endParaRPr lang="en-US" sz="716">
              <a:solidFill>
                <a:schemeClr val="tx1"/>
              </a:solidFill>
              <a:latin typeface="+mj-lt"/>
            </a:endParaRPr>
          </a:p>
        </p:txBody>
      </p:sp>
      <p:pic>
        <p:nvPicPr>
          <p:cNvPr id="3" name="Picture 2" descr="USDA Food and Nutrition Service Logo">
            <a:extLst>
              <a:ext uri="{FF2B5EF4-FFF2-40B4-BE49-F238E27FC236}">
                <a16:creationId xmlns:a16="http://schemas.microsoft.com/office/drawing/2014/main" id="{690A8A68-A16A-5D50-6576-4B49C5B7AA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064" y="788073"/>
            <a:ext cx="2726055" cy="372874"/>
          </a:xfrm>
          <a:prstGeom prst="rect">
            <a:avLst/>
          </a:prstGeom>
        </p:spPr>
      </p:pic>
    </p:spTree>
    <p:extLst>
      <p:ext uri="{BB962C8B-B14F-4D97-AF65-F5344CB8AC3E}">
        <p14:creationId xmlns:p14="http://schemas.microsoft.com/office/powerpoint/2010/main" val="19437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hank you 1 Blu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3F0887-9267-1F80-76C3-C40607871D96}"/>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l="11996" t="-6736" r="8092" b="35053"/>
          <a:stretch/>
        </p:blipFill>
        <p:spPr>
          <a:xfrm>
            <a:off x="0" y="2107749"/>
            <a:ext cx="9144000" cy="3109559"/>
          </a:xfrm>
          <a:prstGeom prst="rect">
            <a:avLst/>
          </a:prstGeom>
        </p:spPr>
      </p:pic>
      <p:cxnSp>
        <p:nvCxnSpPr>
          <p:cNvPr id="3" name="Straight Connector 2">
            <a:extLst>
              <a:ext uri="{FF2B5EF4-FFF2-40B4-BE49-F238E27FC236}">
                <a16:creationId xmlns:a16="http://schemas.microsoft.com/office/drawing/2014/main" id="{5CDED380-2440-F63B-7901-28403450238B}"/>
              </a:ext>
              <a:ext uri="{C183D7F6-B498-43B3-948B-1728B52AA6E4}">
                <adec:decorative xmlns:adec="http://schemas.microsoft.com/office/drawing/2017/decorative" val="1"/>
              </a:ext>
            </a:extLst>
          </p:cNvPr>
          <p:cNvCxnSpPr>
            <a:cxnSpLocks/>
          </p:cNvCxnSpPr>
          <p:nvPr userDrawn="1"/>
        </p:nvCxnSpPr>
        <p:spPr>
          <a:xfrm>
            <a:off x="584488" y="1834817"/>
            <a:ext cx="1175864"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3">
            <a:extLst>
              <a:ext uri="{FF2B5EF4-FFF2-40B4-BE49-F238E27FC236}">
                <a16:creationId xmlns:a16="http://schemas.microsoft.com/office/drawing/2014/main" id="{002090BB-EF65-D3FD-CFB2-41811860D878}"/>
              </a:ext>
            </a:extLst>
          </p:cNvPr>
          <p:cNvSpPr>
            <a:spLocks noGrp="1"/>
          </p:cNvSpPr>
          <p:nvPr>
            <p:ph type="title" hasCustomPrompt="1"/>
          </p:nvPr>
        </p:nvSpPr>
        <p:spPr>
          <a:xfrm>
            <a:off x="584488" y="2143766"/>
            <a:ext cx="3651431" cy="794036"/>
          </a:xfrm>
          <a:prstGeom prst="rect">
            <a:avLst/>
          </a:prstGeom>
        </p:spPr>
        <p:txBody>
          <a:bodyPr lIns="0" tIns="0" rIns="0" bIns="0"/>
          <a:lstStyle>
            <a:lvl1pPr>
              <a:lnSpc>
                <a:spcPts val="3068"/>
              </a:lnSpc>
              <a:spcAft>
                <a:spcPts val="920"/>
              </a:spcAft>
              <a:defRPr sz="2700" b="0" i="0">
                <a:solidFill>
                  <a:schemeClr val="bg1"/>
                </a:solidFill>
                <a:latin typeface="+mj-lt"/>
              </a:defRPr>
            </a:lvl1pPr>
          </a:lstStyle>
          <a:p>
            <a:r>
              <a:rPr lang="en-US"/>
              <a:t>Thank you title</a:t>
            </a:r>
          </a:p>
        </p:txBody>
      </p:sp>
      <p:sp>
        <p:nvSpPr>
          <p:cNvPr id="8" name="Text Placeholder 7">
            <a:extLst>
              <a:ext uri="{FF2B5EF4-FFF2-40B4-BE49-F238E27FC236}">
                <a16:creationId xmlns:a16="http://schemas.microsoft.com/office/drawing/2014/main" id="{7BC5FFD1-0FF7-07A2-A9D8-DE2C00B7AF5F}"/>
              </a:ext>
            </a:extLst>
          </p:cNvPr>
          <p:cNvSpPr>
            <a:spLocks noGrp="1"/>
          </p:cNvSpPr>
          <p:nvPr>
            <p:ph type="body" sz="quarter" idx="12" hasCustomPrompt="1"/>
          </p:nvPr>
        </p:nvSpPr>
        <p:spPr>
          <a:xfrm>
            <a:off x="4513649" y="2143766"/>
            <a:ext cx="4045863" cy="794036"/>
          </a:xfrm>
          <a:prstGeom prst="rect">
            <a:avLst/>
          </a:prstGeom>
        </p:spPr>
        <p:txBody>
          <a:bodyPr/>
          <a:lstStyle>
            <a:lvl1pPr>
              <a:defRPr sz="1350" b="0">
                <a:solidFill>
                  <a:schemeClr val="bg2"/>
                </a:solidFill>
                <a:latin typeface="+mj-lt"/>
              </a:defRPr>
            </a:lvl1pPr>
          </a:lstStyle>
          <a:p>
            <a:pPr lvl="0"/>
            <a:r>
              <a:rPr lang="en-US"/>
              <a:t>Optional contact info or resources</a:t>
            </a:r>
          </a:p>
        </p:txBody>
      </p:sp>
      <p:sp>
        <p:nvSpPr>
          <p:cNvPr id="7" name="Holder 6">
            <a:extLst>
              <a:ext uri="{FF2B5EF4-FFF2-40B4-BE49-F238E27FC236}">
                <a16:creationId xmlns:a16="http://schemas.microsoft.com/office/drawing/2014/main" id="{4E9A5E8B-18BA-F9E7-C4B1-834B5B7EFE99}"/>
              </a:ext>
            </a:extLst>
          </p:cNvPr>
          <p:cNvSpPr txBox="1">
            <a:spLocks/>
          </p:cNvSpPr>
          <p:nvPr userDrawn="1"/>
        </p:nvSpPr>
        <p:spPr>
          <a:xfrm>
            <a:off x="6943725" y="4938928"/>
            <a:ext cx="2103120" cy="110171"/>
          </a:xfrm>
          <a:prstGeom prst="rect">
            <a:avLst/>
          </a:prstGeom>
        </p:spPr>
        <p:txBody>
          <a:bodyPr lIns="0" tIns="0" rIns="0" bIns="0"/>
          <a:lstStyle>
            <a:defPPr>
              <a:defRPr lang="en-US"/>
            </a:defPPr>
            <a:lvl1pPr marL="0" algn="r" defTabSz="914400" rtl="0" eaLnBrk="1" latinLnBrk="0" hangingPunct="1">
              <a:defRPr sz="14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716" b="0" smtClean="0">
                <a:solidFill>
                  <a:schemeClr val="bg2"/>
                </a:solidFill>
                <a:latin typeface="+mj-lt"/>
              </a:rPr>
              <a:pPr/>
              <a:t>‹#›</a:t>
            </a:fld>
            <a:endParaRPr lang="en-US" sz="716" b="0">
              <a:solidFill>
                <a:schemeClr val="bg2"/>
              </a:solidFill>
              <a:latin typeface="+mj-lt"/>
            </a:endParaRPr>
          </a:p>
        </p:txBody>
      </p:sp>
      <p:pic>
        <p:nvPicPr>
          <p:cNvPr id="4" name="Picture 3" descr="USDA Food and Nutrition Service Logo">
            <a:extLst>
              <a:ext uri="{FF2B5EF4-FFF2-40B4-BE49-F238E27FC236}">
                <a16:creationId xmlns:a16="http://schemas.microsoft.com/office/drawing/2014/main" id="{832AD923-DA0E-C4A2-04F3-DB59346A71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1064" y="788073"/>
            <a:ext cx="2726055" cy="372874"/>
          </a:xfrm>
          <a:prstGeom prst="rect">
            <a:avLst/>
          </a:prstGeom>
        </p:spPr>
      </p:pic>
    </p:spTree>
    <p:extLst>
      <p:ext uri="{BB962C8B-B14F-4D97-AF65-F5344CB8AC3E}">
        <p14:creationId xmlns:p14="http://schemas.microsoft.com/office/powerpoint/2010/main" val="18724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9.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4B82B018-4594-C14D-9D83-6A5ACB7F9C1E}"/>
              </a:ext>
            </a:extLst>
          </p:cNvPr>
          <p:cNvSpPr/>
          <p:nvPr userDrawn="1"/>
        </p:nvSpPr>
        <p:spPr>
          <a:xfrm rot="10800000" flipH="1">
            <a:off x="0" y="-1"/>
            <a:ext cx="8694751" cy="3440246"/>
          </a:xfrm>
          <a:prstGeom prst="round1Rect">
            <a:avLst>
              <a:gd name="adj" fmla="val 16776"/>
            </a:avLst>
          </a:pr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325024"/>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4B82B018-4594-C14D-9D83-6A5ACB7F9C1E}"/>
              </a:ext>
            </a:extLst>
          </p:cNvPr>
          <p:cNvSpPr/>
          <p:nvPr userDrawn="1"/>
        </p:nvSpPr>
        <p:spPr>
          <a:xfrm rot="10800000" flipH="1">
            <a:off x="0" y="-1"/>
            <a:ext cx="8694751" cy="3440246"/>
          </a:xfrm>
          <a:prstGeom prst="round1Rect">
            <a:avLst>
              <a:gd name="adj" fmla="val 16776"/>
            </a:avLst>
          </a:prstGeom>
          <a:solidFill>
            <a:srgbClr val="E9DE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946220"/>
      </p:ext>
    </p:extLst>
  </p:cSld>
  <p:clrMap bg1="lt1" tx1="dk1" bg2="lt2" tx2="dk2" accent1="accent1" accent2="accent2" accent3="accent3" accent4="accent4" accent5="accent5" accent6="accent6" hlink="hlink" folHlink="folHlink"/>
  <p:sldLayoutIdLst>
    <p:sldLayoutId id="2147483702" r:id="rId1"/>
    <p:sldLayoutId id="214748370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86003A7F-5BB8-EB4A-8942-167BCFC3ADA0}"/>
              </a:ext>
            </a:extLst>
          </p:cNvPr>
          <p:cNvSpPr/>
          <p:nvPr userDrawn="1"/>
        </p:nvSpPr>
        <p:spPr>
          <a:xfrm>
            <a:off x="0" y="4359942"/>
            <a:ext cx="8799626" cy="800100"/>
          </a:xfrm>
          <a:custGeom>
            <a:avLst/>
            <a:gdLst>
              <a:gd name="connsiteX0" fmla="*/ 0 w 8799626"/>
              <a:gd name="connsiteY0" fmla="*/ 0 h 800100"/>
              <a:gd name="connsiteX1" fmla="*/ 8016068 w 8799626"/>
              <a:gd name="connsiteY1" fmla="*/ 0 h 800100"/>
              <a:gd name="connsiteX2" fmla="*/ 8799626 w 8799626"/>
              <a:gd name="connsiteY2" fmla="*/ 783558 h 800100"/>
              <a:gd name="connsiteX3" fmla="*/ 8799626 w 8799626"/>
              <a:gd name="connsiteY3" fmla="*/ 800100 h 800100"/>
              <a:gd name="connsiteX4" fmla="*/ 0 w 8799626"/>
              <a:gd name="connsiteY4" fmla="*/ 800100 h 80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9626" h="800100">
                <a:moveTo>
                  <a:pt x="0" y="0"/>
                </a:moveTo>
                <a:lnTo>
                  <a:pt x="8016068" y="0"/>
                </a:lnTo>
                <a:cubicBezTo>
                  <a:pt x="8448815" y="0"/>
                  <a:pt x="8799626" y="350811"/>
                  <a:pt x="8799626" y="783558"/>
                </a:cubicBezTo>
                <a:lnTo>
                  <a:pt x="8799626" y="800100"/>
                </a:lnTo>
                <a:lnTo>
                  <a:pt x="0" y="800100"/>
                </a:lnTo>
                <a:close/>
              </a:path>
            </a:pathLst>
          </a:cu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6349313"/>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3200" b="1" i="0" kern="1200">
          <a:solidFill>
            <a:srgbClr val="005837"/>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593868D-C677-A24C-9434-5E9C9B071050}"/>
              </a:ext>
            </a:extLst>
          </p:cNvPr>
          <p:cNvSpPr/>
          <p:nvPr userDrawn="1"/>
        </p:nvSpPr>
        <p:spPr>
          <a:xfrm rot="10800000" flipH="1">
            <a:off x="-1" y="0"/>
            <a:ext cx="8887092" cy="815361"/>
          </a:xfrm>
          <a:custGeom>
            <a:avLst/>
            <a:gdLst>
              <a:gd name="connsiteX0" fmla="*/ 0 w 8887092"/>
              <a:gd name="connsiteY0" fmla="*/ 815361 h 815361"/>
              <a:gd name="connsiteX1" fmla="*/ 8887092 w 8887092"/>
              <a:gd name="connsiteY1" fmla="*/ 815361 h 815361"/>
              <a:gd name="connsiteX2" fmla="*/ 8887092 w 8887092"/>
              <a:gd name="connsiteY2" fmla="*/ 783558 h 815361"/>
              <a:gd name="connsiteX3" fmla="*/ 8103534 w 8887092"/>
              <a:gd name="connsiteY3" fmla="*/ 0 h 815361"/>
              <a:gd name="connsiteX4" fmla="*/ 0 w 8887092"/>
              <a:gd name="connsiteY4" fmla="*/ 0 h 815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7092" h="815361">
                <a:moveTo>
                  <a:pt x="0" y="815361"/>
                </a:moveTo>
                <a:lnTo>
                  <a:pt x="8887092" y="815361"/>
                </a:lnTo>
                <a:lnTo>
                  <a:pt x="8887092" y="783558"/>
                </a:lnTo>
                <a:cubicBezTo>
                  <a:pt x="8887092" y="350811"/>
                  <a:pt x="8536281" y="0"/>
                  <a:pt x="8103534" y="0"/>
                </a:cubicBezTo>
                <a:lnTo>
                  <a:pt x="0" y="0"/>
                </a:lnTo>
                <a:close/>
              </a:path>
            </a:pathLst>
          </a:cu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68860758"/>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3200" b="1" i="0" kern="1200">
          <a:solidFill>
            <a:srgbClr val="005837"/>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1BD96013-A12D-8942-AE2D-9206E886D087}"/>
              </a:ext>
            </a:extLst>
          </p:cNvPr>
          <p:cNvSpPr/>
          <p:nvPr userDrawn="1"/>
        </p:nvSpPr>
        <p:spPr>
          <a:xfrm rot="5400000" flipH="1">
            <a:off x="-801359" y="1145018"/>
            <a:ext cx="4792713" cy="3226553"/>
          </a:xfrm>
          <a:prstGeom prst="round1Rect">
            <a:avLst>
              <a:gd name="adj" fmla="val 26085"/>
            </a:avLst>
          </a:pr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3965893"/>
      </p:ext>
    </p:extLst>
  </p:cSld>
  <p:clrMap bg1="lt1" tx1="dk1" bg2="lt2" tx2="dk2" accent1="accent1" accent2="accent2" accent3="accent3" accent4="accent4" accent5="accent5" accent6="accent6" hlink="hlink" folHlink="folHlink"/>
  <p:sldLayoutIdLst>
    <p:sldLayoutId id="2147483673" r:id="rId1"/>
    <p:sldLayoutId id="2147483703" r:id="rId2"/>
    <p:sldLayoutId id="2147483696" r:id="rId3"/>
  </p:sldLayoutIdLst>
  <p:txStyles>
    <p:titleStyle>
      <a:lvl1pPr algn="l" defTabSz="914400" rtl="0" eaLnBrk="1" latinLnBrk="0" hangingPunct="1">
        <a:lnSpc>
          <a:spcPct val="90000"/>
        </a:lnSpc>
        <a:spcBef>
          <a:spcPct val="0"/>
        </a:spcBef>
        <a:buNone/>
        <a:defRPr sz="3200" b="1" i="0" kern="1200">
          <a:solidFill>
            <a:srgbClr val="005837"/>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1BD96013-A12D-8942-AE2D-9206E886D087}"/>
              </a:ext>
            </a:extLst>
          </p:cNvPr>
          <p:cNvSpPr/>
          <p:nvPr userDrawn="1"/>
        </p:nvSpPr>
        <p:spPr>
          <a:xfrm rot="5400000" flipH="1">
            <a:off x="-862072" y="1211307"/>
            <a:ext cx="4792713" cy="3093974"/>
          </a:xfrm>
          <a:prstGeom prst="round1Rect">
            <a:avLst>
              <a:gd name="adj" fmla="val 26085"/>
            </a:avLst>
          </a:prstGeom>
          <a:solidFill>
            <a:srgbClr val="6911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2063712"/>
      </p:ext>
    </p:extLst>
  </p:cSld>
  <p:clrMap bg1="lt1" tx1="dk1" bg2="lt2" tx2="dk2" accent1="accent1" accent2="accent2" accent3="accent3" accent4="accent4" accent5="accent5" accent6="accent6" hlink="hlink" folHlink="folHlink"/>
  <p:sldLayoutIdLst>
    <p:sldLayoutId id="2147483694" r:id="rId1"/>
    <p:sldLayoutId id="2147483704" r:id="rId2"/>
  </p:sldLayoutIdLst>
  <p:txStyles>
    <p:titleStyle>
      <a:lvl1pPr algn="l" defTabSz="914400" rtl="0" eaLnBrk="1" latinLnBrk="0" hangingPunct="1">
        <a:lnSpc>
          <a:spcPct val="90000"/>
        </a:lnSpc>
        <a:spcBef>
          <a:spcPct val="0"/>
        </a:spcBef>
        <a:buNone/>
        <a:defRPr sz="3200" b="1" i="0" kern="1200">
          <a:solidFill>
            <a:srgbClr val="005837"/>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691140"/>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1BD96013-A12D-8942-AE2D-9206E886D087}"/>
              </a:ext>
            </a:extLst>
          </p:cNvPr>
          <p:cNvSpPr/>
          <p:nvPr userDrawn="1"/>
        </p:nvSpPr>
        <p:spPr>
          <a:xfrm>
            <a:off x="1" y="858710"/>
            <a:ext cx="8475128" cy="4284790"/>
          </a:xfrm>
          <a:prstGeom prst="round1Rect">
            <a:avLst>
              <a:gd name="adj" fmla="val 184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7035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3200" b="1" i="0" kern="1200">
          <a:solidFill>
            <a:srgbClr val="005837"/>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691140"/>
        </a:solidFill>
        <a:effectLst/>
      </p:bgPr>
    </p:bg>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D8572ED8-C533-4E4F-A341-FDF6ED63BD82}"/>
              </a:ext>
            </a:extLst>
          </p:cNvPr>
          <p:cNvSpPr/>
          <p:nvPr userDrawn="1"/>
        </p:nvSpPr>
        <p:spPr>
          <a:xfrm rot="10800000" flipH="1">
            <a:off x="0" y="-1"/>
            <a:ext cx="8245503" cy="4632285"/>
          </a:xfrm>
          <a:prstGeom prst="round1Rect">
            <a:avLst>
              <a:gd name="adj" fmla="val 167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5345671"/>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a:gsLst>
            <a:gs pos="100000">
              <a:schemeClr val="bg1"/>
            </a:gs>
            <a:gs pos="0">
              <a:srgbClr val="F4F2EC"/>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77192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705" r:id="rId3"/>
    <p:sldLayoutId id="2147483706" r:id="rId4"/>
    <p:sldLayoutId id="214748370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fna.usda.gov/tn/team-nutrit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6.emf"/><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5.emf"/><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hyperlink" Target="https://www.fns.usda.gov/tn/cacfp/trainers-tools" TargetMode="External"/><Relationship Id="rId4" Type="http://schemas.openxmlformats.org/officeDocument/2006/relationships/image" Target="../media/image34.png"/><Relationship Id="rId9"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fns.usda.gov/tn/cacfp/trainers-tools" TargetMode="External"/><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7FFFC99B_5AE3FF75.xml"/><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s://realfood.gov/"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eg"/><Relationship Id="rId18" Type="http://schemas.openxmlformats.org/officeDocument/2006/relationships/image" Target="../media/image58.png"/><Relationship Id="rId3" Type="http://schemas.openxmlformats.org/officeDocument/2006/relationships/image" Target="../media/image43.jpe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42.xml"/><Relationship Id="rId16"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hyperlink" Target="mailto:TeamNutrition@usda.gov" TargetMode="Externa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99B57-5036-CD40-AC03-4473BEFEB359}"/>
              </a:ext>
            </a:extLst>
          </p:cNvPr>
          <p:cNvSpPr>
            <a:spLocks noGrp="1"/>
          </p:cNvSpPr>
          <p:nvPr>
            <p:ph type="ctrTitle"/>
          </p:nvPr>
        </p:nvSpPr>
        <p:spPr>
          <a:xfrm>
            <a:off x="243840" y="323088"/>
            <a:ext cx="6019800" cy="1682970"/>
          </a:xfrm>
        </p:spPr>
        <p:txBody>
          <a:bodyPr>
            <a:noAutofit/>
          </a:bodyPr>
          <a:lstStyle/>
          <a:p>
            <a:r>
              <a:rPr lang="en-US" sz="4400" noProof="0" dirty="0">
                <a:latin typeface="Arial" panose="020B0604020202020204" pitchFamily="34" charset="0"/>
                <a:cs typeface="Arial" panose="020B0604020202020204" pitchFamily="34" charset="0"/>
              </a:rPr>
              <a:t>Using the Nutrition Facts Label in </a:t>
            </a:r>
            <a:br>
              <a:rPr lang="en-US" sz="4400" noProof="0" dirty="0">
                <a:latin typeface="Arial" panose="020B0604020202020204" pitchFamily="34" charset="0"/>
                <a:cs typeface="Arial" panose="020B0604020202020204" pitchFamily="34" charset="0"/>
              </a:rPr>
            </a:br>
            <a:r>
              <a:rPr lang="en-US" sz="4400" noProof="0" dirty="0">
                <a:latin typeface="Arial" panose="020B0604020202020204" pitchFamily="34" charset="0"/>
                <a:cs typeface="Arial" panose="020B0604020202020204" pitchFamily="34" charset="0"/>
              </a:rPr>
              <a:t>the Child and Adult Care Food Program</a:t>
            </a:r>
            <a:endParaRPr lang="en-US" sz="4400" noProof="0" dirty="0">
              <a:solidFill>
                <a:srgbClr val="461752"/>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E7F81FC-FC18-4B48-8A5B-6D2E428AEF9E}"/>
              </a:ext>
            </a:extLst>
          </p:cNvPr>
          <p:cNvSpPr>
            <a:spLocks noGrp="1"/>
          </p:cNvSpPr>
          <p:nvPr>
            <p:ph type="subTitle" idx="1"/>
          </p:nvPr>
        </p:nvSpPr>
        <p:spPr>
          <a:xfrm>
            <a:off x="148401" y="3500203"/>
            <a:ext cx="5543973" cy="675005"/>
          </a:xfrm>
        </p:spPr>
        <p:txBody>
          <a:bodyPr/>
          <a:lstStyle/>
          <a:p>
            <a:r>
              <a:rPr lang="en-US" noProof="0" dirty="0">
                <a:latin typeface="Arial" panose="020B0604020202020204" pitchFamily="34" charset="0"/>
                <a:cs typeface="Arial" panose="020B0604020202020204" pitchFamily="34" charset="0"/>
              </a:rPr>
              <a:t>A Training Presentation for </a:t>
            </a:r>
            <a:br>
              <a:rPr lang="en-US"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Child and Adult Care Food Program </a:t>
            </a:r>
            <a:br>
              <a:rPr lang="en-US"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(CACFP) Operators</a:t>
            </a:r>
          </a:p>
        </p:txBody>
      </p:sp>
      <p:pic>
        <p:nvPicPr>
          <p:cNvPr id="5" name="Picture 4" descr="Illustration of a man holding a shopping cart and reading a nutrition facts label">
            <a:extLst>
              <a:ext uri="{FF2B5EF4-FFF2-40B4-BE49-F238E27FC236}">
                <a16:creationId xmlns:a16="http://schemas.microsoft.com/office/drawing/2014/main" id="{2FE57F25-280C-1B4D-897C-E5EE3D8D72DF}"/>
              </a:ext>
            </a:extLst>
          </p:cNvPr>
          <p:cNvPicPr>
            <a:picLocks noChangeAspect="1"/>
          </p:cNvPicPr>
          <p:nvPr/>
        </p:nvPicPr>
        <p:blipFill rotWithShape="1">
          <a:blip r:embed="rId3"/>
          <a:srcRect b="52941"/>
          <a:stretch/>
        </p:blipFill>
        <p:spPr>
          <a:xfrm>
            <a:off x="4466976" y="1164573"/>
            <a:ext cx="4528623" cy="3551861"/>
          </a:xfrm>
          <a:prstGeom prst="rect">
            <a:avLst/>
          </a:prstGeom>
        </p:spPr>
      </p:pic>
      <p:sp>
        <p:nvSpPr>
          <p:cNvPr id="7" name="TextBox 6">
            <a:extLst>
              <a:ext uri="{FF2B5EF4-FFF2-40B4-BE49-F238E27FC236}">
                <a16:creationId xmlns:a16="http://schemas.microsoft.com/office/drawing/2014/main" id="{2B4621B3-1D25-9E9A-9173-4E07C8B16F3C}"/>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4207858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7D7C-4D15-A94C-AC2E-7CAADCAFDD66}"/>
              </a:ext>
            </a:extLst>
          </p:cNvPr>
          <p:cNvSpPr>
            <a:spLocks noGrp="1"/>
          </p:cNvSpPr>
          <p:nvPr>
            <p:ph type="title"/>
          </p:nvPr>
        </p:nvSpPr>
        <p:spPr/>
        <p:txBody>
          <a:bodyPr/>
          <a:lstStyle/>
          <a:p>
            <a:r>
              <a:rPr lang="en-US" noProof="0">
                <a:latin typeface="Arial" panose="020B0604020202020204" pitchFamily="34" charset="0"/>
                <a:cs typeface="Arial" panose="020B0604020202020204" pitchFamily="34" charset="0"/>
              </a:rPr>
              <a:t>USDA’s Team Nutrition</a:t>
            </a:r>
          </a:p>
        </p:txBody>
      </p:sp>
      <p:grpSp>
        <p:nvGrpSpPr>
          <p:cNvPr id="11" name="Group 10" descr="USDA Team Nutrition Image Art">
            <a:extLst>
              <a:ext uri="{FF2B5EF4-FFF2-40B4-BE49-F238E27FC236}">
                <a16:creationId xmlns:a16="http://schemas.microsoft.com/office/drawing/2014/main" id="{F5D0F2BA-A21A-FB45-88AB-C9B88C981BBE}"/>
              </a:ext>
            </a:extLst>
          </p:cNvPr>
          <p:cNvGrpSpPr/>
          <p:nvPr/>
        </p:nvGrpSpPr>
        <p:grpSpPr>
          <a:xfrm>
            <a:off x="303636" y="968402"/>
            <a:ext cx="3586312" cy="2695311"/>
            <a:chOff x="303636" y="968402"/>
            <a:chExt cx="3586312" cy="2695311"/>
          </a:xfrm>
        </p:grpSpPr>
        <p:pic>
          <p:nvPicPr>
            <p:cNvPr id="6" name="Picture 2" descr="USDA Team Nutrition Image Art">
              <a:extLst>
                <a:ext uri="{FF2B5EF4-FFF2-40B4-BE49-F238E27FC236}">
                  <a16:creationId xmlns:a16="http://schemas.microsoft.com/office/drawing/2014/main" id="{7ADBBE32-2150-D045-8490-0C3870F935E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03636" y="968402"/>
              <a:ext cx="2695311" cy="2695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descr="Three connectors pointing to Team Nutrition objectives">
              <a:extLst>
                <a:ext uri="{FF2B5EF4-FFF2-40B4-BE49-F238E27FC236}">
                  <a16:creationId xmlns:a16="http://schemas.microsoft.com/office/drawing/2014/main" id="{9588F753-2E36-E441-B445-E2CCE12E43DB}"/>
                </a:ext>
              </a:extLst>
            </p:cNvPr>
            <p:cNvGrpSpPr/>
            <p:nvPr/>
          </p:nvGrpSpPr>
          <p:grpSpPr>
            <a:xfrm>
              <a:off x="3125449" y="1244297"/>
              <a:ext cx="764499" cy="1828801"/>
              <a:chOff x="3125449" y="1244297"/>
              <a:chExt cx="764499" cy="1828801"/>
            </a:xfrm>
          </p:grpSpPr>
          <p:cxnSp>
            <p:nvCxnSpPr>
              <p:cNvPr id="32" name="Elbow Connector 31" descr="Connector to a Team Nutrition objective">
                <a:extLst>
                  <a:ext uri="{FF2B5EF4-FFF2-40B4-BE49-F238E27FC236}">
                    <a16:creationId xmlns:a16="http://schemas.microsoft.com/office/drawing/2014/main" id="{4C4FDD55-4A85-2441-957F-0358953E1CD7}"/>
                  </a:ext>
                  <a:ext uri="{C183D7F6-B498-43B3-948B-1728B52AA6E4}">
                    <adec:decorative xmlns:adec="http://schemas.microsoft.com/office/drawing/2017/decorative" val="0"/>
                  </a:ext>
                </a:extLst>
              </p:cNvPr>
              <p:cNvCxnSpPr>
                <a:cxnSpLocks/>
              </p:cNvCxnSpPr>
              <p:nvPr/>
            </p:nvCxnSpPr>
            <p:spPr>
              <a:xfrm flipV="1">
                <a:off x="3125449" y="1244297"/>
                <a:ext cx="764499" cy="764385"/>
              </a:xfrm>
              <a:prstGeom prst="bentConnector3">
                <a:avLst>
                  <a:gd name="adj1" fmla="val 50000"/>
                </a:avLst>
              </a:prstGeom>
              <a:ln w="19050">
                <a:solidFill>
                  <a:srgbClr val="691140"/>
                </a:solidFil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descr="Connector to a Team Nutrition objective">
                <a:extLst>
                  <a:ext uri="{FF2B5EF4-FFF2-40B4-BE49-F238E27FC236}">
                    <a16:creationId xmlns:a16="http://schemas.microsoft.com/office/drawing/2014/main" id="{36FEA5FE-F819-ED4F-98B3-C28FD4042DB4}"/>
                  </a:ext>
                  <a:ext uri="{C183D7F6-B498-43B3-948B-1728B52AA6E4}">
                    <adec:decorative xmlns:adec="http://schemas.microsoft.com/office/drawing/2017/decorative" val="0"/>
                  </a:ext>
                </a:extLst>
              </p:cNvPr>
              <p:cNvCxnSpPr>
                <a:cxnSpLocks/>
              </p:cNvCxnSpPr>
              <p:nvPr/>
            </p:nvCxnSpPr>
            <p:spPr>
              <a:xfrm>
                <a:off x="3125449" y="2278101"/>
                <a:ext cx="764499" cy="0"/>
              </a:xfrm>
              <a:prstGeom prst="line">
                <a:avLst/>
              </a:prstGeom>
              <a:ln w="19050">
                <a:solidFill>
                  <a:srgbClr val="691140"/>
                </a:solidFil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descr="Connector to a Team Nutrition objective">
                <a:extLst>
                  <a:ext uri="{FF2B5EF4-FFF2-40B4-BE49-F238E27FC236}">
                    <a16:creationId xmlns:a16="http://schemas.microsoft.com/office/drawing/2014/main" id="{AF1EC280-E93C-D549-B785-D8345879B879}"/>
                  </a:ext>
                  <a:ext uri="{C183D7F6-B498-43B3-948B-1728B52AA6E4}">
                    <adec:decorative xmlns:adec="http://schemas.microsoft.com/office/drawing/2017/decorative" val="0"/>
                  </a:ext>
                </a:extLst>
              </p:cNvPr>
              <p:cNvCxnSpPr>
                <a:cxnSpLocks/>
              </p:cNvCxnSpPr>
              <p:nvPr/>
            </p:nvCxnSpPr>
            <p:spPr>
              <a:xfrm>
                <a:off x="3125449" y="2551213"/>
                <a:ext cx="764499" cy="521885"/>
              </a:xfrm>
              <a:prstGeom prst="bentConnector3">
                <a:avLst>
                  <a:gd name="adj1" fmla="val 50000"/>
                </a:avLst>
              </a:prstGeom>
              <a:ln w="19050">
                <a:solidFill>
                  <a:srgbClr val="691140"/>
                </a:solidFill>
                <a:tailEnd type="oval"/>
              </a:ln>
            </p:spPr>
            <p:style>
              <a:lnRef idx="1">
                <a:schemeClr val="accent1"/>
              </a:lnRef>
              <a:fillRef idx="0">
                <a:schemeClr val="accent1"/>
              </a:fillRef>
              <a:effectRef idx="0">
                <a:schemeClr val="accent1"/>
              </a:effectRef>
              <a:fontRef idx="minor">
                <a:schemeClr val="tx1"/>
              </a:fontRef>
            </p:style>
          </p:cxnSp>
        </p:grpSp>
      </p:grpSp>
      <p:sp>
        <p:nvSpPr>
          <p:cNvPr id="3" name="Text Placeholder 2">
            <a:extLst>
              <a:ext uri="{FF2B5EF4-FFF2-40B4-BE49-F238E27FC236}">
                <a16:creationId xmlns:a16="http://schemas.microsoft.com/office/drawing/2014/main" id="{34A537C3-9DA2-6847-9ED8-21289DEED462}"/>
              </a:ext>
            </a:extLst>
          </p:cNvPr>
          <p:cNvSpPr>
            <a:spLocks noGrp="1"/>
          </p:cNvSpPr>
          <p:nvPr>
            <p:ph type="body" idx="1"/>
          </p:nvPr>
        </p:nvSpPr>
        <p:spPr>
          <a:xfrm>
            <a:off x="4104674" y="1063759"/>
            <a:ext cx="4611037" cy="830997"/>
          </a:xfrm>
        </p:spPr>
        <p:txBody>
          <a:bodyPr/>
          <a:lstStyle/>
          <a:p>
            <a:r>
              <a:rPr lang="en-US" sz="1800" noProof="0">
                <a:latin typeface="Arial" panose="020B0604020202020204" pitchFamily="34" charset="0"/>
                <a:cs typeface="Arial" panose="020B0604020202020204" pitchFamily="34" charset="0"/>
              </a:rPr>
              <a:t>An initiative of the USDA’s Food and Nutrition Administration to support the USDA’s Child Nutrition Programs.</a:t>
            </a:r>
          </a:p>
        </p:txBody>
      </p:sp>
      <p:sp>
        <p:nvSpPr>
          <p:cNvPr id="7" name="Text Placeholder 2">
            <a:extLst>
              <a:ext uri="{FF2B5EF4-FFF2-40B4-BE49-F238E27FC236}">
                <a16:creationId xmlns:a16="http://schemas.microsoft.com/office/drawing/2014/main" id="{E1F73BED-4261-2A4E-82CF-6A6184447F30}"/>
              </a:ext>
            </a:extLst>
          </p:cNvPr>
          <p:cNvSpPr txBox="1">
            <a:spLocks/>
          </p:cNvSpPr>
          <p:nvPr/>
        </p:nvSpPr>
        <p:spPr>
          <a:xfrm>
            <a:off x="4104674" y="2109351"/>
            <a:ext cx="4611036" cy="599788"/>
          </a:xfrm>
          <a:prstGeom prst="rect">
            <a:avLst/>
          </a:prstGeom>
        </p:spPr>
        <p:txBody>
          <a:bodyPr lIns="0" anchor="t" anchorCtr="0"/>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lumMod val="65000"/>
                    <a:lumOff val="35000"/>
                  </a:schemeClr>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Aims to improve children’s lifelong eating and physical activity habits.</a:t>
            </a:r>
          </a:p>
        </p:txBody>
      </p:sp>
      <p:sp>
        <p:nvSpPr>
          <p:cNvPr id="8" name="Text Placeholder 2">
            <a:extLst>
              <a:ext uri="{FF2B5EF4-FFF2-40B4-BE49-F238E27FC236}">
                <a16:creationId xmlns:a16="http://schemas.microsoft.com/office/drawing/2014/main" id="{A70B2C4C-3ED9-1249-89A3-3A14017D9B42}"/>
              </a:ext>
            </a:extLst>
          </p:cNvPr>
          <p:cNvSpPr txBox="1">
            <a:spLocks/>
          </p:cNvSpPr>
          <p:nvPr/>
        </p:nvSpPr>
        <p:spPr>
          <a:xfrm>
            <a:off x="4104674" y="2923735"/>
            <a:ext cx="4889919" cy="830997"/>
          </a:xfrm>
          <a:prstGeom prst="rect">
            <a:avLst/>
          </a:prstGeom>
        </p:spPr>
        <p:txBody>
          <a:bodyPr lIns="0" anchor="t" anchorCtr="0"/>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lumMod val="65000"/>
                    <a:lumOff val="35000"/>
                  </a:schemeClr>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Provides nutrition education and training materials to State agencies, sponsoring organizations, and CACFP sites.</a:t>
            </a:r>
          </a:p>
        </p:txBody>
      </p:sp>
      <p:sp>
        <p:nvSpPr>
          <p:cNvPr id="19" name="TextBox 18" descr="Hyperlink to &quot;Team Nutrition Website&quot;">
            <a:hlinkClick r:id="rId4"/>
            <a:extLst>
              <a:ext uri="{FF2B5EF4-FFF2-40B4-BE49-F238E27FC236}">
                <a16:creationId xmlns:a16="http://schemas.microsoft.com/office/drawing/2014/main" id="{0560E9EC-030C-574B-9A9F-83DCB9CFB1F4}"/>
              </a:ext>
            </a:extLst>
          </p:cNvPr>
          <p:cNvSpPr txBox="1"/>
          <p:nvPr/>
        </p:nvSpPr>
        <p:spPr>
          <a:xfrm>
            <a:off x="3507698" y="3871244"/>
            <a:ext cx="5613823" cy="461665"/>
          </a:xfrm>
          <a:prstGeom prst="rect">
            <a:avLst/>
          </a:prstGeom>
          <a:noFill/>
        </p:spPr>
        <p:txBody>
          <a:bodyPr wrap="square" lIns="91440" tIns="45720" rIns="91440" bIns="45720" rtlCol="0" anchor="t">
            <a:spAutoFit/>
          </a:bodyPr>
          <a:lstStyle/>
          <a:p>
            <a:r>
              <a:rPr lang="es-ES_tradnl" sz="2400" b="1">
                <a:latin typeface="Arial" panose="020B0604020202020204" pitchFamily="34" charset="0"/>
                <a:cs typeface="Arial" panose="020B0604020202020204" pitchFamily="34" charset="0"/>
              </a:rPr>
              <a:t>fna.usda.gov/</a:t>
            </a:r>
            <a:r>
              <a:rPr lang="es-ES_tradnl" sz="2400" b="1" err="1">
                <a:latin typeface="Arial" panose="020B0604020202020204" pitchFamily="34" charset="0"/>
                <a:cs typeface="Arial" panose="020B0604020202020204" pitchFamily="34" charset="0"/>
              </a:rPr>
              <a:t>tn</a:t>
            </a:r>
            <a:r>
              <a:rPr lang="es-ES_tradnl" sz="2400" b="1">
                <a:latin typeface="Arial" panose="020B0604020202020204" pitchFamily="34" charset="0"/>
                <a:cs typeface="Arial" panose="020B0604020202020204" pitchFamily="34" charset="0"/>
              </a:rPr>
              <a:t>/</a:t>
            </a:r>
            <a:r>
              <a:rPr lang="es-ES_tradnl" sz="2400" b="1" err="1">
                <a:latin typeface="Arial" panose="020B0604020202020204" pitchFamily="34" charset="0"/>
                <a:cs typeface="Arial" panose="020B0604020202020204" pitchFamily="34" charset="0"/>
              </a:rPr>
              <a:t>team-nutrition</a:t>
            </a:r>
            <a:endParaRPr lang="es-ES_tradnl" sz="2400" b="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7A2126A-5112-3D33-6F6F-C779555B5AA1}"/>
              </a:ext>
            </a:extLst>
          </p:cNvPr>
          <p:cNvSpPr txBox="1"/>
          <p:nvPr/>
        </p:nvSpPr>
        <p:spPr>
          <a:xfrm>
            <a:off x="-3415" y="471775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8868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03E0B1-2503-AED9-B917-982EB0EAD022}"/>
              </a:ext>
            </a:extLst>
          </p:cNvPr>
          <p:cNvSpPr>
            <a:spLocks noGrp="1"/>
          </p:cNvSpPr>
          <p:nvPr>
            <p:ph type="title"/>
          </p:nvPr>
        </p:nvSpPr>
        <p:spPr/>
        <p:txBody>
          <a:bodyPr/>
          <a:lstStyle/>
          <a:p>
            <a:r>
              <a:rPr lang="en-US" sz="3000">
                <a:latin typeface="Arial" panose="020B0604020202020204" pitchFamily="34" charset="0"/>
                <a:ea typeface="Source Sans Pro" panose="020B0503030403020204" pitchFamily="34" charset="0"/>
                <a:cs typeface="Arial" panose="020B0604020202020204" pitchFamily="34" charset="0"/>
              </a:rPr>
              <a:t>The Real Food Pyramid</a:t>
            </a:r>
          </a:p>
        </p:txBody>
      </p:sp>
      <p:pic>
        <p:nvPicPr>
          <p:cNvPr id="4" name="Picture 3" descr="Image of the Real Food Pyramid">
            <a:extLst>
              <a:ext uri="{FF2B5EF4-FFF2-40B4-BE49-F238E27FC236}">
                <a16:creationId xmlns:a16="http://schemas.microsoft.com/office/drawing/2014/main" id="{65CA3131-8205-B883-5F22-162182A96AEC}"/>
              </a:ext>
            </a:extLst>
          </p:cNvPr>
          <p:cNvPicPr>
            <a:picLocks noChangeAspect="1"/>
          </p:cNvPicPr>
          <p:nvPr/>
        </p:nvPicPr>
        <p:blipFill>
          <a:blip r:embed="rId3"/>
          <a:stretch>
            <a:fillRect/>
          </a:stretch>
        </p:blipFill>
        <p:spPr>
          <a:xfrm>
            <a:off x="2253258" y="1009979"/>
            <a:ext cx="3976608" cy="3452136"/>
          </a:xfrm>
          <a:prstGeom prst="rect">
            <a:avLst/>
          </a:prstGeom>
          <a:ln w="38100">
            <a:solidFill>
              <a:srgbClr val="691140"/>
            </a:solidFill>
          </a:ln>
        </p:spPr>
      </p:pic>
      <p:sp>
        <p:nvSpPr>
          <p:cNvPr id="7" name="TextBox 6">
            <a:extLst>
              <a:ext uri="{FF2B5EF4-FFF2-40B4-BE49-F238E27FC236}">
                <a16:creationId xmlns:a16="http://schemas.microsoft.com/office/drawing/2014/main" id="{F0FA6F8C-89A5-2C8C-E060-AB1CC7E44A69}"/>
              </a:ext>
            </a:extLst>
          </p:cNvPr>
          <p:cNvSpPr txBox="1"/>
          <p:nvPr/>
        </p:nvSpPr>
        <p:spPr>
          <a:xfrm>
            <a:off x="3943350" y="3948855"/>
            <a:ext cx="2803143" cy="369332"/>
          </a:xfrm>
          <a:prstGeom prst="rect">
            <a:avLst/>
          </a:prstGeom>
          <a:noFill/>
        </p:spPr>
        <p:txBody>
          <a:bodyPr wrap="square" rtlCol="0">
            <a:spAutoFit/>
          </a:bodyPr>
          <a:lstStyle/>
          <a:p>
            <a:pPr algn="ctr" defTabSz="685800">
              <a:defRPr/>
            </a:pPr>
            <a:r>
              <a:rPr lang="en-US" b="1" dirty="0">
                <a:solidFill>
                  <a:srgbClr val="691140"/>
                </a:solidFill>
                <a:latin typeface="Arial" panose="020B0604020202020204" pitchFamily="34" charset="0"/>
                <a:ea typeface="Source Sans Pro" panose="020B0503030403020204" pitchFamily="34" charset="0"/>
                <a:cs typeface="Arial" panose="020B0604020202020204" pitchFamily="34" charset="0"/>
              </a:rPr>
              <a:t>realfood.gov </a:t>
            </a:r>
          </a:p>
        </p:txBody>
      </p:sp>
      <p:pic>
        <p:nvPicPr>
          <p:cNvPr id="5" name="Picture 4" descr="QR code to be scanned and takes you to RealFood.gov webpage">
            <a:extLst>
              <a:ext uri="{FF2B5EF4-FFF2-40B4-BE49-F238E27FC236}">
                <a16:creationId xmlns:a16="http://schemas.microsoft.com/office/drawing/2014/main" id="{8E5B7E49-7F6E-69D7-F8DC-672343F048F4}"/>
              </a:ext>
            </a:extLst>
          </p:cNvPr>
          <p:cNvPicPr>
            <a:picLocks noChangeAspect="1"/>
          </p:cNvPicPr>
          <p:nvPr/>
        </p:nvPicPr>
        <p:blipFill>
          <a:blip r:embed="rId4"/>
          <a:stretch>
            <a:fillRect/>
          </a:stretch>
        </p:blipFill>
        <p:spPr>
          <a:xfrm>
            <a:off x="6621394" y="1700251"/>
            <a:ext cx="2071592" cy="2071592"/>
          </a:xfrm>
          <a:prstGeom prst="rect">
            <a:avLst/>
          </a:prstGeom>
          <a:ln w="38100">
            <a:solidFill>
              <a:srgbClr val="60143E"/>
            </a:solidFill>
          </a:ln>
        </p:spPr>
      </p:pic>
      <p:sp>
        <p:nvSpPr>
          <p:cNvPr id="3" name="TextBox 2">
            <a:extLst>
              <a:ext uri="{FF2B5EF4-FFF2-40B4-BE49-F238E27FC236}">
                <a16:creationId xmlns:a16="http://schemas.microsoft.com/office/drawing/2014/main" id="{B7D83893-93E3-9658-D999-D13BD872D6F2}"/>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964016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894BF-DFE0-CD40-A253-E0D9F61B2009}"/>
              </a:ext>
            </a:extLst>
          </p:cNvPr>
          <p:cNvSpPr>
            <a:spLocks noGrp="1"/>
          </p:cNvSpPr>
          <p:nvPr>
            <p:ph type="title"/>
          </p:nvPr>
        </p:nvSpPr>
        <p:spPr>
          <a:xfrm>
            <a:off x="0" y="0"/>
            <a:ext cx="9144000" cy="1009979"/>
          </a:xfrm>
        </p:spPr>
        <p:txBody>
          <a:bodyPr/>
          <a:lstStyle/>
          <a:p>
            <a:r>
              <a:rPr lang="en-US" noProof="0">
                <a:latin typeface="Arial" panose="020B0604020202020204" pitchFamily="34" charset="0"/>
                <a:cs typeface="Arial" panose="020B0604020202020204" pitchFamily="34" charset="0"/>
              </a:rPr>
              <a:t>Using the Nutrition Facts Label in the CACFP </a:t>
            </a:r>
          </a:p>
        </p:txBody>
      </p:sp>
      <p:pic>
        <p:nvPicPr>
          <p:cNvPr id="6" name="Picture 5" descr="Image of page 1 of Using the Nutrition Facts Label in the Child and Adult Care Food Program worksheet">
            <a:extLst>
              <a:ext uri="{FF2B5EF4-FFF2-40B4-BE49-F238E27FC236}">
                <a16:creationId xmlns:a16="http://schemas.microsoft.com/office/drawing/2014/main" id="{1FCCF65B-26F1-55C7-15AF-80775C669EFE}"/>
              </a:ext>
            </a:extLst>
          </p:cNvPr>
          <p:cNvPicPr>
            <a:picLocks noChangeAspect="1"/>
          </p:cNvPicPr>
          <p:nvPr/>
        </p:nvPicPr>
        <p:blipFill>
          <a:blip r:embed="rId3"/>
          <a:stretch>
            <a:fillRect/>
          </a:stretch>
        </p:blipFill>
        <p:spPr>
          <a:xfrm>
            <a:off x="957374" y="925830"/>
            <a:ext cx="2539424" cy="3291840"/>
          </a:xfrm>
          <a:prstGeom prst="rect">
            <a:avLst/>
          </a:prstGeom>
          <a:ln w="38100">
            <a:solidFill>
              <a:srgbClr val="600000"/>
            </a:solidFill>
          </a:ln>
        </p:spPr>
      </p:pic>
      <p:pic>
        <p:nvPicPr>
          <p:cNvPr id="8" name="Picture 7" descr="Image of page 2 of Using the Nutrition Facts Label in the Child and Adult Care Food Program worksheet">
            <a:extLst>
              <a:ext uri="{FF2B5EF4-FFF2-40B4-BE49-F238E27FC236}">
                <a16:creationId xmlns:a16="http://schemas.microsoft.com/office/drawing/2014/main" id="{E2D25DA8-83A5-BF09-F8B6-2FF032C6E848}"/>
              </a:ext>
            </a:extLst>
          </p:cNvPr>
          <p:cNvPicPr>
            <a:picLocks noChangeAspect="1"/>
          </p:cNvPicPr>
          <p:nvPr/>
        </p:nvPicPr>
        <p:blipFill>
          <a:blip r:embed="rId4"/>
          <a:stretch>
            <a:fillRect/>
          </a:stretch>
        </p:blipFill>
        <p:spPr>
          <a:xfrm>
            <a:off x="3777984" y="967905"/>
            <a:ext cx="2517288" cy="3291840"/>
          </a:xfrm>
          <a:prstGeom prst="rect">
            <a:avLst/>
          </a:prstGeom>
          <a:ln w="38100">
            <a:solidFill>
              <a:srgbClr val="600000"/>
            </a:solidFill>
          </a:ln>
        </p:spPr>
      </p:pic>
      <p:pic>
        <p:nvPicPr>
          <p:cNvPr id="4" name="Picture 3" descr="QR code to be scanned and takes you to the Using the Nutrition Facts Label worksheet webpage">
            <a:extLst>
              <a:ext uri="{FF2B5EF4-FFF2-40B4-BE49-F238E27FC236}">
                <a16:creationId xmlns:a16="http://schemas.microsoft.com/office/drawing/2014/main" id="{0950BB61-AADD-EEDA-FC6B-3F160397BE73}"/>
              </a:ext>
            </a:extLst>
          </p:cNvPr>
          <p:cNvPicPr>
            <a:picLocks noChangeAspect="1"/>
          </p:cNvPicPr>
          <p:nvPr/>
        </p:nvPicPr>
        <p:blipFill>
          <a:blip r:embed="rId5"/>
          <a:stretch>
            <a:fillRect/>
          </a:stretch>
        </p:blipFill>
        <p:spPr>
          <a:xfrm>
            <a:off x="6591450" y="1651155"/>
            <a:ext cx="2103120" cy="2103120"/>
          </a:xfrm>
          <a:prstGeom prst="rect">
            <a:avLst/>
          </a:prstGeom>
          <a:ln w="38100">
            <a:solidFill>
              <a:srgbClr val="600000"/>
            </a:solidFill>
          </a:ln>
        </p:spPr>
      </p:pic>
      <p:sp>
        <p:nvSpPr>
          <p:cNvPr id="5" name="Rectangle 4">
            <a:extLst>
              <a:ext uri="{FF2B5EF4-FFF2-40B4-BE49-F238E27FC236}">
                <a16:creationId xmlns:a16="http://schemas.microsoft.com/office/drawing/2014/main" id="{8D37CA7D-FD55-7B43-80CB-9A5979C48501}"/>
              </a:ext>
            </a:extLst>
          </p:cNvPr>
          <p:cNvSpPr/>
          <p:nvPr/>
        </p:nvSpPr>
        <p:spPr>
          <a:xfrm>
            <a:off x="276321" y="4259745"/>
            <a:ext cx="8591357" cy="369332"/>
          </a:xfrm>
          <a:prstGeom prst="rect">
            <a:avLst/>
          </a:prstGeom>
        </p:spPr>
        <p:txBody>
          <a:bodyPr wrap="square">
            <a:spAutoFit/>
          </a:bodyPr>
          <a:lstStyle/>
          <a:p>
            <a:pPr algn="ctr"/>
            <a:r>
              <a:rPr lang="en-US" b="1" u="sng">
                <a:solidFill>
                  <a:srgbClr val="691140"/>
                </a:solidFill>
                <a:latin typeface="Arial" panose="020B0604020202020204" pitchFamily="34" charset="0"/>
                <a:cs typeface="Arial" panose="020B0604020202020204" pitchFamily="34" charset="0"/>
              </a:rPr>
              <a:t>fna.usda.gov/</a:t>
            </a:r>
            <a:r>
              <a:rPr lang="en-US" b="1" u="sng" err="1">
                <a:solidFill>
                  <a:srgbClr val="691140"/>
                </a:solidFill>
                <a:latin typeface="Arial" panose="020B0604020202020204" pitchFamily="34" charset="0"/>
                <a:cs typeface="Arial" panose="020B0604020202020204" pitchFamily="34" charset="0"/>
              </a:rPr>
              <a:t>tn</a:t>
            </a:r>
            <a:r>
              <a:rPr lang="en-US" b="1" u="sng">
                <a:solidFill>
                  <a:srgbClr val="691140"/>
                </a:solidFill>
                <a:latin typeface="Arial" panose="020B0604020202020204" pitchFamily="34" charset="0"/>
                <a:cs typeface="Arial" panose="020B0604020202020204" pitchFamily="34" charset="0"/>
              </a:rPr>
              <a:t>/using-nutrition-facts-label-</a:t>
            </a:r>
            <a:r>
              <a:rPr lang="en-US" b="1" u="sng" err="1">
                <a:solidFill>
                  <a:srgbClr val="691140"/>
                </a:solidFill>
                <a:latin typeface="Arial" panose="020B0604020202020204" pitchFamily="34" charset="0"/>
                <a:cs typeface="Arial" panose="020B0604020202020204" pitchFamily="34" charset="0"/>
              </a:rPr>
              <a:t>cacfp</a:t>
            </a:r>
            <a:endParaRPr lang="en-US" b="1" u="sng">
              <a:solidFill>
                <a:srgbClr val="69114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43DE292-46CB-01DF-38CE-45970EFED01B}"/>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35411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92DAB3-BEB7-CB4F-8615-54A5C80321F1}"/>
              </a:ext>
            </a:extLst>
          </p:cNvPr>
          <p:cNvSpPr>
            <a:spLocks noGrp="1"/>
          </p:cNvSpPr>
          <p:nvPr>
            <p:ph type="title"/>
          </p:nvPr>
        </p:nvSpPr>
        <p:spPr>
          <a:xfrm>
            <a:off x="-1" y="0"/>
            <a:ext cx="8790287" cy="1009979"/>
          </a:xfrm>
        </p:spPr>
        <p:txBody>
          <a:bodyPr/>
          <a:lstStyle/>
          <a:p>
            <a:r>
              <a:rPr lang="en-US" sz="2600"/>
              <a:t>Using the Nutrition Facts Label in the CACFP, cont.</a:t>
            </a:r>
            <a:endParaRPr lang="en-US" sz="2600" i="1"/>
          </a:p>
        </p:txBody>
      </p:sp>
      <p:pic>
        <p:nvPicPr>
          <p:cNvPr id="8" name="Picture 7" descr="Image of page 3 of Using the Nutrition Facts Label in the Child and Adult Care Food Program worksheet">
            <a:extLst>
              <a:ext uri="{FF2B5EF4-FFF2-40B4-BE49-F238E27FC236}">
                <a16:creationId xmlns:a16="http://schemas.microsoft.com/office/drawing/2014/main" id="{27A0C57D-86F0-9847-263D-44D92CA59E6B}"/>
              </a:ext>
            </a:extLst>
          </p:cNvPr>
          <p:cNvPicPr>
            <a:picLocks noChangeAspect="1"/>
          </p:cNvPicPr>
          <p:nvPr/>
        </p:nvPicPr>
        <p:blipFill>
          <a:blip r:embed="rId3"/>
          <a:stretch>
            <a:fillRect/>
          </a:stretch>
        </p:blipFill>
        <p:spPr>
          <a:xfrm>
            <a:off x="1125427" y="925830"/>
            <a:ext cx="2510164" cy="3291840"/>
          </a:xfrm>
          <a:prstGeom prst="rect">
            <a:avLst/>
          </a:prstGeom>
          <a:ln w="38100">
            <a:solidFill>
              <a:srgbClr val="600000"/>
            </a:solidFill>
          </a:ln>
        </p:spPr>
      </p:pic>
      <p:pic>
        <p:nvPicPr>
          <p:cNvPr id="11" name="Picture 10" descr="Image of page 4 of Using the Nutrition Facts Label in the Child and Adult Care Food Program worksheet">
            <a:extLst>
              <a:ext uri="{FF2B5EF4-FFF2-40B4-BE49-F238E27FC236}">
                <a16:creationId xmlns:a16="http://schemas.microsoft.com/office/drawing/2014/main" id="{395DDBF5-7130-7805-B755-25105BE8D095}"/>
              </a:ext>
            </a:extLst>
          </p:cNvPr>
          <p:cNvPicPr>
            <a:picLocks noChangeAspect="1"/>
          </p:cNvPicPr>
          <p:nvPr/>
        </p:nvPicPr>
        <p:blipFill>
          <a:blip r:embed="rId4"/>
          <a:stretch>
            <a:fillRect/>
          </a:stretch>
        </p:blipFill>
        <p:spPr>
          <a:xfrm>
            <a:off x="3914203" y="925830"/>
            <a:ext cx="2562163" cy="3291840"/>
          </a:xfrm>
          <a:prstGeom prst="rect">
            <a:avLst/>
          </a:prstGeom>
          <a:ln w="38100">
            <a:solidFill>
              <a:srgbClr val="600000"/>
            </a:solidFill>
          </a:ln>
        </p:spPr>
      </p:pic>
      <p:pic>
        <p:nvPicPr>
          <p:cNvPr id="3" name="Picture 2" descr="QR code to be scanned and takes you to the Using Nutrition Facts Label worksheet webpage">
            <a:extLst>
              <a:ext uri="{FF2B5EF4-FFF2-40B4-BE49-F238E27FC236}">
                <a16:creationId xmlns:a16="http://schemas.microsoft.com/office/drawing/2014/main" id="{AF1EFD99-1658-6234-B811-FD1F1454A125}"/>
              </a:ext>
            </a:extLst>
          </p:cNvPr>
          <p:cNvPicPr>
            <a:picLocks noChangeAspect="1"/>
          </p:cNvPicPr>
          <p:nvPr/>
        </p:nvPicPr>
        <p:blipFill>
          <a:blip r:embed="rId5"/>
          <a:stretch>
            <a:fillRect/>
          </a:stretch>
        </p:blipFill>
        <p:spPr>
          <a:xfrm>
            <a:off x="6754978" y="1520190"/>
            <a:ext cx="2103120" cy="2103120"/>
          </a:xfrm>
          <a:prstGeom prst="rect">
            <a:avLst/>
          </a:prstGeom>
          <a:ln w="38100">
            <a:solidFill>
              <a:srgbClr val="600000"/>
            </a:solidFill>
          </a:ln>
        </p:spPr>
      </p:pic>
      <p:sp>
        <p:nvSpPr>
          <p:cNvPr id="6" name="TextBox 5">
            <a:extLst>
              <a:ext uri="{FF2B5EF4-FFF2-40B4-BE49-F238E27FC236}">
                <a16:creationId xmlns:a16="http://schemas.microsoft.com/office/drawing/2014/main" id="{B6636B44-ADF1-C848-30A0-9C21A36606A9}"/>
              </a:ext>
            </a:extLst>
          </p:cNvPr>
          <p:cNvSpPr txBox="1"/>
          <p:nvPr/>
        </p:nvSpPr>
        <p:spPr>
          <a:xfrm>
            <a:off x="228600" y="4263837"/>
            <a:ext cx="9079831"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a:ln>
                  <a:noFill/>
                </a:ln>
                <a:solidFill>
                  <a:srgbClr val="691140"/>
                </a:solidFill>
                <a:effectLst/>
                <a:uLnTx/>
                <a:uFillTx/>
                <a:latin typeface="Helvetica" panose="020B0604020202020204" pitchFamily="34" charset="0"/>
                <a:ea typeface="+mn-ea"/>
                <a:cs typeface="Helvetica" panose="020B0604020202020204" pitchFamily="34" charset="0"/>
              </a:rPr>
              <a:t>fna.usda.gov/</a:t>
            </a:r>
            <a:r>
              <a:rPr kumimoji="0" lang="en-US" b="1" i="0" u="sng" strike="noStrike" kern="1200" cap="none" spc="0" normalizeH="0" baseline="0" noProof="0" err="1">
                <a:ln>
                  <a:noFill/>
                </a:ln>
                <a:solidFill>
                  <a:srgbClr val="691140"/>
                </a:solidFill>
                <a:effectLst/>
                <a:uLnTx/>
                <a:uFillTx/>
                <a:latin typeface="Helvetica" panose="020B0604020202020204" pitchFamily="34" charset="0"/>
                <a:ea typeface="+mn-ea"/>
                <a:cs typeface="Helvetica" panose="020B0604020202020204" pitchFamily="34" charset="0"/>
              </a:rPr>
              <a:t>tn</a:t>
            </a:r>
            <a:r>
              <a:rPr kumimoji="0" lang="en-US" b="1" i="0" u="sng" strike="noStrike" kern="1200" cap="none" spc="0" normalizeH="0" baseline="0" noProof="0">
                <a:ln>
                  <a:noFill/>
                </a:ln>
                <a:solidFill>
                  <a:srgbClr val="691140"/>
                </a:solidFill>
                <a:effectLst/>
                <a:uLnTx/>
                <a:uFillTx/>
                <a:latin typeface="Helvetica" panose="020B0604020202020204" pitchFamily="34" charset="0"/>
                <a:ea typeface="+mn-ea"/>
                <a:cs typeface="Helvetica" panose="020B0604020202020204" pitchFamily="34" charset="0"/>
              </a:rPr>
              <a:t>/using-nutrition-facts-label-</a:t>
            </a:r>
            <a:r>
              <a:rPr kumimoji="0" lang="en-US" b="1" i="0" u="sng" strike="noStrike" kern="1200" cap="none" spc="0" normalizeH="0" baseline="0" noProof="0" err="1">
                <a:ln>
                  <a:noFill/>
                </a:ln>
                <a:solidFill>
                  <a:srgbClr val="691140"/>
                </a:solidFill>
                <a:effectLst/>
                <a:uLnTx/>
                <a:uFillTx/>
                <a:latin typeface="Helvetica" panose="020B0604020202020204" pitchFamily="34" charset="0"/>
                <a:ea typeface="+mn-ea"/>
                <a:cs typeface="Helvetica" panose="020B0604020202020204" pitchFamily="34" charset="0"/>
              </a:rPr>
              <a:t>cacfp</a:t>
            </a:r>
            <a:endParaRPr kumimoji="0" lang="en-US" b="1" i="0" u="sng" strike="noStrike" kern="1200" cap="none" spc="0" normalizeH="0" baseline="0" noProof="0">
              <a:ln>
                <a:noFill/>
              </a:ln>
              <a:solidFill>
                <a:srgbClr val="691140"/>
              </a:solidFill>
              <a:effectLst/>
              <a:uLnTx/>
              <a:uFillTx/>
              <a:latin typeface="Helvetica" panose="020B0604020202020204" pitchFamily="34" charset="0"/>
              <a:ea typeface="+mn-ea"/>
              <a:cs typeface="Helvetica" panose="020B0604020202020204" pitchFamily="34" charset="0"/>
            </a:endParaRPr>
          </a:p>
        </p:txBody>
      </p:sp>
      <p:sp>
        <p:nvSpPr>
          <p:cNvPr id="7" name="TextBox 6">
            <a:extLst>
              <a:ext uri="{FF2B5EF4-FFF2-40B4-BE49-F238E27FC236}">
                <a16:creationId xmlns:a16="http://schemas.microsoft.com/office/drawing/2014/main" id="{74841C8D-8199-F9F3-3307-06A6B22CCFE4}"/>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571330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0F20-2A2E-A44C-ABBF-D2798DB08B18}"/>
              </a:ext>
            </a:extLst>
          </p:cNvPr>
          <p:cNvSpPr>
            <a:spLocks noGrp="1"/>
          </p:cNvSpPr>
          <p:nvPr>
            <p:ph type="title"/>
          </p:nvPr>
        </p:nvSpPr>
        <p:spPr>
          <a:xfrm>
            <a:off x="0" y="1"/>
            <a:ext cx="9144000" cy="850790"/>
          </a:xfrm>
        </p:spPr>
        <p:txBody>
          <a:bodyPr/>
          <a:lstStyle/>
          <a:p>
            <a:r>
              <a:rPr lang="en-US" noProof="0"/>
              <a:t>When Do We Use the Nutrition Facts Label?</a:t>
            </a:r>
          </a:p>
        </p:txBody>
      </p:sp>
      <p:sp>
        <p:nvSpPr>
          <p:cNvPr id="3" name="Text Placeholder 2">
            <a:extLst>
              <a:ext uri="{FF2B5EF4-FFF2-40B4-BE49-F238E27FC236}">
                <a16:creationId xmlns:a16="http://schemas.microsoft.com/office/drawing/2014/main" id="{A7CCDA33-2E1E-7B44-9D10-4C5C353B0A82}"/>
              </a:ext>
            </a:extLst>
          </p:cNvPr>
          <p:cNvSpPr>
            <a:spLocks noGrp="1"/>
          </p:cNvSpPr>
          <p:nvPr>
            <p:ph type="body" idx="1"/>
          </p:nvPr>
        </p:nvSpPr>
        <p:spPr>
          <a:xfrm>
            <a:off x="360363" y="1013794"/>
            <a:ext cx="4990570" cy="373060"/>
          </a:xfrm>
        </p:spPr>
        <p:txBody>
          <a:bodyPr/>
          <a:lstStyle/>
          <a:p>
            <a:r>
              <a:rPr lang="en-US" b="1" noProof="0">
                <a:solidFill>
                  <a:schemeClr val="tx1"/>
                </a:solidFill>
              </a:rPr>
              <a:t>The Nutrition Facts label can help you:</a:t>
            </a:r>
          </a:p>
        </p:txBody>
      </p:sp>
      <p:sp>
        <p:nvSpPr>
          <p:cNvPr id="4" name="Content Placeholder 3">
            <a:extLst>
              <a:ext uri="{FF2B5EF4-FFF2-40B4-BE49-F238E27FC236}">
                <a16:creationId xmlns:a16="http://schemas.microsoft.com/office/drawing/2014/main" id="{28EA6937-FE01-C942-9381-BDFAC139ED89}"/>
              </a:ext>
            </a:extLst>
          </p:cNvPr>
          <p:cNvSpPr>
            <a:spLocks noGrp="1"/>
          </p:cNvSpPr>
          <p:nvPr>
            <p:ph sz="half" idx="2"/>
          </p:nvPr>
        </p:nvSpPr>
        <p:spPr>
          <a:xfrm>
            <a:off x="360362" y="1386854"/>
            <a:ext cx="5126037" cy="1109945"/>
          </a:xfrm>
        </p:spPr>
        <p:txBody>
          <a:bodyPr/>
          <a:lstStyle/>
          <a:p>
            <a:pPr>
              <a:spcBef>
                <a:spcPts val="400"/>
              </a:spcBef>
            </a:pPr>
            <a:r>
              <a:rPr lang="en-US" noProof="0">
                <a:solidFill>
                  <a:schemeClr val="tx1"/>
                </a:solidFill>
              </a:rPr>
              <a:t>Determine the amount of different nutrients in a food.</a:t>
            </a:r>
          </a:p>
          <a:p>
            <a:pPr>
              <a:spcBef>
                <a:spcPts val="400"/>
              </a:spcBef>
            </a:pPr>
            <a:r>
              <a:rPr lang="en-US" noProof="0">
                <a:solidFill>
                  <a:schemeClr val="tx1"/>
                </a:solidFill>
              </a:rPr>
              <a:t>Choose the best foods to offer children and adults in your care.</a:t>
            </a:r>
          </a:p>
        </p:txBody>
      </p:sp>
      <p:sp>
        <p:nvSpPr>
          <p:cNvPr id="5" name="Text Placeholder 2">
            <a:extLst>
              <a:ext uri="{FF2B5EF4-FFF2-40B4-BE49-F238E27FC236}">
                <a16:creationId xmlns:a16="http://schemas.microsoft.com/office/drawing/2014/main" id="{5A94E605-BF3A-B741-A1B3-3172FE425D22}"/>
              </a:ext>
            </a:extLst>
          </p:cNvPr>
          <p:cNvSpPr txBox="1">
            <a:spLocks/>
          </p:cNvSpPr>
          <p:nvPr/>
        </p:nvSpPr>
        <p:spPr>
          <a:xfrm>
            <a:off x="360363" y="2869859"/>
            <a:ext cx="4990570" cy="373060"/>
          </a:xfrm>
          <a:prstGeom prst="rect">
            <a:avLst/>
          </a:prstGeom>
        </p:spPr>
        <p:txBody>
          <a:bodyPr lIns="0" anchor="t" anchorCtr="0"/>
          <a:lstStyle>
            <a:lvl1pPr marL="0" indent="0" algn="l" defTabSz="914400" rtl="0" eaLnBrk="1" latinLnBrk="0" hangingPunct="1">
              <a:lnSpc>
                <a:spcPct val="100000"/>
              </a:lnSpc>
              <a:spcBef>
                <a:spcPts val="1000"/>
              </a:spcBef>
              <a:buFont typeface="Arial" panose="020B0604020202020204" pitchFamily="34" charset="0"/>
              <a:buNone/>
              <a:defRPr sz="2000" b="0" i="0" kern="1200">
                <a:solidFill>
                  <a:schemeClr val="tx1">
                    <a:lumMod val="65000"/>
                    <a:lumOff val="35000"/>
                  </a:schemeClr>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a:solidFill>
                  <a:schemeClr val="tx1"/>
                </a:solidFill>
              </a:rPr>
              <a:t>Some foods may not have a Nutrition Facts label, including fresh:</a:t>
            </a:r>
          </a:p>
          <a:p>
            <a:endParaRPr lang="en-US" b="1"/>
          </a:p>
        </p:txBody>
      </p:sp>
      <p:sp>
        <p:nvSpPr>
          <p:cNvPr id="6" name="Content Placeholder 3">
            <a:extLst>
              <a:ext uri="{FF2B5EF4-FFF2-40B4-BE49-F238E27FC236}">
                <a16:creationId xmlns:a16="http://schemas.microsoft.com/office/drawing/2014/main" id="{E50B49C7-6AFF-F54D-B38A-4ECF29EB723B}"/>
              </a:ext>
            </a:extLst>
          </p:cNvPr>
          <p:cNvSpPr txBox="1">
            <a:spLocks/>
          </p:cNvSpPr>
          <p:nvPr/>
        </p:nvSpPr>
        <p:spPr>
          <a:xfrm>
            <a:off x="360363" y="3615452"/>
            <a:ext cx="4651904" cy="1109945"/>
          </a:xfrm>
          <a:prstGeom prst="rect">
            <a:avLst/>
          </a:prstGeom>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dirty="0">
                <a:solidFill>
                  <a:schemeClr val="tx1"/>
                </a:solidFill>
              </a:rPr>
              <a:t>Vegetables </a:t>
            </a:r>
          </a:p>
          <a:p>
            <a:pPr>
              <a:spcBef>
                <a:spcPts val="400"/>
              </a:spcBef>
            </a:pPr>
            <a:r>
              <a:rPr lang="en-US" dirty="0">
                <a:solidFill>
                  <a:schemeClr val="tx1"/>
                </a:solidFill>
              </a:rPr>
              <a:t>Fruits</a:t>
            </a:r>
          </a:p>
          <a:p>
            <a:pPr>
              <a:spcBef>
                <a:spcPts val="400"/>
              </a:spcBef>
            </a:pPr>
            <a:r>
              <a:rPr lang="en-US" dirty="0">
                <a:solidFill>
                  <a:schemeClr val="tx1"/>
                </a:solidFill>
              </a:rPr>
              <a:t>Fish </a:t>
            </a:r>
          </a:p>
        </p:txBody>
      </p:sp>
      <p:pic>
        <p:nvPicPr>
          <p:cNvPr id="7" name="Picture 6" descr="Illustration of a man holding a shopping cart and reading a nutrition facts label">
            <a:extLst>
              <a:ext uri="{FF2B5EF4-FFF2-40B4-BE49-F238E27FC236}">
                <a16:creationId xmlns:a16="http://schemas.microsoft.com/office/drawing/2014/main" id="{B23FF2CD-1B97-9943-91EB-0B1EEC8767C2}"/>
              </a:ext>
            </a:extLst>
          </p:cNvPr>
          <p:cNvPicPr>
            <a:picLocks noChangeAspect="1"/>
          </p:cNvPicPr>
          <p:nvPr/>
        </p:nvPicPr>
        <p:blipFill rotWithShape="1">
          <a:blip r:embed="rId3"/>
          <a:srcRect b="52941"/>
          <a:stretch/>
        </p:blipFill>
        <p:spPr>
          <a:xfrm>
            <a:off x="4030980" y="1223324"/>
            <a:ext cx="4448782" cy="3489241"/>
          </a:xfrm>
          <a:prstGeom prst="rect">
            <a:avLst/>
          </a:prstGeom>
        </p:spPr>
      </p:pic>
      <p:sp>
        <p:nvSpPr>
          <p:cNvPr id="10" name="TextBox 9">
            <a:extLst>
              <a:ext uri="{FF2B5EF4-FFF2-40B4-BE49-F238E27FC236}">
                <a16:creationId xmlns:a16="http://schemas.microsoft.com/office/drawing/2014/main" id="{0BB1542B-1F92-4920-ABFC-9D6E660D9C4D}"/>
              </a:ext>
            </a:extLst>
          </p:cNvPr>
          <p:cNvSpPr txBox="1"/>
          <p:nvPr/>
        </p:nvSpPr>
        <p:spPr>
          <a:xfrm>
            <a:off x="-14990" y="4694604"/>
            <a:ext cx="9158990"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407173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80771F4D-596E-A500-CEC9-83B7C50F313A}"/>
              </a:ext>
            </a:extLst>
          </p:cNvPr>
          <p:cNvSpPr txBox="1">
            <a:spLocks noGrp="1"/>
          </p:cNvSpPr>
          <p:nvPr>
            <p:ph type="title" idx="4294967295"/>
          </p:nvPr>
        </p:nvSpPr>
        <p:spPr>
          <a:xfrm>
            <a:off x="2700019" y="-13038"/>
            <a:ext cx="3513213" cy="5835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3000" b="1" i="0" kern="1200">
                <a:solidFill>
                  <a:srgbClr val="691140"/>
                </a:solidFill>
                <a:latin typeface="Helvetica"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Helvetica" pitchFamily="2" charset="0"/>
                <a:ea typeface="+mj-ea"/>
                <a:cs typeface="+mj-cs"/>
              </a:rPr>
              <a:t>Comparison</a:t>
            </a:r>
          </a:p>
        </p:txBody>
      </p:sp>
      <p:grpSp>
        <p:nvGrpSpPr>
          <p:cNvPr id="8" name="Group 7" descr="The original Nutrition Facts label">
            <a:extLst>
              <a:ext uri="{FF2B5EF4-FFF2-40B4-BE49-F238E27FC236}">
                <a16:creationId xmlns:a16="http://schemas.microsoft.com/office/drawing/2014/main" id="{1863172B-2623-4D07-801C-E79E967F458E}"/>
              </a:ext>
            </a:extLst>
          </p:cNvPr>
          <p:cNvGrpSpPr/>
          <p:nvPr/>
        </p:nvGrpSpPr>
        <p:grpSpPr>
          <a:xfrm>
            <a:off x="688212" y="222674"/>
            <a:ext cx="2377440" cy="4548626"/>
            <a:chOff x="688212" y="342594"/>
            <a:chExt cx="2377440" cy="4548626"/>
          </a:xfrm>
        </p:grpSpPr>
        <p:pic>
          <p:nvPicPr>
            <p:cNvPr id="7" name="Picture 6" descr="Image indicating the &quot;Original Label&quot;">
              <a:extLst>
                <a:ext uri="{FF2B5EF4-FFF2-40B4-BE49-F238E27FC236}">
                  <a16:creationId xmlns:a16="http://schemas.microsoft.com/office/drawing/2014/main" id="{22B70E51-D842-C34C-8278-02915A902E2F}"/>
                </a:ext>
              </a:extLst>
            </p:cNvPr>
            <p:cNvPicPr>
              <a:picLocks noChangeAspect="1"/>
            </p:cNvPicPr>
            <p:nvPr/>
          </p:nvPicPr>
          <p:blipFill>
            <a:blip r:embed="rId3"/>
            <a:srcRect/>
            <a:stretch/>
          </p:blipFill>
          <p:spPr>
            <a:xfrm>
              <a:off x="688212" y="342594"/>
              <a:ext cx="1302549" cy="602254"/>
            </a:xfrm>
            <a:prstGeom prst="rect">
              <a:avLst/>
            </a:prstGeom>
          </p:spPr>
        </p:pic>
        <p:pic>
          <p:nvPicPr>
            <p:cNvPr id="5" name="Picture 4" descr="Image of the original Nutrition Facts label">
              <a:extLst>
                <a:ext uri="{FF2B5EF4-FFF2-40B4-BE49-F238E27FC236}">
                  <a16:creationId xmlns:a16="http://schemas.microsoft.com/office/drawing/2014/main" id="{4CEA53F2-8E77-0F4B-A4D0-1F39F57070FC}"/>
                </a:ext>
              </a:extLst>
            </p:cNvPr>
            <p:cNvPicPr>
              <a:picLocks noChangeAspect="1"/>
            </p:cNvPicPr>
            <p:nvPr/>
          </p:nvPicPr>
          <p:blipFill>
            <a:blip r:embed="rId4"/>
            <a:stretch>
              <a:fillRect/>
            </a:stretch>
          </p:blipFill>
          <p:spPr>
            <a:xfrm>
              <a:off x="688212" y="643720"/>
              <a:ext cx="2377440" cy="4247500"/>
            </a:xfrm>
            <a:prstGeom prst="rect">
              <a:avLst/>
            </a:prstGeom>
            <a:effectLst>
              <a:outerShdw blurRad="63500" sx="102000" sy="102000" algn="ctr" rotWithShape="0">
                <a:prstClr val="black">
                  <a:alpha val="15000"/>
                </a:prstClr>
              </a:outerShdw>
            </a:effectLst>
          </p:spPr>
        </p:pic>
      </p:grpSp>
      <p:grpSp>
        <p:nvGrpSpPr>
          <p:cNvPr id="3" name="Group 2">
            <a:extLst>
              <a:ext uri="{FF2B5EF4-FFF2-40B4-BE49-F238E27FC236}">
                <a16:creationId xmlns:a16="http://schemas.microsoft.com/office/drawing/2014/main" id="{FC74E065-274C-46DB-84B1-E18316E46690}"/>
              </a:ext>
              <a:ext uri="{C183D7F6-B498-43B3-948B-1728B52AA6E4}">
                <adec:decorative xmlns:adec="http://schemas.microsoft.com/office/drawing/2017/decorative" val="1"/>
              </a:ext>
            </a:extLst>
          </p:cNvPr>
          <p:cNvGrpSpPr/>
          <p:nvPr/>
        </p:nvGrpSpPr>
        <p:grpSpPr>
          <a:xfrm>
            <a:off x="540507" y="961733"/>
            <a:ext cx="2586048" cy="2488405"/>
            <a:chOff x="563163" y="1083112"/>
            <a:chExt cx="2594786" cy="2457852"/>
          </a:xfrm>
        </p:grpSpPr>
        <p:cxnSp>
          <p:nvCxnSpPr>
            <p:cNvPr id="24" name="Straight Connector 23" descr="Connector from number 1 to  &quot;Serving Size 2/3 cup (55g)&quot; in the Original Label">
              <a:extLst>
                <a:ext uri="{FF2B5EF4-FFF2-40B4-BE49-F238E27FC236}">
                  <a16:creationId xmlns:a16="http://schemas.microsoft.com/office/drawing/2014/main" id="{4181D7D3-61AC-7641-A6F4-537D89EAA7EC}"/>
                </a:ext>
              </a:extLst>
            </p:cNvPr>
            <p:cNvCxnSpPr>
              <a:cxnSpLocks/>
            </p:cNvCxnSpPr>
            <p:nvPr/>
          </p:nvCxnSpPr>
          <p:spPr>
            <a:xfrm>
              <a:off x="563163" y="1083112"/>
              <a:ext cx="32004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descr="Connector from number 2 to &quot;Calories 230&quot; in the Original Label">
              <a:extLst>
                <a:ext uri="{FF2B5EF4-FFF2-40B4-BE49-F238E27FC236}">
                  <a16:creationId xmlns:a16="http://schemas.microsoft.com/office/drawing/2014/main" id="{A5257603-18DF-3C47-A61C-DC8A48503D14}"/>
                </a:ext>
              </a:extLst>
            </p:cNvPr>
            <p:cNvCxnSpPr>
              <a:cxnSpLocks/>
            </p:cNvCxnSpPr>
            <p:nvPr/>
          </p:nvCxnSpPr>
          <p:spPr>
            <a:xfrm>
              <a:off x="563163" y="1578412"/>
              <a:ext cx="30933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descr="Connector from number 3 to &quot;Total Carbohydrate 37g, 12%&quot; in the Original Label">
              <a:extLst>
                <a:ext uri="{FF2B5EF4-FFF2-40B4-BE49-F238E27FC236}">
                  <a16:creationId xmlns:a16="http://schemas.microsoft.com/office/drawing/2014/main" id="{B7B44A89-9E17-CE41-9F5A-77E9E06F25C2}"/>
                </a:ext>
              </a:extLst>
            </p:cNvPr>
            <p:cNvCxnSpPr>
              <a:cxnSpLocks/>
            </p:cNvCxnSpPr>
            <p:nvPr/>
          </p:nvCxnSpPr>
          <p:spPr>
            <a:xfrm>
              <a:off x="2859930" y="3540964"/>
              <a:ext cx="29801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descr="Connector from number 4 to &quot;Sugars 12g&quot; in the Original Label">
              <a:extLst>
                <a:ext uri="{FF2B5EF4-FFF2-40B4-BE49-F238E27FC236}">
                  <a16:creationId xmlns:a16="http://schemas.microsoft.com/office/drawing/2014/main" id="{7F6A4185-E044-8A4F-8E1F-95B15E3DCBF3}"/>
                </a:ext>
              </a:extLst>
            </p:cNvPr>
            <p:cNvCxnSpPr>
              <a:cxnSpLocks/>
            </p:cNvCxnSpPr>
            <p:nvPr/>
          </p:nvCxnSpPr>
          <p:spPr>
            <a:xfrm>
              <a:off x="563163" y="2892862"/>
              <a:ext cx="30933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0" name="Group 49" descr="1 pointing to  &quot;Serving Size 2/3 cup (55g)&quot; and &quot;Servings Per Container About 8&quot; in the original label">
            <a:extLst>
              <a:ext uri="{FF2B5EF4-FFF2-40B4-BE49-F238E27FC236}">
                <a16:creationId xmlns:a16="http://schemas.microsoft.com/office/drawing/2014/main" id="{B775465D-C68A-1030-BBB6-28F9050808AF}"/>
              </a:ext>
            </a:extLst>
          </p:cNvPr>
          <p:cNvGrpSpPr/>
          <p:nvPr/>
        </p:nvGrpSpPr>
        <p:grpSpPr>
          <a:xfrm>
            <a:off x="87675" y="721981"/>
            <a:ext cx="2772255" cy="476071"/>
            <a:chOff x="87675" y="721981"/>
            <a:chExt cx="2772255" cy="476071"/>
          </a:xfrm>
        </p:grpSpPr>
        <p:sp>
          <p:nvSpPr>
            <p:cNvPr id="23" name="TextBox 22" descr="Outline around &quot;Serving Size 2/3 cup (55g)&quot; and &quot;Servings Per Container About 8&quot;">
              <a:extLst>
                <a:ext uri="{FF2B5EF4-FFF2-40B4-BE49-F238E27FC236}">
                  <a16:creationId xmlns:a16="http://schemas.microsoft.com/office/drawing/2014/main" id="{DB69B1C4-E9BC-3948-B3F7-306D091109CF}"/>
                </a:ext>
              </a:extLst>
            </p:cNvPr>
            <p:cNvSpPr txBox="1"/>
            <p:nvPr/>
          </p:nvSpPr>
          <p:spPr>
            <a:xfrm>
              <a:off x="87675" y="721981"/>
              <a:ext cx="475488" cy="476071"/>
            </a:xfrm>
            <a:prstGeom prst="ellipse">
              <a:avLst/>
            </a:prstGeom>
            <a:solidFill>
              <a:srgbClr val="FCD3A8"/>
            </a:solidFill>
          </p:spPr>
          <p:txBody>
            <a:bodyPr wrap="square" rtlCol="0">
              <a:spAutoFit/>
            </a:bodyPr>
            <a:lstStyle/>
            <a:p>
              <a:pPr algn="ctr"/>
              <a:r>
                <a:rPr lang="es-US" sz="1600" b="1">
                  <a:latin typeface="Helvetica" pitchFamily="2" charset="0"/>
                </a:rPr>
                <a:t>1</a:t>
              </a:r>
            </a:p>
          </p:txBody>
        </p:sp>
        <p:grpSp>
          <p:nvGrpSpPr>
            <p:cNvPr id="10" name="Group 9" descr="Outline around &quot;Serving Size 2/3 cup (55g)&quot; and &quot;Servings Per Container About 8&quot;">
              <a:extLst>
                <a:ext uri="{FF2B5EF4-FFF2-40B4-BE49-F238E27FC236}">
                  <a16:creationId xmlns:a16="http://schemas.microsoft.com/office/drawing/2014/main" id="{8B8A46EB-2669-439E-A4AD-A8E811F45777}"/>
                </a:ext>
              </a:extLst>
            </p:cNvPr>
            <p:cNvGrpSpPr/>
            <p:nvPr/>
          </p:nvGrpSpPr>
          <p:grpSpPr>
            <a:xfrm>
              <a:off x="872496" y="895433"/>
              <a:ext cx="1987434" cy="254010"/>
              <a:chOff x="872496" y="1006300"/>
              <a:chExt cx="1987434" cy="254010"/>
            </a:xfrm>
          </p:grpSpPr>
          <p:sp>
            <p:nvSpPr>
              <p:cNvPr id="13" name="Rounded Rectangle 12" descr="Outline around &quot;Serving Size 2/3 cup (55g)&quot; and &quot;Servings Per Container About 8&quot;">
                <a:extLst>
                  <a:ext uri="{FF2B5EF4-FFF2-40B4-BE49-F238E27FC236}">
                    <a16:creationId xmlns:a16="http://schemas.microsoft.com/office/drawing/2014/main" id="{98DA4A78-5C93-114B-8476-A8CEC0228DAD}"/>
                  </a:ext>
                </a:extLst>
              </p:cNvPr>
              <p:cNvSpPr/>
              <p:nvPr/>
            </p:nvSpPr>
            <p:spPr>
              <a:xfrm>
                <a:off x="876010" y="1016866"/>
                <a:ext cx="1983919" cy="243444"/>
              </a:xfrm>
              <a:prstGeom prst="roundRect">
                <a:avLst/>
              </a:prstGeom>
              <a:noFill/>
              <a:ln w="254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descr="Highlight around serving size">
                <a:extLst>
                  <a:ext uri="{FF2B5EF4-FFF2-40B4-BE49-F238E27FC236}">
                    <a16:creationId xmlns:a16="http://schemas.microsoft.com/office/drawing/2014/main" id="{4630F9FA-0F32-8046-B6B8-691CE844BB2A}"/>
                  </a:ext>
                </a:extLst>
              </p:cNvPr>
              <p:cNvSpPr/>
              <p:nvPr/>
            </p:nvSpPr>
            <p:spPr>
              <a:xfrm>
                <a:off x="872496" y="1006300"/>
                <a:ext cx="1987434" cy="144358"/>
              </a:xfrm>
              <a:prstGeom prst="roundRect">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1" name="Group 50" descr="2 pointing to Calories 230 in the original label">
            <a:extLst>
              <a:ext uri="{FF2B5EF4-FFF2-40B4-BE49-F238E27FC236}">
                <a16:creationId xmlns:a16="http://schemas.microsoft.com/office/drawing/2014/main" id="{CA163F9E-9CBF-2EF1-7B90-7FC225E0DE55}"/>
              </a:ext>
            </a:extLst>
          </p:cNvPr>
          <p:cNvGrpSpPr/>
          <p:nvPr/>
        </p:nvGrpSpPr>
        <p:grpSpPr>
          <a:xfrm>
            <a:off x="87675" y="1217281"/>
            <a:ext cx="1487126" cy="476071"/>
            <a:chOff x="87675" y="1217281"/>
            <a:chExt cx="1487126" cy="476071"/>
          </a:xfrm>
        </p:grpSpPr>
        <p:sp>
          <p:nvSpPr>
            <p:cNvPr id="20" name="TextBox 19">
              <a:extLst>
                <a:ext uri="{FF2B5EF4-FFF2-40B4-BE49-F238E27FC236}">
                  <a16:creationId xmlns:a16="http://schemas.microsoft.com/office/drawing/2014/main" id="{643CBB8E-9160-0541-B76D-DF1ED68B9CB4}"/>
                </a:ext>
              </a:extLst>
            </p:cNvPr>
            <p:cNvSpPr txBox="1"/>
            <p:nvPr/>
          </p:nvSpPr>
          <p:spPr>
            <a:xfrm>
              <a:off x="87675" y="1217281"/>
              <a:ext cx="475488" cy="476071"/>
            </a:xfrm>
            <a:prstGeom prst="ellipse">
              <a:avLst/>
            </a:prstGeom>
            <a:solidFill>
              <a:srgbClr val="4472C4">
                <a:alpha val="40000"/>
              </a:srgbClr>
            </a:solidFill>
          </p:spPr>
          <p:txBody>
            <a:bodyPr wrap="square" rtlCol="0">
              <a:spAutoFit/>
            </a:bodyPr>
            <a:lstStyle/>
            <a:p>
              <a:pPr algn="ctr"/>
              <a:r>
                <a:rPr lang="es-US" sz="1600" b="1" dirty="0">
                  <a:latin typeface="Helvetica" pitchFamily="2" charset="0"/>
                </a:rPr>
                <a:t>2</a:t>
              </a:r>
            </a:p>
          </p:txBody>
        </p:sp>
        <p:sp>
          <p:nvSpPr>
            <p:cNvPr id="29" name="Rounded Rectangle 28" descr="&quot;Calories 230&quot; is highlighted">
              <a:extLst>
                <a:ext uri="{FF2B5EF4-FFF2-40B4-BE49-F238E27FC236}">
                  <a16:creationId xmlns:a16="http://schemas.microsoft.com/office/drawing/2014/main" id="{6C2DC833-E151-5A4A-BC98-08218782E70C}"/>
                </a:ext>
              </a:extLst>
            </p:cNvPr>
            <p:cNvSpPr/>
            <p:nvPr/>
          </p:nvSpPr>
          <p:spPr>
            <a:xfrm>
              <a:off x="872497" y="1387057"/>
              <a:ext cx="702304" cy="126474"/>
            </a:xfrm>
            <a:prstGeom prst="roundRect">
              <a:avLst/>
            </a:prstGeom>
            <a:solidFill>
              <a:schemeClr val="accent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2" name="Group 51" descr="3 pointing to &quot;Sugars 12g&quot; in the original label">
            <a:extLst>
              <a:ext uri="{FF2B5EF4-FFF2-40B4-BE49-F238E27FC236}">
                <a16:creationId xmlns:a16="http://schemas.microsoft.com/office/drawing/2014/main" id="{2FB785EB-63B7-3002-8377-A9E78CD09E8D}"/>
              </a:ext>
            </a:extLst>
          </p:cNvPr>
          <p:cNvGrpSpPr/>
          <p:nvPr/>
        </p:nvGrpSpPr>
        <p:grpSpPr>
          <a:xfrm>
            <a:off x="87675" y="2531731"/>
            <a:ext cx="2748977" cy="476071"/>
            <a:chOff x="87675" y="2531731"/>
            <a:chExt cx="2748977" cy="476071"/>
          </a:xfrm>
        </p:grpSpPr>
        <p:sp>
          <p:nvSpPr>
            <p:cNvPr id="25" name="TextBox 24">
              <a:extLst>
                <a:ext uri="{FF2B5EF4-FFF2-40B4-BE49-F238E27FC236}">
                  <a16:creationId xmlns:a16="http://schemas.microsoft.com/office/drawing/2014/main" id="{501A8D1B-D6E3-4D45-9DDC-C90AC6DF97B4}"/>
                </a:ext>
              </a:extLst>
            </p:cNvPr>
            <p:cNvSpPr txBox="1"/>
            <p:nvPr/>
          </p:nvSpPr>
          <p:spPr>
            <a:xfrm>
              <a:off x="87675" y="2531731"/>
              <a:ext cx="475488" cy="476071"/>
            </a:xfrm>
            <a:prstGeom prst="ellipse">
              <a:avLst/>
            </a:prstGeom>
            <a:solidFill>
              <a:srgbClr val="7030A0">
                <a:alpha val="40000"/>
              </a:srgbClr>
            </a:solidFill>
          </p:spPr>
          <p:txBody>
            <a:bodyPr wrap="square" rtlCol="0">
              <a:spAutoFit/>
            </a:bodyPr>
            <a:lstStyle/>
            <a:p>
              <a:pPr algn="ctr"/>
              <a:r>
                <a:rPr lang="es-US" sz="1600" b="1">
                  <a:latin typeface="Helvetica" pitchFamily="2" charset="0"/>
                </a:rPr>
                <a:t>3</a:t>
              </a:r>
            </a:p>
          </p:txBody>
        </p:sp>
        <p:sp>
          <p:nvSpPr>
            <p:cNvPr id="41" name="Rounded Rectangle 40" descr="&quot;Sugars 12g&quot; is highlighted">
              <a:extLst>
                <a:ext uri="{FF2B5EF4-FFF2-40B4-BE49-F238E27FC236}">
                  <a16:creationId xmlns:a16="http://schemas.microsoft.com/office/drawing/2014/main" id="{7005F8DE-0FD7-BE42-BDFF-1782DBB2C28C}"/>
                </a:ext>
              </a:extLst>
            </p:cNvPr>
            <p:cNvSpPr/>
            <p:nvPr/>
          </p:nvSpPr>
          <p:spPr>
            <a:xfrm>
              <a:off x="870697" y="2707706"/>
              <a:ext cx="1965955" cy="144365"/>
            </a:xfrm>
            <a:prstGeom prst="roundRect">
              <a:avLst/>
            </a:prstGeom>
            <a:solidFill>
              <a:srgbClr val="7030A0">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3" name="Group 52" descr="4 pointing to the highlighted area of nutrients of public health concern, including Vitamin A and C, calcium, and iron in the original label.">
            <a:extLst>
              <a:ext uri="{FF2B5EF4-FFF2-40B4-BE49-F238E27FC236}">
                <a16:creationId xmlns:a16="http://schemas.microsoft.com/office/drawing/2014/main" id="{B1F5DF86-8B52-B48B-09DB-C9764D3695F6}"/>
              </a:ext>
            </a:extLst>
          </p:cNvPr>
          <p:cNvGrpSpPr/>
          <p:nvPr/>
        </p:nvGrpSpPr>
        <p:grpSpPr>
          <a:xfrm>
            <a:off x="882200" y="3079512"/>
            <a:ext cx="2726138" cy="605871"/>
            <a:chOff x="882200" y="3079512"/>
            <a:chExt cx="2726138" cy="605871"/>
          </a:xfrm>
        </p:grpSpPr>
        <p:sp>
          <p:nvSpPr>
            <p:cNvPr id="27" name="TextBox 26">
              <a:extLst>
                <a:ext uri="{FF2B5EF4-FFF2-40B4-BE49-F238E27FC236}">
                  <a16:creationId xmlns:a16="http://schemas.microsoft.com/office/drawing/2014/main" id="{48F929A9-8D1E-5544-8C66-6419C3DD932D}"/>
                </a:ext>
              </a:extLst>
            </p:cNvPr>
            <p:cNvSpPr txBox="1"/>
            <p:nvPr/>
          </p:nvSpPr>
          <p:spPr>
            <a:xfrm>
              <a:off x="3132850" y="3209312"/>
              <a:ext cx="475488" cy="476071"/>
            </a:xfrm>
            <a:prstGeom prst="ellipse">
              <a:avLst/>
            </a:prstGeom>
            <a:solidFill>
              <a:srgbClr val="92D050">
                <a:alpha val="40000"/>
              </a:srgbClr>
            </a:solidFill>
          </p:spPr>
          <p:txBody>
            <a:bodyPr wrap="square" rtlCol="0">
              <a:spAutoFit/>
            </a:bodyPr>
            <a:lstStyle/>
            <a:p>
              <a:pPr algn="ctr"/>
              <a:r>
                <a:rPr lang="es-US" sz="1600" b="1" dirty="0">
                  <a:latin typeface="Helvetica" pitchFamily="2" charset="0"/>
                </a:rPr>
                <a:t>4</a:t>
              </a:r>
            </a:p>
          </p:txBody>
        </p:sp>
        <p:sp>
          <p:nvSpPr>
            <p:cNvPr id="40" name="Rounded Rectangle 39" descr="Highlighted nutrients of public health concern, including Vitamin A and C, calcoum, and iron.">
              <a:extLst>
                <a:ext uri="{FF2B5EF4-FFF2-40B4-BE49-F238E27FC236}">
                  <a16:creationId xmlns:a16="http://schemas.microsoft.com/office/drawing/2014/main" id="{3BFA5FE9-8A51-9744-9F6F-ED897FF451BA}"/>
                </a:ext>
              </a:extLst>
            </p:cNvPr>
            <p:cNvSpPr/>
            <p:nvPr/>
          </p:nvSpPr>
          <p:spPr>
            <a:xfrm>
              <a:off x="882200" y="3079512"/>
              <a:ext cx="1954452" cy="587314"/>
            </a:xfrm>
            <a:prstGeom prst="roundRect">
              <a:avLst/>
            </a:prstGeom>
            <a:solidFill>
              <a:srgbClr val="92D050">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FB33F47E-0C43-471E-8504-6FD230EDFAD4}"/>
              </a:ext>
              <a:ext uri="{C183D7F6-B498-43B3-948B-1728B52AA6E4}">
                <adec:decorative xmlns:adec="http://schemas.microsoft.com/office/drawing/2017/decorative" val="1"/>
              </a:ext>
            </a:extLst>
          </p:cNvPr>
          <p:cNvGrpSpPr/>
          <p:nvPr/>
        </p:nvGrpSpPr>
        <p:grpSpPr>
          <a:xfrm>
            <a:off x="2859929" y="1142698"/>
            <a:ext cx="3592341" cy="0"/>
            <a:chOff x="2740437" y="1144938"/>
            <a:chExt cx="3592341" cy="0"/>
          </a:xfrm>
        </p:grpSpPr>
        <p:cxnSp>
          <p:nvCxnSpPr>
            <p:cNvPr id="17" name="Straight Connector 16" descr="[decorative]">
              <a:extLst>
                <a:ext uri="{FF2B5EF4-FFF2-40B4-BE49-F238E27FC236}">
                  <a16:creationId xmlns:a16="http://schemas.microsoft.com/office/drawing/2014/main" id="{8A9CE1F9-978C-B74B-86A5-4EBA69683569}"/>
                </a:ext>
              </a:extLst>
            </p:cNvPr>
            <p:cNvCxnSpPr/>
            <p:nvPr/>
          </p:nvCxnSpPr>
          <p:spPr>
            <a:xfrm>
              <a:off x="2740437" y="1144938"/>
              <a:ext cx="835025" cy="0"/>
            </a:xfrm>
            <a:prstGeom prst="line">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cxnSp>
          <p:nvCxnSpPr>
            <p:cNvPr id="19" name="Straight Connector 18" descr="[decorative]">
              <a:extLst>
                <a:ext uri="{FF2B5EF4-FFF2-40B4-BE49-F238E27FC236}">
                  <a16:creationId xmlns:a16="http://schemas.microsoft.com/office/drawing/2014/main" id="{2FD3392D-D576-DD41-9971-1CC7048B5B9A}"/>
                </a:ext>
              </a:extLst>
            </p:cNvPr>
            <p:cNvCxnSpPr>
              <a:cxnSpLocks/>
            </p:cNvCxnSpPr>
            <p:nvPr/>
          </p:nvCxnSpPr>
          <p:spPr>
            <a:xfrm>
              <a:off x="5497753" y="1144938"/>
              <a:ext cx="835025" cy="0"/>
            </a:xfrm>
            <a:prstGeom prst="line">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grpSp>
      <p:sp>
        <p:nvSpPr>
          <p:cNvPr id="12" name="Rounded Rectangle 11">
            <a:extLst>
              <a:ext uri="{FF2B5EF4-FFF2-40B4-BE49-F238E27FC236}">
                <a16:creationId xmlns:a16="http://schemas.microsoft.com/office/drawing/2014/main" id="{B32394B6-98FF-A34C-8ABC-600E7F73446A}"/>
              </a:ext>
            </a:extLst>
          </p:cNvPr>
          <p:cNvSpPr/>
          <p:nvPr/>
        </p:nvSpPr>
        <p:spPr>
          <a:xfrm>
            <a:off x="3638589" y="688361"/>
            <a:ext cx="2154471" cy="3449360"/>
          </a:xfrm>
          <a:prstGeom prst="roundRect">
            <a:avLst>
              <a:gd name="adj" fmla="val 2762"/>
            </a:avLst>
          </a:prstGeom>
          <a:solidFill>
            <a:srgbClr val="E2EBE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dirty="0">
                <a:solidFill>
                  <a:schemeClr val="tx1"/>
                </a:solidFill>
                <a:latin typeface="Helvetica" pitchFamily="2" charset="0"/>
              </a:rPr>
              <a:t>Both versions of </a:t>
            </a:r>
            <a:br>
              <a:rPr lang="en-US" dirty="0">
                <a:solidFill>
                  <a:schemeClr val="tx1"/>
                </a:solidFill>
                <a:latin typeface="Helvetica" pitchFamily="2" charset="0"/>
              </a:rPr>
            </a:br>
            <a:r>
              <a:rPr lang="en-US" dirty="0">
                <a:solidFill>
                  <a:schemeClr val="tx1"/>
                </a:solidFill>
                <a:latin typeface="Helvetica" pitchFamily="2" charset="0"/>
              </a:rPr>
              <a:t>labels tell you the total servings of the food in one package. They also give information on the type and amount of calories and nutrients for just one serving of the food.</a:t>
            </a:r>
          </a:p>
        </p:txBody>
      </p:sp>
      <p:grpSp>
        <p:nvGrpSpPr>
          <p:cNvPr id="49" name="Group 48" descr="Image of the current nutrition facts label">
            <a:extLst>
              <a:ext uri="{FF2B5EF4-FFF2-40B4-BE49-F238E27FC236}">
                <a16:creationId xmlns:a16="http://schemas.microsoft.com/office/drawing/2014/main" id="{A696EA58-5411-7C53-B61F-C604A60CC966}"/>
              </a:ext>
            </a:extLst>
          </p:cNvPr>
          <p:cNvGrpSpPr/>
          <p:nvPr/>
        </p:nvGrpSpPr>
        <p:grpSpPr>
          <a:xfrm>
            <a:off x="6142397" y="222674"/>
            <a:ext cx="2378719" cy="4546970"/>
            <a:chOff x="6142397" y="222674"/>
            <a:chExt cx="2378719" cy="4546970"/>
          </a:xfrm>
        </p:grpSpPr>
        <p:sp>
          <p:nvSpPr>
            <p:cNvPr id="32" name="TextBox 31" descr="Image of the current nutrition facts label">
              <a:extLst>
                <a:ext uri="{FF2B5EF4-FFF2-40B4-BE49-F238E27FC236}">
                  <a16:creationId xmlns:a16="http://schemas.microsoft.com/office/drawing/2014/main" id="{83128A80-3037-815F-9076-1AF205B9CB93}"/>
                </a:ext>
              </a:extLst>
            </p:cNvPr>
            <p:cNvSpPr txBox="1"/>
            <p:nvPr/>
          </p:nvSpPr>
          <p:spPr>
            <a:xfrm>
              <a:off x="6142398" y="222674"/>
              <a:ext cx="1388560" cy="338554"/>
            </a:xfrm>
            <a:prstGeom prst="rect">
              <a:avLst/>
            </a:prstGeom>
            <a:solidFill>
              <a:srgbClr val="60143E"/>
            </a:solidFill>
          </p:spPr>
          <p:txBody>
            <a:bodyPr wrap="square" rtlCol="0">
              <a:spAutoFit/>
            </a:bodyPr>
            <a:lstStyle/>
            <a:p>
              <a:r>
                <a:rPr lang="en-US" sz="1600" b="1" dirty="0">
                  <a:solidFill>
                    <a:schemeClr val="bg1"/>
                  </a:solidFill>
                </a:rPr>
                <a:t>Current Label</a:t>
              </a:r>
            </a:p>
          </p:txBody>
        </p:sp>
        <p:pic>
          <p:nvPicPr>
            <p:cNvPr id="9" name="Picture 8" descr="Image of the current nutrition facts label">
              <a:extLst>
                <a:ext uri="{FF2B5EF4-FFF2-40B4-BE49-F238E27FC236}">
                  <a16:creationId xmlns:a16="http://schemas.microsoft.com/office/drawing/2014/main" id="{F2DBE9FD-B730-744B-8ED5-865712CB1403}"/>
                </a:ext>
              </a:extLst>
            </p:cNvPr>
            <p:cNvPicPr>
              <a:picLocks noChangeAspect="1"/>
            </p:cNvPicPr>
            <p:nvPr/>
          </p:nvPicPr>
          <p:blipFill>
            <a:blip r:embed="rId5"/>
            <a:stretch>
              <a:fillRect/>
            </a:stretch>
          </p:blipFill>
          <p:spPr>
            <a:xfrm>
              <a:off x="6142397" y="546770"/>
              <a:ext cx="2378719" cy="4222874"/>
            </a:xfrm>
            <a:prstGeom prst="rect">
              <a:avLst/>
            </a:prstGeom>
            <a:effectLst>
              <a:outerShdw blurRad="63500" sx="102000" sy="102000" algn="ctr" rotWithShape="0">
                <a:prstClr val="black">
                  <a:alpha val="15000"/>
                </a:prstClr>
              </a:outerShdw>
            </a:effectLst>
          </p:spPr>
        </p:pic>
      </p:grpSp>
      <p:grpSp>
        <p:nvGrpSpPr>
          <p:cNvPr id="48" name="Group 47">
            <a:extLst>
              <a:ext uri="{FF2B5EF4-FFF2-40B4-BE49-F238E27FC236}">
                <a16:creationId xmlns:a16="http://schemas.microsoft.com/office/drawing/2014/main" id="{A442506D-9808-0921-ED7E-21367CCE6659}"/>
              </a:ext>
              <a:ext uri="{C183D7F6-B498-43B3-948B-1728B52AA6E4}">
                <adec:decorative xmlns:adec="http://schemas.microsoft.com/office/drawing/2017/decorative" val="1"/>
              </a:ext>
            </a:extLst>
          </p:cNvPr>
          <p:cNvGrpSpPr/>
          <p:nvPr/>
        </p:nvGrpSpPr>
        <p:grpSpPr>
          <a:xfrm>
            <a:off x="8345221" y="1160804"/>
            <a:ext cx="248165" cy="2843056"/>
            <a:chOff x="8345221" y="1160804"/>
            <a:chExt cx="248165" cy="2843056"/>
          </a:xfrm>
        </p:grpSpPr>
        <p:grpSp>
          <p:nvGrpSpPr>
            <p:cNvPr id="16" name="Group 15" descr="[decorative]">
              <a:extLst>
                <a:ext uri="{FF2B5EF4-FFF2-40B4-BE49-F238E27FC236}">
                  <a16:creationId xmlns:a16="http://schemas.microsoft.com/office/drawing/2014/main" id="{6F4F1073-B7FB-4E57-8ECF-F4F2603CE235}"/>
                </a:ext>
              </a:extLst>
            </p:cNvPr>
            <p:cNvGrpSpPr/>
            <p:nvPr/>
          </p:nvGrpSpPr>
          <p:grpSpPr>
            <a:xfrm>
              <a:off x="8345221" y="1160804"/>
              <a:ext cx="248165" cy="2843056"/>
              <a:chOff x="8362230" y="1747967"/>
              <a:chExt cx="248165" cy="2843056"/>
            </a:xfrm>
          </p:grpSpPr>
          <p:cxnSp>
            <p:nvCxnSpPr>
              <p:cNvPr id="42" name="Straight Connector 41" descr="Connector from number 4 to &quot;Sugars 12g, Includes 10g Added Sugars 20%&quot; in the New Nutrition Facts Label">
                <a:extLst>
                  <a:ext uri="{FF2B5EF4-FFF2-40B4-BE49-F238E27FC236}">
                    <a16:creationId xmlns:a16="http://schemas.microsoft.com/office/drawing/2014/main" id="{B44615A5-9275-A74D-BE14-4EF542307094}"/>
                  </a:ext>
                </a:extLst>
              </p:cNvPr>
              <p:cNvCxnSpPr>
                <a:cxnSpLocks/>
              </p:cNvCxnSpPr>
              <p:nvPr/>
            </p:nvCxnSpPr>
            <p:spPr>
              <a:xfrm>
                <a:off x="8365997" y="2224284"/>
                <a:ext cx="20237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4" name="Group 13" descr="[decorative]">
                <a:extLst>
                  <a:ext uri="{FF2B5EF4-FFF2-40B4-BE49-F238E27FC236}">
                    <a16:creationId xmlns:a16="http://schemas.microsoft.com/office/drawing/2014/main" id="{4104996E-0165-4811-82E6-978218BD237C}"/>
                  </a:ext>
                </a:extLst>
              </p:cNvPr>
              <p:cNvGrpSpPr/>
              <p:nvPr/>
            </p:nvGrpSpPr>
            <p:grpSpPr>
              <a:xfrm>
                <a:off x="8362230" y="1747967"/>
                <a:ext cx="248165" cy="2843056"/>
                <a:chOff x="8362230" y="1747967"/>
                <a:chExt cx="248165" cy="2843056"/>
              </a:xfrm>
            </p:grpSpPr>
            <p:cxnSp>
              <p:nvCxnSpPr>
                <p:cNvPr id="37" name="Straight Connector 36" descr="Connector from number 2 to &quot;Calories 230&quot; in the New Nutrition Facts Label">
                  <a:extLst>
                    <a:ext uri="{FF2B5EF4-FFF2-40B4-BE49-F238E27FC236}">
                      <a16:creationId xmlns:a16="http://schemas.microsoft.com/office/drawing/2014/main" id="{4210C054-BDC8-704D-BB54-26BA5B18C190}"/>
                    </a:ext>
                  </a:extLst>
                </p:cNvPr>
                <p:cNvCxnSpPr>
                  <a:cxnSpLocks/>
                </p:cNvCxnSpPr>
                <p:nvPr/>
              </p:nvCxnSpPr>
              <p:spPr>
                <a:xfrm>
                  <a:off x="8362230" y="1747967"/>
                  <a:ext cx="225254" cy="55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descr="Connector from number 3 to &quot;Total Carbohydrate 37g, 13%&quot; in the New Nutrition Facts Label">
                  <a:extLst>
                    <a:ext uri="{FF2B5EF4-FFF2-40B4-BE49-F238E27FC236}">
                      <a16:creationId xmlns:a16="http://schemas.microsoft.com/office/drawing/2014/main" id="{A21E2726-481B-4547-991B-3AEDDC9236E7}"/>
                    </a:ext>
                  </a:extLst>
                </p:cNvPr>
                <p:cNvCxnSpPr>
                  <a:cxnSpLocks/>
                </p:cNvCxnSpPr>
                <p:nvPr/>
              </p:nvCxnSpPr>
              <p:spPr>
                <a:xfrm>
                  <a:off x="8386638" y="4591023"/>
                  <a:ext cx="223757"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cxnSp>
          <p:nvCxnSpPr>
            <p:cNvPr id="54" name="Straight Connector 53">
              <a:extLst>
                <a:ext uri="{FF2B5EF4-FFF2-40B4-BE49-F238E27FC236}">
                  <a16:creationId xmlns:a16="http://schemas.microsoft.com/office/drawing/2014/main" id="{A3A22AD0-F027-8D2E-6ECA-2B234A090BD9}"/>
                </a:ext>
                <a:ext uri="{C183D7F6-B498-43B3-948B-1728B52AA6E4}">
                  <adec:decorative xmlns:adec="http://schemas.microsoft.com/office/drawing/2017/decorative" val="1"/>
                </a:ext>
              </a:extLst>
            </p:cNvPr>
            <p:cNvCxnSpPr>
              <a:cxnSpLocks/>
            </p:cNvCxnSpPr>
            <p:nvPr/>
          </p:nvCxnSpPr>
          <p:spPr>
            <a:xfrm>
              <a:off x="8369629" y="3273934"/>
              <a:ext cx="181738" cy="0"/>
            </a:xfrm>
            <a:prstGeom prst="line">
              <a:avLst/>
            </a:prstGeom>
            <a:ln w="12700"/>
          </p:spPr>
          <p:style>
            <a:lnRef idx="1">
              <a:schemeClr val="dk1"/>
            </a:lnRef>
            <a:fillRef idx="0">
              <a:schemeClr val="dk1"/>
            </a:fillRef>
            <a:effectRef idx="0">
              <a:schemeClr val="dk1"/>
            </a:effectRef>
            <a:fontRef idx="minor">
              <a:schemeClr val="tx1"/>
            </a:fontRef>
          </p:style>
        </p:cxnSp>
      </p:grpSp>
      <p:grpSp>
        <p:nvGrpSpPr>
          <p:cNvPr id="55" name="Group 54" descr="1 pointing to  &quot;8 servings per container&quot; and &quot;Serving Size, 2/3 cup (55g)&quot; in the current label">
            <a:extLst>
              <a:ext uri="{FF2B5EF4-FFF2-40B4-BE49-F238E27FC236}">
                <a16:creationId xmlns:a16="http://schemas.microsoft.com/office/drawing/2014/main" id="{653C8754-3236-795F-5C48-ED4BDCEB3A38}"/>
              </a:ext>
            </a:extLst>
          </p:cNvPr>
          <p:cNvGrpSpPr/>
          <p:nvPr/>
        </p:nvGrpSpPr>
        <p:grpSpPr>
          <a:xfrm>
            <a:off x="6322156" y="906471"/>
            <a:ext cx="2746718" cy="476071"/>
            <a:chOff x="6322156" y="906471"/>
            <a:chExt cx="2746718" cy="476071"/>
          </a:xfrm>
        </p:grpSpPr>
        <p:sp>
          <p:nvSpPr>
            <p:cNvPr id="33" name="TextBox 32">
              <a:extLst>
                <a:ext uri="{FF2B5EF4-FFF2-40B4-BE49-F238E27FC236}">
                  <a16:creationId xmlns:a16="http://schemas.microsoft.com/office/drawing/2014/main" id="{DAA34E48-7497-7A49-A8BB-1218391A1914}"/>
                </a:ext>
              </a:extLst>
            </p:cNvPr>
            <p:cNvSpPr txBox="1"/>
            <p:nvPr/>
          </p:nvSpPr>
          <p:spPr>
            <a:xfrm>
              <a:off x="8593386" y="906471"/>
              <a:ext cx="475488" cy="476071"/>
            </a:xfrm>
            <a:prstGeom prst="ellipse">
              <a:avLst/>
            </a:prstGeom>
            <a:solidFill>
              <a:srgbClr val="FCD3A8"/>
            </a:solidFill>
          </p:spPr>
          <p:txBody>
            <a:bodyPr wrap="square" rtlCol="0">
              <a:spAutoFit/>
            </a:bodyPr>
            <a:lstStyle/>
            <a:p>
              <a:pPr algn="ctr"/>
              <a:r>
                <a:rPr lang="es-US" sz="1600" b="1" dirty="0">
                  <a:latin typeface="Helvetica" pitchFamily="2" charset="0"/>
                </a:rPr>
                <a:t>1</a:t>
              </a:r>
            </a:p>
          </p:txBody>
        </p:sp>
        <p:grpSp>
          <p:nvGrpSpPr>
            <p:cNvPr id="15" name="Group 14" descr="Outline around &quot;8 servings per container&quot; and &quot;Serving Size, 2/3 cup (55g)&quot;">
              <a:extLst>
                <a:ext uri="{FF2B5EF4-FFF2-40B4-BE49-F238E27FC236}">
                  <a16:creationId xmlns:a16="http://schemas.microsoft.com/office/drawing/2014/main" id="{E4E83184-E84A-4193-AC30-7DC4078C2C01}"/>
                </a:ext>
              </a:extLst>
            </p:cNvPr>
            <p:cNvGrpSpPr/>
            <p:nvPr/>
          </p:nvGrpSpPr>
          <p:grpSpPr>
            <a:xfrm>
              <a:off x="6322156" y="933566"/>
              <a:ext cx="2022764" cy="318113"/>
              <a:chOff x="6340262" y="1053486"/>
              <a:chExt cx="2022764" cy="318113"/>
            </a:xfrm>
          </p:grpSpPr>
          <p:sp>
            <p:nvSpPr>
              <p:cNvPr id="18" name="Rounded Rectangle 17" descr="Outline around &quot;8 servings per container&quot; and &quot;Serving Size, 2/3 cup (55g)&quot;">
                <a:extLst>
                  <a:ext uri="{FF2B5EF4-FFF2-40B4-BE49-F238E27FC236}">
                    <a16:creationId xmlns:a16="http://schemas.microsoft.com/office/drawing/2014/main" id="{4DE9A453-8FF7-6942-8A06-85E6F0569CAA}"/>
                  </a:ext>
                </a:extLst>
              </p:cNvPr>
              <p:cNvSpPr/>
              <p:nvPr/>
            </p:nvSpPr>
            <p:spPr>
              <a:xfrm>
                <a:off x="6340262" y="1053486"/>
                <a:ext cx="2022764" cy="318113"/>
              </a:xfrm>
              <a:prstGeom prst="roundRect">
                <a:avLst/>
              </a:prstGeom>
              <a:noFill/>
              <a:ln w="254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descr="&quot;Serving Size 2/3 cup (55g)&quot; is highlighted">
                <a:extLst>
                  <a:ext uri="{FF2B5EF4-FFF2-40B4-BE49-F238E27FC236}">
                    <a16:creationId xmlns:a16="http://schemas.microsoft.com/office/drawing/2014/main" id="{A0EAE2EF-C26E-A344-9905-16B820007048}"/>
                  </a:ext>
                </a:extLst>
              </p:cNvPr>
              <p:cNvSpPr/>
              <p:nvPr/>
            </p:nvSpPr>
            <p:spPr>
              <a:xfrm>
                <a:off x="6353352" y="1221168"/>
                <a:ext cx="2009674" cy="144358"/>
              </a:xfrm>
              <a:prstGeom prst="roundRect">
                <a:avLst>
                  <a:gd name="adj" fmla="val 0"/>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6" name="Group 55" descr="2 pointing to &quot;Calories 230&quot; in the current label">
            <a:extLst>
              <a:ext uri="{FF2B5EF4-FFF2-40B4-BE49-F238E27FC236}">
                <a16:creationId xmlns:a16="http://schemas.microsoft.com/office/drawing/2014/main" id="{660713FD-514B-0F1E-0BAC-3EBF7D061AEE}"/>
              </a:ext>
            </a:extLst>
          </p:cNvPr>
          <p:cNvGrpSpPr/>
          <p:nvPr/>
        </p:nvGrpSpPr>
        <p:grpSpPr>
          <a:xfrm>
            <a:off x="6345450" y="1390288"/>
            <a:ext cx="2717074" cy="476071"/>
            <a:chOff x="6345450" y="1390288"/>
            <a:chExt cx="2717074" cy="476071"/>
          </a:xfrm>
        </p:grpSpPr>
        <p:sp>
          <p:nvSpPr>
            <p:cNvPr id="36" name="TextBox 35">
              <a:extLst>
                <a:ext uri="{FF2B5EF4-FFF2-40B4-BE49-F238E27FC236}">
                  <a16:creationId xmlns:a16="http://schemas.microsoft.com/office/drawing/2014/main" id="{82360984-C1D0-5949-93B6-23709100BED2}"/>
                </a:ext>
              </a:extLst>
            </p:cNvPr>
            <p:cNvSpPr txBox="1"/>
            <p:nvPr/>
          </p:nvSpPr>
          <p:spPr>
            <a:xfrm>
              <a:off x="8587036" y="1390288"/>
              <a:ext cx="475488" cy="476071"/>
            </a:xfrm>
            <a:prstGeom prst="ellipse">
              <a:avLst/>
            </a:prstGeom>
            <a:solidFill>
              <a:srgbClr val="4472C4">
                <a:alpha val="40000"/>
              </a:srgbClr>
            </a:solidFill>
          </p:spPr>
          <p:txBody>
            <a:bodyPr wrap="square" rtlCol="0">
              <a:spAutoFit/>
            </a:bodyPr>
            <a:lstStyle/>
            <a:p>
              <a:pPr algn="ctr"/>
              <a:r>
                <a:rPr lang="es-US" sz="1600" b="1">
                  <a:latin typeface="Helvetica" pitchFamily="2" charset="0"/>
                </a:rPr>
                <a:t>2</a:t>
              </a:r>
            </a:p>
          </p:txBody>
        </p:sp>
        <p:sp>
          <p:nvSpPr>
            <p:cNvPr id="35" name="Rounded Rectangle 34" descr="&quot;Calories 230&quot; is highlighted">
              <a:extLst>
                <a:ext uri="{FF2B5EF4-FFF2-40B4-BE49-F238E27FC236}">
                  <a16:creationId xmlns:a16="http://schemas.microsoft.com/office/drawing/2014/main" id="{B0AEFFB5-BDEC-5F42-B2D1-846585C0F4E9}"/>
                </a:ext>
              </a:extLst>
            </p:cNvPr>
            <p:cNvSpPr/>
            <p:nvPr/>
          </p:nvSpPr>
          <p:spPr>
            <a:xfrm>
              <a:off x="6345450" y="1472266"/>
              <a:ext cx="2017576" cy="242009"/>
            </a:xfrm>
            <a:prstGeom prst="roundRect">
              <a:avLst/>
            </a:prstGeom>
            <a:solidFill>
              <a:schemeClr val="accent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 name="Group 56" descr="3 pointing to &quot;Total Sugars 12g&quot; and &quot;Includes 10g Added Sugars 20%&quot;in the current label">
            <a:extLst>
              <a:ext uri="{FF2B5EF4-FFF2-40B4-BE49-F238E27FC236}">
                <a16:creationId xmlns:a16="http://schemas.microsoft.com/office/drawing/2014/main" id="{2A218272-E858-8B74-6269-90E65793E74D}"/>
              </a:ext>
            </a:extLst>
          </p:cNvPr>
          <p:cNvGrpSpPr/>
          <p:nvPr/>
        </p:nvGrpSpPr>
        <p:grpSpPr>
          <a:xfrm>
            <a:off x="6343979" y="3045155"/>
            <a:ext cx="2682876" cy="483067"/>
            <a:chOff x="6343979" y="3045155"/>
            <a:chExt cx="2682876" cy="483067"/>
          </a:xfrm>
        </p:grpSpPr>
        <p:sp>
          <p:nvSpPr>
            <p:cNvPr id="43" name="TextBox 42">
              <a:extLst>
                <a:ext uri="{FF2B5EF4-FFF2-40B4-BE49-F238E27FC236}">
                  <a16:creationId xmlns:a16="http://schemas.microsoft.com/office/drawing/2014/main" id="{5360768E-EC76-7C4E-8172-2EC23E177110}"/>
                </a:ext>
              </a:extLst>
            </p:cNvPr>
            <p:cNvSpPr txBox="1"/>
            <p:nvPr/>
          </p:nvSpPr>
          <p:spPr>
            <a:xfrm>
              <a:off x="8551367" y="3052151"/>
              <a:ext cx="475488" cy="476071"/>
            </a:xfrm>
            <a:prstGeom prst="ellipse">
              <a:avLst/>
            </a:prstGeom>
            <a:solidFill>
              <a:srgbClr val="7030A0">
                <a:alpha val="40000"/>
              </a:srgbClr>
            </a:solidFill>
          </p:spPr>
          <p:txBody>
            <a:bodyPr wrap="square" rtlCol="0">
              <a:spAutoFit/>
            </a:bodyPr>
            <a:lstStyle/>
            <a:p>
              <a:pPr algn="ctr"/>
              <a:r>
                <a:rPr lang="es-US" sz="1600" b="1">
                  <a:latin typeface="Helvetica" pitchFamily="2" charset="0"/>
                </a:rPr>
                <a:t>3</a:t>
              </a:r>
            </a:p>
          </p:txBody>
        </p:sp>
        <p:sp>
          <p:nvSpPr>
            <p:cNvPr id="31" name="Rounded Rectangle 30" descr="&quot;Total Sugars 12g&quot; and &quot;Includes 10g Added Sugars 20%&quot; is highlighted">
              <a:extLst>
                <a:ext uri="{FF2B5EF4-FFF2-40B4-BE49-F238E27FC236}">
                  <a16:creationId xmlns:a16="http://schemas.microsoft.com/office/drawing/2014/main" id="{915D660D-34A4-2843-94FF-2FD4753C40E3}"/>
                </a:ext>
              </a:extLst>
            </p:cNvPr>
            <p:cNvSpPr/>
            <p:nvPr/>
          </p:nvSpPr>
          <p:spPr>
            <a:xfrm>
              <a:off x="6343979" y="3045155"/>
              <a:ext cx="2008726" cy="328314"/>
            </a:xfrm>
            <a:prstGeom prst="roundRect">
              <a:avLst/>
            </a:prstGeom>
            <a:solidFill>
              <a:srgbClr val="7030A0">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 name="Group 57" descr="4 pointing to the nutrients of public health concern, including Vitamin D, calcium, iron, and potassium in the current label">
            <a:extLst>
              <a:ext uri="{FF2B5EF4-FFF2-40B4-BE49-F238E27FC236}">
                <a16:creationId xmlns:a16="http://schemas.microsoft.com/office/drawing/2014/main" id="{1B8523E0-DE4D-B12E-8A44-FC97DAB38967}"/>
              </a:ext>
            </a:extLst>
          </p:cNvPr>
          <p:cNvGrpSpPr/>
          <p:nvPr/>
        </p:nvGrpSpPr>
        <p:grpSpPr>
          <a:xfrm>
            <a:off x="6340262" y="3666826"/>
            <a:ext cx="2749253" cy="585818"/>
            <a:chOff x="6340262" y="3666826"/>
            <a:chExt cx="2749253" cy="585818"/>
          </a:xfrm>
        </p:grpSpPr>
        <p:sp>
          <p:nvSpPr>
            <p:cNvPr id="39" name="TextBox 38">
              <a:extLst>
                <a:ext uri="{FF2B5EF4-FFF2-40B4-BE49-F238E27FC236}">
                  <a16:creationId xmlns:a16="http://schemas.microsoft.com/office/drawing/2014/main" id="{1CFD19AC-ED17-D142-AE55-F1B3E5DCA9D4}"/>
                </a:ext>
              </a:extLst>
            </p:cNvPr>
            <p:cNvSpPr txBox="1"/>
            <p:nvPr/>
          </p:nvSpPr>
          <p:spPr>
            <a:xfrm>
              <a:off x="8614027" y="3735564"/>
              <a:ext cx="475488" cy="476071"/>
            </a:xfrm>
            <a:prstGeom prst="ellipse">
              <a:avLst/>
            </a:prstGeom>
            <a:solidFill>
              <a:srgbClr val="92D050">
                <a:alpha val="40000"/>
              </a:srgbClr>
            </a:solidFill>
          </p:spPr>
          <p:txBody>
            <a:bodyPr wrap="square" rtlCol="0">
              <a:spAutoFit/>
            </a:bodyPr>
            <a:lstStyle/>
            <a:p>
              <a:pPr algn="ctr"/>
              <a:r>
                <a:rPr lang="es-US" sz="1600" b="1">
                  <a:latin typeface="Helvetica" pitchFamily="2" charset="0"/>
                </a:rPr>
                <a:t>4</a:t>
              </a:r>
            </a:p>
          </p:txBody>
        </p:sp>
        <p:sp>
          <p:nvSpPr>
            <p:cNvPr id="30" name="Rounded Rectangle 29" descr="Highlighted">
              <a:extLst>
                <a:ext uri="{FF2B5EF4-FFF2-40B4-BE49-F238E27FC236}">
                  <a16:creationId xmlns:a16="http://schemas.microsoft.com/office/drawing/2014/main" id="{E4DA7832-8CED-EB4A-BC37-92EFA3CEBC39}"/>
                </a:ext>
              </a:extLst>
            </p:cNvPr>
            <p:cNvSpPr/>
            <p:nvPr/>
          </p:nvSpPr>
          <p:spPr>
            <a:xfrm>
              <a:off x="6340262" y="3666826"/>
              <a:ext cx="2008726" cy="585818"/>
            </a:xfrm>
            <a:prstGeom prst="roundRect">
              <a:avLst/>
            </a:prstGeom>
            <a:solidFill>
              <a:srgbClr val="92D050">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TextBox 33">
            <a:extLst>
              <a:ext uri="{FF2B5EF4-FFF2-40B4-BE49-F238E27FC236}">
                <a16:creationId xmlns:a16="http://schemas.microsoft.com/office/drawing/2014/main" id="{50B777E6-BA6B-FCE2-F10B-49EC5C2C7F5B}"/>
              </a:ext>
            </a:extLst>
          </p:cNvPr>
          <p:cNvSpPr txBox="1"/>
          <p:nvPr/>
        </p:nvSpPr>
        <p:spPr>
          <a:xfrm>
            <a:off x="-14990" y="4694604"/>
            <a:ext cx="9158990"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380286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descr="Nutrition Facts label with an outline around &quot;5 servings per container&quot;">
            <a:extLst>
              <a:ext uri="{FF2B5EF4-FFF2-40B4-BE49-F238E27FC236}">
                <a16:creationId xmlns:a16="http://schemas.microsoft.com/office/drawing/2014/main" id="{F8D18B55-27CF-6447-BE54-DA6D8AC55256}"/>
              </a:ext>
            </a:extLst>
          </p:cNvPr>
          <p:cNvGrpSpPr/>
          <p:nvPr/>
        </p:nvGrpSpPr>
        <p:grpSpPr>
          <a:xfrm>
            <a:off x="1193126" y="284700"/>
            <a:ext cx="2853107" cy="3850330"/>
            <a:chOff x="1193126" y="284700"/>
            <a:chExt cx="2853107" cy="3850330"/>
          </a:xfrm>
        </p:grpSpPr>
        <p:cxnSp>
          <p:nvCxnSpPr>
            <p:cNvPr id="8" name="Straight Connector 7" descr="[decorative]">
              <a:extLst>
                <a:ext uri="{FF2B5EF4-FFF2-40B4-BE49-F238E27FC236}">
                  <a16:creationId xmlns:a16="http://schemas.microsoft.com/office/drawing/2014/main" id="{32D4B801-CA45-C24B-BFBF-3557C9153A72}"/>
                </a:ext>
              </a:extLst>
            </p:cNvPr>
            <p:cNvCxnSpPr/>
            <p:nvPr/>
          </p:nvCxnSpPr>
          <p:spPr>
            <a:xfrm>
              <a:off x="3211208" y="775269"/>
              <a:ext cx="835025" cy="0"/>
            </a:xfrm>
            <a:prstGeom prst="line">
              <a:avLst/>
            </a:prstGeom>
            <a:ln w="28575">
              <a:solidFill>
                <a:srgbClr val="691140"/>
              </a:solidFill>
            </a:ln>
          </p:spPr>
          <p:style>
            <a:lnRef idx="1">
              <a:schemeClr val="accent1"/>
            </a:lnRef>
            <a:fillRef idx="0">
              <a:schemeClr val="accent1"/>
            </a:fillRef>
            <a:effectRef idx="0">
              <a:schemeClr val="accent1"/>
            </a:effectRef>
            <a:fontRef idx="minor">
              <a:schemeClr val="tx1"/>
            </a:fontRef>
          </p:style>
        </p:cxnSp>
        <p:pic>
          <p:nvPicPr>
            <p:cNvPr id="3" name="Picture 2" descr="Nutrition Facts Label">
              <a:extLst>
                <a:ext uri="{FF2B5EF4-FFF2-40B4-BE49-F238E27FC236}">
                  <a16:creationId xmlns:a16="http://schemas.microsoft.com/office/drawing/2014/main" id="{48DFD354-3E9A-3349-AEF9-7D1FA934D89F}"/>
                </a:ext>
              </a:extLst>
            </p:cNvPr>
            <p:cNvPicPr>
              <a:picLocks noChangeAspect="1"/>
            </p:cNvPicPr>
            <p:nvPr/>
          </p:nvPicPr>
          <p:blipFill>
            <a:blip r:embed="rId3"/>
            <a:stretch>
              <a:fillRect/>
            </a:stretch>
          </p:blipFill>
          <p:spPr>
            <a:xfrm>
              <a:off x="1193126" y="284700"/>
              <a:ext cx="2154031" cy="3850330"/>
            </a:xfrm>
            <a:prstGeom prst="rect">
              <a:avLst/>
            </a:prstGeom>
            <a:solidFill>
              <a:schemeClr val="bg1"/>
            </a:solidFill>
            <a:effectLst>
              <a:outerShdw blurRad="63500" sx="102000" sy="102000" algn="ctr" rotWithShape="0">
                <a:prstClr val="black">
                  <a:alpha val="15000"/>
                </a:prstClr>
              </a:outerShdw>
            </a:effectLst>
          </p:spPr>
        </p:pic>
        <p:sp>
          <p:nvSpPr>
            <p:cNvPr id="10" name="Rounded Rectangle 9" descr="[decorative]">
              <a:extLst>
                <a:ext uri="{FF2B5EF4-FFF2-40B4-BE49-F238E27FC236}">
                  <a16:creationId xmlns:a16="http://schemas.microsoft.com/office/drawing/2014/main" id="{DFF1E8D0-263B-8A41-B075-D1F23121ED31}"/>
                </a:ext>
              </a:extLst>
            </p:cNvPr>
            <p:cNvSpPr/>
            <p:nvPr/>
          </p:nvSpPr>
          <p:spPr>
            <a:xfrm>
              <a:off x="1337483" y="663552"/>
              <a:ext cx="1864426" cy="141241"/>
            </a:xfrm>
            <a:prstGeom prst="roundRect">
              <a:avLst>
                <a:gd name="adj" fmla="val 0"/>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descr="Outline around &quot;5 servings per container&quot;">
              <a:extLst>
                <a:ext uri="{FF2B5EF4-FFF2-40B4-BE49-F238E27FC236}">
                  <a16:creationId xmlns:a16="http://schemas.microsoft.com/office/drawing/2014/main" id="{A64CB8E3-D140-FC44-9873-B65F36BCB7E7}"/>
                </a:ext>
              </a:extLst>
            </p:cNvPr>
            <p:cNvSpPr/>
            <p:nvPr/>
          </p:nvSpPr>
          <p:spPr>
            <a:xfrm>
              <a:off x="1341616" y="663552"/>
              <a:ext cx="1864426" cy="141241"/>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ed Rectangle 4" descr="[decorative]">
            <a:extLst>
              <a:ext uri="{FF2B5EF4-FFF2-40B4-BE49-F238E27FC236}">
                <a16:creationId xmlns:a16="http://schemas.microsoft.com/office/drawing/2014/main" id="{C08B8041-7370-CA4B-B6FF-BA86153F49AA}"/>
              </a:ext>
            </a:extLst>
          </p:cNvPr>
          <p:cNvSpPr/>
          <p:nvPr/>
        </p:nvSpPr>
        <p:spPr>
          <a:xfrm>
            <a:off x="3811564" y="396598"/>
            <a:ext cx="4778581" cy="2783571"/>
          </a:xfrm>
          <a:prstGeom prst="roundRect">
            <a:avLst>
              <a:gd name="adj" fmla="val 5378"/>
            </a:avLst>
          </a:prstGeom>
          <a:solidFill>
            <a:srgbClr val="E9DE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a:solidFill>
                <a:schemeClr val="bg1"/>
              </a:solidFill>
            </a:endParaRPr>
          </a:p>
        </p:txBody>
      </p:sp>
      <p:sp>
        <p:nvSpPr>
          <p:cNvPr id="11" name="Title 10">
            <a:extLst>
              <a:ext uri="{FF2B5EF4-FFF2-40B4-BE49-F238E27FC236}">
                <a16:creationId xmlns:a16="http://schemas.microsoft.com/office/drawing/2014/main" id="{B53388BE-6A34-A84D-8F9D-B4A38CABBF9E}"/>
              </a:ext>
            </a:extLst>
          </p:cNvPr>
          <p:cNvSpPr>
            <a:spLocks noGrp="1"/>
          </p:cNvSpPr>
          <p:nvPr>
            <p:ph type="title"/>
          </p:nvPr>
        </p:nvSpPr>
        <p:spPr>
          <a:xfrm>
            <a:off x="3778906" y="635117"/>
            <a:ext cx="3990820" cy="475484"/>
          </a:xfrm>
        </p:spPr>
        <p:txBody>
          <a:bodyPr/>
          <a:lstStyle/>
          <a:p>
            <a:r>
              <a:rPr lang="en-US" sz="2400"/>
              <a:t>Servings Per Container</a:t>
            </a:r>
          </a:p>
        </p:txBody>
      </p:sp>
      <p:sp>
        <p:nvSpPr>
          <p:cNvPr id="7" name="Content Placeholder 3">
            <a:extLst>
              <a:ext uri="{FF2B5EF4-FFF2-40B4-BE49-F238E27FC236}">
                <a16:creationId xmlns:a16="http://schemas.microsoft.com/office/drawing/2014/main" id="{917059A4-3E44-5D43-BC28-6687A152F738}"/>
              </a:ext>
            </a:extLst>
          </p:cNvPr>
          <p:cNvSpPr txBox="1">
            <a:spLocks/>
          </p:cNvSpPr>
          <p:nvPr/>
        </p:nvSpPr>
        <p:spPr>
          <a:xfrm>
            <a:off x="3997682" y="1126364"/>
            <a:ext cx="4320932" cy="1772021"/>
          </a:xfrm>
          <a:prstGeom prst="rect">
            <a:avLst/>
          </a:prstGeom>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Shows the total number of servings in the entire food package or container.</a:t>
            </a:r>
          </a:p>
          <a:p>
            <a:r>
              <a:rPr lang="en-US">
                <a:solidFill>
                  <a:schemeClr val="tx1"/>
                </a:solidFill>
              </a:rPr>
              <a:t>One package of food may contain more than one serving. </a:t>
            </a:r>
          </a:p>
        </p:txBody>
      </p:sp>
      <p:sp>
        <p:nvSpPr>
          <p:cNvPr id="6" name="TextBox 5">
            <a:extLst>
              <a:ext uri="{FF2B5EF4-FFF2-40B4-BE49-F238E27FC236}">
                <a16:creationId xmlns:a16="http://schemas.microsoft.com/office/drawing/2014/main" id="{282AE61B-082A-ABAF-4BBA-2A982BBA8D45}"/>
              </a:ext>
            </a:extLst>
          </p:cNvPr>
          <p:cNvSpPr txBox="1"/>
          <p:nvPr/>
        </p:nvSpPr>
        <p:spPr>
          <a:xfrm>
            <a:off x="-13931" y="4708148"/>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3986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53641-A3AF-0942-B116-DE4B7E05025D}"/>
              </a:ext>
            </a:extLst>
          </p:cNvPr>
          <p:cNvSpPr>
            <a:spLocks noGrp="1"/>
          </p:cNvSpPr>
          <p:nvPr>
            <p:ph type="title"/>
          </p:nvPr>
        </p:nvSpPr>
        <p:spPr/>
        <p:txBody>
          <a:bodyPr/>
          <a:lstStyle/>
          <a:p>
            <a:r>
              <a:rPr lang="en-US" noProof="0">
                <a:latin typeface="Arial" panose="020B0604020202020204" pitchFamily="34" charset="0"/>
                <a:cs typeface="Arial" panose="020B0604020202020204" pitchFamily="34" charset="0"/>
              </a:rPr>
              <a:t>Serving Sizes Explained</a:t>
            </a:r>
          </a:p>
        </p:txBody>
      </p:sp>
      <p:sp>
        <p:nvSpPr>
          <p:cNvPr id="4" name="Rounded Rectangle 3" descr="[decorative]">
            <a:extLst>
              <a:ext uri="{FF2B5EF4-FFF2-40B4-BE49-F238E27FC236}">
                <a16:creationId xmlns:a16="http://schemas.microsoft.com/office/drawing/2014/main" id="{0A6C4C7F-9977-7748-8D74-09A64900BEAD}"/>
              </a:ext>
            </a:extLst>
          </p:cNvPr>
          <p:cNvSpPr/>
          <p:nvPr/>
        </p:nvSpPr>
        <p:spPr>
          <a:xfrm>
            <a:off x="940497" y="1176950"/>
            <a:ext cx="3340729" cy="3340729"/>
          </a:xfrm>
          <a:prstGeom prst="roundRect">
            <a:avLst>
              <a:gd name="adj" fmla="val 6711"/>
            </a:avLst>
          </a:prstGeom>
          <a:solidFill>
            <a:srgbClr val="FCFAF9"/>
          </a:solidFill>
          <a:ln w="3175">
            <a:solidFill>
              <a:schemeClr val="bg1">
                <a:lumMod val="65000"/>
              </a:schemeClr>
            </a:solid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F1C5598-2C38-8F44-BCC7-A06AEBD11D5C}"/>
              </a:ext>
            </a:extLst>
          </p:cNvPr>
          <p:cNvSpPr txBox="1"/>
          <p:nvPr/>
        </p:nvSpPr>
        <p:spPr>
          <a:xfrm>
            <a:off x="940497" y="1389656"/>
            <a:ext cx="3340729" cy="374654"/>
          </a:xfrm>
          <a:prstGeom prst="rect">
            <a:avLst/>
          </a:prstGeom>
          <a:noFill/>
        </p:spPr>
        <p:txBody>
          <a:bodyPr wrap="square" rtlCol="0">
            <a:spAutoFit/>
          </a:bodyPr>
          <a:lstStyle/>
          <a:p>
            <a:pPr algn="ctr">
              <a:lnSpc>
                <a:spcPts val="2200"/>
              </a:lnSpc>
            </a:pPr>
            <a:r>
              <a:rPr lang="en-US" sz="2000" b="1">
                <a:solidFill>
                  <a:srgbClr val="691140"/>
                </a:solidFill>
                <a:latin typeface="Arial" panose="020B0604020202020204" pitchFamily="34" charset="0"/>
                <a:cs typeface="Arial" panose="020B0604020202020204" pitchFamily="34" charset="0"/>
              </a:rPr>
              <a:t>1-cup serving</a:t>
            </a:r>
          </a:p>
        </p:txBody>
      </p:sp>
      <p:pic>
        <p:nvPicPr>
          <p:cNvPr id="14" name="Picture 13" descr="Illustration of a small cereal bowl with a one cup serving">
            <a:extLst>
              <a:ext uri="{FF2B5EF4-FFF2-40B4-BE49-F238E27FC236}">
                <a16:creationId xmlns:a16="http://schemas.microsoft.com/office/drawing/2014/main" id="{B83F384B-B5F4-C040-BBF7-111C063E605E}"/>
              </a:ext>
            </a:extLst>
          </p:cNvPr>
          <p:cNvPicPr>
            <a:picLocks noChangeAspect="1"/>
          </p:cNvPicPr>
          <p:nvPr/>
        </p:nvPicPr>
        <p:blipFill>
          <a:blip r:embed="rId3"/>
          <a:stretch>
            <a:fillRect/>
          </a:stretch>
        </p:blipFill>
        <p:spPr>
          <a:xfrm>
            <a:off x="1808720" y="2116866"/>
            <a:ext cx="1604282" cy="1350974"/>
          </a:xfrm>
          <a:prstGeom prst="rect">
            <a:avLst/>
          </a:prstGeom>
        </p:spPr>
      </p:pic>
      <p:sp>
        <p:nvSpPr>
          <p:cNvPr id="7" name="TextBox 6">
            <a:extLst>
              <a:ext uri="{FF2B5EF4-FFF2-40B4-BE49-F238E27FC236}">
                <a16:creationId xmlns:a16="http://schemas.microsoft.com/office/drawing/2014/main" id="{917C2DF9-98D6-8E46-BC9C-C9E339E82326}"/>
              </a:ext>
            </a:extLst>
          </p:cNvPr>
          <p:cNvSpPr txBox="1"/>
          <p:nvPr/>
        </p:nvSpPr>
        <p:spPr>
          <a:xfrm>
            <a:off x="940497" y="3671129"/>
            <a:ext cx="3340729" cy="656783"/>
          </a:xfrm>
          <a:prstGeom prst="rect">
            <a:avLst/>
          </a:prstGeom>
          <a:noFill/>
        </p:spPr>
        <p:txBody>
          <a:bodyPr wrap="square" rtlCol="0">
            <a:spAutoFit/>
          </a:bodyPr>
          <a:lstStyle/>
          <a:p>
            <a:pPr algn="ctr">
              <a:lnSpc>
                <a:spcPts val="2200"/>
              </a:lnSpc>
            </a:pPr>
            <a:r>
              <a:rPr lang="en-US" sz="2000" b="1">
                <a:solidFill>
                  <a:srgbClr val="691140"/>
                </a:solidFill>
                <a:latin typeface="Arial" panose="020B0604020202020204" pitchFamily="34" charset="0"/>
                <a:cs typeface="Arial" panose="020B0604020202020204" pitchFamily="34" charset="0"/>
              </a:rPr>
              <a:t>100 calories and </a:t>
            </a:r>
            <a:br>
              <a:rPr lang="en-US" sz="2000" b="1">
                <a:solidFill>
                  <a:srgbClr val="691140"/>
                </a:solidFill>
                <a:latin typeface="Arial" panose="020B0604020202020204" pitchFamily="34" charset="0"/>
                <a:cs typeface="Arial" panose="020B0604020202020204" pitchFamily="34" charset="0"/>
              </a:rPr>
            </a:br>
            <a:r>
              <a:rPr lang="en-US" sz="2000" b="1">
                <a:solidFill>
                  <a:srgbClr val="691140"/>
                </a:solidFill>
                <a:latin typeface="Arial" panose="020B0604020202020204" pitchFamily="34" charset="0"/>
                <a:cs typeface="Arial" panose="020B0604020202020204" pitchFamily="34" charset="0"/>
              </a:rPr>
              <a:t>4 grams of added sugars</a:t>
            </a:r>
          </a:p>
        </p:txBody>
      </p:sp>
      <p:sp>
        <p:nvSpPr>
          <p:cNvPr id="8" name="Rounded Rectangle 7" descr="[decorative]">
            <a:extLst>
              <a:ext uri="{FF2B5EF4-FFF2-40B4-BE49-F238E27FC236}">
                <a16:creationId xmlns:a16="http://schemas.microsoft.com/office/drawing/2014/main" id="{E622C4E3-5FBC-E74F-929D-D674076CC9D1}"/>
              </a:ext>
            </a:extLst>
          </p:cNvPr>
          <p:cNvSpPr/>
          <p:nvPr/>
        </p:nvSpPr>
        <p:spPr>
          <a:xfrm>
            <a:off x="5077930" y="1176950"/>
            <a:ext cx="3340729" cy="3340729"/>
          </a:xfrm>
          <a:prstGeom prst="roundRect">
            <a:avLst>
              <a:gd name="adj" fmla="val 6711"/>
            </a:avLst>
          </a:prstGeom>
          <a:solidFill>
            <a:srgbClr val="FCFAF9"/>
          </a:solidFill>
          <a:ln w="3175">
            <a:solidFill>
              <a:schemeClr val="bg1">
                <a:lumMod val="65000"/>
              </a:schemeClr>
            </a:solid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DD19621-89CD-0F48-83F7-2043C8191530}"/>
              </a:ext>
            </a:extLst>
          </p:cNvPr>
          <p:cNvSpPr txBox="1"/>
          <p:nvPr/>
        </p:nvSpPr>
        <p:spPr>
          <a:xfrm>
            <a:off x="5077930" y="1389656"/>
            <a:ext cx="3340729" cy="374654"/>
          </a:xfrm>
          <a:prstGeom prst="rect">
            <a:avLst/>
          </a:prstGeom>
          <a:noFill/>
        </p:spPr>
        <p:txBody>
          <a:bodyPr wrap="square" rtlCol="0">
            <a:spAutoFit/>
          </a:bodyPr>
          <a:lstStyle/>
          <a:p>
            <a:pPr algn="ctr">
              <a:lnSpc>
                <a:spcPts val="2200"/>
              </a:lnSpc>
            </a:pPr>
            <a:r>
              <a:rPr lang="en-US" sz="2000" b="1">
                <a:solidFill>
                  <a:srgbClr val="691140"/>
                </a:solidFill>
                <a:latin typeface="Arial" panose="020B0604020202020204" pitchFamily="34" charset="0"/>
                <a:cs typeface="Arial" panose="020B0604020202020204" pitchFamily="34" charset="0"/>
              </a:rPr>
              <a:t>2-cup serving</a:t>
            </a:r>
          </a:p>
        </p:txBody>
      </p:sp>
      <p:pic>
        <p:nvPicPr>
          <p:cNvPr id="16" name="Picture 15" descr="Illustration of a larger cereal bowl with two cup serving">
            <a:extLst>
              <a:ext uri="{FF2B5EF4-FFF2-40B4-BE49-F238E27FC236}">
                <a16:creationId xmlns:a16="http://schemas.microsoft.com/office/drawing/2014/main" id="{53FF09E7-90A2-AD41-AB64-A7A9983BDD58}"/>
              </a:ext>
            </a:extLst>
          </p:cNvPr>
          <p:cNvPicPr>
            <a:picLocks noChangeAspect="1"/>
          </p:cNvPicPr>
          <p:nvPr/>
        </p:nvPicPr>
        <p:blipFill>
          <a:blip r:embed="rId4"/>
          <a:stretch>
            <a:fillRect/>
          </a:stretch>
        </p:blipFill>
        <p:spPr>
          <a:xfrm>
            <a:off x="5578254" y="2108248"/>
            <a:ext cx="2340080" cy="1447472"/>
          </a:xfrm>
          <a:prstGeom prst="rect">
            <a:avLst/>
          </a:prstGeom>
        </p:spPr>
      </p:pic>
      <p:sp>
        <p:nvSpPr>
          <p:cNvPr id="10" name="TextBox 9">
            <a:extLst>
              <a:ext uri="{FF2B5EF4-FFF2-40B4-BE49-F238E27FC236}">
                <a16:creationId xmlns:a16="http://schemas.microsoft.com/office/drawing/2014/main" id="{F453DDDA-DFDA-ED49-9598-00F8F65C7556}"/>
              </a:ext>
            </a:extLst>
          </p:cNvPr>
          <p:cNvSpPr txBox="1"/>
          <p:nvPr/>
        </p:nvSpPr>
        <p:spPr>
          <a:xfrm>
            <a:off x="5077930" y="3671129"/>
            <a:ext cx="3340729" cy="656783"/>
          </a:xfrm>
          <a:prstGeom prst="rect">
            <a:avLst/>
          </a:prstGeom>
          <a:noFill/>
        </p:spPr>
        <p:txBody>
          <a:bodyPr wrap="square" rtlCol="0">
            <a:spAutoFit/>
          </a:bodyPr>
          <a:lstStyle/>
          <a:p>
            <a:pPr algn="ctr">
              <a:lnSpc>
                <a:spcPts val="2200"/>
              </a:lnSpc>
            </a:pPr>
            <a:r>
              <a:rPr lang="en-US" sz="2000" b="1">
                <a:solidFill>
                  <a:srgbClr val="691140"/>
                </a:solidFill>
                <a:latin typeface="Arial" panose="020B0604020202020204" pitchFamily="34" charset="0"/>
                <a:cs typeface="Arial" panose="020B0604020202020204" pitchFamily="34" charset="0"/>
              </a:rPr>
              <a:t>200 calories and </a:t>
            </a:r>
            <a:br>
              <a:rPr lang="en-US" sz="2000" b="1">
                <a:solidFill>
                  <a:srgbClr val="691140"/>
                </a:solidFill>
                <a:latin typeface="Arial" panose="020B0604020202020204" pitchFamily="34" charset="0"/>
                <a:cs typeface="Arial" panose="020B0604020202020204" pitchFamily="34" charset="0"/>
              </a:rPr>
            </a:br>
            <a:r>
              <a:rPr lang="en-US" sz="2000" b="1">
                <a:solidFill>
                  <a:srgbClr val="691140"/>
                </a:solidFill>
                <a:latin typeface="Arial" panose="020B0604020202020204" pitchFamily="34" charset="0"/>
                <a:cs typeface="Arial" panose="020B0604020202020204" pitchFamily="34" charset="0"/>
              </a:rPr>
              <a:t>8 grams of added sugars</a:t>
            </a:r>
          </a:p>
        </p:txBody>
      </p:sp>
      <p:sp>
        <p:nvSpPr>
          <p:cNvPr id="11" name="TextBox 10">
            <a:extLst>
              <a:ext uri="{FF2B5EF4-FFF2-40B4-BE49-F238E27FC236}">
                <a16:creationId xmlns:a16="http://schemas.microsoft.com/office/drawing/2014/main" id="{67002035-4281-4219-8042-B958F98B084C}"/>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950773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DB20D-0450-644B-8A2D-C3B034B2BFD4}"/>
              </a:ext>
            </a:extLst>
          </p:cNvPr>
          <p:cNvSpPr>
            <a:spLocks noGrp="1"/>
          </p:cNvSpPr>
          <p:nvPr>
            <p:ph type="title"/>
          </p:nvPr>
        </p:nvSpPr>
        <p:spPr>
          <a:xfrm>
            <a:off x="0" y="357528"/>
            <a:ext cx="9144000" cy="475484"/>
          </a:xfrm>
        </p:spPr>
        <p:txBody>
          <a:bodyPr/>
          <a:lstStyle/>
          <a:p>
            <a:r>
              <a:rPr lang="en-US" noProof="0" dirty="0">
                <a:latin typeface="Arial" panose="020B0604020202020204" pitchFamily="34" charset="0"/>
                <a:cs typeface="Arial" panose="020B0604020202020204" pitchFamily="34" charset="0"/>
              </a:rPr>
              <a:t>One Serving and Entire Container</a:t>
            </a:r>
          </a:p>
        </p:txBody>
      </p:sp>
      <p:sp>
        <p:nvSpPr>
          <p:cNvPr id="5" name="Round Same Side Corner Rectangle 4">
            <a:extLst>
              <a:ext uri="{FF2B5EF4-FFF2-40B4-BE49-F238E27FC236}">
                <a16:creationId xmlns:a16="http://schemas.microsoft.com/office/drawing/2014/main" id="{C0493297-8B42-6149-A569-460CDE3FDAAA}"/>
              </a:ext>
              <a:ext uri="{C183D7F6-B498-43B3-948B-1728B52AA6E4}">
                <adec:decorative xmlns:adec="http://schemas.microsoft.com/office/drawing/2017/decorative" val="1"/>
              </a:ext>
            </a:extLst>
          </p:cNvPr>
          <p:cNvSpPr/>
          <p:nvPr/>
        </p:nvSpPr>
        <p:spPr>
          <a:xfrm>
            <a:off x="606582" y="828674"/>
            <a:ext cx="7930836" cy="4192886"/>
          </a:xfrm>
          <a:prstGeom prst="round2SameRect">
            <a:avLst>
              <a:gd name="adj1" fmla="val 3927"/>
              <a:gd name="adj2" fmla="val 0"/>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F91730A-EC83-8744-B221-6F0F1E6D725E}"/>
              </a:ext>
            </a:extLst>
          </p:cNvPr>
          <p:cNvSpPr txBox="1"/>
          <p:nvPr/>
        </p:nvSpPr>
        <p:spPr>
          <a:xfrm>
            <a:off x="1376709" y="2268450"/>
            <a:ext cx="1720230" cy="1221040"/>
          </a:xfrm>
          <a:prstGeom prst="rect">
            <a:avLst/>
          </a:prstGeom>
          <a:noFill/>
        </p:spPr>
        <p:txBody>
          <a:bodyPr wrap="square" rtlCol="0">
            <a:spAutoFit/>
          </a:bodyPr>
          <a:lstStyle/>
          <a:p>
            <a:pPr>
              <a:lnSpc>
                <a:spcPts val="2200"/>
              </a:lnSpc>
            </a:pPr>
            <a:r>
              <a:rPr lang="en-US" sz="2000" b="1">
                <a:solidFill>
                  <a:srgbClr val="691140"/>
                </a:solidFill>
                <a:latin typeface="Arial" panose="020B0604020202020204" pitchFamily="34" charset="0"/>
                <a:cs typeface="Arial" panose="020B0604020202020204" pitchFamily="34" charset="0"/>
              </a:rPr>
              <a:t>Left column shows the nutrients </a:t>
            </a:r>
            <a:br>
              <a:rPr lang="en-US" sz="2000" b="1">
                <a:solidFill>
                  <a:srgbClr val="691140"/>
                </a:solidFill>
                <a:latin typeface="Arial" panose="020B0604020202020204" pitchFamily="34" charset="0"/>
                <a:cs typeface="Arial" panose="020B0604020202020204" pitchFamily="34" charset="0"/>
              </a:rPr>
            </a:br>
            <a:r>
              <a:rPr lang="en-US" sz="2000" b="1">
                <a:solidFill>
                  <a:srgbClr val="691140"/>
                </a:solidFill>
                <a:latin typeface="Arial" panose="020B0604020202020204" pitchFamily="34" charset="0"/>
                <a:cs typeface="Arial" panose="020B0604020202020204" pitchFamily="34" charset="0"/>
              </a:rPr>
              <a:t>per serving</a:t>
            </a:r>
          </a:p>
        </p:txBody>
      </p:sp>
      <p:grpSp>
        <p:nvGrpSpPr>
          <p:cNvPr id="7" name="Group 6">
            <a:extLst>
              <a:ext uri="{FF2B5EF4-FFF2-40B4-BE49-F238E27FC236}">
                <a16:creationId xmlns:a16="http://schemas.microsoft.com/office/drawing/2014/main" id="{19B16B96-7F09-1045-AFDE-43438443BEDA}"/>
              </a:ext>
              <a:ext uri="{C183D7F6-B498-43B3-948B-1728B52AA6E4}">
                <adec:decorative xmlns:adec="http://schemas.microsoft.com/office/drawing/2017/decorative" val="1"/>
              </a:ext>
            </a:extLst>
          </p:cNvPr>
          <p:cNvGrpSpPr/>
          <p:nvPr/>
        </p:nvGrpSpPr>
        <p:grpSpPr>
          <a:xfrm>
            <a:off x="3053714" y="2215110"/>
            <a:ext cx="1852526" cy="1790700"/>
            <a:chOff x="3052849" y="2524126"/>
            <a:chExt cx="1852526" cy="1790700"/>
          </a:xfrm>
        </p:grpSpPr>
        <p:cxnSp>
          <p:nvCxnSpPr>
            <p:cNvPr id="15" name="Elbow Connector 14" descr="Connector to the &quot;Per Serving&quot; column on the nutrition facts label">
              <a:extLst>
                <a:ext uri="{FF2B5EF4-FFF2-40B4-BE49-F238E27FC236}">
                  <a16:creationId xmlns:a16="http://schemas.microsoft.com/office/drawing/2014/main" id="{BA95AE30-C8AB-F942-8F88-41249AC9CA66}"/>
                </a:ext>
              </a:extLst>
            </p:cNvPr>
            <p:cNvCxnSpPr>
              <a:cxnSpLocks/>
            </p:cNvCxnSpPr>
            <p:nvPr/>
          </p:nvCxnSpPr>
          <p:spPr>
            <a:xfrm>
              <a:off x="3052849" y="2690810"/>
              <a:ext cx="109164" cy="853147"/>
            </a:xfrm>
            <a:prstGeom prst="bentConnector2">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cxnSp>
          <p:nvCxnSpPr>
            <p:cNvPr id="27" name="Elbow Connector 26" descr="Connector to the &quot;Per Serving&quot; column on the nutrition facts label">
              <a:extLst>
                <a:ext uri="{FF2B5EF4-FFF2-40B4-BE49-F238E27FC236}">
                  <a16:creationId xmlns:a16="http://schemas.microsoft.com/office/drawing/2014/main" id="{F67161D9-07BB-F242-B565-08CCAC91EEC9}"/>
                </a:ext>
              </a:extLst>
            </p:cNvPr>
            <p:cNvCxnSpPr>
              <a:cxnSpLocks/>
            </p:cNvCxnSpPr>
            <p:nvPr/>
          </p:nvCxnSpPr>
          <p:spPr>
            <a:xfrm flipV="1">
              <a:off x="3052849" y="2832249"/>
              <a:ext cx="109164" cy="853147"/>
            </a:xfrm>
            <a:prstGeom prst="bentConnector2">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cxnSp>
          <p:nvCxnSpPr>
            <p:cNvPr id="30" name="Straight Connector 29" descr="Connector to the &quot;Per Serving&quot; column on the nutrition facts label">
              <a:extLst>
                <a:ext uri="{FF2B5EF4-FFF2-40B4-BE49-F238E27FC236}">
                  <a16:creationId xmlns:a16="http://schemas.microsoft.com/office/drawing/2014/main" id="{F8984B51-6AC2-4948-B4EB-98B0BCF1BE43}"/>
                </a:ext>
              </a:extLst>
            </p:cNvPr>
            <p:cNvCxnSpPr>
              <a:cxnSpLocks/>
            </p:cNvCxnSpPr>
            <p:nvPr/>
          </p:nvCxnSpPr>
          <p:spPr>
            <a:xfrm>
              <a:off x="3172463" y="3160873"/>
              <a:ext cx="1191307" cy="0"/>
            </a:xfrm>
            <a:prstGeom prst="line">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sp>
          <p:nvSpPr>
            <p:cNvPr id="12" name="Rounded Rectangle 11" descr="Per Serving Nutrition Column">
              <a:extLst>
                <a:ext uri="{FF2B5EF4-FFF2-40B4-BE49-F238E27FC236}">
                  <a16:creationId xmlns:a16="http://schemas.microsoft.com/office/drawing/2014/main" id="{DA54AFBB-68CC-FA4B-938B-F896C3B42F49}"/>
                </a:ext>
              </a:extLst>
            </p:cNvPr>
            <p:cNvSpPr/>
            <p:nvPr/>
          </p:nvSpPr>
          <p:spPr>
            <a:xfrm>
              <a:off x="4363770" y="2524126"/>
              <a:ext cx="541605" cy="1790700"/>
            </a:xfrm>
            <a:prstGeom prst="roundRect">
              <a:avLst>
                <a:gd name="adj" fmla="val 1413"/>
              </a:avLst>
            </a:prstGeom>
            <a:noFill/>
            <a:ln w="254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11" name="Group 10" descr="Nutrition Facts label example in a one serving container">
            <a:extLst>
              <a:ext uri="{FF2B5EF4-FFF2-40B4-BE49-F238E27FC236}">
                <a16:creationId xmlns:a16="http://schemas.microsoft.com/office/drawing/2014/main" id="{3E3F4DA1-AA89-5B44-B8AC-F44CBE3C4C4B}"/>
              </a:ext>
            </a:extLst>
          </p:cNvPr>
          <p:cNvGrpSpPr/>
          <p:nvPr/>
        </p:nvGrpSpPr>
        <p:grpSpPr>
          <a:xfrm>
            <a:off x="3120322" y="1200478"/>
            <a:ext cx="2920045" cy="3449277"/>
            <a:chOff x="3035022" y="1490508"/>
            <a:chExt cx="2920045" cy="3449277"/>
          </a:xfrm>
        </p:grpSpPr>
        <p:sp>
          <p:nvSpPr>
            <p:cNvPr id="6" name="Oval 5" descr="[Decorative]">
              <a:extLst>
                <a:ext uri="{FF2B5EF4-FFF2-40B4-BE49-F238E27FC236}">
                  <a16:creationId xmlns:a16="http://schemas.microsoft.com/office/drawing/2014/main" id="{8A78AA47-29C7-8547-A77D-C83D5F8B96D3}"/>
                </a:ext>
              </a:extLst>
            </p:cNvPr>
            <p:cNvSpPr/>
            <p:nvPr/>
          </p:nvSpPr>
          <p:spPr>
            <a:xfrm>
              <a:off x="3159659" y="4698746"/>
              <a:ext cx="2670773" cy="241039"/>
            </a:xfrm>
            <a:prstGeom prst="ellipse">
              <a:avLst/>
            </a:prstGeom>
            <a:solidFill>
              <a:srgbClr val="D8D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DD60020-F69D-1D44-877B-8A6E1F412C68}"/>
                </a:ext>
              </a:extLst>
            </p:cNvPr>
            <p:cNvPicPr>
              <a:picLocks noChangeAspect="1"/>
            </p:cNvPicPr>
            <p:nvPr/>
          </p:nvPicPr>
          <p:blipFill>
            <a:blip r:embed="rId3"/>
            <a:srcRect/>
            <a:stretch/>
          </p:blipFill>
          <p:spPr>
            <a:xfrm>
              <a:off x="3035022" y="1490508"/>
              <a:ext cx="2920045" cy="3340729"/>
            </a:xfrm>
            <a:prstGeom prst="rect">
              <a:avLst/>
            </a:prstGeom>
          </p:spPr>
        </p:pic>
        <p:pic>
          <p:nvPicPr>
            <p:cNvPr id="8" name="Picture 7">
              <a:extLst>
                <a:ext uri="{FF2B5EF4-FFF2-40B4-BE49-F238E27FC236}">
                  <a16:creationId xmlns:a16="http://schemas.microsoft.com/office/drawing/2014/main" id="{6CFB94B2-2641-F64A-9C99-E12A89D3386B}"/>
                </a:ext>
              </a:extLst>
            </p:cNvPr>
            <p:cNvPicPr>
              <a:picLocks noChangeAspect="1"/>
            </p:cNvPicPr>
            <p:nvPr/>
          </p:nvPicPr>
          <p:blipFill>
            <a:blip r:embed="rId4"/>
            <a:stretch>
              <a:fillRect/>
            </a:stretch>
          </p:blipFill>
          <p:spPr>
            <a:xfrm>
              <a:off x="3595864" y="1997097"/>
              <a:ext cx="1798360" cy="2557667"/>
            </a:xfrm>
            <a:prstGeom prst="rect">
              <a:avLst/>
            </a:prstGeom>
          </p:spPr>
        </p:pic>
      </p:grpSp>
      <p:grpSp>
        <p:nvGrpSpPr>
          <p:cNvPr id="10" name="Group 9">
            <a:extLst>
              <a:ext uri="{FF2B5EF4-FFF2-40B4-BE49-F238E27FC236}">
                <a16:creationId xmlns:a16="http://schemas.microsoft.com/office/drawing/2014/main" id="{424C59FA-F12A-874D-BB3D-8D8192A3D7FF}"/>
              </a:ext>
              <a:ext uri="{C183D7F6-B498-43B3-948B-1728B52AA6E4}">
                <adec:decorative xmlns:adec="http://schemas.microsoft.com/office/drawing/2017/decorative" val="1"/>
              </a:ext>
            </a:extLst>
          </p:cNvPr>
          <p:cNvGrpSpPr/>
          <p:nvPr/>
        </p:nvGrpSpPr>
        <p:grpSpPr>
          <a:xfrm>
            <a:off x="4906240" y="2215110"/>
            <a:ext cx="1319680" cy="1790700"/>
            <a:chOff x="4906696" y="2524126"/>
            <a:chExt cx="1319680" cy="1790700"/>
          </a:xfrm>
        </p:grpSpPr>
        <p:cxnSp>
          <p:nvCxnSpPr>
            <p:cNvPr id="34" name="Elbow Connector 33">
              <a:extLst>
                <a:ext uri="{FF2B5EF4-FFF2-40B4-BE49-F238E27FC236}">
                  <a16:creationId xmlns:a16="http://schemas.microsoft.com/office/drawing/2014/main" id="{4D839149-D8B3-0146-A418-F87EE745D9CC}"/>
                </a:ext>
              </a:extLst>
            </p:cNvPr>
            <p:cNvCxnSpPr>
              <a:cxnSpLocks/>
            </p:cNvCxnSpPr>
            <p:nvPr/>
          </p:nvCxnSpPr>
          <p:spPr>
            <a:xfrm flipH="1">
              <a:off x="6117212" y="2644838"/>
              <a:ext cx="109164" cy="853147"/>
            </a:xfrm>
            <a:prstGeom prst="bentConnector2">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3D80FFDE-8EA0-FA45-A298-233A1837B74B}"/>
                </a:ext>
              </a:extLst>
            </p:cNvPr>
            <p:cNvCxnSpPr>
              <a:cxnSpLocks/>
            </p:cNvCxnSpPr>
            <p:nvPr/>
          </p:nvCxnSpPr>
          <p:spPr>
            <a:xfrm flipH="1" flipV="1">
              <a:off x="6117212" y="2852681"/>
              <a:ext cx="109164" cy="853147"/>
            </a:xfrm>
            <a:prstGeom prst="bentConnector2">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cxnSp>
          <p:nvCxnSpPr>
            <p:cNvPr id="36" name="Straight Connector 35" descr="[decorative]">
              <a:extLst>
                <a:ext uri="{FF2B5EF4-FFF2-40B4-BE49-F238E27FC236}">
                  <a16:creationId xmlns:a16="http://schemas.microsoft.com/office/drawing/2014/main" id="{99EA30F2-112B-2E4F-908D-31CAAA11D474}"/>
                </a:ext>
              </a:extLst>
            </p:cNvPr>
            <p:cNvCxnSpPr>
              <a:cxnSpLocks/>
            </p:cNvCxnSpPr>
            <p:nvPr/>
          </p:nvCxnSpPr>
          <p:spPr>
            <a:xfrm>
              <a:off x="5413376" y="3160873"/>
              <a:ext cx="703836" cy="0"/>
            </a:xfrm>
            <a:prstGeom prst="line">
              <a:avLst/>
            </a:prstGeom>
            <a:ln w="25400">
              <a:solidFill>
                <a:srgbClr val="439CA7"/>
              </a:solidFill>
            </a:ln>
          </p:spPr>
          <p:style>
            <a:lnRef idx="1">
              <a:schemeClr val="accent1"/>
            </a:lnRef>
            <a:fillRef idx="0">
              <a:schemeClr val="accent1"/>
            </a:fillRef>
            <a:effectRef idx="0">
              <a:schemeClr val="accent1"/>
            </a:effectRef>
            <a:fontRef idx="minor">
              <a:schemeClr val="tx1"/>
            </a:fontRef>
          </p:style>
        </p:cxnSp>
        <p:sp>
          <p:nvSpPr>
            <p:cNvPr id="13" name="Rounded Rectangle 12" descr="Per Container Nutrition Column">
              <a:extLst>
                <a:ext uri="{FF2B5EF4-FFF2-40B4-BE49-F238E27FC236}">
                  <a16:creationId xmlns:a16="http://schemas.microsoft.com/office/drawing/2014/main" id="{F1F3CA90-428A-8940-A85E-D06144D65EC3}"/>
                </a:ext>
              </a:extLst>
            </p:cNvPr>
            <p:cNvSpPr/>
            <p:nvPr/>
          </p:nvSpPr>
          <p:spPr>
            <a:xfrm>
              <a:off x="4906696" y="2524126"/>
              <a:ext cx="506680" cy="1790700"/>
            </a:xfrm>
            <a:prstGeom prst="roundRect">
              <a:avLst>
                <a:gd name="adj" fmla="val 1413"/>
              </a:avLst>
            </a:prstGeom>
            <a:noFill/>
            <a:ln w="254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2001A4E5-605E-F542-A33F-9487A8CAD1DB}"/>
              </a:ext>
            </a:extLst>
          </p:cNvPr>
          <p:cNvSpPr txBox="1"/>
          <p:nvPr/>
        </p:nvSpPr>
        <p:spPr>
          <a:xfrm>
            <a:off x="6193145" y="2288704"/>
            <a:ext cx="2219162" cy="1221040"/>
          </a:xfrm>
          <a:prstGeom prst="rect">
            <a:avLst/>
          </a:prstGeom>
          <a:noFill/>
        </p:spPr>
        <p:txBody>
          <a:bodyPr wrap="square" rtlCol="0">
            <a:spAutoFit/>
          </a:bodyPr>
          <a:lstStyle/>
          <a:p>
            <a:pPr>
              <a:lnSpc>
                <a:spcPts val="2200"/>
              </a:lnSpc>
            </a:pPr>
            <a:r>
              <a:rPr lang="en-US" sz="2000" b="1">
                <a:solidFill>
                  <a:srgbClr val="691140"/>
                </a:solidFill>
                <a:latin typeface="Arial" panose="020B0604020202020204" pitchFamily="34" charset="0"/>
                <a:cs typeface="Arial" panose="020B0604020202020204" pitchFamily="34" charset="0"/>
              </a:rPr>
              <a:t>Right column shows the </a:t>
            </a:r>
            <a:br>
              <a:rPr lang="en-US" sz="2000" b="1">
                <a:solidFill>
                  <a:srgbClr val="691140"/>
                </a:solidFill>
                <a:latin typeface="Arial" panose="020B0604020202020204" pitchFamily="34" charset="0"/>
                <a:cs typeface="Arial" panose="020B0604020202020204" pitchFamily="34" charset="0"/>
              </a:rPr>
            </a:br>
            <a:r>
              <a:rPr lang="en-US" sz="2000" b="1">
                <a:solidFill>
                  <a:srgbClr val="691140"/>
                </a:solidFill>
                <a:latin typeface="Arial" panose="020B0604020202020204" pitchFamily="34" charset="0"/>
                <a:cs typeface="Arial" panose="020B0604020202020204" pitchFamily="34" charset="0"/>
              </a:rPr>
              <a:t>nutrients for the </a:t>
            </a:r>
            <a:br>
              <a:rPr lang="en-US" sz="2000" b="1">
                <a:solidFill>
                  <a:srgbClr val="691140"/>
                </a:solidFill>
                <a:latin typeface="Arial" panose="020B0604020202020204" pitchFamily="34" charset="0"/>
                <a:cs typeface="Arial" panose="020B0604020202020204" pitchFamily="34" charset="0"/>
              </a:rPr>
            </a:br>
            <a:r>
              <a:rPr lang="en-US" sz="2000" b="1">
                <a:solidFill>
                  <a:srgbClr val="691140"/>
                </a:solidFill>
                <a:latin typeface="Arial" panose="020B0604020202020204" pitchFamily="34" charset="0"/>
                <a:cs typeface="Arial" panose="020B0604020202020204" pitchFamily="34" charset="0"/>
              </a:rPr>
              <a:t>entire container</a:t>
            </a:r>
          </a:p>
        </p:txBody>
      </p:sp>
      <p:sp>
        <p:nvSpPr>
          <p:cNvPr id="16" name="TextBox 15">
            <a:extLst>
              <a:ext uri="{FF2B5EF4-FFF2-40B4-BE49-F238E27FC236}">
                <a16:creationId xmlns:a16="http://schemas.microsoft.com/office/drawing/2014/main" id="{7AE0CE22-888C-2A1B-0790-DD49734B86BF}"/>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337136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521369"/>
            <a:ext cx="1380227" cy="1631216"/>
          </a:xfrm>
          <a:prstGeom prst="rect">
            <a:avLst/>
          </a:prstGeom>
          <a:noFill/>
        </p:spPr>
        <p:txBody>
          <a:bodyPr wrap="square" rtlCol="0">
            <a:spAutoFit/>
          </a:bodyPr>
          <a:lstStyle/>
          <a:p>
            <a:pPr algn="ctr"/>
            <a:r>
              <a:rPr lang="en-US" sz="10000" b="1">
                <a:solidFill>
                  <a:srgbClr val="EBDD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0" y="1920240"/>
            <a:ext cx="3037398" cy="891834"/>
          </a:xfrm>
        </p:spPr>
        <p:txBody>
          <a:bodyPr/>
          <a:lstStyle/>
          <a:p>
            <a:r>
              <a:rPr lang="en-US" b="1" noProof="0">
                <a:latin typeface="Arial" panose="020B0604020202020204" pitchFamily="34" charset="0"/>
                <a:cs typeface="Arial" panose="020B0604020202020204" pitchFamily="34" charset="0"/>
              </a:rPr>
              <a:t>Try It Out #1!</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How many servings of cereal are in this box?</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45657" y="3200400"/>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 serving</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12 servings </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43 servings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150 servings </a:t>
            </a:r>
          </a:p>
        </p:txBody>
      </p:sp>
      <p:grpSp>
        <p:nvGrpSpPr>
          <p:cNvPr id="10" name="Group 9" descr="Nutrition Facts Label Example">
            <a:extLst>
              <a:ext uri="{FF2B5EF4-FFF2-40B4-BE49-F238E27FC236}">
                <a16:creationId xmlns:a16="http://schemas.microsoft.com/office/drawing/2014/main" id="{9CBDE459-7DE0-C94E-BCC9-B83A912B2D64}"/>
              </a:ext>
            </a:extLst>
          </p:cNvPr>
          <p:cNvGrpSpPr/>
          <p:nvPr/>
        </p:nvGrpSpPr>
        <p:grpSpPr>
          <a:xfrm>
            <a:off x="4499233" y="521369"/>
            <a:ext cx="3308259" cy="4259179"/>
            <a:chOff x="4047281" y="562786"/>
            <a:chExt cx="1477702" cy="1902450"/>
          </a:xfrm>
        </p:grpSpPr>
        <p:sp>
          <p:nvSpPr>
            <p:cNvPr id="9" name="Rectangle 8" descr="[decorative]">
              <a:extLst>
                <a:ext uri="{FF2B5EF4-FFF2-40B4-BE49-F238E27FC236}">
                  <a16:creationId xmlns:a16="http://schemas.microsoft.com/office/drawing/2014/main" id="{703F7A06-0453-ED4E-BC83-D11E0C711772}"/>
                </a:ext>
              </a:extLst>
            </p:cNvPr>
            <p:cNvSpPr/>
            <p:nvPr/>
          </p:nvSpPr>
          <p:spPr>
            <a:xfrm>
              <a:off x="4047281" y="562786"/>
              <a:ext cx="1477702" cy="1902450"/>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descr="Nutrition Facts label">
              <a:extLst>
                <a:ext uri="{FF2B5EF4-FFF2-40B4-BE49-F238E27FC236}">
                  <a16:creationId xmlns:a16="http://schemas.microsoft.com/office/drawing/2014/main" id="{6D2AB4AE-CA7F-384A-9274-BED8ACCCE790}"/>
                </a:ext>
              </a:extLst>
            </p:cNvPr>
            <p:cNvPicPr>
              <a:picLocks noChangeAspect="1"/>
            </p:cNvPicPr>
            <p:nvPr/>
          </p:nvPicPr>
          <p:blipFill rotWithShape="1">
            <a:blip r:embed="rId3"/>
            <a:srcRect l="23883" t="8627" r="25091" b="58893"/>
            <a:stretch/>
          </p:blipFill>
          <p:spPr>
            <a:xfrm>
              <a:off x="4136020" y="678705"/>
              <a:ext cx="1304081" cy="1670613"/>
            </a:xfrm>
            <a:prstGeom prst="rect">
              <a:avLst/>
            </a:prstGeom>
          </p:spPr>
        </p:pic>
        <p:sp>
          <p:nvSpPr>
            <p:cNvPr id="8" name="Rectangle 7" descr="[decorative]">
              <a:extLst>
                <a:ext uri="{FF2B5EF4-FFF2-40B4-BE49-F238E27FC236}">
                  <a16:creationId xmlns:a16="http://schemas.microsoft.com/office/drawing/2014/main" id="{03016C4C-8613-6541-98E1-48BAFDF61D1F}"/>
                </a:ext>
              </a:extLst>
            </p:cNvPr>
            <p:cNvSpPr/>
            <p:nvPr/>
          </p:nvSpPr>
          <p:spPr>
            <a:xfrm>
              <a:off x="4105155" y="632749"/>
              <a:ext cx="1361955" cy="17632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 name="TextBox 4">
            <a:extLst>
              <a:ext uri="{FF2B5EF4-FFF2-40B4-BE49-F238E27FC236}">
                <a16:creationId xmlns:a16="http://schemas.microsoft.com/office/drawing/2014/main" id="{A9264790-EFB8-2131-CBA2-22901319ADEE}"/>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841269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descr="Question Mark Icon">
            <a:extLst>
              <a:ext uri="{FF2B5EF4-FFF2-40B4-BE49-F238E27FC236}">
                <a16:creationId xmlns:a16="http://schemas.microsoft.com/office/drawing/2014/main" id="{E504FC4A-02C9-7043-A493-252E6377357A}"/>
              </a:ext>
              <a:ext uri="{C183D7F6-B498-43B3-948B-1728B52AA6E4}">
                <adec:decorative xmlns:adec="http://schemas.microsoft.com/office/drawing/2017/decorative" val="0"/>
              </a:ext>
            </a:extLst>
          </p:cNvPr>
          <p:cNvSpPr txBox="1"/>
          <p:nvPr/>
        </p:nvSpPr>
        <p:spPr>
          <a:xfrm>
            <a:off x="573627" y="521369"/>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0" y="1920240"/>
            <a:ext cx="3037398" cy="891834"/>
          </a:xfrm>
        </p:spPr>
        <p:txBody>
          <a:bodyPr/>
          <a:lstStyle/>
          <a:p>
            <a:r>
              <a:rPr lang="en-US" b="1" noProof="0">
                <a:latin typeface="Arial" panose="020B0604020202020204" pitchFamily="34" charset="0"/>
                <a:cs typeface="Arial" panose="020B0604020202020204" pitchFamily="34" charset="0"/>
              </a:rPr>
              <a:t>Answer #1</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How many servings of cereal are in this box?</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45657" y="3200400"/>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 serving</a:t>
            </a:r>
          </a:p>
          <a:p>
            <a:pPr>
              <a:spcBef>
                <a:spcPts val="400"/>
              </a:spcBef>
              <a:buClr>
                <a:schemeClr val="bg1"/>
              </a:buClr>
            </a:pPr>
            <a:r>
              <a:rPr lang="en-US" b="1" noProof="0">
                <a:solidFill>
                  <a:schemeClr val="bg1"/>
                </a:solidFill>
                <a:latin typeface="Arial" panose="020B0604020202020204" pitchFamily="34" charset="0"/>
                <a:cs typeface="Arial" panose="020B0604020202020204" pitchFamily="34" charset="0"/>
              </a:rPr>
              <a:t>12 servings </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43 servings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150 servings </a:t>
            </a:r>
          </a:p>
        </p:txBody>
      </p:sp>
      <p:sp>
        <p:nvSpPr>
          <p:cNvPr id="10" name="TextBox 9" descr="The box next to 12 servings is checked&#10;">
            <a:extLst>
              <a:ext uri="{FF2B5EF4-FFF2-40B4-BE49-F238E27FC236}">
                <a16:creationId xmlns:a16="http://schemas.microsoft.com/office/drawing/2014/main" id="{01057DB5-E5AB-0242-84DC-13C90B38447D}"/>
              </a:ext>
            </a:extLst>
          </p:cNvPr>
          <p:cNvSpPr txBox="1"/>
          <p:nvPr/>
        </p:nvSpPr>
        <p:spPr>
          <a:xfrm>
            <a:off x="129543" y="3358214"/>
            <a:ext cx="461044"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grpSp>
        <p:nvGrpSpPr>
          <p:cNvPr id="3" name="Group 2" descr="Nutrition Facts label with an outline around &quot;12 servings per container&quot;">
            <a:extLst>
              <a:ext uri="{FF2B5EF4-FFF2-40B4-BE49-F238E27FC236}">
                <a16:creationId xmlns:a16="http://schemas.microsoft.com/office/drawing/2014/main" id="{C0609CD3-68FE-4049-A028-9C862AC8C977}"/>
              </a:ext>
            </a:extLst>
          </p:cNvPr>
          <p:cNvGrpSpPr/>
          <p:nvPr/>
        </p:nvGrpSpPr>
        <p:grpSpPr>
          <a:xfrm>
            <a:off x="4500976" y="521369"/>
            <a:ext cx="3308259" cy="4259179"/>
            <a:chOff x="4500976" y="521369"/>
            <a:chExt cx="3308259" cy="4259179"/>
          </a:xfrm>
        </p:grpSpPr>
        <p:sp>
          <p:nvSpPr>
            <p:cNvPr id="17" name="Rectangle 16" descr="[decorative]">
              <a:extLst>
                <a:ext uri="{FF2B5EF4-FFF2-40B4-BE49-F238E27FC236}">
                  <a16:creationId xmlns:a16="http://schemas.microsoft.com/office/drawing/2014/main" id="{7E911E59-DF95-4442-AE54-216A160DDD15}"/>
                </a:ext>
              </a:extLst>
            </p:cNvPr>
            <p:cNvSpPr/>
            <p:nvPr/>
          </p:nvSpPr>
          <p:spPr>
            <a:xfrm>
              <a:off x="4500976" y="521369"/>
              <a:ext cx="3308259" cy="4259179"/>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A6BFA7B7-58E6-3742-8FDC-F70F11E303D3}"/>
                </a:ext>
              </a:extLst>
            </p:cNvPr>
            <p:cNvPicPr>
              <a:picLocks noChangeAspect="1"/>
            </p:cNvPicPr>
            <p:nvPr/>
          </p:nvPicPr>
          <p:blipFill rotWithShape="1">
            <a:blip r:embed="rId3"/>
            <a:srcRect l="23883" t="8627" r="25091" b="58893"/>
            <a:stretch/>
          </p:blipFill>
          <p:spPr>
            <a:xfrm>
              <a:off x="4699644" y="780887"/>
              <a:ext cx="2919559" cy="3740146"/>
            </a:xfrm>
            <a:prstGeom prst="rect">
              <a:avLst/>
            </a:prstGeom>
          </p:spPr>
        </p:pic>
        <p:sp>
          <p:nvSpPr>
            <p:cNvPr id="19" name="Rectangle 18" descr="Nutrition Facts label">
              <a:extLst>
                <a:ext uri="{FF2B5EF4-FFF2-40B4-BE49-F238E27FC236}">
                  <a16:creationId xmlns:a16="http://schemas.microsoft.com/office/drawing/2014/main" id="{1C9E2DA3-F951-BA4F-858E-8FA274FA5AEE}"/>
                </a:ext>
              </a:extLst>
            </p:cNvPr>
            <p:cNvSpPr/>
            <p:nvPr/>
          </p:nvSpPr>
          <p:spPr>
            <a:xfrm>
              <a:off x="4630544" y="678001"/>
              <a:ext cx="3049126" cy="39474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Rounded Rectangle 10" descr="Outline around &quot;12 servings per container&quot;">
              <a:extLst>
                <a:ext uri="{FF2B5EF4-FFF2-40B4-BE49-F238E27FC236}">
                  <a16:creationId xmlns:a16="http://schemas.microsoft.com/office/drawing/2014/main" id="{87FDB566-08C5-C54E-A63E-95E5A857F24C}"/>
                </a:ext>
              </a:extLst>
            </p:cNvPr>
            <p:cNvSpPr/>
            <p:nvPr/>
          </p:nvSpPr>
          <p:spPr>
            <a:xfrm>
              <a:off x="4720983" y="1183874"/>
              <a:ext cx="2148150" cy="243444"/>
            </a:xfrm>
            <a:prstGeom prst="roundRect">
              <a:avLst/>
            </a:prstGeom>
            <a:noFill/>
            <a:ln w="28575">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6" name="TextBox 5">
            <a:extLst>
              <a:ext uri="{FF2B5EF4-FFF2-40B4-BE49-F238E27FC236}">
                <a16:creationId xmlns:a16="http://schemas.microsoft.com/office/drawing/2014/main" id="{FCF84B2F-A475-BEE8-C60B-6DA7150FB260}"/>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576623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descr="[decorative]">
            <a:extLst>
              <a:ext uri="{FF2B5EF4-FFF2-40B4-BE49-F238E27FC236}">
                <a16:creationId xmlns:a16="http://schemas.microsoft.com/office/drawing/2014/main" id="{C08B8041-7370-CA4B-B6FF-BA86153F49AA}"/>
              </a:ext>
            </a:extLst>
          </p:cNvPr>
          <p:cNvSpPr/>
          <p:nvPr/>
        </p:nvSpPr>
        <p:spPr>
          <a:xfrm>
            <a:off x="3137988" y="422953"/>
            <a:ext cx="5332436" cy="3573823"/>
          </a:xfrm>
          <a:prstGeom prst="roundRect">
            <a:avLst>
              <a:gd name="adj" fmla="val 5378"/>
            </a:avLst>
          </a:prstGeom>
          <a:solidFill>
            <a:srgbClr val="E9DE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0000"/>
              </a:solidFill>
              <a:latin typeface="Arial" panose="020B0604020202020204" pitchFamily="34" charset="0"/>
              <a:cs typeface="Arial" panose="020B0604020202020204" pitchFamily="34" charset="0"/>
            </a:endParaRPr>
          </a:p>
        </p:txBody>
      </p:sp>
      <p:grpSp>
        <p:nvGrpSpPr>
          <p:cNvPr id="4" name="Group 3" descr="Nutrition Facts label with an outline around &quot;Serving size 3/4 cup (170g)&quot;">
            <a:extLst>
              <a:ext uri="{FF2B5EF4-FFF2-40B4-BE49-F238E27FC236}">
                <a16:creationId xmlns:a16="http://schemas.microsoft.com/office/drawing/2014/main" id="{DC0B4752-14F4-F743-A106-B24264F3B9FD}"/>
              </a:ext>
            </a:extLst>
          </p:cNvPr>
          <p:cNvGrpSpPr/>
          <p:nvPr/>
        </p:nvGrpSpPr>
        <p:grpSpPr>
          <a:xfrm>
            <a:off x="673576" y="284700"/>
            <a:ext cx="2464412" cy="3850330"/>
            <a:chOff x="673576" y="284700"/>
            <a:chExt cx="2464412" cy="3850330"/>
          </a:xfrm>
        </p:grpSpPr>
        <p:pic>
          <p:nvPicPr>
            <p:cNvPr id="3" name="Picture 2" descr="Nutrition Facts label">
              <a:extLst>
                <a:ext uri="{FF2B5EF4-FFF2-40B4-BE49-F238E27FC236}">
                  <a16:creationId xmlns:a16="http://schemas.microsoft.com/office/drawing/2014/main" id="{48DFD354-3E9A-3349-AEF9-7D1FA934D89F}"/>
                </a:ext>
              </a:extLst>
            </p:cNvPr>
            <p:cNvPicPr>
              <a:picLocks noChangeAspect="1"/>
            </p:cNvPicPr>
            <p:nvPr/>
          </p:nvPicPr>
          <p:blipFill>
            <a:blip r:embed="rId3"/>
            <a:stretch>
              <a:fillRect/>
            </a:stretch>
          </p:blipFill>
          <p:spPr>
            <a:xfrm>
              <a:off x="673576" y="284700"/>
              <a:ext cx="2154031" cy="3850330"/>
            </a:xfrm>
            <a:prstGeom prst="rect">
              <a:avLst/>
            </a:prstGeom>
            <a:effectLst>
              <a:outerShdw blurRad="63500" sx="102000" sy="102000" algn="ctr" rotWithShape="0">
                <a:prstClr val="black">
                  <a:alpha val="15000"/>
                </a:prstClr>
              </a:outerShdw>
            </a:effectLst>
          </p:spPr>
        </p:pic>
        <p:sp>
          <p:nvSpPr>
            <p:cNvPr id="9" name="Rounded Rectangle 8" descr="Outline around &quot;Serving Size 3/4 cup (170g)&quot;">
              <a:extLst>
                <a:ext uri="{FF2B5EF4-FFF2-40B4-BE49-F238E27FC236}">
                  <a16:creationId xmlns:a16="http://schemas.microsoft.com/office/drawing/2014/main" id="{A64CB8E3-D140-FC44-9873-B65F36BCB7E7}"/>
                </a:ext>
              </a:extLst>
            </p:cNvPr>
            <p:cNvSpPr/>
            <p:nvPr/>
          </p:nvSpPr>
          <p:spPr>
            <a:xfrm>
              <a:off x="833582" y="793751"/>
              <a:ext cx="1827068" cy="153016"/>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Rounded Rectangle 9" descr="[decorative]">
              <a:extLst>
                <a:ext uri="{FF2B5EF4-FFF2-40B4-BE49-F238E27FC236}">
                  <a16:creationId xmlns:a16="http://schemas.microsoft.com/office/drawing/2014/main" id="{9C14BB3A-9F7B-BB40-9468-8903E37AE7B8}"/>
                </a:ext>
              </a:extLst>
            </p:cNvPr>
            <p:cNvSpPr/>
            <p:nvPr/>
          </p:nvSpPr>
          <p:spPr>
            <a:xfrm>
              <a:off x="833582" y="797974"/>
              <a:ext cx="1825418" cy="144358"/>
            </a:xfrm>
            <a:prstGeom prst="roundRect">
              <a:avLst>
                <a:gd name="adj" fmla="val 0"/>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8" name="Straight Connector 7" descr="[decorative]">
              <a:extLst>
                <a:ext uri="{FF2B5EF4-FFF2-40B4-BE49-F238E27FC236}">
                  <a16:creationId xmlns:a16="http://schemas.microsoft.com/office/drawing/2014/main" id="{32D4B801-CA45-C24B-BFBF-3557C9153A72}"/>
                </a:ext>
              </a:extLst>
            </p:cNvPr>
            <p:cNvCxnSpPr>
              <a:cxnSpLocks/>
            </p:cNvCxnSpPr>
            <p:nvPr/>
          </p:nvCxnSpPr>
          <p:spPr>
            <a:xfrm>
              <a:off x="2659000" y="864644"/>
              <a:ext cx="478988" cy="0"/>
            </a:xfrm>
            <a:prstGeom prst="line">
              <a:avLst/>
            </a:prstGeom>
            <a:ln w="28575">
              <a:solidFill>
                <a:srgbClr val="691140"/>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3DF851A-4BD4-4E40-B229-420E2C532630}"/>
              </a:ext>
            </a:extLst>
          </p:cNvPr>
          <p:cNvSpPr>
            <a:spLocks noGrp="1"/>
          </p:cNvSpPr>
          <p:nvPr>
            <p:ph type="title"/>
          </p:nvPr>
        </p:nvSpPr>
        <p:spPr>
          <a:xfrm>
            <a:off x="3089001" y="507022"/>
            <a:ext cx="2364741" cy="475484"/>
          </a:xfrm>
        </p:spPr>
        <p:txBody>
          <a:bodyPr/>
          <a:lstStyle/>
          <a:p>
            <a:r>
              <a:rPr lang="en-US" sz="2400" noProof="0">
                <a:latin typeface="Arial" panose="020B0604020202020204" pitchFamily="34" charset="0"/>
                <a:cs typeface="Arial" panose="020B0604020202020204" pitchFamily="34" charset="0"/>
              </a:rPr>
              <a:t>Serving Size</a:t>
            </a:r>
          </a:p>
        </p:txBody>
      </p:sp>
      <p:sp>
        <p:nvSpPr>
          <p:cNvPr id="7" name="Content Placeholder 3">
            <a:extLst>
              <a:ext uri="{FF2B5EF4-FFF2-40B4-BE49-F238E27FC236}">
                <a16:creationId xmlns:a16="http://schemas.microsoft.com/office/drawing/2014/main" id="{917059A4-3E44-5D43-BC28-6687A152F738}"/>
              </a:ext>
            </a:extLst>
          </p:cNvPr>
          <p:cNvSpPr txBox="1">
            <a:spLocks/>
          </p:cNvSpPr>
          <p:nvPr/>
        </p:nvSpPr>
        <p:spPr>
          <a:xfrm>
            <a:off x="3350223" y="898641"/>
            <a:ext cx="5120201" cy="2884459"/>
          </a:xfrm>
          <a:prstGeom prst="rect">
            <a:avLst/>
          </a:prstGeom>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ysClr val="windowText" lastClr="000000"/>
                </a:solidFill>
                <a:latin typeface="Arial" panose="020B0604020202020204" pitchFamily="34" charset="0"/>
                <a:cs typeface="Arial" panose="020B0604020202020204" pitchFamily="34" charset="0"/>
              </a:rPr>
              <a:t>Based on the amount of food that is </a:t>
            </a:r>
            <a:br>
              <a:rPr lang="en-US" sz="1800">
                <a:solidFill>
                  <a:sysClr val="windowText" lastClr="000000"/>
                </a:solidFill>
                <a:latin typeface="Arial" panose="020B0604020202020204" pitchFamily="34" charset="0"/>
                <a:cs typeface="Arial" panose="020B0604020202020204" pitchFamily="34" charset="0"/>
              </a:rPr>
            </a:br>
            <a:r>
              <a:rPr lang="en-US" sz="1800">
                <a:solidFill>
                  <a:sysClr val="windowText" lastClr="000000"/>
                </a:solidFill>
                <a:latin typeface="Arial" panose="020B0604020202020204" pitchFamily="34" charset="0"/>
                <a:cs typeface="Arial" panose="020B0604020202020204" pitchFamily="34" charset="0"/>
              </a:rPr>
              <a:t>typically eaten at one time. </a:t>
            </a:r>
          </a:p>
          <a:p>
            <a:r>
              <a:rPr lang="en-US" sz="1800">
                <a:solidFill>
                  <a:sysClr val="windowText" lastClr="000000"/>
                </a:solidFill>
                <a:latin typeface="Arial" panose="020B0604020202020204" pitchFamily="34" charset="0"/>
                <a:cs typeface="Arial" panose="020B0604020202020204" pitchFamily="34" charset="0"/>
              </a:rPr>
              <a:t>Not always the same amount of food that is required to meet CACFP meal pattern requirements at each age group. </a:t>
            </a:r>
          </a:p>
          <a:p>
            <a:r>
              <a:rPr lang="en-US" sz="1800">
                <a:solidFill>
                  <a:sysClr val="windowText" lastClr="000000"/>
                </a:solidFill>
                <a:latin typeface="Arial" panose="020B0604020202020204" pitchFamily="34" charset="0"/>
                <a:cs typeface="Arial" panose="020B0604020202020204" pitchFamily="34" charset="0"/>
              </a:rPr>
              <a:t>Use this to determine if:</a:t>
            </a:r>
          </a:p>
          <a:p>
            <a:pPr lvl="1"/>
            <a:r>
              <a:rPr lang="en-US" sz="1800">
                <a:solidFill>
                  <a:sysClr val="windowText" lastClr="000000"/>
                </a:solidFill>
                <a:latin typeface="Arial" panose="020B0604020202020204" pitchFamily="34" charset="0"/>
                <a:cs typeface="Arial" panose="020B0604020202020204" pitchFamily="34" charset="0"/>
              </a:rPr>
              <a:t>Yogurts or cereals meet CACFP sugar limits. </a:t>
            </a:r>
          </a:p>
          <a:p>
            <a:pPr lvl="1"/>
            <a:r>
              <a:rPr lang="en-US" sz="1800">
                <a:solidFill>
                  <a:sysClr val="windowText" lastClr="000000"/>
                </a:solidFill>
                <a:latin typeface="Arial" panose="020B0604020202020204" pitchFamily="34" charset="0"/>
                <a:cs typeface="Arial" panose="020B0604020202020204" pitchFamily="34" charset="0"/>
              </a:rPr>
              <a:t>The amount of a grain meets meal </a:t>
            </a:r>
            <a:br>
              <a:rPr lang="en-US" sz="1800">
                <a:solidFill>
                  <a:sysClr val="windowText" lastClr="000000"/>
                </a:solidFill>
                <a:latin typeface="Arial" panose="020B0604020202020204" pitchFamily="34" charset="0"/>
                <a:cs typeface="Arial" panose="020B0604020202020204" pitchFamily="34" charset="0"/>
              </a:rPr>
            </a:br>
            <a:r>
              <a:rPr lang="en-US" sz="1800">
                <a:solidFill>
                  <a:sysClr val="windowText" lastClr="000000"/>
                </a:solidFill>
                <a:latin typeface="Arial" panose="020B0604020202020204" pitchFamily="34" charset="0"/>
                <a:cs typeface="Arial" panose="020B0604020202020204" pitchFamily="34" charset="0"/>
              </a:rPr>
              <a:t>pattern requirements.</a:t>
            </a:r>
          </a:p>
        </p:txBody>
      </p:sp>
      <p:sp>
        <p:nvSpPr>
          <p:cNvPr id="12" name="TextBox 11">
            <a:extLst>
              <a:ext uri="{FF2B5EF4-FFF2-40B4-BE49-F238E27FC236}">
                <a16:creationId xmlns:a16="http://schemas.microsoft.com/office/drawing/2014/main" id="{002191C5-8A5D-C1F2-38FE-2080E09313E9}"/>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15420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DFD7-2230-5645-A808-428A0C3720E6}"/>
              </a:ext>
            </a:extLst>
          </p:cNvPr>
          <p:cNvSpPr>
            <a:spLocks noGrp="1"/>
          </p:cNvSpPr>
          <p:nvPr>
            <p:ph type="title"/>
          </p:nvPr>
        </p:nvSpPr>
        <p:spPr>
          <a:xfrm>
            <a:off x="346209" y="83306"/>
            <a:ext cx="8789276" cy="475484"/>
          </a:xfrm>
        </p:spPr>
        <p:txBody>
          <a:bodyPr/>
          <a:lstStyle/>
          <a:p>
            <a:r>
              <a:rPr lang="en-US" noProof="0" dirty="0"/>
              <a:t>Spotlight on Serving Sizes</a:t>
            </a:r>
          </a:p>
        </p:txBody>
      </p:sp>
      <p:sp>
        <p:nvSpPr>
          <p:cNvPr id="11" name="Rounded Rectangle 10" descr="[decorative]">
            <a:extLst>
              <a:ext uri="{FF2B5EF4-FFF2-40B4-BE49-F238E27FC236}">
                <a16:creationId xmlns:a16="http://schemas.microsoft.com/office/drawing/2014/main" id="{BCCDFF77-AAAD-4C41-B37C-E502306F58E4}"/>
              </a:ext>
            </a:extLst>
          </p:cNvPr>
          <p:cNvSpPr/>
          <p:nvPr/>
        </p:nvSpPr>
        <p:spPr>
          <a:xfrm>
            <a:off x="383111" y="558790"/>
            <a:ext cx="8318624" cy="4156195"/>
          </a:xfrm>
          <a:prstGeom prst="roundRect">
            <a:avLst>
              <a:gd name="adj" fmla="val 5378"/>
            </a:avLst>
          </a:prstGeom>
          <a:solidFill>
            <a:srgbClr val="E9DEE3"/>
          </a:solidFill>
          <a:ln w="317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lang="en-US">
              <a:solidFill>
                <a:schemeClr val="bg1"/>
              </a:solidFill>
            </a:endParaRPr>
          </a:p>
        </p:txBody>
      </p:sp>
      <p:sp>
        <p:nvSpPr>
          <p:cNvPr id="8" name="TextBox 7">
            <a:extLst>
              <a:ext uri="{FF2B5EF4-FFF2-40B4-BE49-F238E27FC236}">
                <a16:creationId xmlns:a16="http://schemas.microsoft.com/office/drawing/2014/main" id="{53201F39-F300-5D44-9DB7-887D218E9F5B}"/>
              </a:ext>
            </a:extLst>
          </p:cNvPr>
          <p:cNvSpPr txBox="1"/>
          <p:nvPr/>
        </p:nvSpPr>
        <p:spPr>
          <a:xfrm>
            <a:off x="788511" y="877500"/>
            <a:ext cx="1490458" cy="374654"/>
          </a:xfrm>
          <a:prstGeom prst="rect">
            <a:avLst/>
          </a:prstGeom>
          <a:noFill/>
        </p:spPr>
        <p:txBody>
          <a:bodyPr wrap="square" rtlCol="0">
            <a:spAutoFit/>
          </a:bodyPr>
          <a:lstStyle/>
          <a:p>
            <a:pPr algn="ctr">
              <a:lnSpc>
                <a:spcPts val="2200"/>
              </a:lnSpc>
            </a:pPr>
            <a:r>
              <a:rPr lang="en-US" sz="2000" b="1">
                <a:solidFill>
                  <a:srgbClr val="691140"/>
                </a:solidFill>
                <a:latin typeface="Helvetica" pitchFamily="2" charset="0"/>
              </a:rPr>
              <a:t>Weight</a:t>
            </a:r>
          </a:p>
        </p:txBody>
      </p:sp>
      <p:pic>
        <p:nvPicPr>
          <p:cNvPr id="5" name="Picture 4" descr="Nutrition Facts Label Example">
            <a:extLst>
              <a:ext uri="{FF2B5EF4-FFF2-40B4-BE49-F238E27FC236}">
                <a16:creationId xmlns:a16="http://schemas.microsoft.com/office/drawing/2014/main" id="{870886C2-9A99-2941-B104-5DAEF02BD409}"/>
              </a:ext>
            </a:extLst>
          </p:cNvPr>
          <p:cNvPicPr>
            <a:picLocks noChangeAspect="1"/>
          </p:cNvPicPr>
          <p:nvPr/>
        </p:nvPicPr>
        <p:blipFill rotWithShape="1">
          <a:blip r:embed="rId3"/>
          <a:srcRect r="2549"/>
          <a:stretch/>
        </p:blipFill>
        <p:spPr>
          <a:xfrm>
            <a:off x="705170" y="1264854"/>
            <a:ext cx="1657140" cy="2616130"/>
          </a:xfrm>
          <a:prstGeom prst="rect">
            <a:avLst/>
          </a:prstGeom>
          <a:solidFill>
            <a:schemeClr val="bg1"/>
          </a:solidFill>
        </p:spPr>
      </p:pic>
      <p:sp>
        <p:nvSpPr>
          <p:cNvPr id="33" name="Rounded Rectangle 32" descr="&quot;6oz (170g)&quot; highlighted">
            <a:extLst>
              <a:ext uri="{FF2B5EF4-FFF2-40B4-BE49-F238E27FC236}">
                <a16:creationId xmlns:a16="http://schemas.microsoft.com/office/drawing/2014/main" id="{219C80C1-EF73-2441-97A4-2458674A14CA}"/>
              </a:ext>
            </a:extLst>
          </p:cNvPr>
          <p:cNvSpPr/>
          <p:nvPr/>
        </p:nvSpPr>
        <p:spPr>
          <a:xfrm>
            <a:off x="1704478" y="1612847"/>
            <a:ext cx="625475" cy="125944"/>
          </a:xfrm>
          <a:prstGeom prst="roundRect">
            <a:avLst/>
          </a:prstGeom>
          <a:solidFill>
            <a:srgbClr val="69114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descr="[Decorative]">
            <a:extLst>
              <a:ext uri="{FF2B5EF4-FFF2-40B4-BE49-F238E27FC236}">
                <a16:creationId xmlns:a16="http://schemas.microsoft.com/office/drawing/2014/main" id="{167CC74E-BABD-3846-84DD-B51DBF6CD45C}"/>
              </a:ext>
            </a:extLst>
          </p:cNvPr>
          <p:cNvSpPr/>
          <p:nvPr/>
        </p:nvSpPr>
        <p:spPr>
          <a:xfrm>
            <a:off x="2232710" y="844096"/>
            <a:ext cx="908006" cy="940675"/>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691140"/>
              </a:solidFill>
              <a:latin typeface="Helvetica" pitchFamily="2" charset="0"/>
            </a:endParaRPr>
          </a:p>
        </p:txBody>
      </p:sp>
      <p:sp>
        <p:nvSpPr>
          <p:cNvPr id="7" name="TextBox 6">
            <a:extLst>
              <a:ext uri="{FF2B5EF4-FFF2-40B4-BE49-F238E27FC236}">
                <a16:creationId xmlns:a16="http://schemas.microsoft.com/office/drawing/2014/main" id="{49548B71-FFA7-EE47-A1F8-1335432B4014}"/>
              </a:ext>
            </a:extLst>
          </p:cNvPr>
          <p:cNvSpPr txBox="1"/>
          <p:nvPr/>
        </p:nvSpPr>
        <p:spPr>
          <a:xfrm>
            <a:off x="2303190" y="1021593"/>
            <a:ext cx="764132" cy="584904"/>
          </a:xfrm>
          <a:prstGeom prst="rect">
            <a:avLst/>
          </a:prstGeom>
          <a:noFill/>
        </p:spPr>
        <p:txBody>
          <a:bodyPr wrap="square" rtlCol="0">
            <a:spAutoFit/>
          </a:bodyPr>
          <a:lstStyle/>
          <a:p>
            <a:pPr algn="ctr">
              <a:lnSpc>
                <a:spcPts val="2200"/>
              </a:lnSpc>
            </a:pPr>
            <a:r>
              <a:rPr lang="en-US" sz="2200" b="1">
                <a:solidFill>
                  <a:srgbClr val="691140"/>
                </a:solidFill>
                <a:latin typeface="Helvetica" pitchFamily="2" charset="0"/>
              </a:rPr>
              <a:t>6 oz</a:t>
            </a:r>
          </a:p>
          <a:p>
            <a:pPr algn="ctr">
              <a:lnSpc>
                <a:spcPts val="1600"/>
              </a:lnSpc>
            </a:pPr>
            <a:r>
              <a:rPr lang="en-US" sz="1400" b="1">
                <a:solidFill>
                  <a:srgbClr val="691140"/>
                </a:solidFill>
                <a:latin typeface="Helvetica" pitchFamily="2" charset="0"/>
              </a:rPr>
              <a:t>(170g)</a:t>
            </a:r>
          </a:p>
        </p:txBody>
      </p:sp>
      <p:sp>
        <p:nvSpPr>
          <p:cNvPr id="9" name="TextBox 8">
            <a:extLst>
              <a:ext uri="{FF2B5EF4-FFF2-40B4-BE49-F238E27FC236}">
                <a16:creationId xmlns:a16="http://schemas.microsoft.com/office/drawing/2014/main" id="{8BEA4B07-CE17-5543-9370-A5546371DD86}"/>
              </a:ext>
            </a:extLst>
          </p:cNvPr>
          <p:cNvSpPr txBox="1"/>
          <p:nvPr/>
        </p:nvSpPr>
        <p:spPr>
          <a:xfrm>
            <a:off x="346209" y="3908627"/>
            <a:ext cx="2375063" cy="649730"/>
          </a:xfrm>
          <a:prstGeom prst="rect">
            <a:avLst/>
          </a:prstGeom>
          <a:noFill/>
        </p:spPr>
        <p:txBody>
          <a:bodyPr wrap="square" rtlCol="0">
            <a:spAutoFit/>
          </a:bodyPr>
          <a:lstStyle/>
          <a:p>
            <a:pPr algn="ctr">
              <a:lnSpc>
                <a:spcPts val="2200"/>
              </a:lnSpc>
            </a:pPr>
            <a:r>
              <a:rPr lang="en-US" b="1">
                <a:solidFill>
                  <a:srgbClr val="691140"/>
                </a:solidFill>
                <a:latin typeface="Helvetica" pitchFamily="2" charset="0"/>
              </a:rPr>
              <a:t>Such as grams (g) </a:t>
            </a:r>
            <a:br>
              <a:rPr lang="en-US" b="1">
                <a:solidFill>
                  <a:srgbClr val="691140"/>
                </a:solidFill>
                <a:latin typeface="Helvetica" pitchFamily="2" charset="0"/>
              </a:rPr>
            </a:br>
            <a:r>
              <a:rPr lang="en-US" b="1">
                <a:solidFill>
                  <a:srgbClr val="691140"/>
                </a:solidFill>
                <a:latin typeface="Helvetica" pitchFamily="2" charset="0"/>
              </a:rPr>
              <a:t>or ounces (oz) </a:t>
            </a:r>
          </a:p>
        </p:txBody>
      </p:sp>
      <p:sp>
        <p:nvSpPr>
          <p:cNvPr id="23" name="TextBox 22">
            <a:extLst>
              <a:ext uri="{FF2B5EF4-FFF2-40B4-BE49-F238E27FC236}">
                <a16:creationId xmlns:a16="http://schemas.microsoft.com/office/drawing/2014/main" id="{EA90F4E1-B484-8046-8271-371C540A5FA2}"/>
              </a:ext>
            </a:extLst>
          </p:cNvPr>
          <p:cNvSpPr txBox="1"/>
          <p:nvPr/>
        </p:nvSpPr>
        <p:spPr>
          <a:xfrm>
            <a:off x="3378926" y="865769"/>
            <a:ext cx="1490458" cy="374654"/>
          </a:xfrm>
          <a:prstGeom prst="rect">
            <a:avLst/>
          </a:prstGeom>
          <a:noFill/>
        </p:spPr>
        <p:txBody>
          <a:bodyPr wrap="square" rtlCol="0">
            <a:spAutoFit/>
          </a:bodyPr>
          <a:lstStyle/>
          <a:p>
            <a:pPr algn="ctr">
              <a:lnSpc>
                <a:spcPts val="2200"/>
              </a:lnSpc>
            </a:pPr>
            <a:r>
              <a:rPr lang="en-US" sz="2000" b="1">
                <a:solidFill>
                  <a:srgbClr val="691140"/>
                </a:solidFill>
                <a:latin typeface="Helvetica" pitchFamily="2" charset="0"/>
              </a:rPr>
              <a:t>Volume</a:t>
            </a:r>
          </a:p>
        </p:txBody>
      </p:sp>
      <p:pic>
        <p:nvPicPr>
          <p:cNvPr id="20" name="Picture 19" descr="Nutrition Facts Label Example">
            <a:extLst>
              <a:ext uri="{FF2B5EF4-FFF2-40B4-BE49-F238E27FC236}">
                <a16:creationId xmlns:a16="http://schemas.microsoft.com/office/drawing/2014/main" id="{D5597B59-EB10-1A4F-BDF2-F84E1AD38D3D}"/>
              </a:ext>
            </a:extLst>
          </p:cNvPr>
          <p:cNvPicPr>
            <a:picLocks noChangeAspect="1"/>
          </p:cNvPicPr>
          <p:nvPr/>
        </p:nvPicPr>
        <p:blipFill rotWithShape="1">
          <a:blip r:embed="rId4"/>
          <a:srcRect l="-293" t="-80" r="2357" b="-262"/>
          <a:stretch/>
        </p:blipFill>
        <p:spPr>
          <a:xfrm>
            <a:off x="3306471" y="1165809"/>
            <a:ext cx="1663897" cy="2612612"/>
          </a:xfrm>
          <a:prstGeom prst="rect">
            <a:avLst/>
          </a:prstGeom>
          <a:solidFill>
            <a:schemeClr val="bg1"/>
          </a:solidFill>
        </p:spPr>
      </p:pic>
      <p:sp>
        <p:nvSpPr>
          <p:cNvPr id="34" name="Rounded Rectangle 33" descr="&quot;3/4 cup (30g)&quot; highlighted">
            <a:extLst>
              <a:ext uri="{FF2B5EF4-FFF2-40B4-BE49-F238E27FC236}">
                <a16:creationId xmlns:a16="http://schemas.microsoft.com/office/drawing/2014/main" id="{E3ED5D9D-78E6-6E47-817C-73471BB89ABD}"/>
              </a:ext>
            </a:extLst>
          </p:cNvPr>
          <p:cNvSpPr/>
          <p:nvPr/>
        </p:nvSpPr>
        <p:spPr>
          <a:xfrm>
            <a:off x="4169675" y="1523218"/>
            <a:ext cx="745497" cy="125944"/>
          </a:xfrm>
          <a:prstGeom prst="roundRect">
            <a:avLst/>
          </a:prstGeom>
          <a:solidFill>
            <a:srgbClr val="69114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descr="[Decorative]">
            <a:extLst>
              <a:ext uri="{FF2B5EF4-FFF2-40B4-BE49-F238E27FC236}">
                <a16:creationId xmlns:a16="http://schemas.microsoft.com/office/drawing/2014/main" id="{5FA5A158-6FA0-2945-911C-3E099889A1F1}"/>
              </a:ext>
            </a:extLst>
          </p:cNvPr>
          <p:cNvSpPr/>
          <p:nvPr/>
        </p:nvSpPr>
        <p:spPr>
          <a:xfrm>
            <a:off x="5036557" y="844096"/>
            <a:ext cx="908006" cy="90800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691140"/>
              </a:solidFill>
              <a:latin typeface="Helvetica" pitchFamily="2" charset="0"/>
            </a:endParaRPr>
          </a:p>
        </p:txBody>
      </p:sp>
      <p:sp>
        <p:nvSpPr>
          <p:cNvPr id="22" name="TextBox 21">
            <a:extLst>
              <a:ext uri="{FF2B5EF4-FFF2-40B4-BE49-F238E27FC236}">
                <a16:creationId xmlns:a16="http://schemas.microsoft.com/office/drawing/2014/main" id="{D96BEB01-F216-7B4A-8F93-D1E51FA644F5}"/>
              </a:ext>
            </a:extLst>
          </p:cNvPr>
          <p:cNvSpPr txBox="1"/>
          <p:nvPr/>
        </p:nvSpPr>
        <p:spPr>
          <a:xfrm>
            <a:off x="5007270" y="1117356"/>
            <a:ext cx="1011462" cy="369332"/>
          </a:xfrm>
          <a:prstGeom prst="rect">
            <a:avLst/>
          </a:prstGeom>
          <a:noFill/>
        </p:spPr>
        <p:txBody>
          <a:bodyPr wrap="square" rtlCol="0">
            <a:spAutoFit/>
          </a:bodyPr>
          <a:lstStyle/>
          <a:p>
            <a:pPr algn="ctr"/>
            <a:r>
              <a:rPr lang="en-US" b="1" dirty="0">
                <a:solidFill>
                  <a:srgbClr val="691140"/>
                </a:solidFill>
                <a:latin typeface="Helvetica" pitchFamily="2" charset="0"/>
              </a:rPr>
              <a:t>3/4 cup</a:t>
            </a:r>
            <a:endParaRPr lang="en-US" dirty="0">
              <a:solidFill>
                <a:srgbClr val="691140"/>
              </a:solidFill>
              <a:latin typeface="Helvetica" pitchFamily="2" charset="0"/>
            </a:endParaRPr>
          </a:p>
        </p:txBody>
      </p:sp>
      <p:sp>
        <p:nvSpPr>
          <p:cNvPr id="24" name="TextBox 23">
            <a:extLst>
              <a:ext uri="{FF2B5EF4-FFF2-40B4-BE49-F238E27FC236}">
                <a16:creationId xmlns:a16="http://schemas.microsoft.com/office/drawing/2014/main" id="{08206889-6BB7-324E-90D9-94C95F7BC01C}"/>
              </a:ext>
            </a:extLst>
          </p:cNvPr>
          <p:cNvSpPr txBox="1"/>
          <p:nvPr/>
        </p:nvSpPr>
        <p:spPr>
          <a:xfrm>
            <a:off x="3159935" y="3834858"/>
            <a:ext cx="2019480" cy="649730"/>
          </a:xfrm>
          <a:prstGeom prst="rect">
            <a:avLst/>
          </a:prstGeom>
          <a:noFill/>
        </p:spPr>
        <p:txBody>
          <a:bodyPr wrap="square" rtlCol="0">
            <a:spAutoFit/>
          </a:bodyPr>
          <a:lstStyle/>
          <a:p>
            <a:pPr algn="ctr">
              <a:lnSpc>
                <a:spcPts val="2200"/>
              </a:lnSpc>
            </a:pPr>
            <a:r>
              <a:rPr lang="en-US" b="1">
                <a:solidFill>
                  <a:srgbClr val="691140"/>
                </a:solidFill>
                <a:latin typeface="Helvetica" pitchFamily="2" charset="0"/>
              </a:rPr>
              <a:t>Such as cups </a:t>
            </a:r>
            <a:br>
              <a:rPr lang="en-US" b="1">
                <a:solidFill>
                  <a:srgbClr val="691140"/>
                </a:solidFill>
                <a:latin typeface="Helvetica" pitchFamily="2" charset="0"/>
              </a:rPr>
            </a:br>
            <a:r>
              <a:rPr lang="en-US" b="1">
                <a:solidFill>
                  <a:srgbClr val="691140"/>
                </a:solidFill>
                <a:latin typeface="Helvetica" pitchFamily="2" charset="0"/>
              </a:rPr>
              <a:t>or tablespoons </a:t>
            </a:r>
          </a:p>
        </p:txBody>
      </p:sp>
      <p:sp>
        <p:nvSpPr>
          <p:cNvPr id="28" name="TextBox 27">
            <a:extLst>
              <a:ext uri="{FF2B5EF4-FFF2-40B4-BE49-F238E27FC236}">
                <a16:creationId xmlns:a16="http://schemas.microsoft.com/office/drawing/2014/main" id="{81C45EEF-45F6-9449-8219-0B5444F2DF3B}"/>
              </a:ext>
            </a:extLst>
          </p:cNvPr>
          <p:cNvSpPr txBox="1"/>
          <p:nvPr/>
        </p:nvSpPr>
        <p:spPr>
          <a:xfrm>
            <a:off x="5844626" y="862685"/>
            <a:ext cx="2133328" cy="559961"/>
          </a:xfrm>
          <a:prstGeom prst="rect">
            <a:avLst/>
          </a:prstGeom>
          <a:noFill/>
        </p:spPr>
        <p:txBody>
          <a:bodyPr wrap="square" rtlCol="0">
            <a:spAutoFit/>
          </a:bodyPr>
          <a:lstStyle/>
          <a:p>
            <a:pPr algn="ctr">
              <a:lnSpc>
                <a:spcPts val="1800"/>
              </a:lnSpc>
            </a:pPr>
            <a:r>
              <a:rPr lang="en-US" b="1">
                <a:solidFill>
                  <a:srgbClr val="691140"/>
                </a:solidFill>
                <a:latin typeface="Helvetica" pitchFamily="2" charset="0"/>
              </a:rPr>
              <a:t>Number of </a:t>
            </a:r>
            <a:br>
              <a:rPr lang="en-US" b="1">
                <a:solidFill>
                  <a:srgbClr val="691140"/>
                </a:solidFill>
                <a:latin typeface="Helvetica" pitchFamily="2" charset="0"/>
              </a:rPr>
            </a:br>
            <a:r>
              <a:rPr lang="en-US" b="1">
                <a:solidFill>
                  <a:srgbClr val="691140"/>
                </a:solidFill>
                <a:latin typeface="Helvetica" pitchFamily="2" charset="0"/>
              </a:rPr>
              <a:t>items</a:t>
            </a:r>
          </a:p>
        </p:txBody>
      </p:sp>
      <p:pic>
        <p:nvPicPr>
          <p:cNvPr id="31" name="Picture 30" descr="Nutrition Facts Label Example">
            <a:extLst>
              <a:ext uri="{FF2B5EF4-FFF2-40B4-BE49-F238E27FC236}">
                <a16:creationId xmlns:a16="http://schemas.microsoft.com/office/drawing/2014/main" id="{A2C09102-6A4B-FE46-8144-904BB516A022}"/>
              </a:ext>
            </a:extLst>
          </p:cNvPr>
          <p:cNvPicPr>
            <a:picLocks noChangeAspect="1"/>
          </p:cNvPicPr>
          <p:nvPr/>
        </p:nvPicPr>
        <p:blipFill rotWithShape="1">
          <a:blip r:embed="rId5"/>
          <a:srcRect l="-1" r="2404"/>
          <a:stretch/>
        </p:blipFill>
        <p:spPr>
          <a:xfrm>
            <a:off x="6034287" y="1328082"/>
            <a:ext cx="1663896" cy="2612813"/>
          </a:xfrm>
          <a:prstGeom prst="rect">
            <a:avLst/>
          </a:prstGeom>
          <a:solidFill>
            <a:schemeClr val="bg1"/>
          </a:solidFill>
        </p:spPr>
      </p:pic>
      <p:sp>
        <p:nvSpPr>
          <p:cNvPr id="25" name="Rounded Rectangle 24" descr="&quot;8 crackers&quot; highlighted">
            <a:extLst>
              <a:ext uri="{FF2B5EF4-FFF2-40B4-BE49-F238E27FC236}">
                <a16:creationId xmlns:a16="http://schemas.microsoft.com/office/drawing/2014/main" id="{09FCB239-C032-F649-8597-6F01030D48D3}"/>
              </a:ext>
            </a:extLst>
          </p:cNvPr>
          <p:cNvSpPr/>
          <p:nvPr/>
        </p:nvSpPr>
        <p:spPr>
          <a:xfrm>
            <a:off x="6979291" y="1691970"/>
            <a:ext cx="687717" cy="125944"/>
          </a:xfrm>
          <a:prstGeom prst="roundRect">
            <a:avLst/>
          </a:prstGeom>
          <a:solidFill>
            <a:srgbClr val="69114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descr="[Decorative]">
            <a:extLst>
              <a:ext uri="{FF2B5EF4-FFF2-40B4-BE49-F238E27FC236}">
                <a16:creationId xmlns:a16="http://schemas.microsoft.com/office/drawing/2014/main" id="{00DE2066-D574-F94B-8C34-C2B852B23947}"/>
              </a:ext>
            </a:extLst>
          </p:cNvPr>
          <p:cNvSpPr/>
          <p:nvPr/>
        </p:nvSpPr>
        <p:spPr>
          <a:xfrm>
            <a:off x="7721730" y="855532"/>
            <a:ext cx="908006" cy="90800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691140"/>
              </a:solidFill>
              <a:latin typeface="Helvetica" pitchFamily="2" charset="0"/>
            </a:endParaRPr>
          </a:p>
        </p:txBody>
      </p:sp>
      <p:sp>
        <p:nvSpPr>
          <p:cNvPr id="32" name="TextBox 31">
            <a:extLst>
              <a:ext uri="{FF2B5EF4-FFF2-40B4-BE49-F238E27FC236}">
                <a16:creationId xmlns:a16="http://schemas.microsoft.com/office/drawing/2014/main" id="{8AE0CED6-901A-BE4F-8C51-C4E5559C709F}"/>
              </a:ext>
            </a:extLst>
          </p:cNvPr>
          <p:cNvSpPr txBox="1"/>
          <p:nvPr/>
        </p:nvSpPr>
        <p:spPr>
          <a:xfrm>
            <a:off x="7693079" y="1003483"/>
            <a:ext cx="965307" cy="579646"/>
          </a:xfrm>
          <a:prstGeom prst="rect">
            <a:avLst/>
          </a:prstGeom>
          <a:noFill/>
        </p:spPr>
        <p:txBody>
          <a:bodyPr wrap="square" rtlCol="0">
            <a:spAutoFit/>
          </a:bodyPr>
          <a:lstStyle/>
          <a:p>
            <a:pPr algn="ctr">
              <a:lnSpc>
                <a:spcPts val="2200"/>
              </a:lnSpc>
            </a:pPr>
            <a:r>
              <a:rPr lang="en-US" sz="2200" b="1">
                <a:solidFill>
                  <a:srgbClr val="691140"/>
                </a:solidFill>
                <a:latin typeface="Helvetica" pitchFamily="2" charset="0"/>
              </a:rPr>
              <a:t>8</a:t>
            </a:r>
          </a:p>
          <a:p>
            <a:pPr algn="ctr">
              <a:lnSpc>
                <a:spcPts val="1600"/>
              </a:lnSpc>
            </a:pPr>
            <a:r>
              <a:rPr lang="en-US" sz="1400" b="1">
                <a:solidFill>
                  <a:srgbClr val="691140"/>
                </a:solidFill>
                <a:latin typeface="Helvetica" pitchFamily="2" charset="0"/>
              </a:rPr>
              <a:t>crackers</a:t>
            </a:r>
          </a:p>
        </p:txBody>
      </p:sp>
      <p:sp>
        <p:nvSpPr>
          <p:cNvPr id="29" name="TextBox 28">
            <a:extLst>
              <a:ext uri="{FF2B5EF4-FFF2-40B4-BE49-F238E27FC236}">
                <a16:creationId xmlns:a16="http://schemas.microsoft.com/office/drawing/2014/main" id="{62A3349D-8F17-2E4D-9964-18B6CE29AAD7}"/>
              </a:ext>
            </a:extLst>
          </p:cNvPr>
          <p:cNvSpPr txBox="1"/>
          <p:nvPr/>
        </p:nvSpPr>
        <p:spPr>
          <a:xfrm>
            <a:off x="5678703" y="3940895"/>
            <a:ext cx="2375063" cy="649730"/>
          </a:xfrm>
          <a:prstGeom prst="rect">
            <a:avLst/>
          </a:prstGeom>
          <a:noFill/>
        </p:spPr>
        <p:txBody>
          <a:bodyPr wrap="square" rtlCol="0">
            <a:spAutoFit/>
          </a:bodyPr>
          <a:lstStyle/>
          <a:p>
            <a:pPr algn="ctr">
              <a:lnSpc>
                <a:spcPts val="2200"/>
              </a:lnSpc>
            </a:pPr>
            <a:r>
              <a:rPr lang="en-US" b="1">
                <a:solidFill>
                  <a:srgbClr val="691140"/>
                </a:solidFill>
                <a:latin typeface="Helvetica" pitchFamily="2" charset="0"/>
              </a:rPr>
              <a:t>Such as </a:t>
            </a:r>
            <a:br>
              <a:rPr lang="en-US" b="1">
                <a:solidFill>
                  <a:srgbClr val="691140"/>
                </a:solidFill>
                <a:latin typeface="Helvetica" pitchFamily="2" charset="0"/>
              </a:rPr>
            </a:br>
            <a:r>
              <a:rPr lang="en-US" b="1">
                <a:solidFill>
                  <a:srgbClr val="691140"/>
                </a:solidFill>
                <a:latin typeface="Helvetica" pitchFamily="2" charset="0"/>
              </a:rPr>
              <a:t>8 crackers</a:t>
            </a:r>
          </a:p>
        </p:txBody>
      </p:sp>
      <p:sp>
        <p:nvSpPr>
          <p:cNvPr id="10" name="TextBox 9">
            <a:extLst>
              <a:ext uri="{FF2B5EF4-FFF2-40B4-BE49-F238E27FC236}">
                <a16:creationId xmlns:a16="http://schemas.microsoft.com/office/drawing/2014/main" id="{5B055413-F45B-0F9C-D2E1-C8724DE5AA0E}"/>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300418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FAA3-05CC-CC42-B641-768917A221A5}"/>
              </a:ext>
            </a:extLst>
          </p:cNvPr>
          <p:cNvSpPr>
            <a:spLocks noGrp="1"/>
          </p:cNvSpPr>
          <p:nvPr>
            <p:ph type="title"/>
          </p:nvPr>
        </p:nvSpPr>
        <p:spPr>
          <a:xfrm>
            <a:off x="0" y="1"/>
            <a:ext cx="9144000" cy="850790"/>
          </a:xfrm>
        </p:spPr>
        <p:txBody>
          <a:bodyPr/>
          <a:lstStyle/>
          <a:p>
            <a:r>
              <a:rPr lang="en-US" sz="3000" noProof="0" dirty="0">
                <a:latin typeface="Arial" panose="020B0604020202020204" pitchFamily="34" charset="0"/>
                <a:cs typeface="Arial" panose="020B0604020202020204" pitchFamily="34" charset="0"/>
              </a:rPr>
              <a:t>Team Nutrition Resources on Oz Eq for Grains</a:t>
            </a:r>
          </a:p>
        </p:txBody>
      </p:sp>
      <p:grpSp>
        <p:nvGrpSpPr>
          <p:cNvPr id="4" name="Group 3" descr="Screenshots of a group of Team Nutrition Resources on Oz Eq for Grains">
            <a:extLst>
              <a:ext uri="{FF2B5EF4-FFF2-40B4-BE49-F238E27FC236}">
                <a16:creationId xmlns:a16="http://schemas.microsoft.com/office/drawing/2014/main" id="{3CD8BB34-5950-7E44-BEEA-D3989FDD1B50}"/>
              </a:ext>
            </a:extLst>
          </p:cNvPr>
          <p:cNvGrpSpPr/>
          <p:nvPr/>
        </p:nvGrpSpPr>
        <p:grpSpPr>
          <a:xfrm>
            <a:off x="159134" y="1142591"/>
            <a:ext cx="6774829" cy="3081704"/>
            <a:chOff x="367376" y="1033328"/>
            <a:chExt cx="7264272" cy="3474020"/>
          </a:xfrm>
        </p:grpSpPr>
        <p:pic>
          <p:nvPicPr>
            <p:cNvPr id="5" name="Picture 4">
              <a:extLst>
                <a:ext uri="{FF2B5EF4-FFF2-40B4-BE49-F238E27FC236}">
                  <a16:creationId xmlns:a16="http://schemas.microsoft.com/office/drawing/2014/main" id="{2D902C2C-2E1F-694B-B5D8-500BC4F1B469}"/>
                </a:ext>
              </a:extLst>
            </p:cNvPr>
            <p:cNvPicPr>
              <a:picLocks noChangeAspect="1"/>
            </p:cNvPicPr>
            <p:nvPr/>
          </p:nvPicPr>
          <p:blipFill>
            <a:blip r:embed="rId3"/>
            <a:srcRect/>
            <a:stretch/>
          </p:blipFill>
          <p:spPr>
            <a:xfrm>
              <a:off x="367376" y="1033328"/>
              <a:ext cx="2684469" cy="3474020"/>
            </a:xfrm>
            <a:prstGeom prst="rect">
              <a:avLst/>
            </a:prstGeom>
            <a:ln w="3175">
              <a:solidFill>
                <a:schemeClr val="bg1">
                  <a:lumMod val="65000"/>
                </a:schemeClr>
              </a:solidFill>
            </a:ln>
            <a:effectLst>
              <a:outerShdw blurRad="63500" sx="102000" sy="102000" algn="ctr" rotWithShape="0">
                <a:prstClr val="black">
                  <a:alpha val="15000"/>
                </a:prstClr>
              </a:outerShdw>
            </a:effectLst>
          </p:spPr>
        </p:pic>
        <p:pic>
          <p:nvPicPr>
            <p:cNvPr id="7" name="Picture 6">
              <a:extLst>
                <a:ext uri="{FF2B5EF4-FFF2-40B4-BE49-F238E27FC236}">
                  <a16:creationId xmlns:a16="http://schemas.microsoft.com/office/drawing/2014/main" id="{2121BE8B-8AD6-6541-8283-9916A396847C}"/>
                </a:ext>
              </a:extLst>
            </p:cNvPr>
            <p:cNvPicPr>
              <a:picLocks noChangeAspect="1"/>
            </p:cNvPicPr>
            <p:nvPr/>
          </p:nvPicPr>
          <p:blipFill>
            <a:blip r:embed="rId4"/>
            <a:stretch>
              <a:fillRect/>
            </a:stretch>
          </p:blipFill>
          <p:spPr>
            <a:xfrm>
              <a:off x="3610192" y="1033328"/>
              <a:ext cx="1461429" cy="1887515"/>
            </a:xfrm>
            <a:prstGeom prst="rect">
              <a:avLst/>
            </a:prstGeom>
            <a:ln w="3175">
              <a:solidFill>
                <a:schemeClr val="bg1">
                  <a:lumMod val="65000"/>
                </a:schemeClr>
              </a:solidFill>
            </a:ln>
            <a:effectLst>
              <a:outerShdw blurRad="63500" sx="102000" sy="102000" algn="ctr" rotWithShape="0">
                <a:prstClr val="black">
                  <a:alpha val="15000"/>
                </a:prstClr>
              </a:outerShdw>
            </a:effectLst>
          </p:spPr>
        </p:pic>
        <p:pic>
          <p:nvPicPr>
            <p:cNvPr id="6" name="Picture 5">
              <a:extLst>
                <a:ext uri="{FF2B5EF4-FFF2-40B4-BE49-F238E27FC236}">
                  <a16:creationId xmlns:a16="http://schemas.microsoft.com/office/drawing/2014/main" id="{833B12FA-24B8-FE4E-BC60-D8AA01E72825}"/>
                </a:ext>
              </a:extLst>
            </p:cNvPr>
            <p:cNvPicPr>
              <a:picLocks noChangeAspect="1"/>
            </p:cNvPicPr>
            <p:nvPr/>
          </p:nvPicPr>
          <p:blipFill>
            <a:blip r:embed="rId5"/>
            <a:srcRect/>
            <a:stretch/>
          </p:blipFill>
          <p:spPr>
            <a:xfrm>
              <a:off x="5772142" y="1033328"/>
              <a:ext cx="1454539" cy="1882344"/>
            </a:xfrm>
            <a:prstGeom prst="rect">
              <a:avLst/>
            </a:prstGeom>
            <a:ln w="3175">
              <a:solidFill>
                <a:schemeClr val="bg1">
                  <a:lumMod val="65000"/>
                </a:schemeClr>
              </a:solidFill>
            </a:ln>
            <a:effectLst>
              <a:outerShdw blurRad="63500" sx="102000" sy="102000" algn="ctr" rotWithShape="0">
                <a:prstClr val="black">
                  <a:alpha val="15000"/>
                </a:prstClr>
              </a:outerShdw>
            </a:effectLst>
          </p:spPr>
        </p:pic>
        <p:pic>
          <p:nvPicPr>
            <p:cNvPr id="9" name="Picture 8">
              <a:extLst>
                <a:ext uri="{FF2B5EF4-FFF2-40B4-BE49-F238E27FC236}">
                  <a16:creationId xmlns:a16="http://schemas.microsoft.com/office/drawing/2014/main" id="{CA81E3A5-9FF6-FE49-85BA-89381BF72B34}"/>
                </a:ext>
              </a:extLst>
            </p:cNvPr>
            <p:cNvPicPr>
              <a:picLocks noChangeAspect="1"/>
            </p:cNvPicPr>
            <p:nvPr/>
          </p:nvPicPr>
          <p:blipFill>
            <a:blip r:embed="rId6"/>
            <a:srcRect/>
            <a:stretch/>
          </p:blipFill>
          <p:spPr>
            <a:xfrm>
              <a:off x="4028979" y="2643580"/>
              <a:ext cx="1447243" cy="1863768"/>
            </a:xfrm>
            <a:prstGeom prst="rect">
              <a:avLst/>
            </a:prstGeom>
            <a:ln w="3175">
              <a:solidFill>
                <a:schemeClr val="bg1">
                  <a:lumMod val="65000"/>
                </a:schemeClr>
              </a:solidFill>
            </a:ln>
            <a:effectLst>
              <a:outerShdw blurRad="63500" sx="102000" sy="102000" algn="ctr" rotWithShape="0">
                <a:prstClr val="black">
                  <a:alpha val="15000"/>
                </a:prstClr>
              </a:outerShdw>
            </a:effectLst>
          </p:spPr>
        </p:pic>
        <p:pic>
          <p:nvPicPr>
            <p:cNvPr id="8" name="Picture 7">
              <a:extLst>
                <a:ext uri="{FF2B5EF4-FFF2-40B4-BE49-F238E27FC236}">
                  <a16:creationId xmlns:a16="http://schemas.microsoft.com/office/drawing/2014/main" id="{16C2155D-4284-8A40-87B0-4FFAB57E0201}"/>
                </a:ext>
              </a:extLst>
            </p:cNvPr>
            <p:cNvPicPr>
              <a:picLocks noChangeAspect="1"/>
            </p:cNvPicPr>
            <p:nvPr/>
          </p:nvPicPr>
          <p:blipFill>
            <a:blip r:embed="rId7"/>
            <a:srcRect/>
            <a:stretch/>
          </p:blipFill>
          <p:spPr>
            <a:xfrm>
              <a:off x="6176744" y="2624531"/>
              <a:ext cx="1454904" cy="1882817"/>
            </a:xfrm>
            <a:prstGeom prst="rect">
              <a:avLst/>
            </a:prstGeom>
            <a:ln w="3175">
              <a:solidFill>
                <a:schemeClr val="bg1">
                  <a:lumMod val="65000"/>
                </a:schemeClr>
              </a:solidFill>
            </a:ln>
            <a:effectLst>
              <a:outerShdw blurRad="63500" sx="102000" sy="102000" algn="ctr" rotWithShape="0">
                <a:prstClr val="black">
                  <a:alpha val="15000"/>
                </a:prstClr>
              </a:outerShdw>
            </a:effectLst>
          </p:spPr>
        </p:pic>
      </p:grpSp>
      <p:pic>
        <p:nvPicPr>
          <p:cNvPr id="11" name="Picture 10" descr="QR to be scanned and takes you to the “CACFP Grains Ounce Equivalents Resources” webpage&#10;">
            <a:extLst>
              <a:ext uri="{FF2B5EF4-FFF2-40B4-BE49-F238E27FC236}">
                <a16:creationId xmlns:a16="http://schemas.microsoft.com/office/drawing/2014/main" id="{2A3D67BD-11F2-9EEF-261C-69FF76A46B94}"/>
              </a:ext>
            </a:extLst>
          </p:cNvPr>
          <p:cNvPicPr>
            <a:picLocks noChangeAspect="1"/>
          </p:cNvPicPr>
          <p:nvPr/>
        </p:nvPicPr>
        <p:blipFill>
          <a:blip r:embed="rId8"/>
          <a:stretch>
            <a:fillRect/>
          </a:stretch>
        </p:blipFill>
        <p:spPr>
          <a:xfrm>
            <a:off x="6832263" y="1073815"/>
            <a:ext cx="1274160" cy="1274160"/>
          </a:xfrm>
          <a:prstGeom prst="rect">
            <a:avLst/>
          </a:prstGeom>
          <a:ln w="38100">
            <a:solidFill>
              <a:srgbClr val="60143E"/>
            </a:solidFill>
          </a:ln>
        </p:spPr>
      </p:pic>
      <p:sp>
        <p:nvSpPr>
          <p:cNvPr id="3" name="Text Placeholder 2">
            <a:extLst>
              <a:ext uri="{FF2B5EF4-FFF2-40B4-BE49-F238E27FC236}">
                <a16:creationId xmlns:a16="http://schemas.microsoft.com/office/drawing/2014/main" id="{725AF535-EA8C-6AB3-0466-DF73C368133F}"/>
              </a:ext>
            </a:extLst>
          </p:cNvPr>
          <p:cNvSpPr txBox="1">
            <a:spLocks/>
          </p:cNvSpPr>
          <p:nvPr/>
        </p:nvSpPr>
        <p:spPr>
          <a:xfrm>
            <a:off x="828721" y="4242789"/>
            <a:ext cx="9315358" cy="289785"/>
          </a:xfrm>
          <a:prstGeom prst="rect">
            <a:avLst/>
          </a:prstGeom>
        </p:spPr>
        <p:txBody>
          <a:bodyPr lIns="0" anchor="t" anchorCtr="0"/>
          <a:lstStyle>
            <a:lvl1pPr marL="0" indent="0" algn="l" defTabSz="914400" rtl="0" eaLnBrk="1" latinLnBrk="0" hangingPunct="1">
              <a:lnSpc>
                <a:spcPct val="100000"/>
              </a:lnSpc>
              <a:spcBef>
                <a:spcPts val="1000"/>
              </a:spcBef>
              <a:buFont typeface="Arial" panose="020B0604020202020204" pitchFamily="34" charset="0"/>
              <a:buNone/>
              <a:defRPr sz="2000" b="0" i="0" kern="1200">
                <a:solidFill>
                  <a:schemeClr val="tx1">
                    <a:lumMod val="65000"/>
                    <a:lumOff val="35000"/>
                  </a:schemeClr>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b="1" u="sng">
                <a:solidFill>
                  <a:srgbClr val="660033"/>
                </a:solidFill>
                <a:latin typeface="Arial" panose="020B0604020202020204" pitchFamily="34" charset="0"/>
                <a:cs typeface="Arial" panose="020B0604020202020204" pitchFamily="34" charset="0"/>
              </a:rPr>
              <a:t>fna.usda.gov/</a:t>
            </a:r>
            <a:r>
              <a:rPr lang="en-US" sz="1800" b="1" u="sng" err="1">
                <a:solidFill>
                  <a:srgbClr val="660033"/>
                </a:solidFill>
                <a:latin typeface="Arial" panose="020B0604020202020204" pitchFamily="34" charset="0"/>
                <a:cs typeface="Arial" panose="020B0604020202020204" pitchFamily="34" charset="0"/>
              </a:rPr>
              <a:t>tn</a:t>
            </a:r>
            <a:r>
              <a:rPr lang="en-US" sz="1800" b="1" u="sng">
                <a:solidFill>
                  <a:srgbClr val="660033"/>
                </a:solidFill>
                <a:latin typeface="Arial" panose="020B0604020202020204" pitchFamily="34" charset="0"/>
                <a:cs typeface="Arial" panose="020B0604020202020204" pitchFamily="34" charset="0"/>
              </a:rPr>
              <a:t>/</a:t>
            </a:r>
            <a:r>
              <a:rPr lang="en-US" sz="1800" b="1" u="sng" err="1">
                <a:solidFill>
                  <a:srgbClr val="660033"/>
                </a:solidFill>
                <a:latin typeface="Arial" panose="020B0604020202020204" pitchFamily="34" charset="0"/>
                <a:cs typeface="Arial" panose="020B0604020202020204" pitchFamily="34" charset="0"/>
              </a:rPr>
              <a:t>cacfp</a:t>
            </a:r>
            <a:r>
              <a:rPr lang="en-US" sz="1800" b="1" u="sng">
                <a:solidFill>
                  <a:srgbClr val="660033"/>
                </a:solidFill>
                <a:latin typeface="Arial" panose="020B0604020202020204" pitchFamily="34" charset="0"/>
                <a:cs typeface="Arial" panose="020B0604020202020204" pitchFamily="34" charset="0"/>
              </a:rPr>
              <a:t>/grains-ounce-equivalents-resources</a:t>
            </a:r>
          </a:p>
        </p:txBody>
      </p:sp>
      <p:sp>
        <p:nvSpPr>
          <p:cNvPr id="13" name="TextBox 12">
            <a:extLst>
              <a:ext uri="{FF2B5EF4-FFF2-40B4-BE49-F238E27FC236}">
                <a16:creationId xmlns:a16="http://schemas.microsoft.com/office/drawing/2014/main" id="{D249C843-DCEF-A573-8987-E38D080ED435}"/>
              </a:ext>
            </a:extLst>
          </p:cNvPr>
          <p:cNvSpPr txBox="1"/>
          <p:nvPr/>
        </p:nvSpPr>
        <p:spPr>
          <a:xfrm>
            <a:off x="-14990" y="4694604"/>
            <a:ext cx="9158990"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260709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602426" y="148006"/>
            <a:ext cx="1322629"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25571" y="1271875"/>
            <a:ext cx="3140365" cy="891834"/>
          </a:xfrm>
        </p:spPr>
        <p:txBody>
          <a:bodyPr/>
          <a:lstStyle/>
          <a:p>
            <a:r>
              <a:rPr lang="en-US" b="1" noProof="0">
                <a:latin typeface="Arial" panose="020B0604020202020204" pitchFamily="34" charset="0"/>
                <a:cs typeface="Arial" panose="020B0604020202020204" pitchFamily="34" charset="0"/>
              </a:rPr>
              <a:t>Try It Out #2!</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According to this Nutrition Facts label, what is the serving size of 1 serving of cereal?</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75637" y="3093970"/>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12 cups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150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43 ounces </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 cup</a:t>
            </a:r>
          </a:p>
        </p:txBody>
      </p:sp>
      <p:grpSp>
        <p:nvGrpSpPr>
          <p:cNvPr id="10" name="Group 9" descr="Nutrition Facts Label Example">
            <a:extLst>
              <a:ext uri="{FF2B5EF4-FFF2-40B4-BE49-F238E27FC236}">
                <a16:creationId xmlns:a16="http://schemas.microsoft.com/office/drawing/2014/main" id="{9CBDE459-7DE0-C94E-BCC9-B83A912B2D64}"/>
              </a:ext>
            </a:extLst>
          </p:cNvPr>
          <p:cNvGrpSpPr/>
          <p:nvPr/>
        </p:nvGrpSpPr>
        <p:grpSpPr>
          <a:xfrm>
            <a:off x="4474564" y="304011"/>
            <a:ext cx="3308259" cy="4259179"/>
            <a:chOff x="4047281" y="562786"/>
            <a:chExt cx="1477702" cy="1902450"/>
          </a:xfrm>
        </p:grpSpPr>
        <p:sp>
          <p:nvSpPr>
            <p:cNvPr id="9" name="Rectangle 8">
              <a:extLst>
                <a:ext uri="{FF2B5EF4-FFF2-40B4-BE49-F238E27FC236}">
                  <a16:creationId xmlns:a16="http://schemas.microsoft.com/office/drawing/2014/main" id="{703F7A06-0453-ED4E-BC83-D11E0C711772}"/>
                </a:ext>
              </a:extLst>
            </p:cNvPr>
            <p:cNvSpPr/>
            <p:nvPr/>
          </p:nvSpPr>
          <p:spPr>
            <a:xfrm>
              <a:off x="4047281" y="562786"/>
              <a:ext cx="1477702" cy="1902450"/>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D2AB4AE-CA7F-384A-9274-BED8ACCCE790}"/>
                </a:ext>
              </a:extLst>
            </p:cNvPr>
            <p:cNvPicPr>
              <a:picLocks noChangeAspect="1"/>
            </p:cNvPicPr>
            <p:nvPr/>
          </p:nvPicPr>
          <p:blipFill rotWithShape="1">
            <a:blip r:embed="rId3"/>
            <a:srcRect l="23883" t="8627" r="25091" b="58893"/>
            <a:stretch/>
          </p:blipFill>
          <p:spPr>
            <a:xfrm>
              <a:off x="4136020" y="678705"/>
              <a:ext cx="1304081" cy="1670613"/>
            </a:xfrm>
            <a:prstGeom prst="rect">
              <a:avLst/>
            </a:prstGeom>
          </p:spPr>
        </p:pic>
        <p:sp>
          <p:nvSpPr>
            <p:cNvPr id="8" name="Rectangle 7">
              <a:extLst>
                <a:ext uri="{FF2B5EF4-FFF2-40B4-BE49-F238E27FC236}">
                  <a16:creationId xmlns:a16="http://schemas.microsoft.com/office/drawing/2014/main" id="{03016C4C-8613-6541-98E1-48BAFDF61D1F}"/>
                </a:ext>
              </a:extLst>
            </p:cNvPr>
            <p:cNvSpPr/>
            <p:nvPr/>
          </p:nvSpPr>
          <p:spPr>
            <a:xfrm>
              <a:off x="4105155" y="632749"/>
              <a:ext cx="1361955" cy="17632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6" name="TextBox 5">
            <a:extLst>
              <a:ext uri="{FF2B5EF4-FFF2-40B4-BE49-F238E27FC236}">
                <a16:creationId xmlns:a16="http://schemas.microsoft.com/office/drawing/2014/main" id="{3F00F443-400D-8CD8-E421-2DB8A817AF17}"/>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764926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mage">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81709" y="107509"/>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14" name="Title 1">
            <a:extLst>
              <a:ext uri="{FF2B5EF4-FFF2-40B4-BE49-F238E27FC236}">
                <a16:creationId xmlns:a16="http://schemas.microsoft.com/office/drawing/2014/main" id="{F9A82FC7-8AD5-394D-AB2E-4697276076FC}"/>
              </a:ext>
            </a:extLst>
          </p:cNvPr>
          <p:cNvSpPr>
            <a:spLocks noGrp="1"/>
          </p:cNvSpPr>
          <p:nvPr>
            <p:ph type="title"/>
          </p:nvPr>
        </p:nvSpPr>
        <p:spPr>
          <a:xfrm>
            <a:off x="-22486" y="1221624"/>
            <a:ext cx="3140365" cy="891834"/>
          </a:xfrm>
        </p:spPr>
        <p:txBody>
          <a:bodyPr/>
          <a:lstStyle/>
          <a:p>
            <a:r>
              <a:rPr lang="en-US" b="1" noProof="0" dirty="0">
                <a:latin typeface="Arial" panose="020B0604020202020204" pitchFamily="34" charset="0"/>
                <a:cs typeface="Arial" panose="020B0604020202020204" pitchFamily="34" charset="0"/>
              </a:rPr>
              <a:t>Answer #2</a:t>
            </a:r>
            <a:br>
              <a:rPr lang="en-US" b="1"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According to this Nutrition Facts label, what is the serving size of 1 serving of cereal?</a:t>
            </a:r>
          </a:p>
        </p:txBody>
      </p:sp>
      <p:sp>
        <p:nvSpPr>
          <p:cNvPr id="15" name="Content Placeholder 3">
            <a:extLst>
              <a:ext uri="{FF2B5EF4-FFF2-40B4-BE49-F238E27FC236}">
                <a16:creationId xmlns:a16="http://schemas.microsoft.com/office/drawing/2014/main" id="{001B0135-6F80-D245-B65E-978F730C52C1}"/>
              </a:ext>
            </a:extLst>
          </p:cNvPr>
          <p:cNvSpPr>
            <a:spLocks noGrp="1"/>
          </p:cNvSpPr>
          <p:nvPr>
            <p:ph sz="half" idx="2"/>
          </p:nvPr>
        </p:nvSpPr>
        <p:spPr>
          <a:xfrm>
            <a:off x="198122" y="3122643"/>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12 cups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150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43 ounces </a:t>
            </a:r>
          </a:p>
          <a:p>
            <a:pPr>
              <a:spcBef>
                <a:spcPts val="400"/>
              </a:spcBef>
              <a:buClr>
                <a:schemeClr val="bg1"/>
              </a:buClr>
            </a:pPr>
            <a:r>
              <a:rPr lang="en-US" b="1" noProof="0">
                <a:solidFill>
                  <a:schemeClr val="bg1"/>
                </a:solidFill>
                <a:latin typeface="Arial" panose="020B0604020202020204" pitchFamily="34" charset="0"/>
                <a:cs typeface="Arial" panose="020B0604020202020204" pitchFamily="34" charset="0"/>
              </a:rPr>
              <a:t>1 cup</a:t>
            </a:r>
          </a:p>
        </p:txBody>
      </p:sp>
      <p:sp>
        <p:nvSpPr>
          <p:cNvPr id="16" name="TextBox 15" descr="The box next to ¼ cup milk* and ½ oz eq whole grain-rich crackers is checked&#10;">
            <a:extLst>
              <a:ext uri="{FF2B5EF4-FFF2-40B4-BE49-F238E27FC236}">
                <a16:creationId xmlns:a16="http://schemas.microsoft.com/office/drawing/2014/main" id="{2ABAE5A8-A4A4-7647-B331-0888C182E7B8}"/>
              </a:ext>
            </a:extLst>
          </p:cNvPr>
          <p:cNvSpPr txBox="1"/>
          <p:nvPr/>
        </p:nvSpPr>
        <p:spPr>
          <a:xfrm>
            <a:off x="198122" y="4014476"/>
            <a:ext cx="383588"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grpSp>
        <p:nvGrpSpPr>
          <p:cNvPr id="10" name="Group 9" descr="Nutrition Facts Label Example">
            <a:extLst>
              <a:ext uri="{FF2B5EF4-FFF2-40B4-BE49-F238E27FC236}">
                <a16:creationId xmlns:a16="http://schemas.microsoft.com/office/drawing/2014/main" id="{9CBDE459-7DE0-C94E-BCC9-B83A912B2D64}"/>
              </a:ext>
            </a:extLst>
          </p:cNvPr>
          <p:cNvGrpSpPr/>
          <p:nvPr/>
        </p:nvGrpSpPr>
        <p:grpSpPr>
          <a:xfrm>
            <a:off x="4497050" y="311251"/>
            <a:ext cx="3308259" cy="4259179"/>
            <a:chOff x="4047281" y="562786"/>
            <a:chExt cx="1477702" cy="1902450"/>
          </a:xfrm>
        </p:grpSpPr>
        <p:sp>
          <p:nvSpPr>
            <p:cNvPr id="9" name="Rectangle 8">
              <a:extLst>
                <a:ext uri="{FF2B5EF4-FFF2-40B4-BE49-F238E27FC236}">
                  <a16:creationId xmlns:a16="http://schemas.microsoft.com/office/drawing/2014/main" id="{703F7A06-0453-ED4E-BC83-D11E0C711772}"/>
                </a:ext>
              </a:extLst>
            </p:cNvPr>
            <p:cNvSpPr/>
            <p:nvPr/>
          </p:nvSpPr>
          <p:spPr>
            <a:xfrm>
              <a:off x="4047281" y="562786"/>
              <a:ext cx="1477702" cy="1902450"/>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D2AB4AE-CA7F-384A-9274-BED8ACCCE790}"/>
                </a:ext>
              </a:extLst>
            </p:cNvPr>
            <p:cNvPicPr>
              <a:picLocks noChangeAspect="1"/>
            </p:cNvPicPr>
            <p:nvPr/>
          </p:nvPicPr>
          <p:blipFill rotWithShape="1">
            <a:blip r:embed="rId3"/>
            <a:srcRect l="23883" t="8627" r="25091" b="58893"/>
            <a:stretch/>
          </p:blipFill>
          <p:spPr>
            <a:xfrm>
              <a:off x="4136020" y="678705"/>
              <a:ext cx="1304081" cy="1670613"/>
            </a:xfrm>
            <a:prstGeom prst="rect">
              <a:avLst/>
            </a:prstGeom>
          </p:spPr>
        </p:pic>
        <p:sp>
          <p:nvSpPr>
            <p:cNvPr id="8" name="Rectangle 7">
              <a:extLst>
                <a:ext uri="{FF2B5EF4-FFF2-40B4-BE49-F238E27FC236}">
                  <a16:creationId xmlns:a16="http://schemas.microsoft.com/office/drawing/2014/main" id="{03016C4C-8613-6541-98E1-48BAFDF61D1F}"/>
                </a:ext>
              </a:extLst>
            </p:cNvPr>
            <p:cNvSpPr/>
            <p:nvPr/>
          </p:nvSpPr>
          <p:spPr>
            <a:xfrm>
              <a:off x="4105155" y="632749"/>
              <a:ext cx="1361955" cy="17632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2" name="Rounded Rectangle 11" descr="Outline around &quot;Serving Size 1 cup (43g)&quot;">
            <a:extLst>
              <a:ext uri="{FF2B5EF4-FFF2-40B4-BE49-F238E27FC236}">
                <a16:creationId xmlns:a16="http://schemas.microsoft.com/office/drawing/2014/main" id="{98E036F7-0FC2-F441-81FD-5E3783113ABA}"/>
              </a:ext>
            </a:extLst>
          </p:cNvPr>
          <p:cNvSpPr/>
          <p:nvPr/>
        </p:nvSpPr>
        <p:spPr>
          <a:xfrm>
            <a:off x="4695717" y="1157469"/>
            <a:ext cx="2919559" cy="231493"/>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93FABB6-B952-396E-32E7-8F2AC7AB7ED6}"/>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670949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08B8041-7370-CA4B-B6FF-BA86153F49AA}"/>
              </a:ext>
              <a:ext uri="{C183D7F6-B498-43B3-948B-1728B52AA6E4}">
                <adec:decorative xmlns:adec="http://schemas.microsoft.com/office/drawing/2017/decorative" val="1"/>
              </a:ext>
            </a:extLst>
          </p:cNvPr>
          <p:cNvSpPr/>
          <p:nvPr/>
        </p:nvSpPr>
        <p:spPr>
          <a:xfrm>
            <a:off x="454786" y="394529"/>
            <a:ext cx="5793706" cy="3573823"/>
          </a:xfrm>
          <a:prstGeom prst="roundRect">
            <a:avLst>
              <a:gd name="adj" fmla="val 5378"/>
            </a:avLst>
          </a:prstGeom>
          <a:solidFill>
            <a:srgbClr val="E9DE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561EBF0-FB22-6A45-9B3B-FAD3F7751D88}"/>
              </a:ext>
            </a:extLst>
          </p:cNvPr>
          <p:cNvSpPr>
            <a:spLocks noGrp="1"/>
          </p:cNvSpPr>
          <p:nvPr>
            <p:ph type="title"/>
          </p:nvPr>
        </p:nvSpPr>
        <p:spPr>
          <a:xfrm>
            <a:off x="588185" y="518749"/>
            <a:ext cx="5725623" cy="475484"/>
          </a:xfrm>
        </p:spPr>
        <p:txBody>
          <a:bodyPr/>
          <a:lstStyle/>
          <a:p>
            <a:pPr algn="l"/>
            <a:r>
              <a:rPr lang="en-US" sz="2400" dirty="0">
                <a:latin typeface="Arial" panose="020B0604020202020204" pitchFamily="34" charset="0"/>
                <a:cs typeface="Arial" panose="020B0604020202020204" pitchFamily="34" charset="0"/>
              </a:rPr>
              <a:t>Total Sugars and Added Sugars</a:t>
            </a:r>
          </a:p>
        </p:txBody>
      </p:sp>
      <p:sp>
        <p:nvSpPr>
          <p:cNvPr id="7" name="Content Placeholder 3">
            <a:extLst>
              <a:ext uri="{FF2B5EF4-FFF2-40B4-BE49-F238E27FC236}">
                <a16:creationId xmlns:a16="http://schemas.microsoft.com/office/drawing/2014/main" id="{917059A4-3E44-5D43-BC28-6687A152F738}"/>
              </a:ext>
            </a:extLst>
          </p:cNvPr>
          <p:cNvSpPr txBox="1">
            <a:spLocks/>
          </p:cNvSpPr>
          <p:nvPr/>
        </p:nvSpPr>
        <p:spPr>
          <a:xfrm>
            <a:off x="648924" y="896572"/>
            <a:ext cx="5542924" cy="2884459"/>
          </a:xfrm>
          <a:prstGeom prst="rect">
            <a:avLst/>
          </a:prstGeom>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latin typeface="Arial" panose="020B0604020202020204" pitchFamily="34" charset="0"/>
                <a:cs typeface="Arial" panose="020B0604020202020204" pitchFamily="34" charset="0"/>
              </a:rPr>
              <a:t>Shows the amount of sugars in a food.</a:t>
            </a:r>
          </a:p>
          <a:p>
            <a:r>
              <a:rPr lang="en-US" sz="1800" dirty="0">
                <a:solidFill>
                  <a:schemeClr val="tx1"/>
                </a:solidFill>
                <a:latin typeface="Arial" panose="020B0604020202020204" pitchFamily="34" charset="0"/>
                <a:cs typeface="Arial" panose="020B0604020202020204" pitchFamily="34" charset="0"/>
              </a:rPr>
              <a:t>Includes both naturally occurring sugars and added sugars.</a:t>
            </a:r>
          </a:p>
          <a:p>
            <a:r>
              <a:rPr lang="en-US" sz="1800" dirty="0">
                <a:solidFill>
                  <a:schemeClr val="tx1"/>
                </a:solidFill>
                <a:latin typeface="Arial" panose="020B0604020202020204" pitchFamily="34" charset="0"/>
                <a:cs typeface="Arial" panose="020B0604020202020204" pitchFamily="34" charset="0"/>
              </a:rPr>
              <a:t>The CACFP sugar limits are based on added sugars.</a:t>
            </a:r>
          </a:p>
          <a:p>
            <a:pPr lvl="1"/>
            <a:r>
              <a:rPr lang="en-US" sz="1800" dirty="0">
                <a:solidFill>
                  <a:schemeClr val="tx1"/>
                </a:solidFill>
                <a:latin typeface="Arial" panose="020B0604020202020204" pitchFamily="34" charset="0"/>
                <a:cs typeface="Arial" panose="020B0604020202020204" pitchFamily="34" charset="0"/>
              </a:rPr>
              <a:t>Yogurt must contain no more than 12 grams of added sugars per 6 ounces of yogurt.</a:t>
            </a:r>
          </a:p>
          <a:p>
            <a:pPr lvl="1"/>
            <a:r>
              <a:rPr lang="en-US" sz="1800" dirty="0">
                <a:solidFill>
                  <a:schemeClr val="tx1"/>
                </a:solidFill>
                <a:latin typeface="Arial" panose="020B0604020202020204" pitchFamily="34" charset="0"/>
                <a:cs typeface="Arial" panose="020B0604020202020204" pitchFamily="34" charset="0"/>
              </a:rPr>
              <a:t>Breakfast cereal must contain no more than 6 grams or added sugars per dry ounce of cereal.</a:t>
            </a:r>
          </a:p>
        </p:txBody>
      </p:sp>
      <p:grpSp>
        <p:nvGrpSpPr>
          <p:cNvPr id="14" name="Group 13" descr="Nutrition Facts Label with outline around the rows of &quot;Total Sugars 9g&quot; and &quot;Includes 0g Added Sugars&quot;.">
            <a:extLst>
              <a:ext uri="{FF2B5EF4-FFF2-40B4-BE49-F238E27FC236}">
                <a16:creationId xmlns:a16="http://schemas.microsoft.com/office/drawing/2014/main" id="{0297EDCA-C878-D991-6607-7663AF8CE6EA}"/>
              </a:ext>
            </a:extLst>
          </p:cNvPr>
          <p:cNvGrpSpPr/>
          <p:nvPr/>
        </p:nvGrpSpPr>
        <p:grpSpPr>
          <a:xfrm>
            <a:off x="6248492" y="256275"/>
            <a:ext cx="2491110" cy="3850330"/>
            <a:chOff x="336497" y="284700"/>
            <a:chExt cx="2491110" cy="3850330"/>
          </a:xfrm>
        </p:grpSpPr>
        <p:pic>
          <p:nvPicPr>
            <p:cNvPr id="3" name="Picture 2" descr="Nutrition Facts Label Example">
              <a:extLst>
                <a:ext uri="{FF2B5EF4-FFF2-40B4-BE49-F238E27FC236}">
                  <a16:creationId xmlns:a16="http://schemas.microsoft.com/office/drawing/2014/main" id="{48DFD354-3E9A-3349-AEF9-7D1FA934D89F}"/>
                </a:ext>
              </a:extLst>
            </p:cNvPr>
            <p:cNvPicPr>
              <a:picLocks noChangeAspect="1"/>
            </p:cNvPicPr>
            <p:nvPr/>
          </p:nvPicPr>
          <p:blipFill>
            <a:blip r:embed="rId3"/>
            <a:stretch>
              <a:fillRect/>
            </a:stretch>
          </p:blipFill>
          <p:spPr>
            <a:xfrm>
              <a:off x="673576" y="284700"/>
              <a:ext cx="2154031" cy="3850330"/>
            </a:xfrm>
            <a:prstGeom prst="rect">
              <a:avLst/>
            </a:prstGeom>
            <a:effectLst>
              <a:outerShdw blurRad="63500" sx="102000" sy="102000" algn="ctr" rotWithShape="0">
                <a:prstClr val="black">
                  <a:alpha val="15000"/>
                </a:prstClr>
              </a:outerShdw>
            </a:effectLst>
          </p:spPr>
        </p:pic>
        <p:grpSp>
          <p:nvGrpSpPr>
            <p:cNvPr id="4" name="Group 3" descr="Outline around &quot;Total Sugars 9g&quot;">
              <a:extLst>
                <a:ext uri="{FF2B5EF4-FFF2-40B4-BE49-F238E27FC236}">
                  <a16:creationId xmlns:a16="http://schemas.microsoft.com/office/drawing/2014/main" id="{2C11BAB2-F3AD-41F5-B097-3B1CA641390C}"/>
                </a:ext>
              </a:extLst>
            </p:cNvPr>
            <p:cNvGrpSpPr/>
            <p:nvPr/>
          </p:nvGrpSpPr>
          <p:grpSpPr>
            <a:xfrm>
              <a:off x="833582" y="2564366"/>
              <a:ext cx="1827068" cy="331234"/>
              <a:chOff x="833582" y="2564366"/>
              <a:chExt cx="1827068" cy="153016"/>
            </a:xfrm>
          </p:grpSpPr>
          <p:sp>
            <p:nvSpPr>
              <p:cNvPr id="10" name="Rounded Rectangle 9" descr="Outline around &quot;Total Sugars 9g&quot;">
                <a:extLst>
                  <a:ext uri="{FF2B5EF4-FFF2-40B4-BE49-F238E27FC236}">
                    <a16:creationId xmlns:a16="http://schemas.microsoft.com/office/drawing/2014/main" id="{DB995B74-758D-A344-8850-A281D93E80AB}"/>
                  </a:ext>
                </a:extLst>
              </p:cNvPr>
              <p:cNvSpPr/>
              <p:nvPr/>
            </p:nvSpPr>
            <p:spPr>
              <a:xfrm>
                <a:off x="833582" y="2573024"/>
                <a:ext cx="1825418" cy="144358"/>
              </a:xfrm>
              <a:prstGeom prst="roundRect">
                <a:avLst>
                  <a:gd name="adj" fmla="val 0"/>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Rounded Rectangle 8" descr="Outline around &quot;Total Sugars 9g&quot;">
                <a:extLst>
                  <a:ext uri="{FF2B5EF4-FFF2-40B4-BE49-F238E27FC236}">
                    <a16:creationId xmlns:a16="http://schemas.microsoft.com/office/drawing/2014/main" id="{A64CB8E3-D140-FC44-9873-B65F36BCB7E7}"/>
                  </a:ext>
                </a:extLst>
              </p:cNvPr>
              <p:cNvSpPr/>
              <p:nvPr/>
            </p:nvSpPr>
            <p:spPr>
              <a:xfrm>
                <a:off x="833582" y="2564366"/>
                <a:ext cx="1827068" cy="153016"/>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cxnSp>
          <p:nvCxnSpPr>
            <p:cNvPr id="8" name="Straight Connector 7">
              <a:extLst>
                <a:ext uri="{FF2B5EF4-FFF2-40B4-BE49-F238E27FC236}">
                  <a16:creationId xmlns:a16="http://schemas.microsoft.com/office/drawing/2014/main" id="{32D4B801-CA45-C24B-BFBF-3557C9153A72}"/>
                </a:ext>
                <a:ext uri="{C183D7F6-B498-43B3-948B-1728B52AA6E4}">
                  <adec:decorative xmlns:adec="http://schemas.microsoft.com/office/drawing/2017/decorative" val="1"/>
                </a:ext>
              </a:extLst>
            </p:cNvPr>
            <p:cNvCxnSpPr>
              <a:cxnSpLocks/>
            </p:cNvCxnSpPr>
            <p:nvPr/>
          </p:nvCxnSpPr>
          <p:spPr>
            <a:xfrm>
              <a:off x="336497" y="2729983"/>
              <a:ext cx="497085" cy="0"/>
            </a:xfrm>
            <a:prstGeom prst="line">
              <a:avLst/>
            </a:prstGeom>
            <a:ln w="28575">
              <a:solidFill>
                <a:srgbClr val="691140"/>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E22A90D4-6503-2B80-638C-FEAA9C87DB19}"/>
              </a:ext>
            </a:extLst>
          </p:cNvPr>
          <p:cNvSpPr txBox="1"/>
          <p:nvPr/>
        </p:nvSpPr>
        <p:spPr>
          <a:xfrm>
            <a:off x="-14990" y="4717754"/>
            <a:ext cx="9158990"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104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5665C-0D17-0E48-B2FD-986B5E8D77B0}"/>
              </a:ext>
            </a:extLst>
          </p:cNvPr>
          <p:cNvSpPr>
            <a:spLocks noGrp="1"/>
          </p:cNvSpPr>
          <p:nvPr>
            <p:ph type="title"/>
          </p:nvPr>
        </p:nvSpPr>
        <p:spPr>
          <a:xfrm>
            <a:off x="259605" y="119786"/>
            <a:ext cx="8789276" cy="475484"/>
          </a:xfrm>
        </p:spPr>
        <p:txBody>
          <a:bodyPr/>
          <a:lstStyle/>
          <a:p>
            <a:r>
              <a:rPr lang="en-US" noProof="0">
                <a:latin typeface="Arial" panose="020B0604020202020204" pitchFamily="34" charset="0"/>
                <a:cs typeface="Arial" panose="020B0604020202020204" pitchFamily="34" charset="0"/>
              </a:rPr>
              <a:t>A Note About Sugars </a:t>
            </a:r>
          </a:p>
        </p:txBody>
      </p:sp>
      <p:grpSp>
        <p:nvGrpSpPr>
          <p:cNvPr id="3" name="Group 2" descr="Nutrition Facts Label Example">
            <a:extLst>
              <a:ext uri="{FF2B5EF4-FFF2-40B4-BE49-F238E27FC236}">
                <a16:creationId xmlns:a16="http://schemas.microsoft.com/office/drawing/2014/main" id="{AA16B0BF-C192-404A-B4CB-92B1AC56324D}"/>
              </a:ext>
            </a:extLst>
          </p:cNvPr>
          <p:cNvGrpSpPr/>
          <p:nvPr/>
        </p:nvGrpSpPr>
        <p:grpSpPr>
          <a:xfrm>
            <a:off x="3102219" y="595270"/>
            <a:ext cx="2939562" cy="3657600"/>
            <a:chOff x="4047281" y="562786"/>
            <a:chExt cx="1477702" cy="1902450"/>
          </a:xfrm>
        </p:grpSpPr>
        <p:sp>
          <p:nvSpPr>
            <p:cNvPr id="4" name="Rectangle 3">
              <a:extLst>
                <a:ext uri="{FF2B5EF4-FFF2-40B4-BE49-F238E27FC236}">
                  <a16:creationId xmlns:a16="http://schemas.microsoft.com/office/drawing/2014/main" id="{46890B5C-5357-C140-A8F7-E9C8E87FC889}"/>
                </a:ext>
              </a:extLst>
            </p:cNvPr>
            <p:cNvSpPr/>
            <p:nvPr/>
          </p:nvSpPr>
          <p:spPr>
            <a:xfrm>
              <a:off x="4047281" y="562786"/>
              <a:ext cx="1477702" cy="1902450"/>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DE19C2D-AB17-5A4B-94CA-85A25BA7F271}"/>
                </a:ext>
              </a:extLst>
            </p:cNvPr>
            <p:cNvPicPr>
              <a:picLocks noChangeAspect="1"/>
            </p:cNvPicPr>
            <p:nvPr/>
          </p:nvPicPr>
          <p:blipFill rotWithShape="1">
            <a:blip r:embed="rId3"/>
            <a:srcRect l="23883" t="8627" r="25091" b="58893"/>
            <a:stretch/>
          </p:blipFill>
          <p:spPr>
            <a:xfrm>
              <a:off x="4136020" y="678705"/>
              <a:ext cx="1304081" cy="1670613"/>
            </a:xfrm>
            <a:prstGeom prst="rect">
              <a:avLst/>
            </a:prstGeom>
          </p:spPr>
        </p:pic>
        <p:sp>
          <p:nvSpPr>
            <p:cNvPr id="6" name="Rectangle 5">
              <a:extLst>
                <a:ext uri="{FF2B5EF4-FFF2-40B4-BE49-F238E27FC236}">
                  <a16:creationId xmlns:a16="http://schemas.microsoft.com/office/drawing/2014/main" id="{5E5F0F2A-49DE-8E46-B699-988840CB66AC}"/>
                </a:ext>
              </a:extLst>
            </p:cNvPr>
            <p:cNvSpPr/>
            <p:nvPr/>
          </p:nvSpPr>
          <p:spPr>
            <a:xfrm>
              <a:off x="4105155" y="632749"/>
              <a:ext cx="1361955" cy="17632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7" name="Rounded Rectangle 6" descr="Outline around &quot;Total Sugars 7g&quot;">
            <a:extLst>
              <a:ext uri="{FF2B5EF4-FFF2-40B4-BE49-F238E27FC236}">
                <a16:creationId xmlns:a16="http://schemas.microsoft.com/office/drawing/2014/main" id="{2F6E5793-B3A4-774A-A63D-B2C7E415F079}"/>
              </a:ext>
            </a:extLst>
          </p:cNvPr>
          <p:cNvSpPr/>
          <p:nvPr/>
        </p:nvSpPr>
        <p:spPr>
          <a:xfrm>
            <a:off x="3320839" y="3646691"/>
            <a:ext cx="2552088" cy="471672"/>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E49A3C0-B938-690B-7D42-F8F1D96A4AA3}"/>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06784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79159"/>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21865" y="1264458"/>
            <a:ext cx="3094182" cy="891834"/>
          </a:xfrm>
        </p:spPr>
        <p:txBody>
          <a:bodyPr/>
          <a:lstStyle/>
          <a:p>
            <a:r>
              <a:rPr lang="en-US" b="1" noProof="0">
                <a:latin typeface="Arial" panose="020B0604020202020204" pitchFamily="34" charset="0"/>
                <a:cs typeface="Arial" panose="020B0604020202020204" pitchFamily="34" charset="0"/>
              </a:rPr>
              <a:t>Try It Out #3!</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How many grams of total sugars are in 1 serving </a:t>
            </a:r>
            <a:br>
              <a:rPr lang="en-US"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of this cereal?</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205617" y="2815152"/>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28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22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9 grams</a:t>
            </a:r>
          </a:p>
        </p:txBody>
      </p:sp>
      <p:grpSp>
        <p:nvGrpSpPr>
          <p:cNvPr id="3" name="Group 2" descr="Nutrition Facts Label Example">
            <a:extLst>
              <a:ext uri="{FF2B5EF4-FFF2-40B4-BE49-F238E27FC236}">
                <a16:creationId xmlns:a16="http://schemas.microsoft.com/office/drawing/2014/main" id="{B55F40CA-554A-AC4A-8A9A-5494D20E7D3D}"/>
              </a:ext>
            </a:extLst>
          </p:cNvPr>
          <p:cNvGrpSpPr/>
          <p:nvPr/>
        </p:nvGrpSpPr>
        <p:grpSpPr>
          <a:xfrm>
            <a:off x="4572000" y="521370"/>
            <a:ext cx="3308259" cy="3990074"/>
            <a:chOff x="4572000" y="521370"/>
            <a:chExt cx="3308259" cy="3990074"/>
          </a:xfrm>
        </p:grpSpPr>
        <p:sp>
          <p:nvSpPr>
            <p:cNvPr id="9" name="Rectangle 8">
              <a:extLst>
                <a:ext uri="{FF2B5EF4-FFF2-40B4-BE49-F238E27FC236}">
                  <a16:creationId xmlns:a16="http://schemas.microsoft.com/office/drawing/2014/main" id="{703F7A06-0453-ED4E-BC83-D11E0C711772}"/>
                </a:ext>
              </a:extLst>
            </p:cNvPr>
            <p:cNvSpPr/>
            <p:nvPr/>
          </p:nvSpPr>
          <p:spPr>
            <a:xfrm>
              <a:off x="4572000" y="521370"/>
              <a:ext cx="3308259"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3016C4C-8613-6541-98E1-48BAFDF61D1F}"/>
                </a:ext>
              </a:extLst>
            </p:cNvPr>
            <p:cNvSpPr/>
            <p:nvPr/>
          </p:nvSpPr>
          <p:spPr>
            <a:xfrm>
              <a:off x="4701568" y="678001"/>
              <a:ext cx="3049126"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7AFDEAB-C2D0-B64D-BABE-806A6A825BF9}"/>
                </a:ext>
              </a:extLst>
            </p:cNvPr>
            <p:cNvPicPr>
              <a:picLocks noChangeAspect="1"/>
            </p:cNvPicPr>
            <p:nvPr/>
          </p:nvPicPr>
          <p:blipFill rotWithShape="1">
            <a:blip r:embed="rId3"/>
            <a:srcRect l="1410" t="2518" r="1068" b="1244"/>
            <a:stretch/>
          </p:blipFill>
          <p:spPr>
            <a:xfrm>
              <a:off x="4778429" y="756951"/>
              <a:ext cx="2914538" cy="3504261"/>
            </a:xfrm>
            <a:prstGeom prst="rect">
              <a:avLst/>
            </a:prstGeom>
            <a:effectLst/>
          </p:spPr>
        </p:pic>
      </p:grpSp>
      <p:sp>
        <p:nvSpPr>
          <p:cNvPr id="7" name="TextBox 6">
            <a:extLst>
              <a:ext uri="{FF2B5EF4-FFF2-40B4-BE49-F238E27FC236}">
                <a16:creationId xmlns:a16="http://schemas.microsoft.com/office/drawing/2014/main" id="{78C9D45C-FDA4-5463-4AF0-33B8E9DD7805}"/>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043873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120788"/>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44372" y="1222863"/>
            <a:ext cx="3061608" cy="891834"/>
          </a:xfrm>
        </p:spPr>
        <p:txBody>
          <a:bodyPr/>
          <a:lstStyle/>
          <a:p>
            <a:r>
              <a:rPr lang="en-US" b="1" noProof="0">
                <a:latin typeface="Arial" panose="020B0604020202020204" pitchFamily="34" charset="0"/>
                <a:cs typeface="Arial" panose="020B0604020202020204" pitchFamily="34" charset="0"/>
              </a:rPr>
              <a:t>Answer #3</a:t>
            </a:r>
            <a:br>
              <a:rPr lang="en-US"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How many grams of total sugars are in 1 serving </a:t>
            </a:r>
            <a:br>
              <a:rPr lang="en-US"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of this cereal?</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228103" y="2792667"/>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28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1.5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22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9 grams</a:t>
            </a:r>
          </a:p>
        </p:txBody>
      </p:sp>
      <p:sp>
        <p:nvSpPr>
          <p:cNvPr id="10" name="TextBox 9" descr="The box next to ¼ cup milk* and ½ oz eq whole grain-rich crackers is checked&#10;">
            <a:extLst>
              <a:ext uri="{FF2B5EF4-FFF2-40B4-BE49-F238E27FC236}">
                <a16:creationId xmlns:a16="http://schemas.microsoft.com/office/drawing/2014/main" id="{A94D7CD4-A29D-BC48-94A5-779136DEA6A7}"/>
              </a:ext>
            </a:extLst>
          </p:cNvPr>
          <p:cNvSpPr txBox="1"/>
          <p:nvPr/>
        </p:nvSpPr>
        <p:spPr>
          <a:xfrm>
            <a:off x="228103" y="3708399"/>
            <a:ext cx="461044"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grpSp>
        <p:nvGrpSpPr>
          <p:cNvPr id="3" name="Group 2" descr="Nutrition Facts Label Example">
            <a:extLst>
              <a:ext uri="{FF2B5EF4-FFF2-40B4-BE49-F238E27FC236}">
                <a16:creationId xmlns:a16="http://schemas.microsoft.com/office/drawing/2014/main" id="{CC113AA3-D012-46FF-AD47-5276EEA7C77E}"/>
              </a:ext>
            </a:extLst>
          </p:cNvPr>
          <p:cNvGrpSpPr/>
          <p:nvPr/>
        </p:nvGrpSpPr>
        <p:grpSpPr>
          <a:xfrm>
            <a:off x="4572000" y="521370"/>
            <a:ext cx="3308259" cy="3990074"/>
            <a:chOff x="4572000" y="521370"/>
            <a:chExt cx="3308259" cy="3990074"/>
          </a:xfrm>
        </p:grpSpPr>
        <p:sp>
          <p:nvSpPr>
            <p:cNvPr id="9" name="Rectangle 8">
              <a:extLst>
                <a:ext uri="{FF2B5EF4-FFF2-40B4-BE49-F238E27FC236}">
                  <a16:creationId xmlns:a16="http://schemas.microsoft.com/office/drawing/2014/main" id="{703F7A06-0453-ED4E-BC83-D11E0C711772}"/>
                </a:ext>
              </a:extLst>
            </p:cNvPr>
            <p:cNvSpPr/>
            <p:nvPr/>
          </p:nvSpPr>
          <p:spPr>
            <a:xfrm>
              <a:off x="4572000" y="521370"/>
              <a:ext cx="3308259"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7AFDEAB-C2D0-B64D-BABE-806A6A825BF9}"/>
                </a:ext>
              </a:extLst>
            </p:cNvPr>
            <p:cNvPicPr>
              <a:picLocks noChangeAspect="1"/>
            </p:cNvPicPr>
            <p:nvPr/>
          </p:nvPicPr>
          <p:blipFill rotWithShape="1">
            <a:blip r:embed="rId3"/>
            <a:srcRect l="1410" t="2518" r="1068" b="1244"/>
            <a:stretch/>
          </p:blipFill>
          <p:spPr>
            <a:xfrm>
              <a:off x="4778429" y="756951"/>
              <a:ext cx="2914538" cy="3504261"/>
            </a:xfrm>
            <a:prstGeom prst="rect">
              <a:avLst/>
            </a:prstGeom>
            <a:effectLst/>
          </p:spPr>
        </p:pic>
        <p:sp>
          <p:nvSpPr>
            <p:cNvPr id="8" name="Rectangle 7">
              <a:extLst>
                <a:ext uri="{FF2B5EF4-FFF2-40B4-BE49-F238E27FC236}">
                  <a16:creationId xmlns:a16="http://schemas.microsoft.com/office/drawing/2014/main" id="{03016C4C-8613-6541-98E1-48BAFDF61D1F}"/>
                </a:ext>
              </a:extLst>
            </p:cNvPr>
            <p:cNvSpPr/>
            <p:nvPr/>
          </p:nvSpPr>
          <p:spPr>
            <a:xfrm>
              <a:off x="4701568" y="678001"/>
              <a:ext cx="3049126"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3" name="Rounded Rectangle 12" descr="Outline around &quot;Total Sugars 9g&quot;">
            <a:extLst>
              <a:ext uri="{FF2B5EF4-FFF2-40B4-BE49-F238E27FC236}">
                <a16:creationId xmlns:a16="http://schemas.microsoft.com/office/drawing/2014/main" id="{37106FC6-04AC-D840-A883-E824C2F60613}"/>
              </a:ext>
            </a:extLst>
          </p:cNvPr>
          <p:cNvSpPr/>
          <p:nvPr/>
        </p:nvSpPr>
        <p:spPr>
          <a:xfrm>
            <a:off x="4794304" y="3708399"/>
            <a:ext cx="2898663" cy="197409"/>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AA6B8EB-BC7F-BC12-DAD1-20FA790DFA35}"/>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658284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125765"/>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50930" y="1238638"/>
            <a:ext cx="3038764" cy="891834"/>
          </a:xfrm>
        </p:spPr>
        <p:txBody>
          <a:bodyPr/>
          <a:lstStyle/>
          <a:p>
            <a:r>
              <a:rPr lang="en-US" b="1" noProof="0">
                <a:latin typeface="Arial" panose="020B0604020202020204" pitchFamily="34" charset="0"/>
                <a:cs typeface="Arial" panose="020B0604020202020204" pitchFamily="34" charset="0"/>
              </a:rPr>
              <a:t>Try It Out #4!</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Does this cereal meet the CACFP added sugars limit*?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01217" y="2783124"/>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0" name="Text Placeholder 2">
            <a:extLst>
              <a:ext uri="{FF2B5EF4-FFF2-40B4-BE49-F238E27FC236}">
                <a16:creationId xmlns:a16="http://schemas.microsoft.com/office/drawing/2014/main" id="{6FD01351-03D5-0347-AF96-0BC2F4ECFD02}"/>
              </a:ext>
            </a:extLst>
          </p:cNvPr>
          <p:cNvSpPr>
            <a:spLocks noGrp="1"/>
          </p:cNvSpPr>
          <p:nvPr>
            <p:ph type="body" idx="1"/>
          </p:nvPr>
        </p:nvSpPr>
        <p:spPr>
          <a:xfrm>
            <a:off x="-12931" y="3683611"/>
            <a:ext cx="2927927" cy="1264963"/>
          </a:xfrm>
        </p:spPr>
        <p:txBody>
          <a:bodyPr lIns="137160"/>
          <a:lstStyle/>
          <a:p>
            <a:pPr>
              <a:lnSpc>
                <a:spcPts val="2200"/>
              </a:lnSpc>
            </a:pPr>
            <a:r>
              <a:rPr lang="en-US" sz="1200" noProof="0">
                <a:solidFill>
                  <a:schemeClr val="bg1"/>
                </a:solidFill>
                <a:latin typeface="Arial" panose="020B0604020202020204" pitchFamily="34" charset="0"/>
                <a:cs typeface="Arial" panose="020B0604020202020204" pitchFamily="34" charset="0"/>
              </a:rPr>
              <a:t>*Breakfast cereals must contain no more than 6 grams of </a:t>
            </a:r>
            <a:r>
              <a:rPr lang="en-US" sz="1200">
                <a:solidFill>
                  <a:schemeClr val="bg1"/>
                </a:solidFill>
                <a:latin typeface="Arial" panose="020B0604020202020204" pitchFamily="34" charset="0"/>
                <a:cs typeface="Arial" panose="020B0604020202020204" pitchFamily="34" charset="0"/>
              </a:rPr>
              <a:t>added</a:t>
            </a:r>
            <a:r>
              <a:rPr lang="en-US" sz="1200" noProof="0">
                <a:solidFill>
                  <a:schemeClr val="bg1"/>
                </a:solidFill>
                <a:latin typeface="Arial" panose="020B0604020202020204" pitchFamily="34" charset="0"/>
                <a:cs typeface="Arial" panose="020B0604020202020204" pitchFamily="34" charset="0"/>
              </a:rPr>
              <a:t> sugars or less per dry ounce of cereal. </a:t>
            </a:r>
          </a:p>
        </p:txBody>
      </p:sp>
      <p:grpSp>
        <p:nvGrpSpPr>
          <p:cNvPr id="3" name="Group 2" descr="Nutrition Facts Label Example">
            <a:extLst>
              <a:ext uri="{FF2B5EF4-FFF2-40B4-BE49-F238E27FC236}">
                <a16:creationId xmlns:a16="http://schemas.microsoft.com/office/drawing/2014/main" id="{B55F40CA-554A-AC4A-8A9A-5494D20E7D3D}"/>
              </a:ext>
            </a:extLst>
          </p:cNvPr>
          <p:cNvGrpSpPr/>
          <p:nvPr/>
        </p:nvGrpSpPr>
        <p:grpSpPr>
          <a:xfrm>
            <a:off x="4572000" y="521370"/>
            <a:ext cx="3308259" cy="3990074"/>
            <a:chOff x="4572000" y="521370"/>
            <a:chExt cx="3308259" cy="3990074"/>
          </a:xfrm>
        </p:grpSpPr>
        <p:sp>
          <p:nvSpPr>
            <p:cNvPr id="9" name="Rectangle 8">
              <a:extLst>
                <a:ext uri="{FF2B5EF4-FFF2-40B4-BE49-F238E27FC236}">
                  <a16:creationId xmlns:a16="http://schemas.microsoft.com/office/drawing/2014/main" id="{703F7A06-0453-ED4E-BC83-D11E0C711772}"/>
                </a:ext>
              </a:extLst>
            </p:cNvPr>
            <p:cNvSpPr/>
            <p:nvPr/>
          </p:nvSpPr>
          <p:spPr>
            <a:xfrm>
              <a:off x="4572000" y="521370"/>
              <a:ext cx="3308259"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3016C4C-8613-6541-98E1-48BAFDF61D1F}"/>
                </a:ext>
              </a:extLst>
            </p:cNvPr>
            <p:cNvSpPr/>
            <p:nvPr/>
          </p:nvSpPr>
          <p:spPr>
            <a:xfrm>
              <a:off x="4701568" y="678001"/>
              <a:ext cx="3049126"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7AFDEAB-C2D0-B64D-BABE-806A6A825BF9}"/>
                </a:ext>
              </a:extLst>
            </p:cNvPr>
            <p:cNvPicPr>
              <a:picLocks noChangeAspect="1"/>
            </p:cNvPicPr>
            <p:nvPr/>
          </p:nvPicPr>
          <p:blipFill rotWithShape="1">
            <a:blip r:embed="rId3"/>
            <a:srcRect l="1410" t="2518" r="1068" b="1244"/>
            <a:stretch/>
          </p:blipFill>
          <p:spPr>
            <a:xfrm>
              <a:off x="4778429" y="756951"/>
              <a:ext cx="2914538" cy="3504261"/>
            </a:xfrm>
            <a:prstGeom prst="rect">
              <a:avLst/>
            </a:prstGeom>
            <a:effectLst/>
          </p:spPr>
        </p:pic>
      </p:grpSp>
      <p:sp>
        <p:nvSpPr>
          <p:cNvPr id="7" name="TextBox 6">
            <a:extLst>
              <a:ext uri="{FF2B5EF4-FFF2-40B4-BE49-F238E27FC236}">
                <a16:creationId xmlns:a16="http://schemas.microsoft.com/office/drawing/2014/main" id="{6E37630C-C424-44FE-C51A-4E62D5680910}"/>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300329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112396"/>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7937" y="1273508"/>
            <a:ext cx="3048000" cy="891834"/>
          </a:xfrm>
        </p:spPr>
        <p:txBody>
          <a:bodyPr/>
          <a:lstStyle/>
          <a:p>
            <a:r>
              <a:rPr lang="en-US" b="1" noProof="0">
                <a:latin typeface="Arial" panose="020B0604020202020204" pitchFamily="34" charset="0"/>
                <a:cs typeface="Arial" panose="020B0604020202020204" pitchFamily="34" charset="0"/>
              </a:rPr>
              <a:t>Answer #4</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Does this cereal meet the CACFP added sugars limit*?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20665" y="2894149"/>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3" name="TextBox 12" descr="The box next to ¼ cup milk* and ½ oz eq whole grain-rich crackers is checked&#10;">
            <a:extLst>
              <a:ext uri="{FF2B5EF4-FFF2-40B4-BE49-F238E27FC236}">
                <a16:creationId xmlns:a16="http://schemas.microsoft.com/office/drawing/2014/main" id="{F556BB65-4153-DE43-B1E1-EAD07D61E924}"/>
              </a:ext>
            </a:extLst>
          </p:cNvPr>
          <p:cNvSpPr txBox="1"/>
          <p:nvPr/>
        </p:nvSpPr>
        <p:spPr>
          <a:xfrm>
            <a:off x="100117" y="3077479"/>
            <a:ext cx="461044"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sp>
        <p:nvSpPr>
          <p:cNvPr id="10" name="Text Placeholder 2">
            <a:extLst>
              <a:ext uri="{FF2B5EF4-FFF2-40B4-BE49-F238E27FC236}">
                <a16:creationId xmlns:a16="http://schemas.microsoft.com/office/drawing/2014/main" id="{6FD01351-03D5-0347-AF96-0BC2F4ECFD02}"/>
              </a:ext>
            </a:extLst>
          </p:cNvPr>
          <p:cNvSpPr>
            <a:spLocks noGrp="1"/>
          </p:cNvSpPr>
          <p:nvPr>
            <p:ph type="body" idx="1"/>
          </p:nvPr>
        </p:nvSpPr>
        <p:spPr>
          <a:xfrm>
            <a:off x="-70658" y="3708399"/>
            <a:ext cx="2927927" cy="1016024"/>
          </a:xfrm>
        </p:spPr>
        <p:txBody>
          <a:bodyPr lIns="137160"/>
          <a:lstStyle/>
          <a:p>
            <a:pPr>
              <a:lnSpc>
                <a:spcPts val="2200"/>
              </a:lnSpc>
            </a:pPr>
            <a:r>
              <a:rPr lang="en-US" sz="1200">
                <a:solidFill>
                  <a:schemeClr val="bg1"/>
                </a:solidFill>
                <a:latin typeface="Arial" panose="020B0604020202020204" pitchFamily="34" charset="0"/>
                <a:cs typeface="Arial" panose="020B0604020202020204" pitchFamily="34" charset="0"/>
              </a:rPr>
              <a:t>*Breakfast cereals must contain no more than 6 grams of added sugars or less per dry ounce of cereal. </a:t>
            </a:r>
          </a:p>
        </p:txBody>
      </p:sp>
      <p:grpSp>
        <p:nvGrpSpPr>
          <p:cNvPr id="3" name="Group 2" descr="Nutrition Facts Label Example">
            <a:extLst>
              <a:ext uri="{FF2B5EF4-FFF2-40B4-BE49-F238E27FC236}">
                <a16:creationId xmlns:a16="http://schemas.microsoft.com/office/drawing/2014/main" id="{B55F40CA-554A-AC4A-8A9A-5494D20E7D3D}"/>
              </a:ext>
            </a:extLst>
          </p:cNvPr>
          <p:cNvGrpSpPr/>
          <p:nvPr/>
        </p:nvGrpSpPr>
        <p:grpSpPr>
          <a:xfrm>
            <a:off x="4572000" y="521370"/>
            <a:ext cx="3308259" cy="3990074"/>
            <a:chOff x="4572000" y="521370"/>
            <a:chExt cx="3308259" cy="3990074"/>
          </a:xfrm>
        </p:grpSpPr>
        <p:sp>
          <p:nvSpPr>
            <p:cNvPr id="9" name="Rectangle 8">
              <a:extLst>
                <a:ext uri="{FF2B5EF4-FFF2-40B4-BE49-F238E27FC236}">
                  <a16:creationId xmlns:a16="http://schemas.microsoft.com/office/drawing/2014/main" id="{703F7A06-0453-ED4E-BC83-D11E0C711772}"/>
                </a:ext>
              </a:extLst>
            </p:cNvPr>
            <p:cNvSpPr/>
            <p:nvPr/>
          </p:nvSpPr>
          <p:spPr>
            <a:xfrm>
              <a:off x="4572000" y="521370"/>
              <a:ext cx="3308259"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3016C4C-8613-6541-98E1-48BAFDF61D1F}"/>
                </a:ext>
              </a:extLst>
            </p:cNvPr>
            <p:cNvSpPr/>
            <p:nvPr/>
          </p:nvSpPr>
          <p:spPr>
            <a:xfrm>
              <a:off x="4701568" y="678001"/>
              <a:ext cx="3049126"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7AFDEAB-C2D0-B64D-BABE-806A6A825BF9}"/>
                </a:ext>
              </a:extLst>
            </p:cNvPr>
            <p:cNvPicPr>
              <a:picLocks noChangeAspect="1"/>
            </p:cNvPicPr>
            <p:nvPr/>
          </p:nvPicPr>
          <p:blipFill rotWithShape="1">
            <a:blip r:embed="rId3"/>
            <a:srcRect l="1410" t="2518" r="1068" b="1244"/>
            <a:stretch/>
          </p:blipFill>
          <p:spPr>
            <a:xfrm>
              <a:off x="4778429" y="756951"/>
              <a:ext cx="2914538" cy="3504261"/>
            </a:xfrm>
            <a:prstGeom prst="rect">
              <a:avLst/>
            </a:prstGeom>
            <a:effectLst/>
          </p:spPr>
        </p:pic>
      </p:grpSp>
      <p:sp>
        <p:nvSpPr>
          <p:cNvPr id="15" name="Rounded Rectangle 14" descr="Outline around &quot;Serving size 1oz (28g)&quot;">
            <a:extLst>
              <a:ext uri="{FF2B5EF4-FFF2-40B4-BE49-F238E27FC236}">
                <a16:creationId xmlns:a16="http://schemas.microsoft.com/office/drawing/2014/main" id="{12F0D7DF-3377-5048-B034-F9EFAFD586EF}"/>
              </a:ext>
            </a:extLst>
          </p:cNvPr>
          <p:cNvSpPr/>
          <p:nvPr/>
        </p:nvSpPr>
        <p:spPr>
          <a:xfrm>
            <a:off x="4784030" y="1358900"/>
            <a:ext cx="2898663" cy="232333"/>
          </a:xfrm>
          <a:prstGeom prst="roundRect">
            <a:avLst/>
          </a:prstGeom>
          <a:noFill/>
          <a:ln w="28575">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Rounded Rectangle 13" descr="Outline around &quot;Total Sugars 9g&quot;">
            <a:extLst>
              <a:ext uri="{FF2B5EF4-FFF2-40B4-BE49-F238E27FC236}">
                <a16:creationId xmlns:a16="http://schemas.microsoft.com/office/drawing/2014/main" id="{E8D329DB-AF12-1848-8E65-AC33635F1142}"/>
              </a:ext>
            </a:extLst>
          </p:cNvPr>
          <p:cNvSpPr/>
          <p:nvPr/>
        </p:nvSpPr>
        <p:spPr>
          <a:xfrm>
            <a:off x="4776797" y="3880594"/>
            <a:ext cx="2898663" cy="197409"/>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15BA1A2-8F40-9641-E0BC-9D66AC21AAA3}"/>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513004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6" y="466231"/>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0" y="1688474"/>
            <a:ext cx="2917860" cy="891834"/>
          </a:xfrm>
        </p:spPr>
        <p:txBody>
          <a:bodyPr/>
          <a:lstStyle/>
          <a:p>
            <a:r>
              <a:rPr lang="en-US" b="1" noProof="0">
                <a:latin typeface="Arial" panose="020B0604020202020204" pitchFamily="34" charset="0"/>
                <a:cs typeface="Arial" panose="020B0604020202020204" pitchFamily="34" charset="0"/>
              </a:rPr>
              <a:t>Try It Out #5!</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How many grams of added sugars are in      1 serving of this yogurt?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45656" y="3236702"/>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2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16 grams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4 grams</a:t>
            </a:r>
          </a:p>
          <a:p>
            <a:pPr>
              <a:spcBef>
                <a:spcPts val="400"/>
              </a:spcBef>
              <a:buClr>
                <a:schemeClr val="bg1"/>
              </a:buClr>
            </a:pPr>
            <a:r>
              <a:rPr lang="en-US">
                <a:solidFill>
                  <a:schemeClr val="bg1"/>
                </a:solidFill>
                <a:latin typeface="Arial" panose="020B0604020202020204" pitchFamily="34" charset="0"/>
                <a:cs typeface="Arial" panose="020B0604020202020204" pitchFamily="34" charset="0"/>
              </a:rPr>
              <a:t>8</a:t>
            </a:r>
            <a:r>
              <a:rPr lang="en-US" noProof="0">
                <a:solidFill>
                  <a:schemeClr val="bg1"/>
                </a:solidFill>
                <a:latin typeface="Arial" panose="020B0604020202020204" pitchFamily="34" charset="0"/>
                <a:cs typeface="Arial" panose="020B0604020202020204" pitchFamily="34" charset="0"/>
              </a:rPr>
              <a:t> grams</a:t>
            </a:r>
          </a:p>
        </p:txBody>
      </p:sp>
      <p:grpSp>
        <p:nvGrpSpPr>
          <p:cNvPr id="5" name="Group 4" descr="Nutrition Facts Label">
            <a:extLst>
              <a:ext uri="{FF2B5EF4-FFF2-40B4-BE49-F238E27FC236}">
                <a16:creationId xmlns:a16="http://schemas.microsoft.com/office/drawing/2014/main" id="{D9A3AEB1-AD30-EF4F-9343-C242C4C45EFA}"/>
              </a:ext>
            </a:extLst>
          </p:cNvPr>
          <p:cNvGrpSpPr/>
          <p:nvPr/>
        </p:nvGrpSpPr>
        <p:grpSpPr>
          <a:xfrm>
            <a:off x="4884942" y="293463"/>
            <a:ext cx="2842834" cy="4401141"/>
            <a:chOff x="4572000" y="521370"/>
            <a:chExt cx="2577313" cy="3990074"/>
          </a:xfrm>
        </p:grpSpPr>
        <p:sp>
          <p:nvSpPr>
            <p:cNvPr id="9" name="Rectangle 8">
              <a:extLst>
                <a:ext uri="{FF2B5EF4-FFF2-40B4-BE49-F238E27FC236}">
                  <a16:creationId xmlns:a16="http://schemas.microsoft.com/office/drawing/2014/main" id="{703F7A06-0453-ED4E-BC83-D11E0C711772}"/>
                </a:ext>
              </a:extLst>
            </p:cNvPr>
            <p:cNvSpPr/>
            <p:nvPr/>
          </p:nvSpPr>
          <p:spPr>
            <a:xfrm>
              <a:off x="4572000" y="521370"/>
              <a:ext cx="2577313"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3016C4C-8613-6541-98E1-48BAFDF61D1F}"/>
                </a:ext>
              </a:extLst>
            </p:cNvPr>
            <p:cNvSpPr/>
            <p:nvPr/>
          </p:nvSpPr>
          <p:spPr>
            <a:xfrm>
              <a:off x="4692294" y="678001"/>
              <a:ext cx="2336724"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1E3226C8-E164-3547-9EED-23BA443A722D}"/>
                </a:ext>
              </a:extLst>
            </p:cNvPr>
            <p:cNvPicPr>
              <a:picLocks noChangeAspect="1"/>
            </p:cNvPicPr>
            <p:nvPr/>
          </p:nvPicPr>
          <p:blipFill rotWithShape="1">
            <a:blip r:embed="rId3"/>
            <a:srcRect l="1393" t="898" r="4217" b="879"/>
            <a:stretch/>
          </p:blipFill>
          <p:spPr>
            <a:xfrm>
              <a:off x="4766208" y="780144"/>
              <a:ext cx="2188896" cy="3504261"/>
            </a:xfrm>
            <a:prstGeom prst="rect">
              <a:avLst/>
            </a:prstGeom>
            <a:solidFill>
              <a:schemeClr val="bg1"/>
            </a:solidFill>
          </p:spPr>
        </p:pic>
      </p:grpSp>
      <p:sp>
        <p:nvSpPr>
          <p:cNvPr id="7" name="TextBox 6">
            <a:extLst>
              <a:ext uri="{FF2B5EF4-FFF2-40B4-BE49-F238E27FC236}">
                <a16:creationId xmlns:a16="http://schemas.microsoft.com/office/drawing/2014/main" id="{3A9DEB2B-80B4-EEE1-5C4B-DD8246205597}"/>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171017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6" y="457673"/>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0" y="1679916"/>
            <a:ext cx="2996696" cy="891834"/>
          </a:xfrm>
        </p:spPr>
        <p:txBody>
          <a:bodyPr/>
          <a:lstStyle/>
          <a:p>
            <a:r>
              <a:rPr lang="en-US" b="1" noProof="0" dirty="0">
                <a:latin typeface="Arial" panose="020B0604020202020204" pitchFamily="34" charset="0"/>
                <a:cs typeface="Arial" panose="020B0604020202020204" pitchFamily="34" charset="0"/>
              </a:rPr>
              <a:t>Answer #5</a:t>
            </a:r>
            <a:br>
              <a:rPr lang="en-US" b="1"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How many grams of added sugars are in 1 serving of this yogurt?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41739" y="3243840"/>
            <a:ext cx="3868737" cy="613726"/>
          </a:xfrm>
        </p:spPr>
        <p:txBody>
          <a:bodyPr/>
          <a:lstStyle/>
          <a:p>
            <a:pPr>
              <a:spcBef>
                <a:spcPts val="400"/>
              </a:spcBef>
              <a:buClr>
                <a:schemeClr val="bg1"/>
              </a:buClr>
            </a:pPr>
            <a:r>
              <a:rPr lang="en-US" noProof="0" dirty="0">
                <a:solidFill>
                  <a:schemeClr val="bg1"/>
                </a:solidFill>
                <a:latin typeface="Arial" panose="020B0604020202020204" pitchFamily="34" charset="0"/>
                <a:cs typeface="Arial" panose="020B0604020202020204" pitchFamily="34" charset="0"/>
              </a:rPr>
              <a:t>2 grams</a:t>
            </a:r>
          </a:p>
          <a:p>
            <a:pPr>
              <a:spcBef>
                <a:spcPts val="400"/>
              </a:spcBef>
              <a:buClr>
                <a:schemeClr val="bg1"/>
              </a:buClr>
            </a:pPr>
            <a:r>
              <a:rPr lang="en-US" noProof="0" dirty="0">
                <a:solidFill>
                  <a:schemeClr val="bg1"/>
                </a:solidFill>
                <a:latin typeface="Arial" panose="020B0604020202020204" pitchFamily="34" charset="0"/>
                <a:cs typeface="Arial" panose="020B0604020202020204" pitchFamily="34" charset="0"/>
              </a:rPr>
              <a:t>16 grams</a:t>
            </a:r>
          </a:p>
          <a:p>
            <a:pPr>
              <a:spcBef>
                <a:spcPts val="400"/>
              </a:spcBef>
              <a:buClr>
                <a:schemeClr val="bg1"/>
              </a:buClr>
            </a:pPr>
            <a:r>
              <a:rPr lang="en-US" noProof="0" dirty="0">
                <a:solidFill>
                  <a:schemeClr val="bg1"/>
                </a:solidFill>
                <a:latin typeface="Arial" panose="020B0604020202020204" pitchFamily="34" charset="0"/>
                <a:cs typeface="Arial" panose="020B0604020202020204" pitchFamily="34" charset="0"/>
              </a:rPr>
              <a:t>4 grams</a:t>
            </a:r>
          </a:p>
          <a:p>
            <a:pPr>
              <a:spcBef>
                <a:spcPts val="400"/>
              </a:spcBef>
              <a:buClr>
                <a:schemeClr val="bg1"/>
              </a:buClr>
            </a:pPr>
            <a:r>
              <a:rPr lang="en-US" noProof="0" dirty="0">
                <a:solidFill>
                  <a:schemeClr val="bg1"/>
                </a:solidFill>
                <a:latin typeface="Arial" panose="020B0604020202020204" pitchFamily="34" charset="0"/>
                <a:cs typeface="Arial" panose="020B0604020202020204" pitchFamily="34" charset="0"/>
              </a:rPr>
              <a:t>8 grams</a:t>
            </a:r>
          </a:p>
        </p:txBody>
      </p:sp>
      <p:sp>
        <p:nvSpPr>
          <p:cNvPr id="10" name="TextBox 9" descr="The box next to ¼ cup milk* and ½ oz eq whole grain-rich crackers is checked&#10;">
            <a:extLst>
              <a:ext uri="{FF2B5EF4-FFF2-40B4-BE49-F238E27FC236}">
                <a16:creationId xmlns:a16="http://schemas.microsoft.com/office/drawing/2014/main" id="{9F7A9EE8-7A56-8142-B159-9CB4732BC7EF}"/>
              </a:ext>
            </a:extLst>
          </p:cNvPr>
          <p:cNvSpPr txBox="1"/>
          <p:nvPr/>
        </p:nvSpPr>
        <p:spPr>
          <a:xfrm>
            <a:off x="141739" y="3743165"/>
            <a:ext cx="461044"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grpSp>
        <p:nvGrpSpPr>
          <p:cNvPr id="3" name="Group 2" descr="Nutrition Facts Label with an outline around &quot;Total Sugars 16g&quot;">
            <a:extLst>
              <a:ext uri="{FF2B5EF4-FFF2-40B4-BE49-F238E27FC236}">
                <a16:creationId xmlns:a16="http://schemas.microsoft.com/office/drawing/2014/main" id="{810FB8C5-FBE6-4744-97CE-AB1E4CF83EC4}"/>
              </a:ext>
            </a:extLst>
          </p:cNvPr>
          <p:cNvGrpSpPr/>
          <p:nvPr/>
        </p:nvGrpSpPr>
        <p:grpSpPr>
          <a:xfrm>
            <a:off x="4958780" y="206497"/>
            <a:ext cx="2842834" cy="4401141"/>
            <a:chOff x="4892437" y="521369"/>
            <a:chExt cx="2842834" cy="4401141"/>
          </a:xfrm>
        </p:grpSpPr>
        <p:sp>
          <p:nvSpPr>
            <p:cNvPr id="9" name="Rectangle 8">
              <a:extLst>
                <a:ext uri="{FF2B5EF4-FFF2-40B4-BE49-F238E27FC236}">
                  <a16:creationId xmlns:a16="http://schemas.microsoft.com/office/drawing/2014/main" id="{703F7A06-0453-ED4E-BC83-D11E0C711772}"/>
                </a:ext>
              </a:extLst>
            </p:cNvPr>
            <p:cNvSpPr/>
            <p:nvPr/>
          </p:nvSpPr>
          <p:spPr>
            <a:xfrm>
              <a:off x="4892437" y="521369"/>
              <a:ext cx="2842834" cy="4401141"/>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3016C4C-8613-6541-98E1-48BAFDF61D1F}"/>
                </a:ext>
              </a:extLst>
            </p:cNvPr>
            <p:cNvSpPr/>
            <p:nvPr/>
          </p:nvSpPr>
          <p:spPr>
            <a:xfrm>
              <a:off x="5025124" y="694137"/>
              <a:ext cx="2577459" cy="4090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1E3226C8-E164-3547-9EED-23BA443A722D}"/>
                </a:ext>
              </a:extLst>
            </p:cNvPr>
            <p:cNvPicPr>
              <a:picLocks noChangeAspect="1"/>
            </p:cNvPicPr>
            <p:nvPr/>
          </p:nvPicPr>
          <p:blipFill rotWithShape="1">
            <a:blip r:embed="rId3"/>
            <a:srcRect l="1393" t="898" r="4217" b="879"/>
            <a:stretch/>
          </p:blipFill>
          <p:spPr>
            <a:xfrm>
              <a:off x="5106653" y="806803"/>
              <a:ext cx="2414401" cy="3865278"/>
            </a:xfrm>
            <a:prstGeom prst="rect">
              <a:avLst/>
            </a:prstGeom>
            <a:solidFill>
              <a:schemeClr val="bg1"/>
            </a:solidFill>
          </p:spPr>
        </p:pic>
        <p:sp>
          <p:nvSpPr>
            <p:cNvPr id="12" name="Rounded Rectangle 11" descr="Outline around &quot;Total Sugars 16g&quot;">
              <a:extLst>
                <a:ext uri="{FF2B5EF4-FFF2-40B4-BE49-F238E27FC236}">
                  <a16:creationId xmlns:a16="http://schemas.microsoft.com/office/drawing/2014/main" id="{22B87DFE-27B2-0D4D-BB83-12EF6D1CF017}"/>
                </a:ext>
              </a:extLst>
            </p:cNvPr>
            <p:cNvSpPr/>
            <p:nvPr/>
          </p:nvSpPr>
          <p:spPr>
            <a:xfrm>
              <a:off x="5188181" y="3766871"/>
              <a:ext cx="2414402" cy="197409"/>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 name="Rounded Rectangle 11" descr="Outline around &quot;Total Sugars 16g&quot;">
            <a:extLst>
              <a:ext uri="{FF2B5EF4-FFF2-40B4-BE49-F238E27FC236}">
                <a16:creationId xmlns:a16="http://schemas.microsoft.com/office/drawing/2014/main" id="{FF665E51-1587-0CA4-E243-5AA5DE4B48BF}"/>
              </a:ext>
            </a:extLst>
          </p:cNvPr>
          <p:cNvSpPr/>
          <p:nvPr/>
        </p:nvSpPr>
        <p:spPr>
          <a:xfrm>
            <a:off x="4966747" y="1001253"/>
            <a:ext cx="2842833" cy="197409"/>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C756627-B08C-984F-6529-55FBCF2F5F51}"/>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927107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51142" y="143586"/>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17417" y="1260457"/>
            <a:ext cx="3048000" cy="891834"/>
          </a:xfrm>
        </p:spPr>
        <p:txBody>
          <a:bodyPr/>
          <a:lstStyle/>
          <a:p>
            <a:r>
              <a:rPr lang="en-US" b="1" noProof="0">
                <a:latin typeface="Arial" panose="020B0604020202020204" pitchFamily="34" charset="0"/>
                <a:cs typeface="Arial" panose="020B0604020202020204" pitchFamily="34" charset="0"/>
              </a:rPr>
              <a:t>Try It Out #6!</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Does this yogurt meet the CACFP added sugars limit*?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75637" y="2761489"/>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0" name="Text Placeholder 2">
            <a:extLst>
              <a:ext uri="{FF2B5EF4-FFF2-40B4-BE49-F238E27FC236}">
                <a16:creationId xmlns:a16="http://schemas.microsoft.com/office/drawing/2014/main" id="{6FD01351-03D5-0347-AF96-0BC2F4ECFD02}"/>
              </a:ext>
            </a:extLst>
          </p:cNvPr>
          <p:cNvSpPr>
            <a:spLocks noGrp="1"/>
          </p:cNvSpPr>
          <p:nvPr>
            <p:ph type="body" idx="1"/>
          </p:nvPr>
        </p:nvSpPr>
        <p:spPr>
          <a:xfrm>
            <a:off x="0" y="3572184"/>
            <a:ext cx="2645764" cy="1016024"/>
          </a:xfrm>
        </p:spPr>
        <p:txBody>
          <a:bodyPr lIns="137160"/>
          <a:lstStyle/>
          <a:p>
            <a:r>
              <a:rPr lang="en-US" sz="1200" noProof="0" dirty="0">
                <a:solidFill>
                  <a:schemeClr val="bg1"/>
                </a:solidFill>
                <a:latin typeface="Arial" panose="020B0604020202020204" pitchFamily="34" charset="0"/>
                <a:cs typeface="Arial" panose="020B0604020202020204" pitchFamily="34" charset="0"/>
              </a:rPr>
              <a:t>*Yogurt must contain no more than 12 grams of added sugars per 6 ounces (2 grams of added sugars per ounce). </a:t>
            </a:r>
          </a:p>
        </p:txBody>
      </p:sp>
      <p:grpSp>
        <p:nvGrpSpPr>
          <p:cNvPr id="14" name="Group 13" descr="Nutrition Facts Label Example">
            <a:extLst>
              <a:ext uri="{FF2B5EF4-FFF2-40B4-BE49-F238E27FC236}">
                <a16:creationId xmlns:a16="http://schemas.microsoft.com/office/drawing/2014/main" id="{026E2761-0681-3E4D-A0D3-277D87F3CA42}"/>
              </a:ext>
            </a:extLst>
          </p:cNvPr>
          <p:cNvGrpSpPr/>
          <p:nvPr/>
        </p:nvGrpSpPr>
        <p:grpSpPr>
          <a:xfrm>
            <a:off x="4869952" y="304783"/>
            <a:ext cx="2842834" cy="4401141"/>
            <a:chOff x="4572000" y="521370"/>
            <a:chExt cx="2577313" cy="3990074"/>
          </a:xfrm>
        </p:grpSpPr>
        <p:sp>
          <p:nvSpPr>
            <p:cNvPr id="15" name="Rectangle 14">
              <a:extLst>
                <a:ext uri="{FF2B5EF4-FFF2-40B4-BE49-F238E27FC236}">
                  <a16:creationId xmlns:a16="http://schemas.microsoft.com/office/drawing/2014/main" id="{45A21068-610B-254E-94A7-0C3828D4EC90}"/>
                </a:ext>
              </a:extLst>
            </p:cNvPr>
            <p:cNvSpPr/>
            <p:nvPr/>
          </p:nvSpPr>
          <p:spPr>
            <a:xfrm>
              <a:off x="4572000" y="521370"/>
              <a:ext cx="2577313" cy="3990074"/>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2DC09D56-B33F-6040-825D-6D30FAE21BB0}"/>
                </a:ext>
              </a:extLst>
            </p:cNvPr>
            <p:cNvSpPr/>
            <p:nvPr/>
          </p:nvSpPr>
          <p:spPr>
            <a:xfrm>
              <a:off x="4692294" y="678001"/>
              <a:ext cx="2336724" cy="37085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072FA9FD-8383-4046-BFFD-53DC57BA717B}"/>
                </a:ext>
              </a:extLst>
            </p:cNvPr>
            <p:cNvPicPr>
              <a:picLocks noChangeAspect="1"/>
            </p:cNvPicPr>
            <p:nvPr/>
          </p:nvPicPr>
          <p:blipFill rotWithShape="1">
            <a:blip r:embed="rId3"/>
            <a:srcRect l="1393" t="898" r="4217" b="879"/>
            <a:stretch/>
          </p:blipFill>
          <p:spPr>
            <a:xfrm>
              <a:off x="4766208" y="780144"/>
              <a:ext cx="2188896" cy="3504261"/>
            </a:xfrm>
            <a:prstGeom prst="rect">
              <a:avLst/>
            </a:prstGeom>
            <a:solidFill>
              <a:schemeClr val="bg1"/>
            </a:solidFill>
          </p:spPr>
        </p:pic>
      </p:grpSp>
      <p:sp>
        <p:nvSpPr>
          <p:cNvPr id="6" name="TextBox 5">
            <a:extLst>
              <a:ext uri="{FF2B5EF4-FFF2-40B4-BE49-F238E27FC236}">
                <a16:creationId xmlns:a16="http://schemas.microsoft.com/office/drawing/2014/main" id="{41EB248B-72C6-15B0-90C0-B922E4C69A0C}"/>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556020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463561" y="112396"/>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36356" y="1307442"/>
            <a:ext cx="3048000" cy="891834"/>
          </a:xfrm>
        </p:spPr>
        <p:txBody>
          <a:bodyPr/>
          <a:lstStyle/>
          <a:p>
            <a:r>
              <a:rPr lang="en-US" b="1" noProof="0" dirty="0">
                <a:latin typeface="Arial" panose="020B0604020202020204" pitchFamily="34" charset="0"/>
                <a:cs typeface="Arial" panose="020B0604020202020204" pitchFamily="34" charset="0"/>
              </a:rPr>
              <a:t>Answer #6</a:t>
            </a:r>
            <a:br>
              <a:rPr lang="en-US" b="1"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Does this yogurt meet the CACFP added sugars limit*?</a:t>
            </a: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48273" y="2945690"/>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3" name="TextBox 12" descr="The box next to ¼ cup milk* and ½ oz eq whole grain-rich crackers is checked&#10;">
            <a:extLst>
              <a:ext uri="{FF2B5EF4-FFF2-40B4-BE49-F238E27FC236}">
                <a16:creationId xmlns:a16="http://schemas.microsoft.com/office/drawing/2014/main" id="{52813488-5B0C-A64B-A8BA-91767A87C3D2}"/>
              </a:ext>
            </a:extLst>
          </p:cNvPr>
          <p:cNvSpPr txBox="1"/>
          <p:nvPr/>
        </p:nvSpPr>
        <p:spPr>
          <a:xfrm>
            <a:off x="120666" y="2795563"/>
            <a:ext cx="461044"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sp>
        <p:nvSpPr>
          <p:cNvPr id="12" name="Text Placeholder 2">
            <a:extLst>
              <a:ext uri="{FF2B5EF4-FFF2-40B4-BE49-F238E27FC236}">
                <a16:creationId xmlns:a16="http://schemas.microsoft.com/office/drawing/2014/main" id="{4487C7DB-4828-7A42-758F-4C991A00765E}"/>
              </a:ext>
            </a:extLst>
          </p:cNvPr>
          <p:cNvSpPr>
            <a:spLocks noGrp="1"/>
          </p:cNvSpPr>
          <p:nvPr>
            <p:ph type="body" idx="1"/>
          </p:nvPr>
        </p:nvSpPr>
        <p:spPr>
          <a:xfrm>
            <a:off x="-14990" y="3655347"/>
            <a:ext cx="2645764" cy="1016024"/>
          </a:xfrm>
        </p:spPr>
        <p:txBody>
          <a:bodyPr lIns="137160"/>
          <a:lstStyle/>
          <a:p>
            <a:r>
              <a:rPr lang="en-US" sz="1200" noProof="0" dirty="0">
                <a:solidFill>
                  <a:schemeClr val="bg1"/>
                </a:solidFill>
                <a:latin typeface="Arial" panose="020B0604020202020204" pitchFamily="34" charset="0"/>
                <a:cs typeface="Arial" panose="020B0604020202020204" pitchFamily="34" charset="0"/>
              </a:rPr>
              <a:t>*Yogurt must contain no more than 12 grams of added sugars per 6 ounces (2 grams of added sugars per ounce). </a:t>
            </a:r>
          </a:p>
        </p:txBody>
      </p:sp>
      <p:grpSp>
        <p:nvGrpSpPr>
          <p:cNvPr id="3" name="Group 2" descr="Nutrition Facts Label with outlines around &quot;Serving Size 6 oz (170g)&quot; and &quot;Total Sugars 16g&quot;">
            <a:extLst>
              <a:ext uri="{FF2B5EF4-FFF2-40B4-BE49-F238E27FC236}">
                <a16:creationId xmlns:a16="http://schemas.microsoft.com/office/drawing/2014/main" id="{7ED7B7CC-3E9F-2241-96CE-79D6B8A6A412}"/>
              </a:ext>
            </a:extLst>
          </p:cNvPr>
          <p:cNvGrpSpPr/>
          <p:nvPr/>
        </p:nvGrpSpPr>
        <p:grpSpPr>
          <a:xfrm>
            <a:off x="4892437" y="422499"/>
            <a:ext cx="2842834" cy="4401141"/>
            <a:chOff x="4892437" y="521369"/>
            <a:chExt cx="2842834" cy="4401141"/>
          </a:xfrm>
        </p:grpSpPr>
        <p:sp>
          <p:nvSpPr>
            <p:cNvPr id="15" name="Rectangle 14">
              <a:extLst>
                <a:ext uri="{FF2B5EF4-FFF2-40B4-BE49-F238E27FC236}">
                  <a16:creationId xmlns:a16="http://schemas.microsoft.com/office/drawing/2014/main" id="{16AB600D-C611-FA43-972A-AC0FAD1D8B8A}"/>
                </a:ext>
              </a:extLst>
            </p:cNvPr>
            <p:cNvSpPr/>
            <p:nvPr/>
          </p:nvSpPr>
          <p:spPr>
            <a:xfrm>
              <a:off x="4892437" y="521369"/>
              <a:ext cx="2842834" cy="4401141"/>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C1D4C594-AE1A-8443-B8C5-6259A083797F}"/>
                </a:ext>
              </a:extLst>
            </p:cNvPr>
            <p:cNvSpPr/>
            <p:nvPr/>
          </p:nvSpPr>
          <p:spPr>
            <a:xfrm>
              <a:off x="5025124" y="694137"/>
              <a:ext cx="2577459" cy="4090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79D97130-BE9B-E447-B509-84957F84D6CE}"/>
                </a:ext>
              </a:extLst>
            </p:cNvPr>
            <p:cNvPicPr>
              <a:picLocks noChangeAspect="1"/>
            </p:cNvPicPr>
            <p:nvPr/>
          </p:nvPicPr>
          <p:blipFill rotWithShape="1">
            <a:blip r:embed="rId3"/>
            <a:srcRect l="1393" t="898" r="4217" b="879"/>
            <a:stretch/>
          </p:blipFill>
          <p:spPr>
            <a:xfrm>
              <a:off x="5106653" y="806803"/>
              <a:ext cx="2414401" cy="3865278"/>
            </a:xfrm>
            <a:prstGeom prst="rect">
              <a:avLst/>
            </a:prstGeom>
            <a:solidFill>
              <a:schemeClr val="bg1"/>
            </a:solidFill>
          </p:spPr>
        </p:pic>
        <p:sp>
          <p:nvSpPr>
            <p:cNvPr id="24" name="Rounded Rectangle 23" descr="Outline around &quot;Serving size 6oz (170g)&quot;">
              <a:extLst>
                <a:ext uri="{FF2B5EF4-FFF2-40B4-BE49-F238E27FC236}">
                  <a16:creationId xmlns:a16="http://schemas.microsoft.com/office/drawing/2014/main" id="{7B3CAEAA-0271-EA45-844E-B454079B9837}"/>
                </a:ext>
              </a:extLst>
            </p:cNvPr>
            <p:cNvSpPr/>
            <p:nvPr/>
          </p:nvSpPr>
          <p:spPr>
            <a:xfrm>
              <a:off x="5106653" y="1307259"/>
              <a:ext cx="2414402" cy="197409"/>
            </a:xfrm>
            <a:prstGeom prst="roundRect">
              <a:avLst/>
            </a:prstGeom>
            <a:noFill/>
            <a:ln w="28575">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ounded Rectangle 18" descr="Outline around &quot;Total Sugars 16g&quot;">
              <a:extLst>
                <a:ext uri="{FF2B5EF4-FFF2-40B4-BE49-F238E27FC236}">
                  <a16:creationId xmlns:a16="http://schemas.microsoft.com/office/drawing/2014/main" id="{A4DD359E-2106-9049-BDDD-97D4F6E845D8}"/>
                </a:ext>
              </a:extLst>
            </p:cNvPr>
            <p:cNvSpPr/>
            <p:nvPr/>
          </p:nvSpPr>
          <p:spPr>
            <a:xfrm>
              <a:off x="5129138" y="3760021"/>
              <a:ext cx="2414402" cy="197409"/>
            </a:xfrm>
            <a:prstGeom prst="roundRect">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3F05A2DD-8970-3F4B-8737-2C81AB5900B3}"/>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969087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0DD6A-1245-4206-0FBB-F073D26CC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A2ED6-3BC0-67F4-5C4F-07E76F377E72}"/>
              </a:ext>
            </a:extLst>
          </p:cNvPr>
          <p:cNvSpPr>
            <a:spLocks noGrp="1"/>
          </p:cNvSpPr>
          <p:nvPr>
            <p:ph type="title"/>
          </p:nvPr>
        </p:nvSpPr>
        <p:spPr>
          <a:ln w="38100">
            <a:noFill/>
          </a:ln>
        </p:spPr>
        <p:txBody>
          <a:bodyPr/>
          <a:lstStyle/>
          <a:p>
            <a:r>
              <a:rPr lang="en-US" sz="2800" dirty="0">
                <a:latin typeface="Arial" panose="020B0604020202020204" pitchFamily="34" charset="0"/>
                <a:cs typeface="Arial" panose="020B0604020202020204" pitchFamily="34" charset="0"/>
              </a:rPr>
              <a:t>Team Nutrition Resources Added Sugars</a:t>
            </a:r>
          </a:p>
        </p:txBody>
      </p:sp>
      <p:pic>
        <p:nvPicPr>
          <p:cNvPr id="15" name="Picture 14" descr="Image of page 1 of Calculating the Added Sugars Limit for Yogurt in the Child and Adult Care Food Program worksheet">
            <a:extLst>
              <a:ext uri="{FF2B5EF4-FFF2-40B4-BE49-F238E27FC236}">
                <a16:creationId xmlns:a16="http://schemas.microsoft.com/office/drawing/2014/main" id="{96660CE7-77B5-05CE-42A8-76A57F800D19}"/>
              </a:ext>
            </a:extLst>
          </p:cNvPr>
          <p:cNvPicPr>
            <a:picLocks noChangeAspect="1"/>
          </p:cNvPicPr>
          <p:nvPr/>
        </p:nvPicPr>
        <p:blipFill>
          <a:blip r:embed="rId3"/>
          <a:stretch>
            <a:fillRect/>
          </a:stretch>
        </p:blipFill>
        <p:spPr>
          <a:xfrm>
            <a:off x="294410" y="740864"/>
            <a:ext cx="1551231" cy="2011680"/>
          </a:xfrm>
          <a:prstGeom prst="rect">
            <a:avLst/>
          </a:prstGeom>
          <a:ln w="38100">
            <a:solidFill>
              <a:srgbClr val="225E64"/>
            </a:solidFill>
          </a:ln>
        </p:spPr>
      </p:pic>
      <p:pic>
        <p:nvPicPr>
          <p:cNvPr id="17" name="Picture 16" descr="Image of page 1 of Calculating the Added Sugars Limit for Breakfast Cereal in the Child and Adult Care Food Program worksheet">
            <a:extLst>
              <a:ext uri="{FF2B5EF4-FFF2-40B4-BE49-F238E27FC236}">
                <a16:creationId xmlns:a16="http://schemas.microsoft.com/office/drawing/2014/main" id="{533DADDE-5790-D59B-A0CD-4DCACA054556}"/>
              </a:ext>
            </a:extLst>
          </p:cNvPr>
          <p:cNvPicPr>
            <a:picLocks noChangeAspect="1"/>
          </p:cNvPicPr>
          <p:nvPr/>
        </p:nvPicPr>
        <p:blipFill>
          <a:blip r:embed="rId4"/>
          <a:stretch>
            <a:fillRect/>
          </a:stretch>
        </p:blipFill>
        <p:spPr>
          <a:xfrm>
            <a:off x="632850" y="1732292"/>
            <a:ext cx="1536381" cy="2011680"/>
          </a:xfrm>
          <a:prstGeom prst="rect">
            <a:avLst/>
          </a:prstGeom>
          <a:ln w="38100">
            <a:solidFill>
              <a:srgbClr val="6C0000"/>
            </a:solidFill>
          </a:ln>
        </p:spPr>
      </p:pic>
      <p:pic>
        <p:nvPicPr>
          <p:cNvPr id="19" name="Picture 18" descr="Image of page 1 of Choose Yogurt That is Lower in Added Sugars in the Child and Adult Care Food Program worksheet">
            <a:extLst>
              <a:ext uri="{FF2B5EF4-FFF2-40B4-BE49-F238E27FC236}">
                <a16:creationId xmlns:a16="http://schemas.microsoft.com/office/drawing/2014/main" id="{286CFA89-D928-A100-BD75-65989D670354}"/>
              </a:ext>
            </a:extLst>
          </p:cNvPr>
          <p:cNvPicPr>
            <a:picLocks noChangeAspect="1"/>
          </p:cNvPicPr>
          <p:nvPr/>
        </p:nvPicPr>
        <p:blipFill>
          <a:blip r:embed="rId5"/>
          <a:stretch>
            <a:fillRect/>
          </a:stretch>
        </p:blipFill>
        <p:spPr>
          <a:xfrm>
            <a:off x="2439718" y="740864"/>
            <a:ext cx="1522836" cy="2011680"/>
          </a:xfrm>
          <a:prstGeom prst="rect">
            <a:avLst/>
          </a:prstGeom>
          <a:ln w="38100">
            <a:solidFill>
              <a:schemeClr val="accent1"/>
            </a:solidFill>
          </a:ln>
        </p:spPr>
      </p:pic>
      <p:pic>
        <p:nvPicPr>
          <p:cNvPr id="13" name="Picture 12" descr="Image of page 1 of Choose Breakfast Cereals That Are Lower in Added Sugars in the Child and Adult Care Food Program worksheet">
            <a:extLst>
              <a:ext uri="{FF2B5EF4-FFF2-40B4-BE49-F238E27FC236}">
                <a16:creationId xmlns:a16="http://schemas.microsoft.com/office/drawing/2014/main" id="{55CA8EE0-92B0-B4C4-72DA-A5D5E0C5A26A}"/>
              </a:ext>
            </a:extLst>
          </p:cNvPr>
          <p:cNvPicPr>
            <a:picLocks noChangeAspect="1"/>
          </p:cNvPicPr>
          <p:nvPr/>
        </p:nvPicPr>
        <p:blipFill>
          <a:blip r:embed="rId6"/>
          <a:stretch>
            <a:fillRect/>
          </a:stretch>
        </p:blipFill>
        <p:spPr>
          <a:xfrm>
            <a:off x="2676682" y="1727745"/>
            <a:ext cx="1547842" cy="2011680"/>
          </a:xfrm>
          <a:prstGeom prst="rect">
            <a:avLst/>
          </a:prstGeom>
          <a:noFill/>
          <a:ln w="38100">
            <a:solidFill>
              <a:srgbClr val="FC9024"/>
            </a:solidFill>
          </a:ln>
        </p:spPr>
      </p:pic>
      <p:pic>
        <p:nvPicPr>
          <p:cNvPr id="23" name="Picture 22" descr="Image of slide 1 of Choose Yogurt That Is Lower in Added Sugars in the Child and Adult Care Food Program ">
            <a:extLst>
              <a:ext uri="{FF2B5EF4-FFF2-40B4-BE49-F238E27FC236}">
                <a16:creationId xmlns:a16="http://schemas.microsoft.com/office/drawing/2014/main" id="{D0E81A0B-BA99-2C53-711A-833F649C3CB4}"/>
              </a:ext>
            </a:extLst>
          </p:cNvPr>
          <p:cNvPicPr>
            <a:picLocks noChangeAspect="1"/>
          </p:cNvPicPr>
          <p:nvPr/>
        </p:nvPicPr>
        <p:blipFill>
          <a:blip r:embed="rId7"/>
          <a:stretch>
            <a:fillRect/>
          </a:stretch>
        </p:blipFill>
        <p:spPr>
          <a:xfrm>
            <a:off x="4657966" y="840062"/>
            <a:ext cx="2197901" cy="1234440"/>
          </a:xfrm>
          <a:prstGeom prst="rect">
            <a:avLst/>
          </a:prstGeom>
          <a:ln w="38100">
            <a:solidFill>
              <a:schemeClr val="accent1"/>
            </a:solidFill>
          </a:ln>
        </p:spPr>
      </p:pic>
      <p:pic>
        <p:nvPicPr>
          <p:cNvPr id="21" name="Picture 20" descr="Image of slide 1 of Choose Breakfast Cereals That Are Lower in Added Sugars in the Child and Adult Care Food Program">
            <a:extLst>
              <a:ext uri="{FF2B5EF4-FFF2-40B4-BE49-F238E27FC236}">
                <a16:creationId xmlns:a16="http://schemas.microsoft.com/office/drawing/2014/main" id="{06059F67-8553-B86E-F73C-D76B93FD592D}"/>
              </a:ext>
            </a:extLst>
          </p:cNvPr>
          <p:cNvPicPr>
            <a:picLocks noChangeAspect="1"/>
          </p:cNvPicPr>
          <p:nvPr/>
        </p:nvPicPr>
        <p:blipFill>
          <a:blip r:embed="rId8"/>
          <a:stretch>
            <a:fillRect/>
          </a:stretch>
        </p:blipFill>
        <p:spPr>
          <a:xfrm>
            <a:off x="4607230" y="2451779"/>
            <a:ext cx="2248637" cy="1234440"/>
          </a:xfrm>
          <a:prstGeom prst="rect">
            <a:avLst/>
          </a:prstGeom>
          <a:ln w="38100">
            <a:solidFill>
              <a:srgbClr val="D2A000"/>
            </a:solidFill>
          </a:ln>
        </p:spPr>
      </p:pic>
      <p:pic>
        <p:nvPicPr>
          <p:cNvPr id="3" name="Picture 2" descr="QR code to be scanned and takes you the CACFP Training Toools webpage.">
            <a:extLst>
              <a:ext uri="{FF2B5EF4-FFF2-40B4-BE49-F238E27FC236}">
                <a16:creationId xmlns:a16="http://schemas.microsoft.com/office/drawing/2014/main" id="{6E71B301-CA57-400A-0257-75F635F89CC3}"/>
              </a:ext>
            </a:extLst>
          </p:cNvPr>
          <p:cNvPicPr>
            <a:picLocks noChangeAspect="1"/>
          </p:cNvPicPr>
          <p:nvPr/>
        </p:nvPicPr>
        <p:blipFill>
          <a:blip r:embed="rId9"/>
          <a:stretch>
            <a:fillRect/>
          </a:stretch>
        </p:blipFill>
        <p:spPr>
          <a:xfrm>
            <a:off x="7123644" y="1469089"/>
            <a:ext cx="1828800" cy="1828800"/>
          </a:xfrm>
          <a:prstGeom prst="rect">
            <a:avLst/>
          </a:prstGeom>
          <a:ln w="38100">
            <a:solidFill>
              <a:srgbClr val="660033"/>
            </a:solidFill>
          </a:ln>
        </p:spPr>
      </p:pic>
      <p:sp>
        <p:nvSpPr>
          <p:cNvPr id="10" name="Text Placeholder 2">
            <a:hlinkClick r:id="rId10"/>
            <a:extLst>
              <a:ext uri="{FF2B5EF4-FFF2-40B4-BE49-F238E27FC236}">
                <a16:creationId xmlns:a16="http://schemas.microsoft.com/office/drawing/2014/main" id="{2704DD39-B357-85EC-DCCC-690F9D68ADD1}"/>
              </a:ext>
            </a:extLst>
          </p:cNvPr>
          <p:cNvSpPr txBox="1">
            <a:spLocks/>
          </p:cNvSpPr>
          <p:nvPr/>
        </p:nvSpPr>
        <p:spPr>
          <a:xfrm>
            <a:off x="525130" y="3803964"/>
            <a:ext cx="7183130" cy="312738"/>
          </a:xfrm>
          <a:prstGeom prst="rect">
            <a:avLst/>
          </a:prstGeom>
        </p:spPr>
        <p:txBody>
          <a:bodyPr lIns="0" anchor="t" anchorCtr="0"/>
          <a:lstStyle>
            <a:lvl1pPr marL="0" indent="0" algn="l" defTabSz="914400" rtl="0" eaLnBrk="1" latinLnBrk="0" hangingPunct="1">
              <a:lnSpc>
                <a:spcPct val="100000"/>
              </a:lnSpc>
              <a:spcBef>
                <a:spcPts val="1000"/>
              </a:spcBef>
              <a:buFont typeface="Arial" panose="020B0604020202020204" pitchFamily="34" charset="0"/>
              <a:buNone/>
              <a:defRPr sz="2000" b="0" i="0" kern="1200">
                <a:solidFill>
                  <a:schemeClr val="tx1">
                    <a:lumMod val="65000"/>
                    <a:lumOff val="35000"/>
                  </a:schemeClr>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b="1">
                <a:solidFill>
                  <a:srgbClr val="60143E"/>
                </a:solidFill>
                <a:latin typeface="Arial" panose="020B0604020202020204" pitchFamily="34" charset="0"/>
                <a:cs typeface="Arial" panose="020B0604020202020204" pitchFamily="34" charset="0"/>
              </a:rPr>
              <a:t>fna.usda.gov/</a:t>
            </a:r>
            <a:r>
              <a:rPr lang="en-US" sz="1800" b="1" err="1">
                <a:solidFill>
                  <a:srgbClr val="60143E"/>
                </a:solidFill>
                <a:latin typeface="Arial" panose="020B0604020202020204" pitchFamily="34" charset="0"/>
                <a:cs typeface="Arial" panose="020B0604020202020204" pitchFamily="34" charset="0"/>
              </a:rPr>
              <a:t>tn</a:t>
            </a:r>
            <a:r>
              <a:rPr lang="en-US" sz="1800" b="1">
                <a:solidFill>
                  <a:srgbClr val="60143E"/>
                </a:solidFill>
                <a:latin typeface="Arial" panose="020B0604020202020204" pitchFamily="34" charset="0"/>
                <a:cs typeface="Arial" panose="020B0604020202020204" pitchFamily="34" charset="0"/>
              </a:rPr>
              <a:t>/</a:t>
            </a:r>
            <a:r>
              <a:rPr lang="en-US" sz="1800" b="1" err="1">
                <a:solidFill>
                  <a:srgbClr val="60143E"/>
                </a:solidFill>
                <a:latin typeface="Arial" panose="020B0604020202020204" pitchFamily="34" charset="0"/>
                <a:cs typeface="Arial" panose="020B0604020202020204" pitchFamily="34" charset="0"/>
              </a:rPr>
              <a:t>cacfp</a:t>
            </a:r>
            <a:r>
              <a:rPr lang="en-US" sz="1800" b="1">
                <a:solidFill>
                  <a:srgbClr val="60143E"/>
                </a:solidFill>
                <a:latin typeface="Arial" panose="020B0604020202020204" pitchFamily="34" charset="0"/>
                <a:cs typeface="Arial" panose="020B0604020202020204" pitchFamily="34" charset="0"/>
              </a:rPr>
              <a:t>/trainers-tools</a:t>
            </a:r>
          </a:p>
        </p:txBody>
      </p:sp>
      <p:sp>
        <p:nvSpPr>
          <p:cNvPr id="6" name="TextBox 5">
            <a:extLst>
              <a:ext uri="{FF2B5EF4-FFF2-40B4-BE49-F238E27FC236}">
                <a16:creationId xmlns:a16="http://schemas.microsoft.com/office/drawing/2014/main" id="{754B4CB7-5030-77AE-DAEA-F7509B16CB6D}"/>
              </a:ext>
            </a:extLst>
          </p:cNvPr>
          <p:cNvSpPr txBox="1"/>
          <p:nvPr/>
        </p:nvSpPr>
        <p:spPr>
          <a:xfrm>
            <a:off x="0" y="4706179"/>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293460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descr="Nutrition Facts Label with outline around &quot;Iron 0mg, 0%&quot;">
            <a:extLst>
              <a:ext uri="{FF2B5EF4-FFF2-40B4-BE49-F238E27FC236}">
                <a16:creationId xmlns:a16="http://schemas.microsoft.com/office/drawing/2014/main" id="{C456EC99-8AD2-C585-5494-704FE759011C}"/>
              </a:ext>
            </a:extLst>
          </p:cNvPr>
          <p:cNvGrpSpPr/>
          <p:nvPr/>
        </p:nvGrpSpPr>
        <p:grpSpPr>
          <a:xfrm>
            <a:off x="868969" y="190953"/>
            <a:ext cx="5023379" cy="4023360"/>
            <a:chOff x="868969" y="190953"/>
            <a:chExt cx="5023379" cy="4023360"/>
          </a:xfrm>
        </p:grpSpPr>
        <p:pic>
          <p:nvPicPr>
            <p:cNvPr id="4" name="Picture 3" descr="Nutrition Facts Label Example">
              <a:extLst>
                <a:ext uri="{FF2B5EF4-FFF2-40B4-BE49-F238E27FC236}">
                  <a16:creationId xmlns:a16="http://schemas.microsoft.com/office/drawing/2014/main" id="{5D45D319-770E-6D4E-82C8-623B1C833077}"/>
                </a:ext>
              </a:extLst>
            </p:cNvPr>
            <p:cNvPicPr>
              <a:picLocks noChangeAspect="1"/>
            </p:cNvPicPr>
            <p:nvPr/>
          </p:nvPicPr>
          <p:blipFill>
            <a:blip r:embed="rId3"/>
            <a:stretch>
              <a:fillRect/>
            </a:stretch>
          </p:blipFill>
          <p:spPr>
            <a:xfrm>
              <a:off x="868969" y="190953"/>
              <a:ext cx="2250832" cy="4023360"/>
            </a:xfrm>
            <a:prstGeom prst="rect">
              <a:avLst/>
            </a:prstGeom>
            <a:effectLst>
              <a:outerShdw blurRad="63500" sx="102000" sy="102000" algn="ctr" rotWithShape="0">
                <a:prstClr val="black">
                  <a:alpha val="15000"/>
                </a:prstClr>
              </a:outerShdw>
            </a:effectLst>
          </p:spPr>
        </p:pic>
        <p:grpSp>
          <p:nvGrpSpPr>
            <p:cNvPr id="3" name="Group 2" descr="Outline around &quot;Iron 0mg, 0%&quot;">
              <a:extLst>
                <a:ext uri="{FF2B5EF4-FFF2-40B4-BE49-F238E27FC236}">
                  <a16:creationId xmlns:a16="http://schemas.microsoft.com/office/drawing/2014/main" id="{E9E79C10-28E8-4610-94A1-7C8194101295}"/>
                </a:ext>
              </a:extLst>
            </p:cNvPr>
            <p:cNvGrpSpPr/>
            <p:nvPr/>
          </p:nvGrpSpPr>
          <p:grpSpPr>
            <a:xfrm>
              <a:off x="947651" y="3419161"/>
              <a:ext cx="2098548" cy="154761"/>
              <a:chOff x="1074420" y="3969300"/>
              <a:chExt cx="2098548" cy="154761"/>
            </a:xfrm>
          </p:grpSpPr>
          <p:sp>
            <p:nvSpPr>
              <p:cNvPr id="18" name="Rounded Rectangle 17" descr="Outline around &quot;Iron 0mg, 0%&quot;">
                <a:extLst>
                  <a:ext uri="{FF2B5EF4-FFF2-40B4-BE49-F238E27FC236}">
                    <a16:creationId xmlns:a16="http://schemas.microsoft.com/office/drawing/2014/main" id="{7FB8C7D4-9C54-3347-A8FC-E222205CBB02}"/>
                  </a:ext>
                </a:extLst>
              </p:cNvPr>
              <p:cNvSpPr/>
              <p:nvPr/>
            </p:nvSpPr>
            <p:spPr>
              <a:xfrm>
                <a:off x="1074420" y="3969300"/>
                <a:ext cx="2098548" cy="142107"/>
              </a:xfrm>
              <a:prstGeom prst="roundRect">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Rounded Rectangle 10" descr="Outline around &quot;Iron 0mg, 0%&quot;">
                <a:extLst>
                  <a:ext uri="{FF2B5EF4-FFF2-40B4-BE49-F238E27FC236}">
                    <a16:creationId xmlns:a16="http://schemas.microsoft.com/office/drawing/2014/main" id="{33006A95-DAC1-A740-ADF5-2C9E8C3E8B39}"/>
                  </a:ext>
                </a:extLst>
              </p:cNvPr>
              <p:cNvSpPr/>
              <p:nvPr/>
            </p:nvSpPr>
            <p:spPr>
              <a:xfrm>
                <a:off x="1074420" y="3969300"/>
                <a:ext cx="2098548" cy="154761"/>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cxnSp>
          <p:nvCxnSpPr>
            <p:cNvPr id="13" name="Elbow Connector 12">
              <a:extLst>
                <a:ext uri="{FF2B5EF4-FFF2-40B4-BE49-F238E27FC236}">
                  <a16:creationId xmlns:a16="http://schemas.microsoft.com/office/drawing/2014/main" id="{53833C97-4E49-634E-84A4-797D4793E199}"/>
                </a:ext>
                <a:ext uri="{C183D7F6-B498-43B3-948B-1728B52AA6E4}">
                  <adec:decorative xmlns:adec="http://schemas.microsoft.com/office/drawing/2017/decorative" val="1"/>
                </a:ext>
              </a:extLst>
            </p:cNvPr>
            <p:cNvCxnSpPr>
              <a:cxnSpLocks/>
              <a:stCxn id="11" idx="3"/>
            </p:cNvCxnSpPr>
            <p:nvPr/>
          </p:nvCxnSpPr>
          <p:spPr>
            <a:xfrm>
              <a:off x="3046199" y="3496542"/>
              <a:ext cx="2846149" cy="148756"/>
            </a:xfrm>
            <a:prstGeom prst="bentConnector4">
              <a:avLst>
                <a:gd name="adj1" fmla="val 9524"/>
                <a:gd name="adj2" fmla="val 253674"/>
              </a:avLst>
            </a:prstGeom>
            <a:ln w="28575">
              <a:solidFill>
                <a:srgbClr val="691140"/>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46888DA-E9BA-2A44-93C1-BE25514033A9}"/>
              </a:ext>
            </a:extLst>
          </p:cNvPr>
          <p:cNvSpPr>
            <a:spLocks noGrp="1"/>
          </p:cNvSpPr>
          <p:nvPr>
            <p:ph type="title"/>
          </p:nvPr>
        </p:nvSpPr>
        <p:spPr>
          <a:xfrm>
            <a:off x="3782484" y="1718306"/>
            <a:ext cx="4289174" cy="475484"/>
          </a:xfrm>
          <a:prstGeom prst="roundRect">
            <a:avLst/>
          </a:prstGeom>
          <a:solidFill>
            <a:srgbClr val="E9DEE3"/>
          </a:solidFill>
        </p:spPr>
        <p:txBody>
          <a:bodyPr/>
          <a:lstStyle/>
          <a:p>
            <a:pPr algn="l"/>
            <a:r>
              <a:rPr lang="en-US" sz="2400" dirty="0">
                <a:latin typeface="Arial" panose="020B0604020202020204" pitchFamily="34" charset="0"/>
                <a:cs typeface="Arial" panose="020B0604020202020204" pitchFamily="34" charset="0"/>
              </a:rPr>
              <a:t>Iron</a:t>
            </a:r>
          </a:p>
        </p:txBody>
      </p:sp>
      <p:sp>
        <p:nvSpPr>
          <p:cNvPr id="9" name="Content Placeholder 3">
            <a:extLst>
              <a:ext uri="{FF2B5EF4-FFF2-40B4-BE49-F238E27FC236}">
                <a16:creationId xmlns:a16="http://schemas.microsoft.com/office/drawing/2014/main" id="{F0B1993A-B837-874F-A947-B3A92D7B027D}"/>
              </a:ext>
            </a:extLst>
          </p:cNvPr>
          <p:cNvSpPr txBox="1">
            <a:spLocks/>
          </p:cNvSpPr>
          <p:nvPr/>
        </p:nvSpPr>
        <p:spPr>
          <a:xfrm>
            <a:off x="3782484" y="2148820"/>
            <a:ext cx="4289174" cy="1475396"/>
          </a:xfrm>
          <a:prstGeom prst="rect">
            <a:avLst/>
          </a:prstGeom>
          <a:solidFill>
            <a:srgbClr val="E9DEE3"/>
          </a:solidFill>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latin typeface="Arial" panose="020B0604020202020204" pitchFamily="34" charset="0"/>
                <a:cs typeface="Arial" panose="020B0604020202020204" pitchFamily="34" charset="0"/>
              </a:rPr>
              <a:t>A nutrient that supports growth and brain development.</a:t>
            </a:r>
          </a:p>
          <a:p>
            <a:r>
              <a:rPr lang="en-US" sz="1800" dirty="0">
                <a:solidFill>
                  <a:schemeClr val="tx1"/>
                </a:solidFill>
                <a:latin typeface="Arial" panose="020B0604020202020204" pitchFamily="34" charset="0"/>
                <a:cs typeface="Arial" panose="020B0604020202020204" pitchFamily="34" charset="0"/>
              </a:rPr>
              <a:t>Use this to see that an infant formula is iron-fortified. </a:t>
            </a:r>
          </a:p>
        </p:txBody>
      </p:sp>
      <p:sp>
        <p:nvSpPr>
          <p:cNvPr id="7" name="TextBox 6">
            <a:extLst>
              <a:ext uri="{FF2B5EF4-FFF2-40B4-BE49-F238E27FC236}">
                <a16:creationId xmlns:a16="http://schemas.microsoft.com/office/drawing/2014/main" id="{A9ADAB56-F452-8EA2-7828-D515956905F4}"/>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4206351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5CC0-5BB6-3D44-BCBD-5254F561AF56}"/>
              </a:ext>
            </a:extLst>
          </p:cNvPr>
          <p:cNvSpPr>
            <a:spLocks noGrp="1"/>
          </p:cNvSpPr>
          <p:nvPr>
            <p:ph type="title"/>
          </p:nvPr>
        </p:nvSpPr>
        <p:spPr/>
        <p:txBody>
          <a:bodyPr/>
          <a:lstStyle/>
          <a:p>
            <a:r>
              <a:rPr lang="en-US" noProof="0">
                <a:latin typeface="Arial" panose="020B0604020202020204" pitchFamily="34" charset="0"/>
                <a:cs typeface="Arial" panose="020B0604020202020204" pitchFamily="34" charset="0"/>
              </a:rPr>
              <a:t>Iron-Fortified Infant Formula</a:t>
            </a:r>
          </a:p>
        </p:txBody>
      </p:sp>
      <p:sp>
        <p:nvSpPr>
          <p:cNvPr id="3" name="Text Placeholder 2">
            <a:extLst>
              <a:ext uri="{FF2B5EF4-FFF2-40B4-BE49-F238E27FC236}">
                <a16:creationId xmlns:a16="http://schemas.microsoft.com/office/drawing/2014/main" id="{1E67F278-1247-0D42-B13B-F7BD3E1426DD}"/>
              </a:ext>
            </a:extLst>
          </p:cNvPr>
          <p:cNvSpPr>
            <a:spLocks noGrp="1"/>
          </p:cNvSpPr>
          <p:nvPr>
            <p:ph type="body" idx="1"/>
          </p:nvPr>
        </p:nvSpPr>
        <p:spPr>
          <a:xfrm>
            <a:off x="360363" y="1088744"/>
            <a:ext cx="4516437" cy="312738"/>
          </a:xfrm>
        </p:spPr>
        <p:txBody>
          <a:bodyPr/>
          <a:lstStyle/>
          <a:p>
            <a:r>
              <a:rPr lang="en-US" b="1" noProof="0">
                <a:latin typeface="Arial" panose="020B0604020202020204" pitchFamily="34" charset="0"/>
                <a:cs typeface="Arial" panose="020B0604020202020204" pitchFamily="34" charset="0"/>
              </a:rPr>
              <a:t>Choose a creditable iron-fortified infant formula by:</a:t>
            </a:r>
          </a:p>
        </p:txBody>
      </p:sp>
      <p:sp>
        <p:nvSpPr>
          <p:cNvPr id="4" name="Content Placeholder 3">
            <a:extLst>
              <a:ext uri="{FF2B5EF4-FFF2-40B4-BE49-F238E27FC236}">
                <a16:creationId xmlns:a16="http://schemas.microsoft.com/office/drawing/2014/main" id="{84D49C69-9721-054A-9DDC-B6273E4DF6B4}"/>
              </a:ext>
            </a:extLst>
          </p:cNvPr>
          <p:cNvSpPr>
            <a:spLocks noGrp="1"/>
          </p:cNvSpPr>
          <p:nvPr>
            <p:ph sz="half" idx="2"/>
          </p:nvPr>
        </p:nvSpPr>
        <p:spPr>
          <a:xfrm>
            <a:off x="360363" y="1886347"/>
            <a:ext cx="4867853" cy="1109945"/>
          </a:xfrm>
        </p:spPr>
        <p:txBody>
          <a:bodyPr/>
          <a:lstStyle/>
          <a:p>
            <a:r>
              <a:rPr lang="en-US" noProof="0">
                <a:latin typeface="Arial" panose="020B0604020202020204" pitchFamily="34" charset="0"/>
                <a:cs typeface="Arial" panose="020B0604020202020204" pitchFamily="34" charset="0"/>
              </a:rPr>
              <a:t>Looking for “infant formula with iron” or a similar statement on the package, and</a:t>
            </a:r>
          </a:p>
          <a:p>
            <a:r>
              <a:rPr lang="en-US" noProof="0">
                <a:latin typeface="Arial" panose="020B0604020202020204" pitchFamily="34" charset="0"/>
                <a:cs typeface="Arial" panose="020B0604020202020204" pitchFamily="34" charset="0"/>
              </a:rPr>
              <a:t>Making sure it contains 1 milligram of iron or more per 100 calories.</a:t>
            </a:r>
          </a:p>
          <a:p>
            <a:pPr lvl="1"/>
            <a:r>
              <a:rPr lang="en-US" noProof="0">
                <a:latin typeface="Arial" panose="020B0604020202020204" pitchFamily="34" charset="0"/>
                <a:cs typeface="Arial" panose="020B0604020202020204" pitchFamily="34" charset="0"/>
              </a:rPr>
              <a:t>Look at “Calories” to make sure it says “100” or more, then </a:t>
            </a:r>
          </a:p>
          <a:p>
            <a:pPr lvl="1"/>
            <a:r>
              <a:rPr lang="en-US" noProof="0">
                <a:latin typeface="Arial" panose="020B0604020202020204" pitchFamily="34" charset="0"/>
                <a:cs typeface="Arial" panose="020B0604020202020204" pitchFamily="34" charset="0"/>
              </a:rPr>
              <a:t>Look at “Iron” to make sure it says </a:t>
            </a:r>
            <a:br>
              <a:rPr lang="en-US"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“1 mg” or more.</a:t>
            </a:r>
          </a:p>
        </p:txBody>
      </p:sp>
      <p:grpSp>
        <p:nvGrpSpPr>
          <p:cNvPr id="10" name="Group 9" descr="Nutrition Facts Label with outlines around &quot;Amount Per Serving, Calories 100&quot; and &quot;Iron 1.9mg 10%&quot;">
            <a:extLst>
              <a:ext uri="{FF2B5EF4-FFF2-40B4-BE49-F238E27FC236}">
                <a16:creationId xmlns:a16="http://schemas.microsoft.com/office/drawing/2014/main" id="{9BF94BD8-A7B7-1346-A29E-5D0DF18C1835}"/>
              </a:ext>
            </a:extLst>
          </p:cNvPr>
          <p:cNvGrpSpPr/>
          <p:nvPr/>
        </p:nvGrpSpPr>
        <p:grpSpPr>
          <a:xfrm>
            <a:off x="5508171" y="1088744"/>
            <a:ext cx="2351316" cy="3655722"/>
            <a:chOff x="5508171" y="1088744"/>
            <a:chExt cx="2351316" cy="3655722"/>
          </a:xfrm>
        </p:grpSpPr>
        <p:sp>
          <p:nvSpPr>
            <p:cNvPr id="6" name="Rectangle 5">
              <a:extLst>
                <a:ext uri="{FF2B5EF4-FFF2-40B4-BE49-F238E27FC236}">
                  <a16:creationId xmlns:a16="http://schemas.microsoft.com/office/drawing/2014/main" id="{B85BAB9E-CCAD-DA4A-AE16-DCC598172383}"/>
                </a:ext>
              </a:extLst>
            </p:cNvPr>
            <p:cNvSpPr/>
            <p:nvPr/>
          </p:nvSpPr>
          <p:spPr>
            <a:xfrm>
              <a:off x="5508171" y="1088744"/>
              <a:ext cx="2351316" cy="3655722"/>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CED083A-AC34-0E43-B776-7DB5BF051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334" y="1210968"/>
              <a:ext cx="2144990" cy="3411274"/>
            </a:xfrm>
            <a:prstGeom prst="rect">
              <a:avLst/>
            </a:prstGeom>
            <a:effectLst/>
          </p:spPr>
        </p:pic>
        <p:sp>
          <p:nvSpPr>
            <p:cNvPr id="7" name="Rounded Rectangle 6" descr="Outline around &quot;Amount per serving; Calories: 100&quot;">
              <a:extLst>
                <a:ext uri="{FF2B5EF4-FFF2-40B4-BE49-F238E27FC236}">
                  <a16:creationId xmlns:a16="http://schemas.microsoft.com/office/drawing/2014/main" id="{FA016EAB-0F08-2A4B-9948-D847FEBEA459}"/>
                </a:ext>
              </a:extLst>
            </p:cNvPr>
            <p:cNvSpPr/>
            <p:nvPr/>
          </p:nvSpPr>
          <p:spPr>
            <a:xfrm>
              <a:off x="5660571" y="1765647"/>
              <a:ext cx="2051504" cy="317104"/>
            </a:xfrm>
            <a:prstGeom prst="roundRect">
              <a:avLst>
                <a:gd name="adj" fmla="val 6655"/>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ounded Rectangle 7" descr="Outline around &quot;Iron 1.9mg, 10%&quot;">
              <a:extLst>
                <a:ext uri="{FF2B5EF4-FFF2-40B4-BE49-F238E27FC236}">
                  <a16:creationId xmlns:a16="http://schemas.microsoft.com/office/drawing/2014/main" id="{8342CE14-D18A-D24C-AACF-DB9E5BE7DE61}"/>
                </a:ext>
              </a:extLst>
            </p:cNvPr>
            <p:cNvSpPr/>
            <p:nvPr/>
          </p:nvSpPr>
          <p:spPr>
            <a:xfrm>
              <a:off x="5660571" y="3932532"/>
              <a:ext cx="2051504" cy="125117"/>
            </a:xfrm>
            <a:prstGeom prst="roundRect">
              <a:avLst>
                <a:gd name="adj" fmla="val 6655"/>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77F6F912-C395-E686-1D48-BDE74B489677}"/>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051980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573627" y="112396"/>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46493" y="1211461"/>
            <a:ext cx="3166109" cy="891834"/>
          </a:xfrm>
        </p:spPr>
        <p:txBody>
          <a:bodyPr/>
          <a:lstStyle/>
          <a:p>
            <a:r>
              <a:rPr lang="en-US" b="1" noProof="0">
                <a:latin typeface="Arial" panose="020B0604020202020204" pitchFamily="34" charset="0"/>
                <a:cs typeface="Arial" panose="020B0604020202020204" pitchFamily="34" charset="0"/>
              </a:rPr>
              <a:t>Try It Out #7! </a:t>
            </a:r>
            <a:br>
              <a:rPr lang="en-US" b="1"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Is this infant formula creditable in the CACFP?</a:t>
            </a:r>
            <a:br>
              <a:rPr lang="en-US" noProof="0">
                <a:latin typeface="Arial" panose="020B0604020202020204" pitchFamily="34" charset="0"/>
                <a:cs typeface="Arial" panose="020B0604020202020204" pitchFamily="34" charset="0"/>
              </a:rPr>
            </a:br>
            <a:endParaRPr lang="en-US" noProof="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61202" y="2426480"/>
            <a:ext cx="2906162"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0" name="Text Placeholder 2">
            <a:extLst>
              <a:ext uri="{FF2B5EF4-FFF2-40B4-BE49-F238E27FC236}">
                <a16:creationId xmlns:a16="http://schemas.microsoft.com/office/drawing/2014/main" id="{6FD01351-03D5-0347-AF96-0BC2F4ECFD02}"/>
              </a:ext>
            </a:extLst>
          </p:cNvPr>
          <p:cNvSpPr>
            <a:spLocks noGrp="1"/>
          </p:cNvSpPr>
          <p:nvPr>
            <p:ph type="body" idx="1"/>
          </p:nvPr>
        </p:nvSpPr>
        <p:spPr>
          <a:xfrm>
            <a:off x="0" y="3263359"/>
            <a:ext cx="2906162" cy="1016024"/>
          </a:xfrm>
        </p:spPr>
        <p:txBody>
          <a:bodyPr lIns="137160"/>
          <a:lstStyle/>
          <a:p>
            <a:pPr>
              <a:lnSpc>
                <a:spcPts val="2200"/>
              </a:lnSpc>
            </a:pPr>
            <a:r>
              <a:rPr lang="en-US" sz="1200" noProof="0">
                <a:solidFill>
                  <a:schemeClr val="bg1"/>
                </a:solidFill>
                <a:latin typeface="Arial" panose="020B0604020202020204" pitchFamily="34" charset="0"/>
                <a:cs typeface="Arial" panose="020B0604020202020204" pitchFamily="34" charset="0"/>
              </a:rPr>
              <a:t>Iron-fortified infant formula must contain 1 milligram of iron or more per 100 calori</a:t>
            </a:r>
            <a:r>
              <a:rPr lang="en-US" sz="1200" b="1" noProof="0">
                <a:solidFill>
                  <a:schemeClr val="bg1"/>
                </a:solidFill>
                <a:latin typeface="Arial" panose="020B0604020202020204" pitchFamily="34" charset="0"/>
                <a:cs typeface="Arial" panose="020B0604020202020204" pitchFamily="34" charset="0"/>
              </a:rPr>
              <a:t>es</a:t>
            </a:r>
            <a:r>
              <a:rPr lang="en-US" sz="1200" noProof="0">
                <a:solidFill>
                  <a:schemeClr val="bg1"/>
                </a:solidFill>
                <a:latin typeface="Arial" panose="020B0604020202020204" pitchFamily="34" charset="0"/>
                <a:cs typeface="Arial" panose="020B0604020202020204" pitchFamily="34" charset="0"/>
              </a:rPr>
              <a:t>.</a:t>
            </a:r>
          </a:p>
        </p:txBody>
      </p:sp>
      <p:grpSp>
        <p:nvGrpSpPr>
          <p:cNvPr id="23" name="Group 22" descr="Nutrition Facts Label Example">
            <a:extLst>
              <a:ext uri="{FF2B5EF4-FFF2-40B4-BE49-F238E27FC236}">
                <a16:creationId xmlns:a16="http://schemas.microsoft.com/office/drawing/2014/main" id="{7072FF47-504E-4F45-90B9-A902AD3B9348}"/>
              </a:ext>
            </a:extLst>
          </p:cNvPr>
          <p:cNvGrpSpPr/>
          <p:nvPr/>
        </p:nvGrpSpPr>
        <p:grpSpPr>
          <a:xfrm>
            <a:off x="4892437" y="471418"/>
            <a:ext cx="2862888" cy="3840480"/>
            <a:chOff x="4892437" y="471418"/>
            <a:chExt cx="2862888" cy="4451091"/>
          </a:xfrm>
        </p:grpSpPr>
        <p:sp>
          <p:nvSpPr>
            <p:cNvPr id="24" name="Rectangle 23">
              <a:extLst>
                <a:ext uri="{FF2B5EF4-FFF2-40B4-BE49-F238E27FC236}">
                  <a16:creationId xmlns:a16="http://schemas.microsoft.com/office/drawing/2014/main" id="{5EEDD026-3B05-E846-BFC1-825BDE3182A0}"/>
                </a:ext>
              </a:extLst>
            </p:cNvPr>
            <p:cNvSpPr/>
            <p:nvPr/>
          </p:nvSpPr>
          <p:spPr>
            <a:xfrm>
              <a:off x="4892437" y="471418"/>
              <a:ext cx="2862888" cy="4451091"/>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6F8EEE38-9DE0-1C40-8C18-0F99AC6F3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8045" y="620233"/>
              <a:ext cx="2611672" cy="4153460"/>
            </a:xfrm>
            <a:prstGeom prst="rect">
              <a:avLst/>
            </a:prstGeom>
          </p:spPr>
        </p:pic>
      </p:grpSp>
      <p:sp>
        <p:nvSpPr>
          <p:cNvPr id="6" name="TextBox 5">
            <a:extLst>
              <a:ext uri="{FF2B5EF4-FFF2-40B4-BE49-F238E27FC236}">
                <a16:creationId xmlns:a16="http://schemas.microsoft.com/office/drawing/2014/main" id="{7D689856-EF87-19DE-F12F-389C7F6D8D08}"/>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730043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descr="Question Mark Icon">
            <a:extLst>
              <a:ext uri="{FF2B5EF4-FFF2-40B4-BE49-F238E27FC236}">
                <a16:creationId xmlns:a16="http://schemas.microsoft.com/office/drawing/2014/main" id="{EF680D8B-233D-7648-98B5-424F08D43062}"/>
              </a:ext>
              <a:ext uri="{C183D7F6-B498-43B3-948B-1728B52AA6E4}">
                <adec:decorative xmlns:adec="http://schemas.microsoft.com/office/drawing/2017/decorative" val="0"/>
              </a:ext>
            </a:extLst>
          </p:cNvPr>
          <p:cNvSpPr txBox="1"/>
          <p:nvPr/>
        </p:nvSpPr>
        <p:spPr>
          <a:xfrm>
            <a:off x="450410" y="112396"/>
            <a:ext cx="1380227" cy="1631216"/>
          </a:xfrm>
          <a:prstGeom prst="rect">
            <a:avLst/>
          </a:prstGeom>
          <a:noFill/>
        </p:spPr>
        <p:txBody>
          <a:bodyPr wrap="square" rtlCol="0">
            <a:spAutoFit/>
          </a:bodyPr>
          <a:lstStyle/>
          <a:p>
            <a:pPr algn="ctr"/>
            <a:r>
              <a:rPr lang="en-US" sz="10000" b="1">
                <a:solidFill>
                  <a:srgbClr val="E9DEE3"/>
                </a:solidFill>
                <a:latin typeface="Arial" panose="020B0604020202020204" pitchFamily="34" charset="0"/>
                <a:cs typeface="Arial" panose="020B0604020202020204" pitchFamily="34" charset="0"/>
              </a:rPr>
              <a:t>?</a:t>
            </a:r>
          </a:p>
        </p:txBody>
      </p:sp>
      <p:sp>
        <p:nvSpPr>
          <p:cNvPr id="2" name="Title 1">
            <a:extLst>
              <a:ext uri="{FF2B5EF4-FFF2-40B4-BE49-F238E27FC236}">
                <a16:creationId xmlns:a16="http://schemas.microsoft.com/office/drawing/2014/main" id="{F0059E15-E666-4A48-AAD2-5FB19DE166E8}"/>
              </a:ext>
            </a:extLst>
          </p:cNvPr>
          <p:cNvSpPr>
            <a:spLocks noGrp="1"/>
          </p:cNvSpPr>
          <p:nvPr>
            <p:ph type="title"/>
          </p:nvPr>
        </p:nvSpPr>
        <p:spPr>
          <a:xfrm>
            <a:off x="0" y="1249909"/>
            <a:ext cx="3166109" cy="891834"/>
          </a:xfrm>
        </p:spPr>
        <p:txBody>
          <a:bodyPr/>
          <a:lstStyle/>
          <a:p>
            <a:r>
              <a:rPr lang="en-US" b="1" noProof="0" dirty="0">
                <a:latin typeface="Arial" panose="020B0604020202020204" pitchFamily="34" charset="0"/>
                <a:cs typeface="Arial" panose="020B0604020202020204" pitchFamily="34" charset="0"/>
              </a:rPr>
              <a:t>Answer #7</a:t>
            </a:r>
            <a:br>
              <a:rPr lang="en-US" b="1"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Is this infant formula creditable in the CACFP?</a:t>
            </a:r>
            <a:br>
              <a:rPr lang="en-US" noProof="0" dirty="0">
                <a:latin typeface="Arial" panose="020B0604020202020204" pitchFamily="34" charset="0"/>
                <a:cs typeface="Arial" panose="020B0604020202020204" pitchFamily="34" charset="0"/>
              </a:rPr>
            </a:br>
            <a:endParaRPr lang="en-US" noProof="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0BD4425D-7C64-4041-ADFA-B6AE497F4A72}"/>
              </a:ext>
            </a:extLst>
          </p:cNvPr>
          <p:cNvSpPr>
            <a:spLocks noGrp="1"/>
          </p:cNvSpPr>
          <p:nvPr>
            <p:ph sz="half" idx="2"/>
          </p:nvPr>
        </p:nvSpPr>
        <p:spPr>
          <a:xfrm>
            <a:off x="190705" y="2426105"/>
            <a:ext cx="3868737" cy="613726"/>
          </a:xfrm>
        </p:spPr>
        <p:txBody>
          <a:bodyPr/>
          <a:lstStyle/>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Yes</a:t>
            </a:r>
          </a:p>
          <a:p>
            <a:pPr>
              <a:spcBef>
                <a:spcPts val="400"/>
              </a:spcBef>
              <a:buClr>
                <a:schemeClr val="bg1"/>
              </a:buClr>
            </a:pPr>
            <a:r>
              <a:rPr lang="en-US" noProof="0">
                <a:solidFill>
                  <a:schemeClr val="bg1"/>
                </a:solidFill>
                <a:latin typeface="Arial" panose="020B0604020202020204" pitchFamily="34" charset="0"/>
                <a:cs typeface="Arial" panose="020B0604020202020204" pitchFamily="34" charset="0"/>
              </a:rPr>
              <a:t>No</a:t>
            </a:r>
          </a:p>
        </p:txBody>
      </p:sp>
      <p:sp>
        <p:nvSpPr>
          <p:cNvPr id="13" name="TextBox 12" descr="The box next to ¼ cup milk* and ½ oz eq whole grain-rich crackers is checked&#10;">
            <a:extLst>
              <a:ext uri="{FF2B5EF4-FFF2-40B4-BE49-F238E27FC236}">
                <a16:creationId xmlns:a16="http://schemas.microsoft.com/office/drawing/2014/main" id="{52813488-5B0C-A64B-A8BA-91767A87C3D2}"/>
              </a:ext>
            </a:extLst>
          </p:cNvPr>
          <p:cNvSpPr txBox="1"/>
          <p:nvPr/>
        </p:nvSpPr>
        <p:spPr>
          <a:xfrm>
            <a:off x="190705" y="2523212"/>
            <a:ext cx="259705" cy="584775"/>
          </a:xfrm>
          <a:prstGeom prst="rect">
            <a:avLst/>
          </a:prstGeom>
          <a:noFill/>
        </p:spPr>
        <p:txBody>
          <a:bodyPr wrap="square" rtlCol="0">
            <a:spAutoFit/>
          </a:bodyPr>
          <a:lstStyle/>
          <a:p>
            <a:r>
              <a:rPr lang="en-US" sz="3200" b="1">
                <a:solidFill>
                  <a:schemeClr val="bg1"/>
                </a:solidFill>
                <a:latin typeface="Arial" panose="020B0604020202020204" pitchFamily="34" charset="0"/>
                <a:cs typeface="Arial" panose="020B0604020202020204" pitchFamily="34" charset="0"/>
              </a:rPr>
              <a:t>✓</a:t>
            </a:r>
          </a:p>
        </p:txBody>
      </p:sp>
      <p:sp>
        <p:nvSpPr>
          <p:cNvPr id="10" name="Text Placeholder 2">
            <a:extLst>
              <a:ext uri="{FF2B5EF4-FFF2-40B4-BE49-F238E27FC236}">
                <a16:creationId xmlns:a16="http://schemas.microsoft.com/office/drawing/2014/main" id="{6FD01351-03D5-0347-AF96-0BC2F4ECFD02}"/>
              </a:ext>
            </a:extLst>
          </p:cNvPr>
          <p:cNvSpPr>
            <a:spLocks noGrp="1"/>
          </p:cNvSpPr>
          <p:nvPr>
            <p:ph type="body" idx="1"/>
          </p:nvPr>
        </p:nvSpPr>
        <p:spPr>
          <a:xfrm>
            <a:off x="-21132" y="3166115"/>
            <a:ext cx="2906162" cy="1016024"/>
          </a:xfrm>
        </p:spPr>
        <p:txBody>
          <a:bodyPr lIns="137160"/>
          <a:lstStyle/>
          <a:p>
            <a:pPr>
              <a:lnSpc>
                <a:spcPts val="2200"/>
              </a:lnSpc>
            </a:pPr>
            <a:r>
              <a:rPr lang="en-US" sz="1200" noProof="0">
                <a:solidFill>
                  <a:schemeClr val="bg1"/>
                </a:solidFill>
                <a:latin typeface="Arial" panose="020B0604020202020204" pitchFamily="34" charset="0"/>
                <a:cs typeface="Arial" panose="020B0604020202020204" pitchFamily="34" charset="0"/>
              </a:rPr>
              <a:t>Iron-fortified infant formula must contain 1 milligram of iron or more per 100 calories.</a:t>
            </a:r>
          </a:p>
        </p:txBody>
      </p:sp>
      <p:grpSp>
        <p:nvGrpSpPr>
          <p:cNvPr id="5" name="Group 4" descr="Nutrition Facts Label with outlines around &quot;Amount Per Serving, Calories 100&quot; and &quot;Iron 1.8mg 10%&quot;">
            <a:extLst>
              <a:ext uri="{FF2B5EF4-FFF2-40B4-BE49-F238E27FC236}">
                <a16:creationId xmlns:a16="http://schemas.microsoft.com/office/drawing/2014/main" id="{A3E8F66A-7941-0F4E-9458-D08A3C1D50AE}"/>
              </a:ext>
            </a:extLst>
          </p:cNvPr>
          <p:cNvGrpSpPr/>
          <p:nvPr/>
        </p:nvGrpSpPr>
        <p:grpSpPr>
          <a:xfrm>
            <a:off x="4892437" y="471418"/>
            <a:ext cx="2862888" cy="3840480"/>
            <a:chOff x="4892437" y="471418"/>
            <a:chExt cx="2862888" cy="4451091"/>
          </a:xfrm>
        </p:grpSpPr>
        <p:sp>
          <p:nvSpPr>
            <p:cNvPr id="21" name="Rectangle 20">
              <a:extLst>
                <a:ext uri="{FF2B5EF4-FFF2-40B4-BE49-F238E27FC236}">
                  <a16:creationId xmlns:a16="http://schemas.microsoft.com/office/drawing/2014/main" id="{E00BF252-FA1A-0D4F-9D59-739F45321F52}"/>
                </a:ext>
              </a:extLst>
            </p:cNvPr>
            <p:cNvSpPr/>
            <p:nvPr/>
          </p:nvSpPr>
          <p:spPr>
            <a:xfrm>
              <a:off x="4892437" y="471418"/>
              <a:ext cx="2862888" cy="4451091"/>
            </a:xfrm>
            <a:prstGeom prst="rect">
              <a:avLst/>
            </a:prstGeom>
            <a:solidFill>
              <a:schemeClr val="bg1"/>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7B8D53C6-C528-5048-BAAA-96100E50B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8045" y="620233"/>
              <a:ext cx="2611672" cy="4153460"/>
            </a:xfrm>
            <a:prstGeom prst="rect">
              <a:avLst/>
            </a:prstGeom>
          </p:spPr>
        </p:pic>
        <p:sp>
          <p:nvSpPr>
            <p:cNvPr id="15" name="Rounded Rectangle 14" descr="Outline around &quot;Amount per serving; Calories: 100&quot;">
              <a:extLst>
                <a:ext uri="{FF2B5EF4-FFF2-40B4-BE49-F238E27FC236}">
                  <a16:creationId xmlns:a16="http://schemas.microsoft.com/office/drawing/2014/main" id="{F35AD7BB-669A-DD4B-9EC0-45938B118C11}"/>
                </a:ext>
              </a:extLst>
            </p:cNvPr>
            <p:cNvSpPr/>
            <p:nvPr/>
          </p:nvSpPr>
          <p:spPr>
            <a:xfrm>
              <a:off x="5081022" y="1277548"/>
              <a:ext cx="2494527" cy="417902"/>
            </a:xfrm>
            <a:prstGeom prst="roundRect">
              <a:avLst>
                <a:gd name="adj" fmla="val 6655"/>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ounded Rectangle 15" descr="Outline around &quot;Iron 1.8mg, 10%&quot;">
              <a:extLst>
                <a:ext uri="{FF2B5EF4-FFF2-40B4-BE49-F238E27FC236}">
                  <a16:creationId xmlns:a16="http://schemas.microsoft.com/office/drawing/2014/main" id="{7B0BF40E-7231-BD47-8293-C3AE3B256AF5}"/>
                </a:ext>
              </a:extLst>
            </p:cNvPr>
            <p:cNvSpPr/>
            <p:nvPr/>
          </p:nvSpPr>
          <p:spPr>
            <a:xfrm>
              <a:off x="5081022" y="3927474"/>
              <a:ext cx="2494527" cy="156953"/>
            </a:xfrm>
            <a:prstGeom prst="roundRect">
              <a:avLst>
                <a:gd name="adj" fmla="val 6655"/>
              </a:avLst>
            </a:prstGeom>
            <a:noFill/>
            <a:ln w="38100">
              <a:solidFill>
                <a:srgbClr val="439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92CACB68-E9ED-476A-F0F4-8BFE74E15181}"/>
              </a:ext>
            </a:extLst>
          </p:cNvPr>
          <p:cNvSpPr txBox="1"/>
          <p:nvPr/>
        </p:nvSpPr>
        <p:spPr>
          <a:xfrm>
            <a:off x="-1499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519743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1F4143D6-CC7A-344D-9245-8C6157C6E897}"/>
              </a:ext>
              <a:ext uri="{C183D7F6-B498-43B3-948B-1728B52AA6E4}">
                <adec:decorative xmlns:adec="http://schemas.microsoft.com/office/drawing/2017/decorative" val="1"/>
              </a:ext>
            </a:extLst>
          </p:cNvPr>
          <p:cNvSpPr/>
          <p:nvPr/>
        </p:nvSpPr>
        <p:spPr>
          <a:xfrm>
            <a:off x="838097" y="485633"/>
            <a:ext cx="4608003" cy="3337273"/>
          </a:xfrm>
          <a:prstGeom prst="roundRect">
            <a:avLst>
              <a:gd name="adj" fmla="val 5378"/>
            </a:avLst>
          </a:prstGeom>
          <a:solidFill>
            <a:srgbClr val="E9DE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1EA0B3E-8B59-CD42-9084-62D702CA49D3}"/>
              </a:ext>
            </a:extLst>
          </p:cNvPr>
          <p:cNvSpPr>
            <a:spLocks noGrp="1"/>
          </p:cNvSpPr>
          <p:nvPr>
            <p:ph type="title"/>
          </p:nvPr>
        </p:nvSpPr>
        <p:spPr>
          <a:xfrm>
            <a:off x="1004864" y="537902"/>
            <a:ext cx="4608003" cy="475484"/>
          </a:xfrm>
        </p:spPr>
        <p:txBody>
          <a:bodyPr/>
          <a:lstStyle/>
          <a:p>
            <a:pPr algn="l"/>
            <a:r>
              <a:rPr lang="en-US" sz="2400" dirty="0">
                <a:latin typeface="Arial" panose="020B0604020202020204" pitchFamily="34" charset="0"/>
                <a:cs typeface="Arial" panose="020B0604020202020204" pitchFamily="34" charset="0"/>
              </a:rPr>
              <a:t>Saturated Fat, </a:t>
            </a:r>
            <a:r>
              <a:rPr lang="en-US" sz="2400" i="1" dirty="0">
                <a:latin typeface="Arial" panose="020B0604020202020204" pitchFamily="34" charset="0"/>
                <a:cs typeface="Arial" panose="020B0604020202020204" pitchFamily="34" charset="0"/>
              </a:rPr>
              <a:t>Trans</a:t>
            </a:r>
            <a:r>
              <a:rPr lang="en-US" sz="2400" dirty="0">
                <a:latin typeface="Arial" panose="020B0604020202020204" pitchFamily="34" charset="0"/>
                <a:cs typeface="Arial" panose="020B0604020202020204" pitchFamily="34" charset="0"/>
              </a:rPr>
              <a:t> Fat, Sodium, and Added Sugars</a:t>
            </a:r>
          </a:p>
        </p:txBody>
      </p:sp>
      <p:sp>
        <p:nvSpPr>
          <p:cNvPr id="9" name="Content Placeholder 3">
            <a:extLst>
              <a:ext uri="{FF2B5EF4-FFF2-40B4-BE49-F238E27FC236}">
                <a16:creationId xmlns:a16="http://schemas.microsoft.com/office/drawing/2014/main" id="{F0B1993A-B837-874F-A947-B3A92D7B027D}"/>
              </a:ext>
            </a:extLst>
          </p:cNvPr>
          <p:cNvSpPr txBox="1">
            <a:spLocks/>
          </p:cNvSpPr>
          <p:nvPr/>
        </p:nvSpPr>
        <p:spPr>
          <a:xfrm>
            <a:off x="1112851" y="1519169"/>
            <a:ext cx="4058496" cy="1440352"/>
          </a:xfrm>
          <a:prstGeom prst="rect">
            <a:avLst/>
          </a:prstGeom>
        </p:spPr>
        <p:txBody>
          <a:bodyPr/>
          <a:lstStyle>
            <a:lvl1pPr marL="182880" indent="-182880" algn="l" defTabSz="914400" rtl="0" eaLnBrk="1" latinLnBrk="0" hangingPunct="1">
              <a:lnSpc>
                <a:spcPct val="100000"/>
              </a:lnSpc>
              <a:spcBef>
                <a:spcPts val="1000"/>
              </a:spcBef>
              <a:buClr>
                <a:srgbClr val="691140"/>
              </a:buClr>
              <a:buFont typeface="Arial" panose="020B0604020202020204" pitchFamily="34" charset="0"/>
              <a:buChar char="•"/>
              <a:defRPr sz="2000" b="0" i="0" kern="1200">
                <a:solidFill>
                  <a:schemeClr val="tx1">
                    <a:lumMod val="65000"/>
                    <a:lumOff val="35000"/>
                  </a:schemeClr>
                </a:solidFill>
                <a:latin typeface="Helvetica" pitchFamily="2" charset="0"/>
                <a:ea typeface="+mn-ea"/>
                <a:cs typeface="+mn-cs"/>
              </a:defRPr>
            </a:lvl1pPr>
            <a:lvl2pPr marL="365760" indent="-182880" algn="l" defTabSz="914400" rtl="0" eaLnBrk="1" latinLnBrk="0" hangingPunct="1">
              <a:lnSpc>
                <a:spcPct val="100000"/>
              </a:lnSpc>
              <a:spcBef>
                <a:spcPts val="500"/>
              </a:spcBef>
              <a:buClr>
                <a:srgbClr val="691140"/>
              </a:buClr>
              <a:buFont typeface="System Font Regular"/>
              <a:buChar char="−"/>
              <a:defRPr sz="2000" b="0" i="0" kern="1200">
                <a:solidFill>
                  <a:schemeClr val="tx1">
                    <a:lumMod val="65000"/>
                    <a:lumOff val="35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chemeClr val="tx1"/>
                </a:solidFill>
                <a:latin typeface="Arial" panose="020B0604020202020204" pitchFamily="34" charset="0"/>
                <a:cs typeface="Arial" panose="020B0604020202020204" pitchFamily="34" charset="0"/>
              </a:rPr>
              <a:t>Most adults and children eat and drink too many of these nutrients.</a:t>
            </a:r>
          </a:p>
          <a:p>
            <a:r>
              <a:rPr lang="en-US" sz="1800">
                <a:solidFill>
                  <a:schemeClr val="tx1"/>
                </a:solidFill>
                <a:latin typeface="Arial" panose="020B0604020202020204" pitchFamily="34" charset="0"/>
                <a:cs typeface="Arial" panose="020B0604020202020204" pitchFamily="34" charset="0"/>
              </a:rPr>
              <a:t>Choose foods that are lower in these nutrients.</a:t>
            </a:r>
          </a:p>
          <a:p>
            <a:r>
              <a:rPr lang="en-US" sz="1800">
                <a:solidFill>
                  <a:schemeClr val="tx1"/>
                </a:solidFill>
                <a:latin typeface="Arial" panose="020B0604020202020204" pitchFamily="34" charset="0"/>
                <a:cs typeface="Arial" panose="020B0604020202020204" pitchFamily="34" charset="0"/>
              </a:rPr>
              <a:t>Avoid highly processed packaged, prepared, ready-to-eat, or other foods that are salty or sweet. </a:t>
            </a:r>
          </a:p>
          <a:p>
            <a:endParaRPr lang="en-US" sz="1800">
              <a:solidFill>
                <a:schemeClr val="tx1"/>
              </a:solidFill>
              <a:latin typeface="Arial" panose="020B0604020202020204" pitchFamily="34" charset="0"/>
              <a:cs typeface="Arial" panose="020B0604020202020204" pitchFamily="34" charset="0"/>
            </a:endParaRPr>
          </a:p>
          <a:p>
            <a:endParaRPr lang="en-US" sz="1800">
              <a:solidFill>
                <a:schemeClr val="tx1"/>
              </a:solidFill>
              <a:latin typeface="Arial" panose="020B0604020202020204" pitchFamily="34" charset="0"/>
              <a:cs typeface="Arial" panose="020B0604020202020204" pitchFamily="34" charset="0"/>
            </a:endParaRPr>
          </a:p>
        </p:txBody>
      </p:sp>
      <p:grpSp>
        <p:nvGrpSpPr>
          <p:cNvPr id="13" name="Group 12" descr="Nutrition Facts Label with outlines around Outline around Saturated Fat and Trans Fat, Sodium, and Includes 0g Added Sugars">
            <a:extLst>
              <a:ext uri="{FF2B5EF4-FFF2-40B4-BE49-F238E27FC236}">
                <a16:creationId xmlns:a16="http://schemas.microsoft.com/office/drawing/2014/main" id="{A4CD2231-21D6-CCDF-D9A2-B54274D90A4A}"/>
              </a:ext>
            </a:extLst>
          </p:cNvPr>
          <p:cNvGrpSpPr/>
          <p:nvPr/>
        </p:nvGrpSpPr>
        <p:grpSpPr>
          <a:xfrm>
            <a:off x="5990614" y="256911"/>
            <a:ext cx="2148522" cy="3840480"/>
            <a:chOff x="850526" y="454117"/>
            <a:chExt cx="2148522" cy="3840480"/>
          </a:xfrm>
        </p:grpSpPr>
        <p:pic>
          <p:nvPicPr>
            <p:cNvPr id="4" name="Picture 3" descr="Nutrition Facts Label Example">
              <a:extLst>
                <a:ext uri="{FF2B5EF4-FFF2-40B4-BE49-F238E27FC236}">
                  <a16:creationId xmlns:a16="http://schemas.microsoft.com/office/drawing/2014/main" id="{5D45D319-770E-6D4E-82C8-623B1C833077}"/>
                </a:ext>
              </a:extLst>
            </p:cNvPr>
            <p:cNvPicPr>
              <a:picLocks noChangeAspect="1"/>
            </p:cNvPicPr>
            <p:nvPr/>
          </p:nvPicPr>
          <p:blipFill>
            <a:blip r:embed="rId3"/>
            <a:stretch>
              <a:fillRect/>
            </a:stretch>
          </p:blipFill>
          <p:spPr>
            <a:xfrm>
              <a:off x="850526" y="454117"/>
              <a:ext cx="2148522" cy="3840480"/>
            </a:xfrm>
            <a:prstGeom prst="rect">
              <a:avLst/>
            </a:prstGeom>
            <a:effectLst>
              <a:outerShdw blurRad="63500" sx="102000" sy="102000" algn="ctr" rotWithShape="0">
                <a:prstClr val="black">
                  <a:alpha val="15000"/>
                </a:prstClr>
              </a:outerShdw>
            </a:effectLst>
          </p:spPr>
        </p:pic>
        <p:grpSp>
          <p:nvGrpSpPr>
            <p:cNvPr id="6" name="Group 5" descr="Outline around Saturated Fat and Trans Fat">
              <a:extLst>
                <a:ext uri="{FF2B5EF4-FFF2-40B4-BE49-F238E27FC236}">
                  <a16:creationId xmlns:a16="http://schemas.microsoft.com/office/drawing/2014/main" id="{5A461208-12EC-4B76-A321-C53503ED9FCA}"/>
                </a:ext>
              </a:extLst>
            </p:cNvPr>
            <p:cNvGrpSpPr/>
            <p:nvPr/>
          </p:nvGrpSpPr>
          <p:grpSpPr>
            <a:xfrm>
              <a:off x="987460" y="1881470"/>
              <a:ext cx="2011588" cy="299600"/>
              <a:chOff x="1074420" y="2039373"/>
              <a:chExt cx="2098548" cy="338701"/>
            </a:xfrm>
          </p:grpSpPr>
          <p:sp>
            <p:nvSpPr>
              <p:cNvPr id="16" name="Rounded Rectangle 15" descr="Outline around Saturated Fat and Trans Fat">
                <a:extLst>
                  <a:ext uri="{FF2B5EF4-FFF2-40B4-BE49-F238E27FC236}">
                    <a16:creationId xmlns:a16="http://schemas.microsoft.com/office/drawing/2014/main" id="{5E36B437-B9BD-564E-9E5E-08CA5C0FA9E1}"/>
                  </a:ext>
                </a:extLst>
              </p:cNvPr>
              <p:cNvSpPr/>
              <p:nvPr/>
            </p:nvSpPr>
            <p:spPr>
              <a:xfrm>
                <a:off x="1074420" y="2045723"/>
                <a:ext cx="2098548" cy="332351"/>
              </a:xfrm>
              <a:prstGeom prst="roundRect">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ounded Rectangle 14" descr="Outline around Saturated Fat and Trans Fat">
                <a:extLst>
                  <a:ext uri="{FF2B5EF4-FFF2-40B4-BE49-F238E27FC236}">
                    <a16:creationId xmlns:a16="http://schemas.microsoft.com/office/drawing/2014/main" id="{7562898D-9019-0640-AA34-3DB1251D69B1}"/>
                  </a:ext>
                </a:extLst>
              </p:cNvPr>
              <p:cNvSpPr/>
              <p:nvPr/>
            </p:nvSpPr>
            <p:spPr>
              <a:xfrm>
                <a:off x="1074420" y="2039373"/>
                <a:ext cx="2098548" cy="338701"/>
              </a:xfrm>
              <a:prstGeom prst="roundRect">
                <a:avLst>
                  <a:gd name="adj" fmla="val 9168"/>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3" name="Group 2" descr="Outline around Sodium">
              <a:extLst>
                <a:ext uri="{FF2B5EF4-FFF2-40B4-BE49-F238E27FC236}">
                  <a16:creationId xmlns:a16="http://schemas.microsoft.com/office/drawing/2014/main" id="{9BB514B8-3BBE-4BE4-BC8D-BBEF6B70BD1E}"/>
                </a:ext>
              </a:extLst>
            </p:cNvPr>
            <p:cNvGrpSpPr/>
            <p:nvPr/>
          </p:nvGrpSpPr>
          <p:grpSpPr>
            <a:xfrm>
              <a:off x="987460" y="2300394"/>
              <a:ext cx="2011588" cy="140693"/>
              <a:chOff x="1074420" y="2539009"/>
              <a:chExt cx="2098548" cy="162916"/>
            </a:xfrm>
          </p:grpSpPr>
          <p:sp>
            <p:nvSpPr>
              <p:cNvPr id="17" name="Rounded Rectangle 16" descr="Outline around Sodium">
                <a:extLst>
                  <a:ext uri="{FF2B5EF4-FFF2-40B4-BE49-F238E27FC236}">
                    <a16:creationId xmlns:a16="http://schemas.microsoft.com/office/drawing/2014/main" id="{62E3DF9A-F5E8-E14D-9DC9-5515415DFFFE}"/>
                  </a:ext>
                </a:extLst>
              </p:cNvPr>
              <p:cNvSpPr/>
              <p:nvPr/>
            </p:nvSpPr>
            <p:spPr>
              <a:xfrm>
                <a:off x="1074420" y="2539009"/>
                <a:ext cx="2098548" cy="162915"/>
              </a:xfrm>
              <a:prstGeom prst="roundRect">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Rounded Rectangle 13" descr="Outline around Sodium">
                <a:extLst>
                  <a:ext uri="{FF2B5EF4-FFF2-40B4-BE49-F238E27FC236}">
                    <a16:creationId xmlns:a16="http://schemas.microsoft.com/office/drawing/2014/main" id="{4C0A8CE6-E7C8-4F4C-A7F2-CC7884DC7589}"/>
                  </a:ext>
                </a:extLst>
              </p:cNvPr>
              <p:cNvSpPr/>
              <p:nvPr/>
            </p:nvSpPr>
            <p:spPr>
              <a:xfrm>
                <a:off x="1074420" y="2539009"/>
                <a:ext cx="2098548" cy="162916"/>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5" name="Group 4" descr="Outline around Added Sugars">
              <a:extLst>
                <a:ext uri="{FF2B5EF4-FFF2-40B4-BE49-F238E27FC236}">
                  <a16:creationId xmlns:a16="http://schemas.microsoft.com/office/drawing/2014/main" id="{B175367E-F01B-457F-AE3E-8BF04C96B125}"/>
                </a:ext>
              </a:extLst>
            </p:cNvPr>
            <p:cNvGrpSpPr/>
            <p:nvPr/>
          </p:nvGrpSpPr>
          <p:grpSpPr>
            <a:xfrm>
              <a:off x="987460" y="2882449"/>
              <a:ext cx="2011588" cy="140693"/>
              <a:chOff x="1074420" y="3219728"/>
              <a:chExt cx="2098548" cy="140693"/>
            </a:xfrm>
          </p:grpSpPr>
          <p:sp>
            <p:nvSpPr>
              <p:cNvPr id="18" name="Rounded Rectangle 17" descr="Outline around Added Sugars">
                <a:extLst>
                  <a:ext uri="{FF2B5EF4-FFF2-40B4-BE49-F238E27FC236}">
                    <a16:creationId xmlns:a16="http://schemas.microsoft.com/office/drawing/2014/main" id="{0509995A-4C8F-DB42-A131-EC388338E009}"/>
                  </a:ext>
                </a:extLst>
              </p:cNvPr>
              <p:cNvSpPr/>
              <p:nvPr/>
            </p:nvSpPr>
            <p:spPr>
              <a:xfrm>
                <a:off x="1074420" y="3219728"/>
                <a:ext cx="2098548" cy="140693"/>
              </a:xfrm>
              <a:prstGeom prst="roundRect">
                <a:avLst/>
              </a:prstGeom>
              <a:solidFill>
                <a:srgbClr val="F89125">
                  <a:alpha val="2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Rounded Rectangle 10" descr="Outline around Added Sugars">
                <a:extLst>
                  <a:ext uri="{FF2B5EF4-FFF2-40B4-BE49-F238E27FC236}">
                    <a16:creationId xmlns:a16="http://schemas.microsoft.com/office/drawing/2014/main" id="{33006A95-DAC1-A740-ADF5-2C9E8C3E8B39}"/>
                  </a:ext>
                </a:extLst>
              </p:cNvPr>
              <p:cNvSpPr/>
              <p:nvPr/>
            </p:nvSpPr>
            <p:spPr>
              <a:xfrm>
                <a:off x="1074420" y="3219729"/>
                <a:ext cx="2098548" cy="140692"/>
              </a:xfrm>
              <a:prstGeom prst="roundRect">
                <a:avLst/>
              </a:prstGeom>
              <a:noFill/>
              <a:ln w="28575">
                <a:solidFill>
                  <a:srgbClr val="6911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sp>
        <p:nvSpPr>
          <p:cNvPr id="12" name="TextBox 11">
            <a:extLst>
              <a:ext uri="{FF2B5EF4-FFF2-40B4-BE49-F238E27FC236}">
                <a16:creationId xmlns:a16="http://schemas.microsoft.com/office/drawing/2014/main" id="{D38F4E28-14C7-3D2F-225C-593E1D18C3F9}"/>
              </a:ext>
            </a:extLst>
          </p:cNvPr>
          <p:cNvSpPr txBox="1"/>
          <p:nvPr/>
        </p:nvSpPr>
        <p:spPr>
          <a:xfrm>
            <a:off x="0" y="4704129"/>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424639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00F5-41BD-84B8-B6A7-1AA030C3BC66}"/>
              </a:ext>
            </a:extLst>
          </p:cNvPr>
          <p:cNvSpPr>
            <a:spLocks noGrp="1"/>
          </p:cNvSpPr>
          <p:nvPr>
            <p:ph type="ctrTitle"/>
          </p:nvPr>
        </p:nvSpPr>
        <p:spPr>
          <a:xfrm>
            <a:off x="227850" y="228600"/>
            <a:ext cx="7317740" cy="1682970"/>
          </a:xfrm>
        </p:spPr>
        <p:txBody>
          <a:bodyPr/>
          <a:lstStyle/>
          <a:p>
            <a:r>
              <a:rPr lang="en-US" sz="3300" b="1">
                <a:latin typeface="Arial" panose="020B0604020202020204" pitchFamily="34" charset="0"/>
                <a:cs typeface="Arial" panose="020B0604020202020204" pitchFamily="34" charset="0"/>
              </a:rPr>
              <a:t>Frequently Asked Question #1</a:t>
            </a:r>
          </a:p>
        </p:txBody>
      </p:sp>
      <p:sp>
        <p:nvSpPr>
          <p:cNvPr id="7" name="TextBox 6">
            <a:extLst>
              <a:ext uri="{FF2B5EF4-FFF2-40B4-BE49-F238E27FC236}">
                <a16:creationId xmlns:a16="http://schemas.microsoft.com/office/drawing/2014/main" id="{DFA1B852-79D6-3838-BA83-A7FF31CD6DD5}"/>
              </a:ext>
            </a:extLst>
          </p:cNvPr>
          <p:cNvSpPr txBox="1"/>
          <p:nvPr/>
        </p:nvSpPr>
        <p:spPr>
          <a:xfrm>
            <a:off x="146304" y="1270681"/>
            <a:ext cx="8550390" cy="1546577"/>
          </a:xfrm>
          <a:prstGeom prst="rect">
            <a:avLst/>
          </a:prstGeom>
          <a:noFill/>
        </p:spPr>
        <p:txBody>
          <a:bodyPr wrap="square" rtlCol="0">
            <a:spAutoFit/>
          </a:bodyPr>
          <a:lstStyle/>
          <a:p>
            <a:pPr defTabSz="467579">
              <a:defRPr/>
            </a:pPr>
            <a:r>
              <a:rPr lang="en-US" sz="2400" b="1" dirty="0">
                <a:solidFill>
                  <a:srgbClr val="FFFFFF"/>
                </a:solidFill>
                <a:latin typeface="Arial" panose="020B0604020202020204" pitchFamily="34" charset="0"/>
                <a:ea typeface="Source Sans Pro" panose="020B0503030403020204" pitchFamily="34" charset="0"/>
                <a:cs typeface="Arial" panose="020B0604020202020204" pitchFamily="34" charset="0"/>
              </a:rPr>
              <a:t>The Nutrition Facts label contains a lot of information, what are some key pieces of information I can look for to help me plan meals for CACFP participants? </a:t>
            </a:r>
          </a:p>
          <a:p>
            <a:pPr defTabSz="467579">
              <a:defRPr/>
            </a:pPr>
            <a:endParaRPr lang="en-US" sz="2250" b="1" dirty="0">
              <a:solidFill>
                <a:srgbClr val="FFFFFF"/>
              </a:solidFill>
              <a:latin typeface="Arial" panose="020B0604020202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55719A2-4ADC-F28D-A943-6A2F014086A0}"/>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575380171"/>
      </p:ext>
    </p:extLst>
  </p:cSld>
  <p:clrMapOvr>
    <a:masterClrMapping/>
  </p:clrMapOvr>
  <mc:AlternateContent xmlns:mc="http://schemas.openxmlformats.org/markup-compatibility/2006" xmlns:p14="http://schemas.microsoft.com/office/powerpoint/2010/main">
    <mc:Choice Requires="p14">
      <p:transition spd="slow" p14:dur="2000" advTm="20467"/>
    </mc:Choice>
    <mc:Fallback xmlns="">
      <p:transition spd="slow" advTm="20467"/>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170AB0-6CC4-F455-A80E-5030E005D15A}"/>
              </a:ext>
            </a:extLst>
          </p:cNvPr>
          <p:cNvSpPr>
            <a:spLocks noGrp="1"/>
          </p:cNvSpPr>
          <p:nvPr>
            <p:ph type="title"/>
          </p:nvPr>
        </p:nvSpPr>
        <p:spPr>
          <a:xfrm>
            <a:off x="0" y="354704"/>
            <a:ext cx="3037398" cy="1669773"/>
          </a:xfrm>
        </p:spPr>
        <p:txBody>
          <a:bodyPr/>
          <a:lstStyle/>
          <a:p>
            <a:pPr algn="l" rtl="0">
              <a:lnSpc>
                <a:spcPct val="100000"/>
              </a:lnSpc>
            </a:pPr>
            <a:r>
              <a:rPr lang="en-US" b="1">
                <a:latin typeface="Arial" panose="020B0604020202020204" pitchFamily="34" charset="0"/>
                <a:cs typeface="Arial" panose="020B0604020202020204" pitchFamily="34" charset="0"/>
              </a:rPr>
              <a:t>Question #1: </a:t>
            </a:r>
            <a:r>
              <a:rPr lang="en-US" b="1">
                <a:solidFill>
                  <a:srgbClr val="FFFFFF"/>
                </a:solidFill>
                <a:latin typeface="Arial" panose="020B0604020202020204" pitchFamily="34" charset="0"/>
                <a:ea typeface="Source Sans Pro" panose="020B0503030403020204" pitchFamily="34" charset="0"/>
                <a:cs typeface="Arial" panose="020B0604020202020204" pitchFamily="34" charset="0"/>
              </a:rPr>
              <a:t>The Nutrition Facts Label contains a lot of information, what are some key pieces of information I can look for to help me plan meals for CACFP participants? </a:t>
            </a:r>
            <a:br>
              <a:rPr lang="en-US" sz="2250" b="1">
                <a:solidFill>
                  <a:srgbClr val="FFFFFF"/>
                </a:solidFill>
                <a:latin typeface="Arial" panose="020B0604020202020204" pitchFamily="34" charset="0"/>
                <a:ea typeface="Source Sans Pro" panose="020B0503030403020204" pitchFamily="34" charset="0"/>
                <a:cs typeface="Arial" panose="020B0604020202020204" pitchFamily="34" charset="0"/>
              </a:rPr>
            </a:br>
            <a:endParaRPr lang="en-US" sz="2250" b="1">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584E00DE-0816-BC5D-A5AC-058854DA4565}"/>
              </a:ext>
            </a:extLst>
          </p:cNvPr>
          <p:cNvSpPr>
            <a:spLocks noGrp="1"/>
          </p:cNvSpPr>
          <p:nvPr>
            <p:ph type="body" idx="1"/>
          </p:nvPr>
        </p:nvSpPr>
        <p:spPr>
          <a:xfrm>
            <a:off x="3493008" y="621792"/>
            <a:ext cx="5212080" cy="3847466"/>
          </a:xfrm>
        </p:spPr>
        <p:txBody>
          <a:bodyPr/>
          <a:lstStyle/>
          <a:p>
            <a:pPr marL="0" indent="0">
              <a:buNone/>
            </a:pPr>
            <a:r>
              <a:rPr lang="en-US" b="1">
                <a:solidFill>
                  <a:srgbClr val="000000"/>
                </a:solidFill>
                <a:latin typeface="Arial" panose="020B0604020202020204" pitchFamily="34" charset="0"/>
                <a:cs typeface="Arial" panose="020B0604020202020204" pitchFamily="34" charset="0"/>
              </a:rPr>
              <a:t>Answer #1: </a:t>
            </a:r>
            <a:r>
              <a:rPr lang="en-US">
                <a:latin typeface="Arial" panose="020B0604020202020204" pitchFamily="34" charset="0"/>
                <a:cs typeface="Arial" panose="020B0604020202020204" pitchFamily="34" charset="0"/>
              </a:rPr>
              <a:t>When planning CACFP meals, focus on the serving size, servings per container, added sugars, protein, sodium, and the ingredient list (especially for whole grain‑rich items and allergens). </a:t>
            </a:r>
          </a:p>
          <a:p>
            <a:pPr marL="0" indent="0">
              <a:buNone/>
            </a:pPr>
            <a:endParaRPr lang="en-US">
              <a:latin typeface="Arial" panose="020B0604020202020204" pitchFamily="34" charset="0"/>
              <a:cs typeface="Arial" panose="020B0604020202020204" pitchFamily="34" charset="0"/>
            </a:endParaRPr>
          </a:p>
          <a:p>
            <a:pPr marL="0" indent="0">
              <a:buNone/>
            </a:pPr>
            <a:r>
              <a:rPr lang="en-US">
                <a:latin typeface="Arial" panose="020B0604020202020204" pitchFamily="34" charset="0"/>
                <a:cs typeface="Arial" panose="020B0604020202020204" pitchFamily="34" charset="0"/>
              </a:rPr>
              <a:t>These facts help you confirm portion sizes, choose foods that meet CACFP meal pattern requirements and build balanced menus that align with the 2025-2030 Dietary Guidelines for Americans and the Real Food Pyramid. </a:t>
            </a:r>
          </a:p>
        </p:txBody>
      </p:sp>
      <p:sp>
        <p:nvSpPr>
          <p:cNvPr id="6" name="TextBox 5">
            <a:extLst>
              <a:ext uri="{FF2B5EF4-FFF2-40B4-BE49-F238E27FC236}">
                <a16:creationId xmlns:a16="http://schemas.microsoft.com/office/drawing/2014/main" id="{92A65E33-D6C3-8D91-A751-933893C85571}"/>
              </a:ext>
            </a:extLst>
          </p:cNvPr>
          <p:cNvSpPr txBox="1"/>
          <p:nvPr/>
        </p:nvSpPr>
        <p:spPr>
          <a:xfrm>
            <a:off x="-11575" y="4694604"/>
            <a:ext cx="9129016"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734600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5489A-CFB5-9553-25A8-727BDCCFD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FD923-811D-79A6-DA5F-2EAB2C0156B8}"/>
              </a:ext>
            </a:extLst>
          </p:cNvPr>
          <p:cNvSpPr>
            <a:spLocks noGrp="1"/>
          </p:cNvSpPr>
          <p:nvPr>
            <p:ph type="ctrTitle"/>
          </p:nvPr>
        </p:nvSpPr>
        <p:spPr>
          <a:xfrm>
            <a:off x="254944" y="315231"/>
            <a:ext cx="7151696" cy="1682970"/>
          </a:xfrm>
        </p:spPr>
        <p:txBody>
          <a:bodyPr>
            <a:normAutofit/>
          </a:bodyPr>
          <a:lstStyle/>
          <a:p>
            <a:r>
              <a:rPr lang="en-US" sz="3600" b="1">
                <a:latin typeface="Arial" panose="020B0604020202020204" pitchFamily="34" charset="0"/>
                <a:cs typeface="Arial" panose="020B0604020202020204" pitchFamily="34" charset="0"/>
              </a:rPr>
              <a:t>Frequently Asked Question #2</a:t>
            </a:r>
          </a:p>
        </p:txBody>
      </p:sp>
      <p:sp>
        <p:nvSpPr>
          <p:cNvPr id="7" name="TextBox 6">
            <a:extLst>
              <a:ext uri="{FF2B5EF4-FFF2-40B4-BE49-F238E27FC236}">
                <a16:creationId xmlns:a16="http://schemas.microsoft.com/office/drawing/2014/main" id="{E939453D-6BA1-70D0-7488-9359E2D2DC11}"/>
              </a:ext>
            </a:extLst>
          </p:cNvPr>
          <p:cNvSpPr txBox="1"/>
          <p:nvPr/>
        </p:nvSpPr>
        <p:spPr>
          <a:xfrm>
            <a:off x="254944" y="1293620"/>
            <a:ext cx="8550390" cy="1644296"/>
          </a:xfrm>
          <a:prstGeom prst="rect">
            <a:avLst/>
          </a:prstGeom>
          <a:noFill/>
        </p:spPr>
        <p:txBody>
          <a:bodyPr wrap="square" rtlCol="0">
            <a:spAutoFit/>
          </a:bodyPr>
          <a:lstStyle/>
          <a:p>
            <a:pPr>
              <a:lnSpc>
                <a:spcPct val="107000"/>
              </a:lnSpc>
              <a:spcAft>
                <a:spcPts val="600"/>
              </a:spcAft>
            </a:pPr>
            <a:r>
              <a:rPr lang="en-US" sz="2400" b="1" dirty="0">
                <a:solidFill>
                  <a:schemeClr val="bg1"/>
                </a:solidFill>
                <a:latin typeface="Arial" panose="020B0604020202020204" pitchFamily="34" charset="0"/>
                <a:cs typeface="Arial" panose="020B0604020202020204" pitchFamily="34" charset="0"/>
              </a:rPr>
              <a:t>With the old Nutrition Facts label, we used the “Sugars” line to check if cereals and yogurts met CACFP sugar limit. The new label shows “Total Sugars” and “Added Sugars.” Which one should we use now?</a:t>
            </a:r>
            <a:endParaRPr lang="en-US" sz="2400" b="1" dirty="0">
              <a:solidFill>
                <a:schemeClr val="bg1"/>
              </a:solidFill>
              <a:latin typeface="Arial" panose="020B0604020202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352FBF8-6869-1577-EE49-961B72C4AD72}"/>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645241701"/>
      </p:ext>
    </p:extLst>
  </p:cSld>
  <p:clrMapOvr>
    <a:masterClrMapping/>
  </p:clrMapOvr>
  <mc:AlternateContent xmlns:mc="http://schemas.openxmlformats.org/markup-compatibility/2006" xmlns:p14="http://schemas.microsoft.com/office/powerpoint/2010/main">
    <mc:Choice Requires="p14">
      <p:transition spd="slow" p14:dur="2000" advTm="20467"/>
    </mc:Choice>
    <mc:Fallback xmlns="">
      <p:transition spd="slow" advTm="2046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0C825-CB9B-F677-8E5D-5B903AD226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561E71-B78B-91DB-43A5-CABE5AD8B7BD}"/>
              </a:ext>
            </a:extLst>
          </p:cNvPr>
          <p:cNvSpPr>
            <a:spLocks noGrp="1"/>
          </p:cNvSpPr>
          <p:nvPr>
            <p:ph type="title"/>
          </p:nvPr>
        </p:nvSpPr>
        <p:spPr>
          <a:xfrm>
            <a:off x="0" y="550255"/>
            <a:ext cx="3037398" cy="1669773"/>
          </a:xfrm>
        </p:spPr>
        <p:txBody>
          <a:bodyPr/>
          <a:lstStyle/>
          <a:p>
            <a:pPr>
              <a:lnSpc>
                <a:spcPct val="107000"/>
              </a:lnSpc>
              <a:spcAft>
                <a:spcPts val="600"/>
              </a:spcAft>
            </a:pPr>
            <a:r>
              <a:rPr lang="en-US" b="1">
                <a:ea typeface="Calibri" panose="020F0502020204030204" pitchFamily="34" charset="0"/>
                <a:cs typeface="Times New Roman" panose="02020603050405020304" pitchFamily="18" charset="0"/>
              </a:rPr>
              <a:t>Question #2: </a:t>
            </a:r>
            <a:r>
              <a:rPr lang="en-US" b="1"/>
              <a:t>With the old Nutrition Facts label, we used the “Sugars” line to check if cereals and yogurts met CACFP sugar limit. The new label shows “Total Sugars” and “Added Sugars.” Which one should we use now?</a:t>
            </a:r>
            <a:endParaRPr lang="en-US" b="1">
              <a:ea typeface="Source Sans Pro" panose="020B0503030403020204" pitchFamily="34" charset="0"/>
            </a:endParaRPr>
          </a:p>
        </p:txBody>
      </p:sp>
      <p:sp>
        <p:nvSpPr>
          <p:cNvPr id="4" name="Text Placeholder 3">
            <a:extLst>
              <a:ext uri="{FF2B5EF4-FFF2-40B4-BE49-F238E27FC236}">
                <a16:creationId xmlns:a16="http://schemas.microsoft.com/office/drawing/2014/main" id="{D9B65D07-4DDC-D3B8-A90D-C5A024D8CCD7}"/>
              </a:ext>
            </a:extLst>
          </p:cNvPr>
          <p:cNvSpPr>
            <a:spLocks noGrp="1"/>
          </p:cNvSpPr>
          <p:nvPr>
            <p:ph type="body" idx="1"/>
          </p:nvPr>
        </p:nvSpPr>
        <p:spPr>
          <a:xfrm>
            <a:off x="3360297" y="488869"/>
            <a:ext cx="5230368" cy="4165761"/>
          </a:xfrm>
        </p:spPr>
        <p:txBody>
          <a:bodyPr/>
          <a:lstStyle/>
          <a:p>
            <a:pPr marL="0" indent="0">
              <a:buNone/>
            </a:pPr>
            <a:r>
              <a:rPr lang="en-US" sz="1950" b="1">
                <a:solidFill>
                  <a:schemeClr val="tx1"/>
                </a:solidFill>
              </a:rPr>
              <a:t>Answer #2: </a:t>
            </a:r>
            <a:r>
              <a:rPr lang="en-US">
                <a:solidFill>
                  <a:schemeClr val="tx1"/>
                </a:solidFill>
              </a:rPr>
              <a:t>To help you determine if a cereal or yogurt meets the CACFP added sugars limit, you should now always look at the “Includes g Added Sugars” line on the new Nutrition Facts label. </a:t>
            </a:r>
          </a:p>
          <a:p>
            <a:pPr marL="0" indent="0">
              <a:buNone/>
            </a:pPr>
            <a:r>
              <a:rPr lang="en-US">
                <a:solidFill>
                  <a:schemeClr val="tx1"/>
                </a:solidFill>
              </a:rPr>
              <a:t>Our Team Nutrition worksheets and slide presentations on choosing yogurt and cereal that are lower in added sugars include that information. </a:t>
            </a:r>
          </a:p>
          <a:p>
            <a:r>
              <a:rPr lang="en-US">
                <a:solidFill>
                  <a:schemeClr val="tx1"/>
                </a:solidFill>
                <a:latin typeface="Calibri" panose="020F0502020204030204" pitchFamily="34" charset="0"/>
                <a:ea typeface="Calibri" panose="020F0502020204030204" pitchFamily="34" charset="0"/>
                <a:cs typeface="Times New Roman" panose="02020603050405020304" pitchFamily="18" charset="0"/>
              </a:rPr>
              <a:t>Check them out at this webpage:  </a:t>
            </a:r>
            <a:r>
              <a:rPr lang="en-US" b="1">
                <a:solidFill>
                  <a:srgbClr val="660033"/>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fna.usda.gov/</a:t>
            </a:r>
            <a:r>
              <a:rPr lang="en-US" b="1" err="1">
                <a:solidFill>
                  <a:srgbClr val="660033"/>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tn</a:t>
            </a:r>
            <a:r>
              <a:rPr lang="en-US" b="1">
                <a:solidFill>
                  <a:srgbClr val="660033"/>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en-US" b="1" err="1">
                <a:solidFill>
                  <a:srgbClr val="660033"/>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cacfp</a:t>
            </a:r>
            <a:r>
              <a:rPr lang="en-US" b="1">
                <a:solidFill>
                  <a:srgbClr val="660033"/>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/trainers                                   -tools</a:t>
            </a:r>
            <a:r>
              <a:rPr lang="en-US">
                <a:latin typeface="Calibri" panose="020F0502020204030204" pitchFamily="34" charset="0"/>
                <a:ea typeface="Calibri" panose="020F0502020204030204" pitchFamily="34" charset="0"/>
                <a:cs typeface="Times New Roman" panose="02020603050405020304" pitchFamily="18" charset="0"/>
              </a:rPr>
              <a:t>.</a:t>
            </a:r>
            <a:endParaRPr lang="en-US" sz="1950"/>
          </a:p>
        </p:txBody>
      </p:sp>
      <p:pic>
        <p:nvPicPr>
          <p:cNvPr id="5" name="Picture 4" descr="QR code to be scanned and takes you to the CACFP Training Tools webpage">
            <a:extLst>
              <a:ext uri="{FF2B5EF4-FFF2-40B4-BE49-F238E27FC236}">
                <a16:creationId xmlns:a16="http://schemas.microsoft.com/office/drawing/2014/main" id="{CA06DB6F-7632-8AE9-D079-A327EE76FE3C}"/>
              </a:ext>
            </a:extLst>
          </p:cNvPr>
          <p:cNvPicPr>
            <a:picLocks noChangeAspect="1"/>
          </p:cNvPicPr>
          <p:nvPr/>
        </p:nvPicPr>
        <p:blipFill>
          <a:blip r:embed="rId4"/>
          <a:stretch>
            <a:fillRect/>
          </a:stretch>
        </p:blipFill>
        <p:spPr>
          <a:xfrm>
            <a:off x="7084764" y="3276943"/>
            <a:ext cx="1084437" cy="1084437"/>
          </a:xfrm>
          <a:prstGeom prst="rect">
            <a:avLst/>
          </a:prstGeom>
          <a:ln w="38100">
            <a:solidFill>
              <a:srgbClr val="60143E"/>
            </a:solidFill>
          </a:ln>
        </p:spPr>
      </p:pic>
      <p:sp>
        <p:nvSpPr>
          <p:cNvPr id="7" name="TextBox 6">
            <a:extLst>
              <a:ext uri="{FF2B5EF4-FFF2-40B4-BE49-F238E27FC236}">
                <a16:creationId xmlns:a16="http://schemas.microsoft.com/office/drawing/2014/main" id="{F6663BAD-381E-727F-5CF8-9916CDF3BA2D}"/>
              </a:ext>
            </a:extLst>
          </p:cNvPr>
          <p:cNvSpPr txBox="1"/>
          <p:nvPr/>
        </p:nvSpPr>
        <p:spPr>
          <a:xfrm>
            <a:off x="-59960" y="4694604"/>
            <a:ext cx="9211462"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902839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E21CB-9CC0-4DC1-2996-AD1872889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97FE5-72B1-91E6-4DD0-D76C52F46569}"/>
              </a:ext>
            </a:extLst>
          </p:cNvPr>
          <p:cNvSpPr>
            <a:spLocks noGrp="1"/>
          </p:cNvSpPr>
          <p:nvPr>
            <p:ph type="ctrTitle"/>
          </p:nvPr>
        </p:nvSpPr>
        <p:spPr>
          <a:xfrm>
            <a:off x="254944" y="226633"/>
            <a:ext cx="6868232" cy="1682970"/>
          </a:xfrm>
        </p:spPr>
        <p:txBody>
          <a:bodyPr>
            <a:normAutofit/>
          </a:bodyPr>
          <a:lstStyle/>
          <a:p>
            <a:r>
              <a:rPr lang="en-US" sz="3600" b="1">
                <a:latin typeface="Arial" panose="020B0604020202020204" pitchFamily="34" charset="0"/>
                <a:cs typeface="Arial" panose="020B0604020202020204" pitchFamily="34" charset="0"/>
              </a:rPr>
              <a:t>Frequently Asked Question #3</a:t>
            </a:r>
          </a:p>
        </p:txBody>
      </p:sp>
      <p:sp>
        <p:nvSpPr>
          <p:cNvPr id="7" name="TextBox 6">
            <a:extLst>
              <a:ext uri="{FF2B5EF4-FFF2-40B4-BE49-F238E27FC236}">
                <a16:creationId xmlns:a16="http://schemas.microsoft.com/office/drawing/2014/main" id="{1071D61E-461E-D0F5-8D0F-989AD4EDE61F}"/>
              </a:ext>
            </a:extLst>
          </p:cNvPr>
          <p:cNvSpPr txBox="1"/>
          <p:nvPr/>
        </p:nvSpPr>
        <p:spPr>
          <a:xfrm>
            <a:off x="179993" y="1159558"/>
            <a:ext cx="8550390" cy="830997"/>
          </a:xfrm>
          <a:prstGeom prst="rect">
            <a:avLst/>
          </a:prstGeom>
          <a:noFill/>
        </p:spPr>
        <p:txBody>
          <a:bodyPr wrap="square" rtlCol="0">
            <a:spAutoFit/>
          </a:bodyPr>
          <a:lstStyle/>
          <a:p>
            <a:pPr defTabSz="467579">
              <a:defRPr/>
            </a:pPr>
            <a:r>
              <a:rPr lang="en-US" sz="2400" b="1" dirty="0">
                <a:solidFill>
                  <a:srgbClr val="FFFFFF"/>
                </a:solidFill>
                <a:latin typeface="Arial" panose="020B0604020202020204" pitchFamily="34" charset="0"/>
                <a:ea typeface="Source Sans Pro" panose="020B0503030403020204" pitchFamily="34" charset="0"/>
                <a:cs typeface="Arial" panose="020B0604020202020204" pitchFamily="34" charset="0"/>
              </a:rPr>
              <a:t>Are there limits on sodium and saturated fat, or  should we just try to keep them low?</a:t>
            </a:r>
          </a:p>
        </p:txBody>
      </p:sp>
      <p:sp>
        <p:nvSpPr>
          <p:cNvPr id="5" name="TextBox 4">
            <a:extLst>
              <a:ext uri="{FF2B5EF4-FFF2-40B4-BE49-F238E27FC236}">
                <a16:creationId xmlns:a16="http://schemas.microsoft.com/office/drawing/2014/main" id="{9BBD1498-BFC8-A01F-D329-4690C14C6252}"/>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273291191"/>
      </p:ext>
    </p:extLst>
  </p:cSld>
  <p:clrMapOvr>
    <a:masterClrMapping/>
  </p:clrMapOvr>
  <mc:AlternateContent xmlns:mc="http://schemas.openxmlformats.org/markup-compatibility/2006" xmlns:p14="http://schemas.microsoft.com/office/powerpoint/2010/main">
    <mc:Choice Requires="p14">
      <p:transition spd="slow" p14:dur="2000" advTm="20467"/>
    </mc:Choice>
    <mc:Fallback xmlns="">
      <p:transition spd="slow" advTm="20467"/>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11D33-070F-56E9-787C-86DDC85C9A0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A92EF1-A624-45DB-CD91-8AEB75E56D72}"/>
              </a:ext>
            </a:extLst>
          </p:cNvPr>
          <p:cNvSpPr>
            <a:spLocks noGrp="1"/>
          </p:cNvSpPr>
          <p:nvPr>
            <p:ph type="title"/>
          </p:nvPr>
        </p:nvSpPr>
        <p:spPr>
          <a:xfrm>
            <a:off x="0" y="901977"/>
            <a:ext cx="3037398" cy="1669773"/>
          </a:xfrm>
        </p:spPr>
        <p:txBody>
          <a:bodyPr/>
          <a:lstStyle/>
          <a:p>
            <a:pPr defTabSz="467579">
              <a:lnSpc>
                <a:spcPct val="100000"/>
              </a:lnSpc>
              <a:spcAft>
                <a:spcPts val="0"/>
              </a:spcAft>
              <a:defRPr/>
            </a:pPr>
            <a:r>
              <a:rPr lang="en-US" sz="2400" b="1">
                <a:solidFill>
                  <a:srgbClr val="FFFFFF"/>
                </a:solidFill>
                <a:latin typeface="Arial" panose="020B0604020202020204" pitchFamily="34" charset="0"/>
                <a:ea typeface="Source Sans Pro" panose="020B0503030403020204" pitchFamily="34" charset="0"/>
                <a:cs typeface="Arial" panose="020B0604020202020204" pitchFamily="34" charset="0"/>
              </a:rPr>
              <a:t>Question #3: Are there limits on sodium and saturated fat, or  should we just try to keep them low?</a:t>
            </a:r>
            <a:br>
              <a:rPr lang="en-US" sz="2250" b="1">
                <a:solidFill>
                  <a:srgbClr val="FFFFFF"/>
                </a:solidFill>
                <a:latin typeface="Arial" panose="020B0604020202020204" pitchFamily="34" charset="0"/>
                <a:ea typeface="Source Sans Pro" panose="020B0503030403020204" pitchFamily="34" charset="0"/>
                <a:cs typeface="Arial" panose="020B0604020202020204" pitchFamily="34" charset="0"/>
              </a:rPr>
            </a:br>
            <a:endParaRPr lang="en-US" sz="2250" b="1">
              <a:solidFill>
                <a:srgbClr val="FFFFFF"/>
              </a:solidFill>
              <a:latin typeface="Arial" panose="020B0604020202020204" pitchFamily="34" charset="0"/>
              <a:ea typeface="Source Sans Pro" panose="020B0503030403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0E2A0B40-E3DD-4E0A-353D-AC7BC45BD0BF}"/>
              </a:ext>
            </a:extLst>
          </p:cNvPr>
          <p:cNvSpPr>
            <a:spLocks noGrp="1"/>
          </p:cNvSpPr>
          <p:nvPr>
            <p:ph type="body" idx="1"/>
          </p:nvPr>
        </p:nvSpPr>
        <p:spPr>
          <a:xfrm>
            <a:off x="3465576" y="745608"/>
            <a:ext cx="5074920" cy="452256"/>
          </a:xfrm>
        </p:spPr>
        <p:txBody>
          <a:bodyPr/>
          <a:lstStyle/>
          <a:p>
            <a:pPr lvl="0" defTabSz="623438">
              <a:spcBef>
                <a:spcPts val="0"/>
              </a:spcBef>
              <a:defRPr/>
            </a:pPr>
            <a:r>
              <a:rPr lang="en-US" b="1">
                <a:solidFill>
                  <a:schemeClr val="tx1"/>
                </a:solidFill>
                <a:latin typeface="Arial" panose="020B0604020202020204" pitchFamily="34" charset="0"/>
                <a:cs typeface="Arial" panose="020B0604020202020204" pitchFamily="34" charset="0"/>
              </a:rPr>
              <a:t>Answer #3:</a:t>
            </a:r>
            <a:r>
              <a:rPr lang="en-US">
                <a:solidFill>
                  <a:schemeClr val="tx1"/>
                </a:solidFill>
                <a:latin typeface="Arial" panose="020B0604020202020204" pitchFamily="34" charset="0"/>
                <a:cs typeface="Arial" panose="020B0604020202020204" pitchFamily="34" charset="0"/>
              </a:rPr>
              <a:t> The CACFP does not set specific limits for sodium or saturated fat. Program operators are encouraged to choose whole, nutritious foods and avoid highly processed packaged, prepared, ready-to-eat, or other foods that are salty or sweet such as chips, cookies, and candy that have added sugars and sodium (salt). </a:t>
            </a:r>
          </a:p>
          <a:p>
            <a:pPr marL="0" indent="0">
              <a:buNone/>
            </a:pPr>
            <a:r>
              <a:rPr lang="en-US">
                <a:solidFill>
                  <a:schemeClr val="tx1"/>
                </a:solidFill>
                <a:latin typeface="Arial" panose="020B0604020202020204" pitchFamily="34" charset="0"/>
                <a:cs typeface="Arial" panose="020B0604020202020204" pitchFamily="34" charset="0"/>
              </a:rPr>
              <a:t>More information about the 2025-2030 Dietary Guidelines for Americans is available at </a:t>
            </a:r>
            <a:r>
              <a:rPr lang="en-US" b="1">
                <a:solidFill>
                  <a:srgbClr val="60143E"/>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RealFood.gov. </a:t>
            </a:r>
            <a:endParaRPr lang="en-US" b="1">
              <a:solidFill>
                <a:srgbClr val="60143E"/>
              </a:solidFill>
              <a:latin typeface="Arial" panose="020B0604020202020204" pitchFamily="34" charset="0"/>
              <a:cs typeface="Arial" panose="020B0604020202020204" pitchFamily="34" charset="0"/>
            </a:endParaRPr>
          </a:p>
          <a:p>
            <a:pPr marL="0" indent="0">
              <a:buNone/>
            </a:pP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24D9D3E-0E4F-DC87-2200-540E548145B3}"/>
              </a:ext>
            </a:extLst>
          </p:cNvPr>
          <p:cNvSpPr txBox="1"/>
          <p:nvPr/>
        </p:nvSpPr>
        <p:spPr>
          <a:xfrm>
            <a:off x="-26565"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524891509"/>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E7D2D-8492-152A-C99F-B825109C2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4C224-01E6-6608-D0CD-8220187139BC}"/>
              </a:ext>
            </a:extLst>
          </p:cNvPr>
          <p:cNvSpPr>
            <a:spLocks noGrp="1"/>
          </p:cNvSpPr>
          <p:nvPr>
            <p:ph type="ctrTitle"/>
          </p:nvPr>
        </p:nvSpPr>
        <p:spPr>
          <a:xfrm>
            <a:off x="386184" y="198187"/>
            <a:ext cx="6462671" cy="1682970"/>
          </a:xfrm>
        </p:spPr>
        <p:txBody>
          <a:bodyPr/>
          <a:lstStyle/>
          <a:p>
            <a:r>
              <a:rPr lang="en-US" sz="3300" b="1">
                <a:latin typeface="Arial" panose="020B0604020202020204" pitchFamily="34" charset="0"/>
                <a:cs typeface="Arial" panose="020B0604020202020204" pitchFamily="34" charset="0"/>
              </a:rPr>
              <a:t>Frequently Asked Question #4</a:t>
            </a:r>
          </a:p>
        </p:txBody>
      </p:sp>
      <p:sp>
        <p:nvSpPr>
          <p:cNvPr id="7" name="TextBox 6">
            <a:extLst>
              <a:ext uri="{FF2B5EF4-FFF2-40B4-BE49-F238E27FC236}">
                <a16:creationId xmlns:a16="http://schemas.microsoft.com/office/drawing/2014/main" id="{15A31A87-6083-10A4-73D9-69DC4D44326F}"/>
              </a:ext>
            </a:extLst>
          </p:cNvPr>
          <p:cNvSpPr txBox="1"/>
          <p:nvPr/>
        </p:nvSpPr>
        <p:spPr>
          <a:xfrm>
            <a:off x="295494" y="1315617"/>
            <a:ext cx="7348890" cy="1200329"/>
          </a:xfrm>
          <a:prstGeom prst="rect">
            <a:avLst/>
          </a:prstGeom>
          <a:noFill/>
        </p:spPr>
        <p:txBody>
          <a:bodyPr wrap="square" rtlCol="0">
            <a:spAutoFit/>
          </a:bodyPr>
          <a:lstStyle/>
          <a:p>
            <a:pPr defTabSz="467579">
              <a:defRPr/>
            </a:pPr>
            <a:r>
              <a:rPr lang="en-US" sz="2400" b="1" dirty="0">
                <a:solidFill>
                  <a:schemeClr val="bg1"/>
                </a:solidFill>
                <a:latin typeface="Arial" panose="020B0604020202020204" pitchFamily="34" charset="0"/>
                <a:cs typeface="Arial" panose="020B0604020202020204" pitchFamily="34" charset="0"/>
              </a:rPr>
              <a:t>How do I know if a grain item meets the CACFP “whole grain‑rich” requirement by using the Nutrition Facts label</a:t>
            </a:r>
            <a:r>
              <a:rPr lang="en-US" sz="2400" b="1" dirty="0">
                <a:solidFill>
                  <a:schemeClr val="bg1"/>
                </a:solidFill>
                <a:latin typeface="Arial" panose="020B0604020202020204" pitchFamily="34" charset="0"/>
                <a:ea typeface="Source Sans Pro" panose="020B0503030403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DDCFB362-B91D-93D2-63B0-4F408C7EB691}"/>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993060640"/>
      </p:ext>
    </p:extLst>
  </p:cSld>
  <p:clrMapOvr>
    <a:masterClrMapping/>
  </p:clrMapOvr>
  <mc:AlternateContent xmlns:mc="http://schemas.openxmlformats.org/markup-compatibility/2006" xmlns:p14="http://schemas.microsoft.com/office/powerpoint/2010/main">
    <mc:Choice Requires="p14">
      <p:transition spd="slow" p14:dur="2000" advTm="20467"/>
    </mc:Choice>
    <mc:Fallback xmlns="">
      <p:transition spd="slow" advTm="20467"/>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143B8-F963-627B-7258-53698B3EA9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3152E42-A4A2-90C2-C553-57518DCD7D13}"/>
              </a:ext>
            </a:extLst>
          </p:cNvPr>
          <p:cNvSpPr>
            <a:spLocks noGrp="1"/>
          </p:cNvSpPr>
          <p:nvPr>
            <p:ph type="title"/>
          </p:nvPr>
        </p:nvSpPr>
        <p:spPr>
          <a:xfrm>
            <a:off x="0" y="596901"/>
            <a:ext cx="3037398" cy="2657836"/>
          </a:xfrm>
        </p:spPr>
        <p:txBody>
          <a:bodyPr/>
          <a:lstStyle/>
          <a:p>
            <a:pPr defTabSz="467579">
              <a:lnSpc>
                <a:spcPct val="100000"/>
              </a:lnSpc>
              <a:spcAft>
                <a:spcPts val="0"/>
              </a:spcAft>
              <a:defRPr/>
            </a:pPr>
            <a:r>
              <a:rPr lang="en-US" b="1">
                <a:solidFill>
                  <a:srgbClr val="FFFFFF"/>
                </a:solidFill>
                <a:latin typeface="Arial" panose="020B0604020202020204" pitchFamily="34" charset="0"/>
                <a:ea typeface="Source Sans Pro" panose="020B0503030403020204" pitchFamily="34" charset="0"/>
                <a:cs typeface="Arial" panose="020B0604020202020204" pitchFamily="34" charset="0"/>
              </a:rPr>
              <a:t>Question #4: </a:t>
            </a:r>
            <a:r>
              <a:rPr lang="en-US" b="1">
                <a:latin typeface="Arial" panose="020B0604020202020204" pitchFamily="34" charset="0"/>
                <a:cs typeface="Arial" panose="020B0604020202020204" pitchFamily="34" charset="0"/>
              </a:rPr>
              <a:t>How do I know if a grain item meets the CACFP “whole grain‑rich” requirement by using the Nutrition Facts label</a:t>
            </a:r>
            <a:r>
              <a:rPr lang="en-US" b="1">
                <a:latin typeface="Arial" panose="020B0604020202020204" pitchFamily="34" charset="0"/>
                <a:ea typeface="Source Sans Pro" panose="020B0503030403020204" pitchFamily="34" charset="0"/>
                <a:cs typeface="Arial" panose="020B0604020202020204" pitchFamily="34" charset="0"/>
              </a:rPr>
              <a:t>?</a:t>
            </a:r>
            <a:br>
              <a:rPr lang="en-US" sz="2250" b="1">
                <a:latin typeface="Arial" panose="020B0604020202020204" pitchFamily="34" charset="0"/>
                <a:ea typeface="Source Sans Pro" panose="020B0503030403020204" pitchFamily="34" charset="0"/>
                <a:cs typeface="Arial" panose="020B0604020202020204" pitchFamily="34" charset="0"/>
              </a:rPr>
            </a:br>
            <a:endParaRPr lang="en-US" sz="2250" b="1">
              <a:solidFill>
                <a:srgbClr val="FFFFFF"/>
              </a:solidFill>
              <a:latin typeface="Arial" panose="020B0604020202020204" pitchFamily="34" charset="0"/>
              <a:ea typeface="Source Sans Pro" panose="020B0503030403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9518C6EF-B77C-7065-C293-655F5CCFD46C}"/>
              </a:ext>
            </a:extLst>
          </p:cNvPr>
          <p:cNvSpPr>
            <a:spLocks noGrp="1"/>
          </p:cNvSpPr>
          <p:nvPr>
            <p:ph type="body" idx="1"/>
          </p:nvPr>
        </p:nvSpPr>
        <p:spPr>
          <a:xfrm>
            <a:off x="3584448" y="501536"/>
            <a:ext cx="4835414" cy="525842"/>
          </a:xfrm>
        </p:spPr>
        <p:txBody>
          <a:bodyPr/>
          <a:lstStyle/>
          <a:p>
            <a:pPr marL="0" indent="0" defTabSz="467579">
              <a:lnSpc>
                <a:spcPct val="100000"/>
              </a:lnSpc>
              <a:spcBef>
                <a:spcPts val="0"/>
              </a:spcBef>
              <a:spcAft>
                <a:spcPts val="0"/>
              </a:spcAft>
              <a:buClrTx/>
              <a:buNone/>
              <a:defRPr/>
            </a:pPr>
            <a:r>
              <a:rPr lang="en-US" sz="1800" b="1" dirty="0">
                <a:solidFill>
                  <a:schemeClr val="tx1"/>
                </a:solidFill>
                <a:latin typeface="Arial" panose="020B0604020202020204" pitchFamily="34" charset="0"/>
                <a:cs typeface="Arial" panose="020B0604020202020204" pitchFamily="34" charset="0"/>
              </a:rPr>
              <a:t>Answer #4:</a:t>
            </a:r>
            <a:r>
              <a:rPr lang="en-US" sz="1800" dirty="0">
                <a:solidFill>
                  <a:schemeClr val="tx1"/>
                </a:solidFill>
                <a:latin typeface="Arial" panose="020B0604020202020204" pitchFamily="34" charset="0"/>
                <a:cs typeface="Arial" panose="020B0604020202020204" pitchFamily="34" charset="0"/>
              </a:rPr>
              <a:t> The Nutrition Facts label can help, but it’s not the only thing you need to check. CACFP requires that at least one grain serving per day be whole grain‑rich. To confirm this, you must look at the ingredient list for the food item. </a:t>
            </a:r>
          </a:p>
          <a:p>
            <a:pPr marL="0" indent="0" defTabSz="467579">
              <a:lnSpc>
                <a:spcPct val="100000"/>
              </a:lnSpc>
              <a:spcBef>
                <a:spcPts val="0"/>
              </a:spcBef>
              <a:spcAft>
                <a:spcPts val="0"/>
              </a:spcAft>
              <a:buClrTx/>
              <a:buNone/>
              <a:defRPr/>
            </a:pPr>
            <a:endParaRPr lang="en-US" sz="1800" dirty="0">
              <a:solidFill>
                <a:schemeClr val="tx1"/>
              </a:solidFill>
              <a:latin typeface="Arial" panose="020B0604020202020204" pitchFamily="34" charset="0"/>
              <a:cs typeface="Arial" panose="020B0604020202020204" pitchFamily="34" charset="0"/>
            </a:endParaRPr>
          </a:p>
          <a:p>
            <a:pPr lvl="0" defTabSz="623438">
              <a:spcBef>
                <a:spcPts val="0"/>
              </a:spcBef>
              <a:defRPr/>
            </a:pPr>
            <a:r>
              <a:rPr lang="en-US" sz="1800" dirty="0">
                <a:solidFill>
                  <a:schemeClr val="tx1"/>
                </a:solidFill>
                <a:latin typeface="Arial" panose="020B0604020202020204" pitchFamily="34" charset="0"/>
                <a:cs typeface="Arial" panose="020B0604020202020204" pitchFamily="34" charset="0"/>
              </a:rPr>
              <a:t>For more information on this topic see the CACFP Training Tools on Grains Ounce Equivalents at the web address:</a:t>
            </a:r>
          </a:p>
          <a:p>
            <a:pPr lvl="0" defTabSz="623438">
              <a:spcBef>
                <a:spcPts val="0"/>
              </a:spcBef>
              <a:defRPr/>
            </a:pPr>
            <a:endParaRPr lang="en-US" sz="1800" dirty="0">
              <a:solidFill>
                <a:schemeClr val="tx1"/>
              </a:solidFill>
              <a:latin typeface="Arial" panose="020B0604020202020204" pitchFamily="34" charset="0"/>
              <a:cs typeface="Arial" panose="020B0604020202020204" pitchFamily="34" charset="0"/>
            </a:endParaRPr>
          </a:p>
          <a:p>
            <a:pPr lvl="0" defTabSz="623438">
              <a:spcBef>
                <a:spcPts val="0"/>
              </a:spcBef>
              <a:defRPr/>
            </a:pPr>
            <a:r>
              <a:rPr lang="en-US" sz="1800" b="1" dirty="0">
                <a:solidFill>
                  <a:srgbClr val="60143E"/>
                </a:solidFill>
                <a:latin typeface="Arial" panose="020B0604020202020204" pitchFamily="34" charset="0"/>
                <a:cs typeface="Arial" panose="020B0604020202020204" pitchFamily="34" charset="0"/>
              </a:rPr>
              <a:t>fna.usda.gov/</a:t>
            </a:r>
            <a:r>
              <a:rPr lang="en-US" sz="1800" b="1" dirty="0" err="1">
                <a:solidFill>
                  <a:srgbClr val="60143E"/>
                </a:solidFill>
                <a:latin typeface="Arial" panose="020B0604020202020204" pitchFamily="34" charset="0"/>
                <a:cs typeface="Arial" panose="020B0604020202020204" pitchFamily="34" charset="0"/>
              </a:rPr>
              <a:t>tn</a:t>
            </a:r>
            <a:r>
              <a:rPr lang="en-US" sz="1800" b="1" dirty="0">
                <a:solidFill>
                  <a:srgbClr val="60143E"/>
                </a:solidFill>
                <a:latin typeface="Arial" panose="020B0604020202020204" pitchFamily="34" charset="0"/>
                <a:cs typeface="Arial" panose="020B0604020202020204" pitchFamily="34" charset="0"/>
              </a:rPr>
              <a:t>/</a:t>
            </a:r>
            <a:r>
              <a:rPr lang="en-US" sz="1800" b="1" dirty="0" err="1">
                <a:solidFill>
                  <a:srgbClr val="60143E"/>
                </a:solidFill>
                <a:latin typeface="Arial" panose="020B0604020202020204" pitchFamily="34" charset="0"/>
                <a:cs typeface="Arial" panose="020B0604020202020204" pitchFamily="34" charset="0"/>
              </a:rPr>
              <a:t>cacfp</a:t>
            </a:r>
            <a:r>
              <a:rPr lang="en-US" sz="1800" b="1" dirty="0">
                <a:solidFill>
                  <a:srgbClr val="60143E"/>
                </a:solidFill>
                <a:latin typeface="Arial" panose="020B0604020202020204" pitchFamily="34" charset="0"/>
                <a:cs typeface="Arial" panose="020B0604020202020204" pitchFamily="34" charset="0"/>
              </a:rPr>
              <a:t>/grains-</a:t>
            </a:r>
          </a:p>
          <a:p>
            <a:pPr lvl="0" defTabSz="623438">
              <a:spcBef>
                <a:spcPts val="0"/>
              </a:spcBef>
              <a:defRPr/>
            </a:pPr>
            <a:r>
              <a:rPr lang="en-US" sz="1800" b="1" dirty="0">
                <a:solidFill>
                  <a:srgbClr val="60143E"/>
                </a:solidFill>
                <a:latin typeface="Arial" panose="020B0604020202020204" pitchFamily="34" charset="0"/>
                <a:cs typeface="Arial" panose="020B0604020202020204" pitchFamily="34" charset="0"/>
              </a:rPr>
              <a:t>ounce-equivalents-resources</a:t>
            </a:r>
            <a:r>
              <a:rPr lang="en-US" sz="1800" dirty="0">
                <a:solidFill>
                  <a:schemeClr val="tx1"/>
                </a:solidFill>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p:txBody>
      </p:sp>
      <p:pic>
        <p:nvPicPr>
          <p:cNvPr id="5" name="Picture 4" descr="QR code to be scanned and takes you to the CACFP Training Tools on Grains Ounce Equivalents webpage">
            <a:extLst>
              <a:ext uri="{FF2B5EF4-FFF2-40B4-BE49-F238E27FC236}">
                <a16:creationId xmlns:a16="http://schemas.microsoft.com/office/drawing/2014/main" id="{3636B826-D7FC-9672-2C64-D98554171EA3}"/>
              </a:ext>
            </a:extLst>
          </p:cNvPr>
          <p:cNvPicPr>
            <a:picLocks noChangeAspect="1"/>
          </p:cNvPicPr>
          <p:nvPr/>
        </p:nvPicPr>
        <p:blipFill>
          <a:blip r:embed="rId3"/>
          <a:stretch>
            <a:fillRect/>
          </a:stretch>
        </p:blipFill>
        <p:spPr>
          <a:xfrm>
            <a:off x="7418917" y="3254737"/>
            <a:ext cx="1161757" cy="1161757"/>
          </a:xfrm>
          <a:prstGeom prst="rect">
            <a:avLst/>
          </a:prstGeom>
          <a:ln w="38100">
            <a:solidFill>
              <a:srgbClr val="60143E"/>
            </a:solidFill>
          </a:ln>
        </p:spPr>
      </p:pic>
      <p:sp>
        <p:nvSpPr>
          <p:cNvPr id="9" name="TextBox 8">
            <a:extLst>
              <a:ext uri="{FF2B5EF4-FFF2-40B4-BE49-F238E27FC236}">
                <a16:creationId xmlns:a16="http://schemas.microsoft.com/office/drawing/2014/main" id="{FBE16594-D5DC-3F9D-4882-1BA258D0CAF3}"/>
              </a:ext>
            </a:extLst>
          </p:cNvPr>
          <p:cNvSpPr txBox="1"/>
          <p:nvPr/>
        </p:nvSpPr>
        <p:spPr>
          <a:xfrm>
            <a:off x="-26565"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10096146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136E4-9195-314E-8631-C332D283A761}"/>
              </a:ext>
            </a:extLst>
          </p:cNvPr>
          <p:cNvSpPr>
            <a:spLocks noGrp="1"/>
          </p:cNvSpPr>
          <p:nvPr>
            <p:ph type="title"/>
          </p:nvPr>
        </p:nvSpPr>
        <p:spPr>
          <a:xfrm>
            <a:off x="241006" y="278055"/>
            <a:ext cx="8789276" cy="475484"/>
          </a:xfrm>
        </p:spPr>
        <p:txBody>
          <a:bodyPr/>
          <a:lstStyle/>
          <a:p>
            <a:pPr algn="ctr"/>
            <a:r>
              <a:rPr lang="en-US" b="1">
                <a:latin typeface="Arial" panose="020B0604020202020204" pitchFamily="34" charset="0"/>
                <a:cs typeface="Arial" panose="020B0604020202020204" pitchFamily="34" charset="0"/>
              </a:rPr>
              <a:t>More Team Nutrition Resources</a:t>
            </a:r>
          </a:p>
        </p:txBody>
      </p:sp>
      <p:grpSp>
        <p:nvGrpSpPr>
          <p:cNvPr id="3" name="Group 2" descr="Examples of more Team Nutrition resources">
            <a:extLst>
              <a:ext uri="{FF2B5EF4-FFF2-40B4-BE49-F238E27FC236}">
                <a16:creationId xmlns:a16="http://schemas.microsoft.com/office/drawing/2014/main" id="{E1026634-2A6E-6BF3-578C-1BA055DA5867}"/>
              </a:ext>
            </a:extLst>
          </p:cNvPr>
          <p:cNvGrpSpPr/>
          <p:nvPr/>
        </p:nvGrpSpPr>
        <p:grpSpPr>
          <a:xfrm>
            <a:off x="1378094" y="753539"/>
            <a:ext cx="6515100" cy="3429000"/>
            <a:chOff x="1201861" y="78087"/>
            <a:chExt cx="6740277" cy="4280256"/>
          </a:xfrm>
        </p:grpSpPr>
        <p:pic>
          <p:nvPicPr>
            <p:cNvPr id="4" name="Picture 3" descr="Team Nutrition resources">
              <a:extLst>
                <a:ext uri="{FF2B5EF4-FFF2-40B4-BE49-F238E27FC236}">
                  <a16:creationId xmlns:a16="http://schemas.microsoft.com/office/drawing/2014/main" id="{2A72DE32-7A29-3391-CD1D-900AE5094BF3}"/>
                </a:ext>
              </a:extLst>
            </p:cNvPr>
            <p:cNvPicPr>
              <a:picLocks noChangeAspect="1"/>
            </p:cNvPicPr>
            <p:nvPr/>
          </p:nvPicPr>
          <p:blipFill>
            <a:blip r:embed="rId3"/>
            <a:stretch>
              <a:fillRect/>
            </a:stretch>
          </p:blipFill>
          <p:spPr>
            <a:xfrm>
              <a:off x="1201861" y="78087"/>
              <a:ext cx="6740277" cy="4280256"/>
            </a:xfrm>
            <a:prstGeom prst="rect">
              <a:avLst/>
            </a:prstGeom>
          </p:spPr>
        </p:pic>
        <p:sp>
          <p:nvSpPr>
            <p:cNvPr id="5" name="Rectangle 4" descr="Team Nutrition resources">
              <a:extLst>
                <a:ext uri="{FF2B5EF4-FFF2-40B4-BE49-F238E27FC236}">
                  <a16:creationId xmlns:a16="http://schemas.microsoft.com/office/drawing/2014/main" id="{22B5D89C-DD8B-25C5-8026-BC02F2EEAF8B}"/>
                </a:ext>
              </a:extLst>
            </p:cNvPr>
            <p:cNvSpPr/>
            <p:nvPr/>
          </p:nvSpPr>
          <p:spPr>
            <a:xfrm>
              <a:off x="1484110" y="346927"/>
              <a:ext cx="6175779" cy="30218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pic>
          <p:nvPicPr>
            <p:cNvPr id="8" name="Picture 7" descr="Team Nutrition resources">
              <a:extLst>
                <a:ext uri="{FF2B5EF4-FFF2-40B4-BE49-F238E27FC236}">
                  <a16:creationId xmlns:a16="http://schemas.microsoft.com/office/drawing/2014/main" id="{6EB45A98-F978-DC25-6E22-0A2FCB911131}"/>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2260483" y="765335"/>
              <a:ext cx="664014" cy="858791"/>
            </a:xfrm>
            <a:prstGeom prst="rect">
              <a:avLst/>
            </a:prstGeom>
            <a:effectLst>
              <a:outerShdw blurRad="38100" sx="105000" sy="105000" algn="ctr" rotWithShape="0">
                <a:srgbClr val="000000">
                  <a:alpha val="10000"/>
                </a:srgbClr>
              </a:outerShdw>
            </a:effectLst>
          </p:spPr>
        </p:pic>
        <p:pic>
          <p:nvPicPr>
            <p:cNvPr id="9" name="Picture 8" descr="Team Nutrition resources">
              <a:extLst>
                <a:ext uri="{FF2B5EF4-FFF2-40B4-BE49-F238E27FC236}">
                  <a16:creationId xmlns:a16="http://schemas.microsoft.com/office/drawing/2014/main" id="{032A6089-3DEC-DAAC-0DC9-F0750B742C9E}"/>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3267202" y="765335"/>
              <a:ext cx="664013" cy="858791"/>
            </a:xfrm>
            <a:prstGeom prst="rect">
              <a:avLst/>
            </a:prstGeom>
            <a:effectLst>
              <a:outerShdw blurRad="38100" sx="105000" sy="105000" algn="ctr" rotWithShape="0">
                <a:srgbClr val="000000">
                  <a:alpha val="10000"/>
                </a:srgbClr>
              </a:outerShdw>
            </a:effectLst>
          </p:spPr>
        </p:pic>
        <p:pic>
          <p:nvPicPr>
            <p:cNvPr id="10" name="Picture 9" descr="Team Nutrition resources">
              <a:extLst>
                <a:ext uri="{FF2B5EF4-FFF2-40B4-BE49-F238E27FC236}">
                  <a16:creationId xmlns:a16="http://schemas.microsoft.com/office/drawing/2014/main" id="{8B0F2A0E-FFA8-E0DC-BBCE-EC7CAB6F7F3D}"/>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4273921" y="765335"/>
              <a:ext cx="664013" cy="858791"/>
            </a:xfrm>
            <a:prstGeom prst="rect">
              <a:avLst/>
            </a:prstGeom>
            <a:effectLst>
              <a:outerShdw blurRad="38100" sx="105000" sy="105000" algn="ctr" rotWithShape="0">
                <a:srgbClr val="000000">
                  <a:alpha val="10000"/>
                </a:srgbClr>
              </a:outerShdw>
            </a:effectLst>
          </p:spPr>
        </p:pic>
        <p:pic>
          <p:nvPicPr>
            <p:cNvPr id="11" name="Picture 10" descr="Team Nutrition resources">
              <a:extLst>
                <a:ext uri="{FF2B5EF4-FFF2-40B4-BE49-F238E27FC236}">
                  <a16:creationId xmlns:a16="http://schemas.microsoft.com/office/drawing/2014/main" id="{44108CDA-B445-FB61-607F-50A5257ECEB1}"/>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5280640" y="765335"/>
              <a:ext cx="664013" cy="858791"/>
            </a:xfrm>
            <a:prstGeom prst="rect">
              <a:avLst/>
            </a:prstGeom>
            <a:effectLst>
              <a:outerShdw blurRad="38100" sx="105000" sy="105000" algn="ctr" rotWithShape="0">
                <a:srgbClr val="000000">
                  <a:alpha val="10000"/>
                </a:srgbClr>
              </a:outerShdw>
            </a:effectLst>
          </p:spPr>
        </p:pic>
        <p:pic>
          <p:nvPicPr>
            <p:cNvPr id="12" name="Picture 11" descr="Team Nutrition resources">
              <a:extLst>
                <a:ext uri="{FF2B5EF4-FFF2-40B4-BE49-F238E27FC236}">
                  <a16:creationId xmlns:a16="http://schemas.microsoft.com/office/drawing/2014/main" id="{C2AC8FC8-D274-02AC-E0DE-18BBF9AB0D0A}"/>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287360" y="765335"/>
              <a:ext cx="664013" cy="858791"/>
            </a:xfrm>
            <a:prstGeom prst="rect">
              <a:avLst/>
            </a:prstGeom>
            <a:effectLst>
              <a:outerShdw blurRad="38100" sx="105000" sy="105000" algn="ctr" rotWithShape="0">
                <a:srgbClr val="000000">
                  <a:alpha val="10000"/>
                </a:srgbClr>
              </a:outerShdw>
            </a:effectLst>
          </p:spPr>
        </p:pic>
        <p:pic>
          <p:nvPicPr>
            <p:cNvPr id="13" name="Picture 12" descr="Team Nutrition resources">
              <a:extLst>
                <a:ext uri="{FF2B5EF4-FFF2-40B4-BE49-F238E27FC236}">
                  <a16:creationId xmlns:a16="http://schemas.microsoft.com/office/drawing/2014/main" id="{CAEDA727-562E-23AA-9395-B52023F96510}"/>
                </a:ext>
              </a:extLst>
            </p:cNvPr>
            <p:cNvPicPr>
              <a:picLocks noChangeAspect="1"/>
            </p:cNvPicPr>
            <p:nvPr/>
          </p:nvPicPr>
          <p:blipFill>
            <a:blip r:embed="rId9" cstate="hqprint">
              <a:extLst>
                <a:ext uri="{28A0092B-C50C-407E-A947-70E740481C1C}">
                  <a14:useLocalDpi xmlns:a14="http://schemas.microsoft.com/office/drawing/2010/main"/>
                </a:ext>
              </a:extLst>
            </a:blip>
            <a:srcRect/>
            <a:stretch/>
          </p:blipFill>
          <p:spPr>
            <a:xfrm>
              <a:off x="2796813" y="1090650"/>
              <a:ext cx="664013" cy="858791"/>
            </a:xfrm>
            <a:prstGeom prst="rect">
              <a:avLst/>
            </a:prstGeom>
            <a:effectLst>
              <a:outerShdw blurRad="38100" sx="105000" sy="105000" algn="ctr" rotWithShape="0">
                <a:srgbClr val="000000">
                  <a:alpha val="10000"/>
                </a:srgbClr>
              </a:outerShdw>
            </a:effectLst>
          </p:spPr>
        </p:pic>
        <p:pic>
          <p:nvPicPr>
            <p:cNvPr id="14" name="Picture 13" descr="Team Nutrition resources">
              <a:extLst>
                <a:ext uri="{FF2B5EF4-FFF2-40B4-BE49-F238E27FC236}">
                  <a16:creationId xmlns:a16="http://schemas.microsoft.com/office/drawing/2014/main" id="{894321AC-E8D9-394E-9645-BD2D506DD4CA}"/>
                </a:ext>
              </a:extLst>
            </p:cNvPr>
            <p:cNvPicPr>
              <a:picLocks noChangeAspect="1"/>
            </p:cNvPicPr>
            <p:nvPr/>
          </p:nvPicPr>
          <p:blipFill>
            <a:blip r:embed="rId10" cstate="hqprint">
              <a:extLst>
                <a:ext uri="{28A0092B-C50C-407E-A947-70E740481C1C}">
                  <a14:useLocalDpi xmlns:a14="http://schemas.microsoft.com/office/drawing/2010/main"/>
                </a:ext>
              </a:extLst>
            </a:blip>
            <a:srcRect/>
            <a:stretch/>
          </p:blipFill>
          <p:spPr>
            <a:xfrm>
              <a:off x="3763967" y="1090650"/>
              <a:ext cx="664013" cy="858791"/>
            </a:xfrm>
            <a:prstGeom prst="rect">
              <a:avLst/>
            </a:prstGeom>
            <a:effectLst>
              <a:outerShdw blurRad="38100" sx="105000" sy="105000" algn="ctr" rotWithShape="0">
                <a:srgbClr val="000000">
                  <a:alpha val="10000"/>
                </a:srgbClr>
              </a:outerShdw>
            </a:effectLst>
          </p:spPr>
        </p:pic>
        <p:pic>
          <p:nvPicPr>
            <p:cNvPr id="15" name="Picture 14" descr="Team Nutrition resources">
              <a:extLst>
                <a:ext uri="{FF2B5EF4-FFF2-40B4-BE49-F238E27FC236}">
                  <a16:creationId xmlns:a16="http://schemas.microsoft.com/office/drawing/2014/main" id="{A0C12CE7-6A80-6FFF-B6C2-C6629A44D28B}"/>
                </a:ext>
              </a:extLst>
            </p:cNvPr>
            <p:cNvPicPr>
              <a:picLocks noChangeAspect="1"/>
            </p:cNvPicPr>
            <p:nvPr/>
          </p:nvPicPr>
          <p:blipFill>
            <a:blip r:embed="rId11" cstate="hqprint">
              <a:extLst>
                <a:ext uri="{28A0092B-C50C-407E-A947-70E740481C1C}">
                  <a14:useLocalDpi xmlns:a14="http://schemas.microsoft.com/office/drawing/2010/main"/>
                </a:ext>
              </a:extLst>
            </a:blip>
            <a:srcRect/>
            <a:stretch/>
          </p:blipFill>
          <p:spPr>
            <a:xfrm>
              <a:off x="4801459" y="1090650"/>
              <a:ext cx="664013" cy="858791"/>
            </a:xfrm>
            <a:prstGeom prst="rect">
              <a:avLst/>
            </a:prstGeom>
            <a:effectLst>
              <a:outerShdw blurRad="38100" sx="105000" sy="105000" algn="ctr" rotWithShape="0">
                <a:srgbClr val="000000">
                  <a:alpha val="10000"/>
                </a:srgbClr>
              </a:outerShdw>
            </a:effectLst>
          </p:spPr>
        </p:pic>
        <p:pic>
          <p:nvPicPr>
            <p:cNvPr id="16" name="Picture 15" descr="Team Nutrition resources">
              <a:extLst>
                <a:ext uri="{FF2B5EF4-FFF2-40B4-BE49-F238E27FC236}">
                  <a16:creationId xmlns:a16="http://schemas.microsoft.com/office/drawing/2014/main" id="{41C40EDC-DF1F-BCE7-A9C1-22261A2CF4A8}"/>
                </a:ext>
              </a:extLst>
            </p:cNvPr>
            <p:cNvPicPr>
              <a:picLocks noChangeAspect="1"/>
            </p:cNvPicPr>
            <p:nvPr/>
          </p:nvPicPr>
          <p:blipFill>
            <a:blip r:embed="rId12" cstate="hqprint">
              <a:extLst>
                <a:ext uri="{28A0092B-C50C-407E-A947-70E740481C1C}">
                  <a14:useLocalDpi xmlns:a14="http://schemas.microsoft.com/office/drawing/2010/main"/>
                </a:ext>
              </a:extLst>
            </a:blip>
            <a:srcRect/>
            <a:stretch/>
          </p:blipFill>
          <p:spPr>
            <a:xfrm>
              <a:off x="5768613" y="1090650"/>
              <a:ext cx="664013" cy="858791"/>
            </a:xfrm>
            <a:prstGeom prst="rect">
              <a:avLst/>
            </a:prstGeom>
            <a:effectLst>
              <a:outerShdw blurRad="38100" sx="105000" sy="105000" algn="ctr" rotWithShape="0">
                <a:srgbClr val="000000">
                  <a:alpha val="10000"/>
                </a:srgbClr>
              </a:outerShdw>
            </a:effectLst>
          </p:spPr>
        </p:pic>
        <p:pic>
          <p:nvPicPr>
            <p:cNvPr id="17" name="Picture 16" descr="Team Nutrition resources">
              <a:extLst>
                <a:ext uri="{FF2B5EF4-FFF2-40B4-BE49-F238E27FC236}">
                  <a16:creationId xmlns:a16="http://schemas.microsoft.com/office/drawing/2014/main" id="{1F762ACD-A881-50EB-736F-18D0CF5B8A56}"/>
                </a:ext>
              </a:extLst>
            </p:cNvPr>
            <p:cNvPicPr>
              <a:picLocks noChangeAspect="1"/>
            </p:cNvPicPr>
            <p:nvPr/>
          </p:nvPicPr>
          <p:blipFill>
            <a:blip r:embed="rId13" cstate="hqprint">
              <a:extLst>
                <a:ext uri="{28A0092B-C50C-407E-A947-70E740481C1C}">
                  <a14:useLocalDpi xmlns:a14="http://schemas.microsoft.com/office/drawing/2010/main"/>
                </a:ext>
              </a:extLst>
            </a:blip>
            <a:srcRect/>
            <a:stretch/>
          </p:blipFill>
          <p:spPr>
            <a:xfrm>
              <a:off x="6770936" y="1090650"/>
              <a:ext cx="664013" cy="858790"/>
            </a:xfrm>
            <a:prstGeom prst="rect">
              <a:avLst/>
            </a:prstGeom>
            <a:effectLst>
              <a:outerShdw blurRad="38100" sx="105000" sy="105000" algn="ctr" rotWithShape="0">
                <a:srgbClr val="000000">
                  <a:alpha val="10000"/>
                </a:srgbClr>
              </a:outerShdw>
            </a:effectLst>
          </p:spPr>
        </p:pic>
        <p:pic>
          <p:nvPicPr>
            <p:cNvPr id="18" name="Picture 17" descr="Team Nutrition resources">
              <a:extLst>
                <a:ext uri="{FF2B5EF4-FFF2-40B4-BE49-F238E27FC236}">
                  <a16:creationId xmlns:a16="http://schemas.microsoft.com/office/drawing/2014/main" id="{ECD979E2-79E8-A2E5-A04A-80B40653F67E}"/>
                </a:ext>
              </a:extLst>
            </p:cNvPr>
            <p:cNvPicPr>
              <a:picLocks noChangeAspect="1"/>
            </p:cNvPicPr>
            <p:nvPr/>
          </p:nvPicPr>
          <p:blipFill>
            <a:blip r:embed="rId14" cstate="hqprint">
              <a:extLst>
                <a:ext uri="{28A0092B-C50C-407E-A947-70E740481C1C}">
                  <a14:useLocalDpi xmlns:a14="http://schemas.microsoft.com/office/drawing/2010/main"/>
                </a:ext>
              </a:extLst>
            </a:blip>
            <a:srcRect/>
            <a:stretch/>
          </p:blipFill>
          <p:spPr>
            <a:xfrm>
              <a:off x="1732944" y="1090650"/>
              <a:ext cx="664013" cy="858790"/>
            </a:xfrm>
            <a:prstGeom prst="rect">
              <a:avLst/>
            </a:prstGeom>
            <a:effectLst>
              <a:outerShdw blurRad="38100" sx="105000" sy="105000" algn="ctr" rotWithShape="0">
                <a:srgbClr val="000000">
                  <a:alpha val="10000"/>
                </a:srgbClr>
              </a:outerShdw>
            </a:effectLst>
          </p:spPr>
        </p:pic>
        <p:pic>
          <p:nvPicPr>
            <p:cNvPr id="19" name="Picture 2" descr="Team Nutrition resources">
              <a:extLst>
                <a:ext uri="{FF2B5EF4-FFF2-40B4-BE49-F238E27FC236}">
                  <a16:creationId xmlns:a16="http://schemas.microsoft.com/office/drawing/2014/main" id="{7E02BC5E-24DD-DEEF-A081-7C8173BA33F8}"/>
                </a:ext>
              </a:extLst>
            </p:cNvPr>
            <p:cNvPicPr>
              <a:picLocks noChangeAspect="1" noChangeArrowheads="1"/>
            </p:cNvPicPr>
            <p:nvPr/>
          </p:nvPicPr>
          <p:blipFill rotWithShape="1">
            <a:blip r:embed="rId15" cstate="hqprint">
              <a:extLst>
                <a:ext uri="{28A0092B-C50C-407E-A947-70E740481C1C}">
                  <a14:useLocalDpi xmlns:a14="http://schemas.microsoft.com/office/drawing/2010/main"/>
                </a:ext>
              </a:extLst>
            </a:blip>
            <a:srcRect t="-1093"/>
            <a:stretch/>
          </p:blipFill>
          <p:spPr bwMode="auto">
            <a:xfrm>
              <a:off x="4616949" y="2063827"/>
              <a:ext cx="782824" cy="1173082"/>
            </a:xfrm>
            <a:prstGeom prst="rect">
              <a:avLst/>
            </a:prstGeom>
            <a:solidFill>
              <a:schemeClr val="bg1"/>
            </a:solidFill>
            <a:ln w="12700">
              <a:noFill/>
              <a:miter lim="800000"/>
              <a:headEnd/>
              <a:tailEnd/>
            </a:ln>
            <a:effectLst>
              <a:outerShdw blurRad="63500" sx="102000" sy="102000" algn="ctr" rotWithShape="0">
                <a:prstClr val="black">
                  <a:alpha val="10000"/>
                </a:prstClr>
              </a:outerShdw>
            </a:effectLst>
          </p:spPr>
        </p:pic>
        <p:pic>
          <p:nvPicPr>
            <p:cNvPr id="20" name="Picture 11" descr="Team Nutrition resources">
              <a:extLst>
                <a:ext uri="{FF2B5EF4-FFF2-40B4-BE49-F238E27FC236}">
                  <a16:creationId xmlns:a16="http://schemas.microsoft.com/office/drawing/2014/main" id="{B93A2F32-BD6E-7B8B-1029-A8F5337856C4}"/>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t="-1049"/>
            <a:stretch/>
          </p:blipFill>
          <p:spPr bwMode="auto">
            <a:xfrm>
              <a:off x="3740649" y="2063827"/>
              <a:ext cx="782824" cy="1173576"/>
            </a:xfrm>
            <a:prstGeom prst="rect">
              <a:avLst/>
            </a:prstGeom>
            <a:solidFill>
              <a:schemeClr val="bg1"/>
            </a:solidFill>
            <a:ln w="12700">
              <a:noFill/>
              <a:miter lim="800000"/>
              <a:headEnd/>
              <a:tailEnd/>
            </a:ln>
            <a:effectLst>
              <a:outerShdw blurRad="63500" sx="102000" sy="102000" algn="ctr" rotWithShape="0">
                <a:prstClr val="black">
                  <a:alpha val="10000"/>
                </a:prstClr>
              </a:outerShdw>
            </a:effectLst>
          </p:spPr>
        </p:pic>
        <p:pic>
          <p:nvPicPr>
            <p:cNvPr id="21" name="Picture 10" descr="Team Nutrition resources">
              <a:extLst>
                <a:ext uri="{FF2B5EF4-FFF2-40B4-BE49-F238E27FC236}">
                  <a16:creationId xmlns:a16="http://schemas.microsoft.com/office/drawing/2014/main" id="{524F6645-ECE8-4F1B-A46E-A6E61FACDCBB}"/>
                </a:ext>
              </a:extLst>
            </p:cNvPr>
            <p:cNvPicPr>
              <a:picLocks noChangeAspect="1" noChangeArrowheads="1"/>
            </p:cNvPicPr>
            <p:nvPr/>
          </p:nvPicPr>
          <p:blipFill rotWithShape="1">
            <a:blip r:embed="rId17" cstate="hqprint">
              <a:extLst>
                <a:ext uri="{28A0092B-C50C-407E-A947-70E740481C1C}">
                  <a14:useLocalDpi xmlns:a14="http://schemas.microsoft.com/office/drawing/2010/main"/>
                </a:ext>
              </a:extLst>
            </a:blip>
            <a:srcRect t="-1137"/>
            <a:stretch/>
          </p:blipFill>
          <p:spPr bwMode="auto">
            <a:xfrm>
              <a:off x="5493248" y="2063827"/>
              <a:ext cx="782824" cy="1172587"/>
            </a:xfrm>
            <a:prstGeom prst="rect">
              <a:avLst/>
            </a:prstGeom>
            <a:solidFill>
              <a:schemeClr val="bg1"/>
            </a:solidFill>
            <a:ln w="12700">
              <a:noFill/>
              <a:miter lim="800000"/>
              <a:headEnd/>
              <a:tailEnd/>
            </a:ln>
            <a:effectLst>
              <a:outerShdw blurRad="63500" sx="102000" sy="102000" algn="ctr" rotWithShape="0">
                <a:prstClr val="black">
                  <a:alpha val="10000"/>
                </a:prstClr>
              </a:outerShdw>
            </a:effectLst>
          </p:spPr>
        </p:pic>
        <p:pic>
          <p:nvPicPr>
            <p:cNvPr id="22" name="Picture 7" descr="Team Nutrition resources">
              <a:extLst>
                <a:ext uri="{FF2B5EF4-FFF2-40B4-BE49-F238E27FC236}">
                  <a16:creationId xmlns:a16="http://schemas.microsoft.com/office/drawing/2014/main" id="{299CEE68-9104-FA89-9687-34FC41248072}"/>
                </a:ext>
              </a:extLst>
            </p:cNvPr>
            <p:cNvPicPr>
              <a:picLocks noChangeAspect="1" noChangeArrowheads="1"/>
            </p:cNvPicPr>
            <p:nvPr/>
          </p:nvPicPr>
          <p:blipFill rotWithShape="1">
            <a:blip r:embed="rId18" cstate="hqprint">
              <a:extLst>
                <a:ext uri="{28A0092B-C50C-407E-A947-70E740481C1C}">
                  <a14:useLocalDpi xmlns:a14="http://schemas.microsoft.com/office/drawing/2010/main"/>
                </a:ext>
              </a:extLst>
            </a:blip>
            <a:srcRect t="-1135"/>
            <a:stretch/>
          </p:blipFill>
          <p:spPr bwMode="auto">
            <a:xfrm>
              <a:off x="2864349" y="2063827"/>
              <a:ext cx="782824" cy="1173576"/>
            </a:xfrm>
            <a:prstGeom prst="rect">
              <a:avLst/>
            </a:prstGeom>
            <a:solidFill>
              <a:schemeClr val="bg1"/>
            </a:solidFill>
            <a:ln w="12700">
              <a:noFill/>
              <a:miter lim="800000"/>
              <a:headEnd/>
              <a:tailEnd/>
            </a:ln>
            <a:effectLst>
              <a:outerShdw blurRad="63500" sx="102000" sy="102000" algn="ctr" rotWithShape="0">
                <a:prstClr val="black">
                  <a:alpha val="10000"/>
                </a:prstClr>
              </a:outerShdw>
            </a:effectLst>
          </p:spPr>
        </p:pic>
      </p:grpSp>
      <p:sp>
        <p:nvSpPr>
          <p:cNvPr id="23" name="Rectangle 22">
            <a:extLst>
              <a:ext uri="{FF2B5EF4-FFF2-40B4-BE49-F238E27FC236}">
                <a16:creationId xmlns:a16="http://schemas.microsoft.com/office/drawing/2014/main" id="{874EB25C-7ACA-CBCE-74D4-57EDE77384F4}"/>
              </a:ext>
            </a:extLst>
          </p:cNvPr>
          <p:cNvSpPr/>
          <p:nvPr/>
        </p:nvSpPr>
        <p:spPr>
          <a:xfrm>
            <a:off x="2872320" y="4212684"/>
            <a:ext cx="5538409" cy="461665"/>
          </a:xfrm>
          <a:prstGeom prst="rect">
            <a:avLst/>
          </a:prstGeom>
        </p:spPr>
        <p:txBody>
          <a:bodyPr wrap="square" lIns="0">
            <a:spAutoFit/>
          </a:bodyPr>
          <a:lstStyle/>
          <a:p>
            <a:pPr lvl="0">
              <a:defRPr/>
            </a:pPr>
            <a:r>
              <a:rPr lang="en-US" sz="2400" b="1">
                <a:solidFill>
                  <a:srgbClr val="660033"/>
                </a:solidFill>
                <a:latin typeface="Arial" panose="020B0604020202020204" pitchFamily="34" charset="0"/>
                <a:cs typeface="Arial" panose="020B0604020202020204" pitchFamily="34" charset="0"/>
              </a:rPr>
              <a:t>fna.usda.gov/</a:t>
            </a:r>
            <a:r>
              <a:rPr lang="en-US" sz="2400" b="1" err="1">
                <a:solidFill>
                  <a:srgbClr val="660033"/>
                </a:solidFill>
                <a:latin typeface="Arial" panose="020B0604020202020204" pitchFamily="34" charset="0"/>
                <a:cs typeface="Arial" panose="020B0604020202020204" pitchFamily="34" charset="0"/>
              </a:rPr>
              <a:t>teamnutrition</a:t>
            </a:r>
            <a:endParaRPr lang="en-US" sz="2400" b="1">
              <a:solidFill>
                <a:srgbClr val="660033"/>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27FC0CFC-837A-EF17-7B76-9A11F88ED0E8}"/>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3575018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CA7A-B775-9216-1132-02F7F14E02AF}"/>
              </a:ext>
            </a:extLst>
          </p:cNvPr>
          <p:cNvSpPr>
            <a:spLocks noGrp="1"/>
          </p:cNvSpPr>
          <p:nvPr>
            <p:ph type="title"/>
          </p:nvPr>
        </p:nvSpPr>
        <p:spPr>
          <a:xfrm>
            <a:off x="7489" y="489327"/>
            <a:ext cx="8789276" cy="475484"/>
          </a:xfrm>
        </p:spPr>
        <p:txBody>
          <a:bodyPr/>
          <a:lstStyle/>
          <a:p>
            <a:r>
              <a:rPr lang="en-US">
                <a:latin typeface="Arial" panose="020B0604020202020204" pitchFamily="34" charset="0"/>
                <a:cs typeface="Arial" panose="020B0604020202020204" pitchFamily="34" charset="0"/>
              </a:rPr>
              <a:t>Thank You!</a:t>
            </a:r>
            <a:endParaRPr lang="en-US" dirty="0">
              <a:latin typeface="Arial" panose="020B0604020202020204" pitchFamily="34" charset="0"/>
              <a:cs typeface="Arial" panose="020B0604020202020204" pitchFamily="34" charset="0"/>
            </a:endParaRPr>
          </a:p>
        </p:txBody>
      </p:sp>
      <p:pic>
        <p:nvPicPr>
          <p:cNvPr id="5" name="Picture 4" descr="Hyperlink Icon">
            <a:extLst>
              <a:ext uri="{FF2B5EF4-FFF2-40B4-BE49-F238E27FC236}">
                <a16:creationId xmlns:a16="http://schemas.microsoft.com/office/drawing/2014/main" id="{48CA32D0-E8EF-5946-A501-C2642324277B}"/>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551546" y="1975495"/>
            <a:ext cx="352270" cy="352270"/>
          </a:xfrm>
          <a:prstGeom prst="rect">
            <a:avLst/>
          </a:prstGeom>
          <a:noFill/>
          <a:ln>
            <a:solidFill>
              <a:schemeClr val="bg1"/>
            </a:solidFill>
          </a:ln>
        </p:spPr>
      </p:pic>
      <p:sp>
        <p:nvSpPr>
          <p:cNvPr id="13" name="TextBox 12">
            <a:extLst>
              <a:ext uri="{FF2B5EF4-FFF2-40B4-BE49-F238E27FC236}">
                <a16:creationId xmlns:a16="http://schemas.microsoft.com/office/drawing/2014/main" id="{BD56382C-59BA-624F-B089-991397F4A8FB}"/>
              </a:ext>
            </a:extLst>
          </p:cNvPr>
          <p:cNvSpPr txBox="1"/>
          <p:nvPr/>
        </p:nvSpPr>
        <p:spPr>
          <a:xfrm>
            <a:off x="928099" y="2001849"/>
            <a:ext cx="3474028" cy="400110"/>
          </a:xfrm>
          <a:prstGeom prst="rect">
            <a:avLst/>
          </a:prstGeom>
          <a:noFill/>
        </p:spPr>
        <p:txBody>
          <a:bodyPr wrap="none" rtlCol="0">
            <a:spAutoFit/>
          </a:bodyPr>
          <a:lstStyle/>
          <a:p>
            <a:pPr lvl="0">
              <a:defRPr/>
            </a:pPr>
            <a:r>
              <a:rPr lang="en-US" sz="2000" b="1">
                <a:solidFill>
                  <a:srgbClr val="60143E"/>
                </a:solidFill>
                <a:latin typeface="Arial" panose="020B0604020202020204" pitchFamily="34" charset="0"/>
                <a:cs typeface="Arial" panose="020B0604020202020204" pitchFamily="34" charset="0"/>
              </a:rPr>
              <a:t>fna.usda.gov/</a:t>
            </a:r>
            <a:r>
              <a:rPr lang="en-US" sz="2000" b="1" err="1">
                <a:solidFill>
                  <a:srgbClr val="60143E"/>
                </a:solidFill>
                <a:latin typeface="Arial" panose="020B0604020202020204" pitchFamily="34" charset="0"/>
                <a:cs typeface="Arial" panose="020B0604020202020204" pitchFamily="34" charset="0"/>
              </a:rPr>
              <a:t>teamnutrition</a:t>
            </a:r>
            <a:endParaRPr lang="en-US" sz="2000" b="1">
              <a:solidFill>
                <a:srgbClr val="60143E"/>
              </a:solidFill>
              <a:latin typeface="Arial" panose="020B0604020202020204" pitchFamily="34" charset="0"/>
              <a:cs typeface="Arial" panose="020B0604020202020204" pitchFamily="34" charset="0"/>
            </a:endParaRPr>
          </a:p>
        </p:txBody>
      </p:sp>
      <p:pic>
        <p:nvPicPr>
          <p:cNvPr id="11" name="Picture 10" descr="Email Icon">
            <a:extLst>
              <a:ext uri="{FF2B5EF4-FFF2-40B4-BE49-F238E27FC236}">
                <a16:creationId xmlns:a16="http://schemas.microsoft.com/office/drawing/2014/main" id="{782B860F-E650-A845-93E8-989FEDB52ED4}"/>
              </a:ext>
              <a:ext uri="{C183D7F6-B498-43B3-948B-1728B52AA6E4}">
                <adec:decorative xmlns:adec="http://schemas.microsoft.com/office/drawing/2017/decorative" val="0"/>
              </a:ext>
            </a:extLst>
          </p:cNvPr>
          <p:cNvPicPr>
            <a:picLocks noChangeAspect="1"/>
          </p:cNvPicPr>
          <p:nvPr/>
        </p:nvPicPr>
        <p:blipFill>
          <a:blip r:embed="rId4"/>
          <a:srcRect/>
          <a:stretch/>
        </p:blipFill>
        <p:spPr>
          <a:xfrm>
            <a:off x="527261" y="2788532"/>
            <a:ext cx="400838" cy="400838"/>
          </a:xfrm>
          <a:prstGeom prst="rect">
            <a:avLst/>
          </a:prstGeom>
        </p:spPr>
      </p:pic>
      <p:sp>
        <p:nvSpPr>
          <p:cNvPr id="12" name="TextBox 11">
            <a:extLst>
              <a:ext uri="{FF2B5EF4-FFF2-40B4-BE49-F238E27FC236}">
                <a16:creationId xmlns:a16="http://schemas.microsoft.com/office/drawing/2014/main" id="{77F162A8-9AE1-A548-9B6E-497760E01E00}"/>
              </a:ext>
            </a:extLst>
          </p:cNvPr>
          <p:cNvSpPr txBox="1"/>
          <p:nvPr/>
        </p:nvSpPr>
        <p:spPr>
          <a:xfrm>
            <a:off x="928099" y="2825342"/>
            <a:ext cx="3280257" cy="400110"/>
          </a:xfrm>
          <a:prstGeom prst="rect">
            <a:avLst/>
          </a:prstGeom>
          <a:noFill/>
        </p:spPr>
        <p:txBody>
          <a:bodyPr wrap="none" rtlCol="0">
            <a:spAutoFit/>
          </a:bodyPr>
          <a:lstStyle/>
          <a:p>
            <a:r>
              <a:rPr lang="en-US" sz="2000" b="1" u="sng">
                <a:solidFill>
                  <a:srgbClr val="691140"/>
                </a:solidFill>
                <a:latin typeface="Arial" panose="020B0604020202020204" pitchFamily="34" charset="0"/>
                <a:cs typeface="Arial" panose="020B0604020202020204" pitchFamily="34" charset="0"/>
                <a:hlinkClick r:id="rId5" tooltip="Email Address of Team Nutrition">
                  <a:extLst>
                    <a:ext uri="{A12FA001-AC4F-418D-AE19-62706E023703}">
                      <ahyp:hlinkClr xmlns:ahyp="http://schemas.microsoft.com/office/drawing/2018/hyperlinkcolor" val="tx"/>
                    </a:ext>
                  </a:extLst>
                </a:hlinkClick>
              </a:rPr>
              <a:t>TeamNutrition@usda.gov</a:t>
            </a:r>
            <a:endParaRPr lang="en-US" sz="2000" b="1" u="sng">
              <a:solidFill>
                <a:srgbClr val="691140"/>
              </a:solidFill>
              <a:latin typeface="Arial" panose="020B0604020202020204" pitchFamily="34" charset="0"/>
              <a:cs typeface="Arial" panose="020B0604020202020204" pitchFamily="34" charset="0"/>
            </a:endParaRPr>
          </a:p>
        </p:txBody>
      </p:sp>
      <p:pic>
        <p:nvPicPr>
          <p:cNvPr id="15" name="Picture 2" descr="A woman looking at her phone with a box of cheese crackers on the counter">
            <a:extLst>
              <a:ext uri="{FF2B5EF4-FFF2-40B4-BE49-F238E27FC236}">
                <a16:creationId xmlns:a16="http://schemas.microsoft.com/office/drawing/2014/main" id="{1C6AF712-AE1F-399D-7554-D50128ECBC93}"/>
              </a:ext>
            </a:extLst>
          </p:cNvPr>
          <p:cNvPicPr/>
          <p:nvPr/>
        </p:nvPicPr>
        <p:blipFill>
          <a:blip r:embed="rId6"/>
          <a:srcRect/>
          <a:stretch/>
        </p:blipFill>
        <p:spPr bwMode="auto">
          <a:xfrm>
            <a:off x="4623238" y="1572095"/>
            <a:ext cx="4008315" cy="2260315"/>
          </a:xfrm>
          <a:prstGeom prst="rect">
            <a:avLst/>
          </a:prstGeom>
          <a:noFill/>
          <a:ln w="3175">
            <a:solidFill>
              <a:schemeClr val="bg1">
                <a:lumMod val="65000"/>
              </a:schemeClr>
            </a:solidFill>
          </a:ln>
          <a:effectLst>
            <a:outerShdw blurRad="63500" sx="102000" sy="102000" algn="ctr" rotWithShape="0">
              <a:prstClr val="black">
                <a:alpha val="15000"/>
              </a:prst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7972F30-F6EC-3D46-810E-716FA535D819}"/>
              </a:ext>
            </a:extLst>
          </p:cNvPr>
          <p:cNvSpPr txBox="1"/>
          <p:nvPr/>
        </p:nvSpPr>
        <p:spPr>
          <a:xfrm>
            <a:off x="284534" y="4117293"/>
            <a:ext cx="8347019"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USDA is an equal opportunity provider, employer, and lender.</a:t>
            </a:r>
          </a:p>
        </p:txBody>
      </p:sp>
      <p:sp>
        <p:nvSpPr>
          <p:cNvPr id="6" name="TextBox 5">
            <a:extLst>
              <a:ext uri="{FF2B5EF4-FFF2-40B4-BE49-F238E27FC236}">
                <a16:creationId xmlns:a16="http://schemas.microsoft.com/office/drawing/2014/main" id="{4752A99D-0403-8408-4EA9-2EB9F9FDF172}"/>
              </a:ext>
            </a:extLst>
          </p:cNvPr>
          <p:cNvSpPr txBox="1"/>
          <p:nvPr/>
        </p:nvSpPr>
        <p:spPr>
          <a:xfrm>
            <a:off x="0" y="4694604"/>
            <a:ext cx="9136511" cy="461665"/>
          </a:xfrm>
          <a:prstGeom prst="rect">
            <a:avLst/>
          </a:prstGeom>
          <a:solidFill>
            <a:schemeClr val="bg1"/>
          </a:solidFill>
        </p:spPr>
        <p:txBody>
          <a:bodyPr wrap="square">
            <a:spAutoFit/>
          </a:bodyPr>
          <a:lstStyle/>
          <a:p>
            <a:r>
              <a:rPr lang="en-US" sz="1200" dirty="0">
                <a:latin typeface="Arial" panose="020B0604020202020204" pitchFamily="34" charset="0"/>
                <a:cs typeface="Arial" panose="020B0604020202020204" pitchFamily="34" charset="0"/>
              </a:rPr>
              <a:t>Guidance documents lack the force and effect of law, unless expressly authorized by statute or incorporated into a contract. USDA may not cite, use, or rely on any guidance that is not available through their guidance portal, except to establish historical facts.</a:t>
            </a:r>
          </a:p>
        </p:txBody>
      </p:sp>
    </p:spTree>
    <p:extLst>
      <p:ext uri="{BB962C8B-B14F-4D97-AF65-F5344CB8AC3E}">
        <p14:creationId xmlns:p14="http://schemas.microsoft.com/office/powerpoint/2010/main" val="2538748223"/>
      </p:ext>
    </p:extLst>
  </p:cSld>
  <p:clrMapOvr>
    <a:masterClrMapping/>
  </p:clrMapOvr>
</p:sld>
</file>

<file path=ppt/theme/theme1.xml><?xml version="1.0" encoding="utf-8"?>
<a:theme xmlns:a="http://schemas.openxmlformats.org/drawingml/2006/main" name="2_Cover P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over Page">
  <a:themeElements>
    <a:clrScheme name="Custom 2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58585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eneral Slide">
  <a:themeElements>
    <a:clrScheme name="Custom 207">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E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General Slide 2 (one lin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General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General Slide_Short">
  <a:themeElements>
    <a:clrScheme name="Custom 4">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58585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neral Slide 3">
  <a:themeElements>
    <a:clrScheme name="Custom 31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595959"/>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Cover Page">
  <a:themeElements>
    <a:clrScheme name="Custom 314">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58585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Cover Page">
  <a:themeElements>
    <a:clrScheme name="Custom 307">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595959"/>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3395ff63-8d99-4767-a21b-2c73e9cb98ed">
      <Terms xmlns="http://schemas.microsoft.com/office/infopath/2007/PartnerControls"/>
    </lcf76f155ced4ddcb4097134ff3c332f>
    <OGC_x0020_portal_x0020_ID xmlns="3395ff63-8d99-4767-a21b-2c73e9cb98ed" xsi:nil="true"/>
    <Need_x0020_By xmlns="3395ff63-8d99-4767-a21b-2c73e9cb98ed" xsi:nil="true"/>
    <OGC_x0020_Reviewed xmlns="3395ff63-8d99-4767-a21b-2c73e9cb98ed" xsi:nil="true"/>
    <_ip_UnifiedCompliancePolicyUIAction xmlns="http://schemas.microsoft.com/sharepoint/v3" xsi:nil="true"/>
    <Feedback xmlns="3395ff63-8d99-4767-a21b-2c73e9cb98ed" xsi:nil="true"/>
    <AO_x002d_Ready_x002d_to_x002d_brief xmlns="3395ff63-8d99-4767-a21b-2c73e9cb98ed">
      <UserInfo>
        <DisplayName/>
        <AccountId xsi:nil="true"/>
        <AccountType/>
      </UserInfo>
    </AO_x002d_Ready_x002d_to_x002d_brief>
    <Program xmlns="3395ff63-8d99-4767-a21b-2c73e9cb98ed" xsi:nil="true"/>
    <POC_x0020_Name xmlns="3395ff63-8d99-4767-a21b-2c73e9cb98ed" xsi:nil="true"/>
    <_dlc_DocIdUrl xmlns="c529779e-0a93-4ce9-a59f-03c8c8975a32">
      <Url xsi:nil="true"/>
      <Description xsi:nil="true"/>
    </_dlc_DocIdUrl>
    <Reviewer xmlns="3395ff63-8d99-4767-a21b-2c73e9cb98ed" xsi:nil="true"/>
    <Organization_x003a_Org_x002d_code xmlns="3395ff63-8d99-4767-a21b-2c73e9cb98ed" xsi:nil="true"/>
    <_dlc_DocId xmlns="c529779e-0a93-4ce9-a59f-03c8c8975a32" xsi:nil="true"/>
    <assignment_x002d_name xmlns="3395ff63-8d99-4767-a21b-2c73e9cb98ed" xsi:nil="true"/>
    <Cleared_x0020_Date xmlns="3395ff63-8d99-4767-a21b-2c73e9cb98ed" xsi:nil="true"/>
    <action_x002d_status xmlns="3395ff63-8d99-4767-a21b-2c73e9cb98ed">Incoming</action_x002d_status>
    <_ip_UnifiedCompliancePolicyProperties xmlns="http://schemas.microsoft.com/sharepoint/v3" xsi:nil="true"/>
    <_dlc_DocIdPersistId xmlns="c529779e-0a93-4ce9-a59f-03c8c8975a32" xsi:nil="true"/>
    <Action_x002d_Assignee_x002d_Additional_x0020__x0028_AO_x0020_ONLY_x0029_ xmlns="3395ff63-8d99-4767-a21b-2c73e9cb98ed">
      <UserInfo>
        <DisplayName/>
        <AccountId xsi:nil="true"/>
        <AccountType/>
      </UserInfo>
    </Action_x002d_Assignee_x002d_Additional_x0020__x0028_AO_x0020_ONLY_x0029_>
    <Expedited_x0020_Review xmlns="3395ff63-8d99-4767-a21b-2c73e9cb98ed" xsi:nil="true"/>
    <Organization_x003a_Organization xmlns="3395ff63-8d99-4767-a21b-2c73e9cb98ed" xsi:nil="true"/>
    <Reviewers xmlns="3395ff63-8d99-4767-a21b-2c73e9cb98ed" xsi:nil="true"/>
    <Tracking_x0020_Number xmlns="3395ff63-8d99-4767-a21b-2c73e9cb98ed" xsi:nil="true"/>
    <POC_x0020_Email xmlns="3395ff63-8d99-4767-a21b-2c73e9cb98ed" xsi:nil="true"/>
    <Document_x0020_Description xmlns="3395ff63-8d99-4767-a21b-2c73e9cb98ed" xsi:nil="true"/>
    <Organization_x003a_Program xmlns="3395ff63-8d99-4767-a21b-2c73e9cb98ed" xsi:nil="true"/>
    <Other_x0020_Reviewers xmlns="3395ff63-8d99-4767-a21b-2c73e9cb98ed" xsi:nil="true"/>
    <Description0 xmlns="3395ff63-8d99-4767-a21b-2c73e9cb98ed" xsi:nil="true"/>
    <Temp_x0020_Reviewer xmlns="3395ff63-8d99-4767-a21b-2c73e9cb98ed" xsi:nil="true"/>
  </documentManagement>
</p:properties>
</file>

<file path=customXml/item2.xml><?xml version="1.0" encoding="utf-8"?>
<?mso-contentType ?>
<spe:Receivers xmlns:spe="http://schemas.microsoft.com/sharepoint/events"/>
</file>

<file path=customXml/item3.xml><?xml version="1.0" encoding="utf-8"?>
<ct:contentTypeSchema xmlns:ct="http://schemas.microsoft.com/office/2006/metadata/contentType" xmlns:ma="http://schemas.microsoft.com/office/2006/metadata/properties/metaAttributes" ct:_="" ma:_="" ma:contentTypeName="Document" ma:contentTypeID="0x010100593B14A8648F9B418F5463EBB94BC8ED" ma:contentTypeVersion="47" ma:contentTypeDescription="Create a new document." ma:contentTypeScope="" ma:versionID="c12cc022534739ba72dc482db9763885">
  <xsd:schema xmlns:xsd="http://www.w3.org/2001/XMLSchema" xmlns:xs="http://www.w3.org/2001/XMLSchema" xmlns:p="http://schemas.microsoft.com/office/2006/metadata/properties" xmlns:ns1="http://schemas.microsoft.com/sharepoint/v3" xmlns:ns2="3395ff63-8d99-4767-a21b-2c73e9cb98ed" xmlns:ns3="c529779e-0a93-4ce9-a59f-03c8c8975a32" xmlns:ns4="e495801b-eeb4-4e27-b009-ee1979a0c8a8" xmlns:ns5="73fb875a-8af9-4255-b008-0995492d31cd" targetNamespace="http://schemas.microsoft.com/office/2006/metadata/properties" ma:root="true" ma:fieldsID="89d3442fa956990c7e442272e9c066f9" ns1:_="" ns2:_="" ns3:_="" ns4:_="" ns5:_="">
    <xsd:import namespace="http://schemas.microsoft.com/sharepoint/v3"/>
    <xsd:import namespace="3395ff63-8d99-4767-a21b-2c73e9cb98ed"/>
    <xsd:import namespace="c529779e-0a93-4ce9-a59f-03c8c8975a32"/>
    <xsd:import namespace="e495801b-eeb4-4e27-b009-ee1979a0c8a8"/>
    <xsd:import namespace="73fb875a-8af9-4255-b008-0995492d31cd"/>
    <xsd:element name="properties">
      <xsd:complexType>
        <xsd:sequence>
          <xsd:element name="documentManagement">
            <xsd:complexType>
              <xsd:all>
                <xsd:element ref="ns2:assignment_x002d_name" minOccurs="0"/>
                <xsd:element ref="ns2:Program" minOccurs="0"/>
                <xsd:element ref="ns2:Need_x0020_By" minOccurs="0"/>
                <xsd:element ref="ns2:Expedited_x0020_Review" minOccurs="0"/>
                <xsd:element ref="ns2:Reviewers" minOccurs="0"/>
                <xsd:element ref="ns2:Other_x0020_Reviewers" minOccurs="0"/>
                <xsd:element ref="ns2:OGC_x0020_Reviewed" minOccurs="0"/>
                <xsd:element ref="ns2:OGC_x0020_portal_x0020_ID" minOccurs="0"/>
                <xsd:element ref="ns2:Description0" minOccurs="0"/>
                <xsd:element ref="ns2:Document_x0020_Description" minOccurs="0"/>
                <xsd:element ref="ns2:POC_x0020_Name" minOccurs="0"/>
                <xsd:element ref="ns2:Feedback" minOccurs="0"/>
                <xsd:element ref="ns2:Cleared_x0020_Date" minOccurs="0"/>
                <xsd:element ref="ns2:action_x002d_status" minOccurs="0"/>
                <xsd:element ref="ns2:AO_x002d_Ready_x002d_to_x002d_brief" minOccurs="0"/>
                <xsd:element ref="ns2:Action_x002d_Assignee_x002d_Additional_x0020__x0028_AO_x0020_ONLY_x0029_" minOccurs="0"/>
                <xsd:element ref="ns2:Tracking_x0020_Number" minOccurs="0"/>
                <xsd:element ref="ns2:Organization_x003a_Program" minOccurs="0"/>
                <xsd:element ref="ns2:Organization_x003a_Org_x002d_code" minOccurs="0"/>
                <xsd:element ref="ns2:Organization_x003a_Organization" minOccurs="0"/>
                <xsd:element ref="ns3:_dlc_DocId" minOccurs="0"/>
                <xsd:element ref="ns3:_dlc_DocIdPersistId" minOccurs="0"/>
                <xsd:element ref="ns2:MediaServiceMetadata" minOccurs="0"/>
                <xsd:element ref="ns2:MediaServiceFastMetadata" minOccurs="0"/>
                <xsd:element ref="ns4:SharedWithUsers" minOccurs="0"/>
                <xsd:element ref="ns4:SharedWithDetails" minOccurs="0"/>
                <xsd:element ref="ns2:MediaServiceDateTaken" minOccurs="0"/>
                <xsd:element ref="ns2:MediaLengthInSeconds" minOccurs="0"/>
                <xsd:element ref="ns2:MediaServiceObjectDetectorVersions" minOccurs="0"/>
                <xsd:element ref="ns2:POC_x0020_Email" minOccurs="0"/>
                <xsd:element ref="ns2:MediaServiceGenerationTime" minOccurs="0"/>
                <xsd:element ref="ns2:MediaServiceEventHashCode" minOccurs="0"/>
                <xsd:element ref="ns2:lcf76f155ced4ddcb4097134ff3c332f" minOccurs="0"/>
                <xsd:element ref="ns5:TaxCatchAll" minOccurs="0"/>
                <xsd:element ref="ns2:MediaServiceOCR" minOccurs="0"/>
                <xsd:element ref="ns3:_dlc_DocIdUrl" minOccurs="0"/>
                <xsd:element ref="ns2:MediaServiceSearchProperties" minOccurs="0"/>
                <xsd:element ref="ns2:Temp_x0020_Reviewer" minOccurs="0"/>
                <xsd:element ref="ns2:Reviewer"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8" nillable="true" ma:displayName="Unified Compliance Policy Properties" ma:hidden="true" ma:internalName="_ip_UnifiedCompliancePolicyProperties">
      <xsd:simpleType>
        <xsd:restriction base="dms:Note"/>
      </xsd:simpleType>
    </xsd:element>
    <xsd:element name="_ip_UnifiedCompliancePolicyUIAction" ma:index="4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95ff63-8d99-4767-a21b-2c73e9cb98ed" elementFormDefault="qualified">
    <xsd:import namespace="http://schemas.microsoft.com/office/2006/documentManagement/types"/>
    <xsd:import namespace="http://schemas.microsoft.com/office/infopath/2007/PartnerControls"/>
    <xsd:element name="assignment_x002d_name" ma:index="1" nillable="true" ma:displayName="Assignment-Name" ma:description="this this to create topic areas and group multiple documents into one assignment group" ma:indexed="true" ma:internalName="assignment_x002d_name" ma:readOnly="false">
      <xsd:simpleType>
        <xsd:restriction base="dms:Text">
          <xsd:maxLength value="255"/>
        </xsd:restriction>
      </xsd:simpleType>
    </xsd:element>
    <xsd:element name="Program" ma:index="3" nillable="true" ma:displayName="Organization" ma:list="{97e14dcd-6f75-4341-8a10-742eea9a3910}" ma:internalName="Program" ma:readOnly="false" ma:showField="Organization">
      <xsd:simpleType>
        <xsd:restriction base="dms:Lookup"/>
      </xsd:simpleType>
    </xsd:element>
    <xsd:element name="Need_x0020_By" ma:index="4" nillable="true" ma:displayName="Need By" ma:format="DateOnly" ma:internalName="Need_x0020_By" ma:readOnly="false">
      <xsd:simpleType>
        <xsd:restriction base="dms:DateTime"/>
      </xsd:simpleType>
    </xsd:element>
    <xsd:element name="Expedited_x0020_Review" ma:index="5" nillable="true" ma:displayName="Expedited Review" ma:internalName="Expedited_x0020_Review" ma:readOnly="false">
      <xsd:simpleType>
        <xsd:restriction base="dms:Note">
          <xsd:maxLength value="255"/>
        </xsd:restriction>
      </xsd:simpleType>
    </xsd:element>
    <xsd:element name="Reviewers" ma:index="6" nillable="true" ma:displayName="Reviewers" ma:internalName="Reviewers" ma:readOnly="false">
      <xsd:complexType>
        <xsd:complexContent>
          <xsd:extension base="dms:MultiChoice">
            <xsd:sequence>
              <xsd:element name="Value" maxOccurs="unbounded" minOccurs="0" nillable="true">
                <xsd:simpleType>
                  <xsd:restriction base="dms:Choice">
                    <xsd:enumeration value="Assistant Administrator, Dr. Tameka A. Owens"/>
                    <xsd:enumeration value="Administrator, Cindy Long"/>
                    <xsd:enumeration value="FNCS (Acting Under Secretary Kumar Chandran and/or Deputy Under Secretary Stacy Dean)"/>
                  </xsd:restriction>
                </xsd:simpleType>
              </xsd:element>
            </xsd:sequence>
          </xsd:extension>
        </xsd:complexContent>
      </xsd:complexType>
    </xsd:element>
    <xsd:element name="Other_x0020_Reviewers" ma:index="7" nillable="true" ma:displayName="Other Reviewers" ma:internalName="Other_x0020_Reviewers" ma:readOnly="false">
      <xsd:simpleType>
        <xsd:restriction base="dms:Note">
          <xsd:maxLength value="255"/>
        </xsd:restriction>
      </xsd:simpleType>
    </xsd:element>
    <xsd:element name="OGC_x0020_Reviewed" ma:index="8" nillable="true" ma:displayName="OGC Reviewed" ma:format="Dropdown" ma:internalName="OGC_x0020_Reviewed" ma:readOnly="false">
      <xsd:simpleType>
        <xsd:restriction base="dms:Choice">
          <xsd:enumeration value="Yes - OGC has completed their review"/>
          <xsd:enumeration value="No - The document is pending with OGC for review"/>
          <xsd:enumeration value="No - OGC review is not needed"/>
        </xsd:restriction>
      </xsd:simpleType>
    </xsd:element>
    <xsd:element name="OGC_x0020_portal_x0020_ID" ma:index="9" nillable="true" ma:displayName="OGC portal ID" ma:internalName="OGC_x0020_portal_x0020_ID" ma:readOnly="false">
      <xsd:simpleType>
        <xsd:restriction base="dms:Text">
          <xsd:maxLength value="255"/>
        </xsd:restriction>
      </xsd:simpleType>
    </xsd:element>
    <xsd:element name="Description0" ma:index="10" nillable="true" ma:displayName="Handling Instructions" ma:description="short description.  this can be searched or sorted." ma:internalName="Description0" ma:readOnly="false">
      <xsd:simpleType>
        <xsd:restriction base="dms:Note">
          <xsd:maxLength value="255"/>
        </xsd:restriction>
      </xsd:simpleType>
    </xsd:element>
    <xsd:element name="Document_x0020_Description" ma:index="11" nillable="true" ma:displayName="Document Description" ma:internalName="Document_x0020_Description" ma:readOnly="false">
      <xsd:simpleType>
        <xsd:restriction base="dms:Note">
          <xsd:maxLength value="255"/>
        </xsd:restriction>
      </xsd:simpleType>
    </xsd:element>
    <xsd:element name="POC_x0020_Name" ma:index="12" nillable="true" ma:displayName="POC Name" ma:internalName="POC_x0020_Name" ma:readOnly="false">
      <xsd:simpleType>
        <xsd:restriction base="dms:Text">
          <xsd:maxLength value="255"/>
        </xsd:restriction>
      </xsd:simpleType>
    </xsd:element>
    <xsd:element name="Feedback" ma:index="13" nillable="true" ma:displayName="Feedback" ma:description="use this feedback area to make comments about the document without directly editing it.  You can append your feedback to already made notes" ma:internalName="Feedback" ma:readOnly="false">
      <xsd:simpleType>
        <xsd:restriction base="dms:Note">
          <xsd:maxLength value="255"/>
        </xsd:restriction>
      </xsd:simpleType>
    </xsd:element>
    <xsd:element name="Cleared_x0020_Date" ma:index="14" nillable="true" ma:displayName="Decision Date (AO ONLY)" ma:description="Note: For AO use only&#10;Use this column to tag the date of a document being cleared to go to the Clearance Library.  Use &quot;Move To&quot; to move documents  to clearance library" ma:format="DateOnly" ma:internalName="Cleared_x0020_Date" ma:readOnly="false">
      <xsd:simpleType>
        <xsd:restriction base="dms:DateTime"/>
      </xsd:simpleType>
    </xsd:element>
    <xsd:element name="action_x002d_status" ma:index="15" nillable="true" ma:displayName="Action-Status (AO ONLY)" ma:default="Incoming" ma:description="NOTE:  AO OFFICE USE ONLY!" ma:format="Dropdown" ma:indexed="true" ma:internalName="action_x002d_status" ma:readOnly="false">
      <xsd:simpleType>
        <xsd:restriction base="dms:Choice">
          <xsd:enumeration value="Incoming"/>
          <xsd:enumeration value="Pending"/>
          <xsd:enumeration value="Reviewed"/>
        </xsd:restriction>
      </xsd:simpleType>
    </xsd:element>
    <xsd:element name="AO_x002d_Ready_x002d_to_x002d_brief" ma:index="16" nillable="true" ma:displayName="Action-Assignee (AO ONLY)" ma:description="NOTE: For AO Usec Only" ma:indexed="true" ma:list="UserInfo" ma:SharePointGroup="0" ma:internalName="AO_x002d_Ready_x002d_to_x002d_brief"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ction_x002d_Assignee_x002d_Additional_x0020__x0028_AO_x0020_ONLY_x0029_" ma:index="17" nillable="true" ma:displayName="Action-Assignee-Additional (AO ONLY)" ma:list="UserInfo" ma:SharePointGroup="0" ma:internalName="Action_x002d_Assignee_x002d_Additional_x0020__x0028_AO_x0020_ONLY_x0029_"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racking_x0020_Number" ma:index="18" nillable="true" ma:displayName="Tracking Number" ma:internalName="Tracking_x0020_Number" ma:readOnly="false">
      <xsd:simpleType>
        <xsd:restriction base="dms:Text">
          <xsd:maxLength value="255"/>
        </xsd:restriction>
      </xsd:simpleType>
    </xsd:element>
    <xsd:element name="Organization_x003a_Program" ma:index="20" nillable="true" ma:displayName="Program" ma:hidden="true" ma:list="{97e14dcd-6f75-4341-8a10-742eea9a3910}" ma:internalName="Organization_x003a_Program" ma:readOnly="false" ma:showField="Title" ma:web="e495801b-eeb4-4e27-b009-ee1979a0c8a8">
      <xsd:simpleType>
        <xsd:restriction base="dms:Lookup"/>
      </xsd:simpleType>
    </xsd:element>
    <xsd:element name="Organization_x003a_Org_x002d_code" ma:index="21" nillable="true" ma:displayName="Org-code" ma:hidden="true" ma:list="{97e14dcd-6f75-4341-8a10-742eea9a3910}" ma:internalName="Organization_x003a_Org_x002d_code" ma:readOnly="false" ma:showField="Org_x002d_code0" ma:web="e495801b-eeb4-4e27-b009-ee1979a0c8a8">
      <xsd:simpleType>
        <xsd:restriction base="dms:Lookup"/>
      </xsd:simpleType>
    </xsd:element>
    <xsd:element name="Organization_x003a_Organization" ma:index="22" nillable="true" ma:displayName="Organization Name" ma:hidden="true" ma:list="{97e14dcd-6f75-4341-8a10-742eea9a3910}" ma:internalName="Organization_x003a_Organization" ma:readOnly="false" ma:showField="Organization" ma:web="e495801b-eeb4-4e27-b009-ee1979a0c8a8">
      <xsd:simpleType>
        <xsd:restriction base="dms:Lookup"/>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30" nillable="true" ma:displayName="MediaServiceDateTaken" ma:hidden="true" ma:internalName="MediaServiceDateTaken"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POC_x0020_Email" ma:index="36" nillable="true" ma:displayName="POC Email" ma:hidden="true" ma:internalName="POC_x0020_Email" ma:readOnly="false">
      <xsd:simpleType>
        <xsd:restriction base="dms:Text">
          <xsd:maxLength value="255"/>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lcf76f155ced4ddcb4097134ff3c332f" ma:index="41"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CR" ma:index="43" nillable="true" ma:displayName="Extracted Text" ma:hidden="true" ma:internalName="MediaServiceOCR" ma:readOnly="true">
      <xsd:simpleType>
        <xsd:restriction base="dms:Note"/>
      </xsd:simpleType>
    </xsd:element>
    <xsd:element name="MediaServiceSearchProperties" ma:index="45" nillable="true" ma:displayName="MediaServiceSearchProperties" ma:hidden="true" ma:internalName="MediaServiceSearchProperties" ma:readOnly="true">
      <xsd:simpleType>
        <xsd:restriction base="dms:Note"/>
      </xsd:simpleType>
    </xsd:element>
    <xsd:element name="Temp_x0020_Reviewer" ma:index="46" nillable="true" ma:displayName="Temp Reviewer" ma:hidden="true" ma:internalName="Temp_x0020_Reviewer" ma:readOnly="false">
      <xsd:complexType>
        <xsd:complexContent>
          <xsd:extension base="dms:MultiChoice">
            <xsd:sequence>
              <xsd:element name="Value" maxOccurs="unbounded" minOccurs="0" nillable="true">
                <xsd:simpleType>
                  <xsd:restriction base="dms:Choice">
                    <xsd:enumeration value="Assistant Administrator, Dr. Tameka A. Owens"/>
                    <xsd:enumeration value="Administrator, Cindy Long"/>
                    <xsd:enumeration value="FNCS (Acting Under Secretary Kumar Chandran and/or Deputy Under Secretary Stacy Dean)"/>
                    <xsd:enumeration value="Both Administrator Cindy Long and FNCS"/>
                  </xsd:restriction>
                </xsd:simpleType>
              </xsd:element>
            </xsd:sequence>
          </xsd:extension>
        </xsd:complexContent>
      </xsd:complexType>
    </xsd:element>
    <xsd:element name="Reviewer" ma:index="47" nillable="true" ma:displayName="Reviewer" ma:format="Dropdown" ma:hidden="true" ma:internalName="Reviewer">
      <xsd:simpleType>
        <xsd:union memberTypes="dms:Text">
          <xsd:simpleType>
            <xsd:restriction base="dms:Choice">
              <xsd:enumeration value="Acting Administrator, Dr. Tameka A. Owens"/>
              <xsd:enumeration value="Deputy Under Secretary, Cindy Long"/>
              <xsd:enumeration value="Acting Under Secretary, Kumar Chandran"/>
            </xsd:restriction>
          </xsd:simpleType>
        </xsd:union>
      </xsd:simpleType>
    </xsd:element>
    <xsd:element name="MediaServiceBillingMetadata" ma:index="5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29779e-0a93-4ce9-a59f-03c8c8975a32" elementFormDefault="qualified">
    <xsd:import namespace="http://schemas.microsoft.com/office/2006/documentManagement/types"/>
    <xsd:import namespace="http://schemas.microsoft.com/office/infopath/2007/PartnerControls"/>
    <xsd:element name="_dlc_DocId" ma:index="23"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25" nillable="true" ma:displayName="Persist ID" ma:description="Keep ID on add." ma:hidden="true" ma:internalName="_dlc_DocIdPersistId" ma:readOnly="false">
      <xsd:simpleType>
        <xsd:restriction base="dms:Boolean"/>
      </xsd:simpleType>
    </xsd:element>
    <xsd:element name="_dlc_DocIdUrl" ma:index="44"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495801b-eeb4-4e27-b009-ee1979a0c8a8" elementFormDefault="qualified">
    <xsd:import namespace="http://schemas.microsoft.com/office/2006/documentManagement/types"/>
    <xsd:import namespace="http://schemas.microsoft.com/office/infopath/2007/PartnerControls"/>
    <xsd:element name="SharedWithUsers" ma:index="2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42" nillable="true" ma:displayName="Taxonomy Catch All Column" ma:hidden="true" ma:list="{56ce06a4-60dc-45d0-bca1-1bd44b34f4b1}" ma:internalName="TaxCatchAll" ma:readOnly="false" ma:showField="CatchAllData" ma:web="c529779e-0a93-4ce9-a59f-03c8c8975a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245B41-6A45-4781-8946-5326839115F9}">
  <ds:schemaRefs>
    <ds:schemaRef ds:uri="e495801b-eeb4-4e27-b009-ee1979a0c8a8"/>
    <ds:schemaRef ds:uri="73fb875a-8af9-4255-b008-0995492d31cd"/>
    <ds:schemaRef ds:uri="3395ff63-8d99-4767-a21b-2c73e9cb98ed"/>
    <ds:schemaRef ds:uri="http://schemas.microsoft.com/sharepoint/v3"/>
    <ds:schemaRef ds:uri="http://purl.org/dc/dcmitype/"/>
    <ds:schemaRef ds:uri="c529779e-0a93-4ce9-a59f-03c8c8975a32"/>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1C74891C-BBC8-4137-A968-DDA7D5080512}">
  <ds:schemaRefs>
    <ds:schemaRef ds:uri="http://schemas.microsoft.com/sharepoint/events"/>
  </ds:schemaRefs>
</ds:datastoreItem>
</file>

<file path=customXml/itemProps3.xml><?xml version="1.0" encoding="utf-8"?>
<ds:datastoreItem xmlns:ds="http://schemas.openxmlformats.org/officeDocument/2006/customXml" ds:itemID="{AD83C26C-C43E-41C9-8DBF-03CD0BA2CC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395ff63-8d99-4767-a21b-2c73e9cb98ed"/>
    <ds:schemaRef ds:uri="c529779e-0a93-4ce9-a59f-03c8c8975a32"/>
    <ds:schemaRef ds:uri="e495801b-eeb4-4e27-b009-ee1979a0c8a8"/>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F6AECFE-83B5-448C-9A74-512CFA9DDEFD}">
  <ds:schemaRefs>
    <ds:schemaRef ds:uri="http://schemas.microsoft.com/sharepoint/v3/contenttype/forms"/>
  </ds:schemaRefs>
</ds:datastoreItem>
</file>

<file path=docMetadata/LabelInfo.xml><?xml version="1.0" encoding="utf-8"?>
<clbl:labelList xmlns:clbl="http://schemas.microsoft.com/office/2020/mipLabelMetadata">
  <clbl:label id="{ed5b36e7-01ee-4ebc-867e-e03cfa0d4697}" enabled="0" method="" siteId="{ed5b36e7-01ee-4ebc-867e-e03cfa0d4697}" removed="1"/>
</clbl:labelList>
</file>

<file path=docProps/app.xml><?xml version="1.0" encoding="utf-8"?>
<Properties xmlns="http://schemas.openxmlformats.org/officeDocument/2006/extended-properties" xmlns:vt="http://schemas.openxmlformats.org/officeDocument/2006/docPropsVTypes">
  <Template>Office Theme</Template>
  <TotalTime>7</TotalTime>
  <Words>8144</Words>
  <Application>Microsoft Office PowerPoint</Application>
  <PresentationFormat>On-screen Show (16:9)</PresentationFormat>
  <Paragraphs>520</Paragraphs>
  <Slides>43</Slides>
  <Notes>43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43</vt:i4>
      </vt:variant>
    </vt:vector>
  </HeadingPairs>
  <TitlesOfParts>
    <vt:vector size="60" baseType="lpstr">
      <vt:lpstr>Aptos</vt:lpstr>
      <vt:lpstr>Arial</vt:lpstr>
      <vt:lpstr>Calibri</vt:lpstr>
      <vt:lpstr>Calibri Light</vt:lpstr>
      <vt:lpstr>Helvetica</vt:lpstr>
      <vt:lpstr>Source Sans Pro</vt:lpstr>
      <vt:lpstr>System Font Regular</vt:lpstr>
      <vt:lpstr>Wingdings</vt:lpstr>
      <vt:lpstr>2_Cover Page</vt:lpstr>
      <vt:lpstr>3_Cover Page</vt:lpstr>
      <vt:lpstr>General Slide</vt:lpstr>
      <vt:lpstr>1_General Slide 2 (one line)</vt:lpstr>
      <vt:lpstr>General Slide 3</vt:lpstr>
      <vt:lpstr>2_General Slide_Short</vt:lpstr>
      <vt:lpstr>1_General Slide 3</vt:lpstr>
      <vt:lpstr>1_Cover Page</vt:lpstr>
      <vt:lpstr>4_Cover Page</vt:lpstr>
      <vt:lpstr>Using the Nutrition Facts Label in  the Child and Adult Care Food Program</vt:lpstr>
      <vt:lpstr>USDA’s Team Nutrition</vt:lpstr>
      <vt:lpstr>The Real Food Pyramid</vt:lpstr>
      <vt:lpstr>Using the Nutrition Facts Label in the CACFP </vt:lpstr>
      <vt:lpstr>Using the Nutrition Facts Label in the CACFP, cont.</vt:lpstr>
      <vt:lpstr>When Do We Use the Nutrition Facts Label?</vt:lpstr>
      <vt:lpstr>Comparison</vt:lpstr>
      <vt:lpstr>Servings Per Container</vt:lpstr>
      <vt:lpstr>Serving Sizes Explained</vt:lpstr>
      <vt:lpstr>One Serving and Entire Container</vt:lpstr>
      <vt:lpstr>Try It Out #1! How many servings of cereal are in this box?</vt:lpstr>
      <vt:lpstr>Answer #1 How many servings of cereal are in this box?</vt:lpstr>
      <vt:lpstr>Serving Size</vt:lpstr>
      <vt:lpstr>Spotlight on Serving Sizes</vt:lpstr>
      <vt:lpstr>Team Nutrition Resources on Oz Eq for Grains</vt:lpstr>
      <vt:lpstr>Try It Out #2! According to this Nutrition Facts label, what is the serving size of 1 serving of cereal?</vt:lpstr>
      <vt:lpstr>Answer #2 According to this Nutrition Facts label, what is the serving size of 1 serving of cereal?</vt:lpstr>
      <vt:lpstr>Total Sugars and Added Sugars</vt:lpstr>
      <vt:lpstr>A Note About Sugars </vt:lpstr>
      <vt:lpstr>Try It Out #3! How many grams of total sugars are in 1 serving  of this cereal?</vt:lpstr>
      <vt:lpstr>Answer #3 How many grams of total sugars are in 1 serving  of this cereal?</vt:lpstr>
      <vt:lpstr>Try It Out #4! Does this cereal meet the CACFP added sugars limit*?</vt:lpstr>
      <vt:lpstr>Answer #4 Does this cereal meet the CACFP added sugars limit*?</vt:lpstr>
      <vt:lpstr>Try It Out #5! How many grams of added sugars are in      1 serving of this yogurt?</vt:lpstr>
      <vt:lpstr>Answer #5 How many grams of added sugars are in 1 serving of this yogurt?</vt:lpstr>
      <vt:lpstr>Try It Out #6! Does this yogurt meet the CACFP added sugars limit*?</vt:lpstr>
      <vt:lpstr>Answer #6 Does this yogurt meet the CACFP added sugars limit*?</vt:lpstr>
      <vt:lpstr>Team Nutrition Resources Added Sugars</vt:lpstr>
      <vt:lpstr>Iron</vt:lpstr>
      <vt:lpstr>Iron-Fortified Infant Formula</vt:lpstr>
      <vt:lpstr>Try It Out #7!  Is this infant formula creditable in the CACFP? </vt:lpstr>
      <vt:lpstr>Answer #7 Is this infant formula creditable in the CACFP? </vt:lpstr>
      <vt:lpstr>Saturated Fat, Trans Fat, Sodium, and Added Sugars</vt:lpstr>
      <vt:lpstr>Frequently Asked Question #1</vt:lpstr>
      <vt:lpstr>Question #1: The Nutrition Facts Label contains a lot of information, what are some key pieces of information I can look for to help me plan meals for CACFP participants?  </vt:lpstr>
      <vt:lpstr>Frequently Asked Question #2</vt:lpstr>
      <vt:lpstr>Question #2: With the old Nutrition Facts label, we used the “Sugars” line to check if cereals and yogurts met CACFP sugar limit. The new label shows “Total Sugars” and “Added Sugars.” Which one should we use now?</vt:lpstr>
      <vt:lpstr>Frequently Asked Question #3</vt:lpstr>
      <vt:lpstr>Question #3: Are there limits on sodium and saturated fat, or  should we just try to keep them low? </vt:lpstr>
      <vt:lpstr>Frequently Asked Question #4</vt:lpstr>
      <vt:lpstr>Question #4: How do I know if a grain item meets the CACFP “whole grain‑rich” requirement by using the Nutrition Facts label? </vt:lpstr>
      <vt:lpstr>More Team Nutrition Resources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Nutrition Facts Label in</dc:title>
  <dc:subject>Nutrition Facts Label</dc:subject>
  <dc:creator>USDA Team Nutrition</dc:creator>
  <cp:keywords>breakfast, cereals, added sugars, Team Nutrition</cp:keywords>
  <dc:description/>
  <cp:lastModifiedBy>Newman, Katie - FNA</cp:lastModifiedBy>
  <cp:revision>2</cp:revision>
  <cp:lastPrinted>2021-10-12T22:11:11Z</cp:lastPrinted>
  <dcterms:created xsi:type="dcterms:W3CDTF">2018-10-28T19:53:06Z</dcterms:created>
  <dcterms:modified xsi:type="dcterms:W3CDTF">2026-09-14T13:53:02Z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0x010100593B14A8648F9B418F5463EBB94BC8ED</vt:lpwstr>
  </property>
  <property fmtid="{D5CDD505-2E9C-101B-9397-08002B2CF9AE}" pid="3" name="MediaServiceImageTags">
    <vt:lpwstr/>
  </property>
</Properties>
</file>